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19"/>
    <p:restoredTop sz="94577"/>
  </p:normalViewPr>
  <p:slideViewPr>
    <p:cSldViewPr snapToGrid="0">
      <p:cViewPr varScale="1">
        <p:scale>
          <a:sx n="116" d="100"/>
          <a:sy n="116" d="100"/>
        </p:scale>
        <p:origin x="27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15741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268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3360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26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8b4fab70b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88b4fab70b_0_1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80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34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8b4fab70b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88b4fab70b_0_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2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8b4fab70b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88b4fab70b_0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72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8b4fab70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88b4fab70b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82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433106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6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8b4fab70b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88b4fab70b_0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944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8b4fab70b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88b4fab70b_0_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85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43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619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87890" y="1340285"/>
            <a:ext cx="8780746" cy="216967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171A6C"/>
              </a:buClr>
              <a:buSzPts val="4500"/>
              <a:buFont typeface="Calibri"/>
              <a:buNone/>
              <a:defRPr sz="4500" b="1">
                <a:solidFill>
                  <a:srgbClr val="171A6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87890" y="3578224"/>
            <a:ext cx="8780746" cy="184554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750"/>
              </a:spcBef>
              <a:spcAft>
                <a:spcPts val="0"/>
              </a:spcAft>
              <a:buClr>
                <a:srgbClr val="171A6C"/>
              </a:buClr>
              <a:buSzPts val="2100"/>
              <a:buNone/>
              <a:defRPr sz="2100" b="0">
                <a:solidFill>
                  <a:srgbClr val="171A6C"/>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2"/>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2" name="Google Shape;22;p2"/>
          <p:cNvSpPr txBox="1"/>
          <p:nvPr/>
        </p:nvSpPr>
        <p:spPr>
          <a:xfrm>
            <a:off x="3733800" y="135467"/>
            <a:ext cx="5410200" cy="92333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2700" b="0">
                <a:solidFill>
                  <a:schemeClr val="lt1"/>
                </a:solidFill>
                <a:latin typeface="Calibri"/>
                <a:ea typeface="Calibri"/>
                <a:cs typeface="Calibri"/>
                <a:sym typeface="Calibri"/>
              </a:rPr>
              <a:t>Advanced European Infrastructures</a:t>
            </a:r>
            <a:endParaRPr/>
          </a:p>
          <a:p>
            <a:pPr marL="0" marR="0" lvl="0" indent="0" algn="r" rtl="0">
              <a:spcBef>
                <a:spcPts val="0"/>
              </a:spcBef>
              <a:spcAft>
                <a:spcPts val="0"/>
              </a:spcAft>
              <a:buNone/>
            </a:pPr>
            <a:r>
              <a:rPr lang="en-GB" sz="2700" b="0">
                <a:solidFill>
                  <a:schemeClr val="lt1"/>
                </a:solidFill>
                <a:latin typeface="Calibri"/>
                <a:ea typeface="Calibri"/>
                <a:cs typeface="Calibri"/>
                <a:sym typeface="Calibri"/>
              </a:rPr>
              <a:t>for Detectors at Accelerators</a:t>
            </a:r>
            <a:endParaRPr sz="2700" b="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541367" y="178689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3129438" y="791059"/>
            <a:ext cx="2885123"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623594"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623095"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236914" y="1290181"/>
            <a:ext cx="8666018" cy="4886789"/>
          </a:xfrm>
          <a:prstGeom prst="rect">
            <a:avLst/>
          </a:prstGeom>
          <a:noFill/>
          <a:ln>
            <a:noFill/>
          </a:ln>
        </p:spPr>
        <p:txBody>
          <a:bodyPr spcFirstLastPara="1" wrap="square" lIns="91425" tIns="45700" rIns="91425" bIns="45700" anchor="t" anchorCtr="0">
            <a:noAutofit/>
          </a:bodyPr>
          <a:lstStyle>
            <a:lvl1pPr marL="457200" lvl="0" indent="-361950" algn="l">
              <a:lnSpc>
                <a:spcPct val="90000"/>
              </a:lnSpc>
              <a:spcBef>
                <a:spcPts val="750"/>
              </a:spcBef>
              <a:spcAft>
                <a:spcPts val="0"/>
              </a:spcAft>
              <a:buClr>
                <a:srgbClr val="F2B53C"/>
              </a:buClr>
              <a:buSzPts val="2100"/>
              <a:buChar char="•"/>
              <a:defRPr b="0">
                <a:solidFill>
                  <a:srgbClr val="171A6C"/>
                </a:solidFill>
              </a:defRPr>
            </a:lvl1pPr>
            <a:lvl2pPr marL="914400" lvl="1" indent="-342900" algn="l">
              <a:lnSpc>
                <a:spcPct val="90000"/>
              </a:lnSpc>
              <a:spcBef>
                <a:spcPts val="375"/>
              </a:spcBef>
              <a:spcAft>
                <a:spcPts val="0"/>
              </a:spcAft>
              <a:buClr>
                <a:srgbClr val="F2B53C"/>
              </a:buClr>
              <a:buSzPts val="1800"/>
              <a:buChar char="•"/>
              <a:defRPr b="0">
                <a:solidFill>
                  <a:srgbClr val="171A6C"/>
                </a:solidFill>
              </a:defRPr>
            </a:lvl2pPr>
            <a:lvl3pPr marL="1371600" lvl="2" indent="-323850" algn="l">
              <a:lnSpc>
                <a:spcPct val="90000"/>
              </a:lnSpc>
              <a:spcBef>
                <a:spcPts val="375"/>
              </a:spcBef>
              <a:spcAft>
                <a:spcPts val="0"/>
              </a:spcAft>
              <a:buClr>
                <a:srgbClr val="F2B53C"/>
              </a:buClr>
              <a:buSzPts val="1500"/>
              <a:buChar char="•"/>
              <a:defRPr b="0">
                <a:solidFill>
                  <a:srgbClr val="171A6C"/>
                </a:solidFill>
              </a:defRPr>
            </a:lvl3pPr>
            <a:lvl4pPr marL="1828800" lvl="3" indent="-314325" algn="l">
              <a:lnSpc>
                <a:spcPct val="90000"/>
              </a:lnSpc>
              <a:spcBef>
                <a:spcPts val="375"/>
              </a:spcBef>
              <a:spcAft>
                <a:spcPts val="0"/>
              </a:spcAft>
              <a:buClr>
                <a:srgbClr val="F2B53C"/>
              </a:buClr>
              <a:buSzPts val="1350"/>
              <a:buChar char="•"/>
              <a:defRPr b="0">
                <a:solidFill>
                  <a:srgbClr val="171A6C"/>
                </a:solidFill>
              </a:defRPr>
            </a:lvl4pPr>
            <a:lvl5pPr marL="2286000" lvl="4" indent="-314325" algn="l">
              <a:lnSpc>
                <a:spcPct val="90000"/>
              </a:lnSpc>
              <a:spcBef>
                <a:spcPts val="375"/>
              </a:spcBef>
              <a:spcAft>
                <a:spcPts val="0"/>
              </a:spcAft>
              <a:buClr>
                <a:srgbClr val="F2B53C"/>
              </a:buClr>
              <a:buSzPts val="1350"/>
              <a:buChar char="•"/>
              <a:defRPr b="0">
                <a:solidFill>
                  <a:srgbClr val="171A6C"/>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3"/>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dt" idx="10"/>
          </p:nvPr>
        </p:nvSpPr>
        <p:spPr>
          <a:xfrm>
            <a:off x="236914" y="6424612"/>
            <a:ext cx="148181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a:solidFill>
                  <a:srgbClr val="171A6C"/>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3"/>
          <p:cNvSpPr txBox="1">
            <a:spLocks noGrp="1"/>
          </p:cNvSpPr>
          <p:nvPr>
            <p:ph type="title"/>
          </p:nvPr>
        </p:nvSpPr>
        <p:spPr>
          <a:xfrm>
            <a:off x="4033381" y="1"/>
            <a:ext cx="5005670" cy="10772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3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3"/>
          <p:cNvPicPr preferRelativeResize="0"/>
          <p:nvPr/>
        </p:nvPicPr>
        <p:blipFill rotWithShape="1">
          <a:blip r:embed="rId2">
            <a:alphaModFix/>
          </a:blip>
          <a:srcRect/>
          <a:stretch/>
        </p:blipFill>
        <p:spPr>
          <a:xfrm>
            <a:off x="0" y="20923"/>
            <a:ext cx="2954215" cy="11577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23888" y="1709747"/>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23888" y="4589472"/>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989A1"/>
              </a:buClr>
              <a:buSzPts val="1800"/>
              <a:buNone/>
              <a:defRPr sz="1800">
                <a:solidFill>
                  <a:srgbClr val="8989A1"/>
                </a:solidFill>
              </a:defRPr>
            </a:lvl1pPr>
            <a:lvl2pPr marL="914400" lvl="1" indent="-228600" algn="l">
              <a:lnSpc>
                <a:spcPct val="90000"/>
              </a:lnSpc>
              <a:spcBef>
                <a:spcPts val="375"/>
              </a:spcBef>
              <a:spcAft>
                <a:spcPts val="0"/>
              </a:spcAft>
              <a:buClr>
                <a:srgbClr val="8989A1"/>
              </a:buClr>
              <a:buSzPts val="1500"/>
              <a:buNone/>
              <a:defRPr sz="1500">
                <a:solidFill>
                  <a:srgbClr val="8989A1"/>
                </a:solidFill>
              </a:defRPr>
            </a:lvl2pPr>
            <a:lvl3pPr marL="1371600" lvl="2" indent="-228600" algn="l">
              <a:lnSpc>
                <a:spcPct val="90000"/>
              </a:lnSpc>
              <a:spcBef>
                <a:spcPts val="375"/>
              </a:spcBef>
              <a:spcAft>
                <a:spcPts val="0"/>
              </a:spcAft>
              <a:buClr>
                <a:srgbClr val="8989A1"/>
              </a:buClr>
              <a:buSzPts val="1350"/>
              <a:buNone/>
              <a:defRPr sz="1350">
                <a:solidFill>
                  <a:srgbClr val="8989A1"/>
                </a:solidFill>
              </a:defRPr>
            </a:lvl3pPr>
            <a:lvl4pPr marL="1828800" lvl="3" indent="-228600" algn="l">
              <a:lnSpc>
                <a:spcPct val="90000"/>
              </a:lnSpc>
              <a:spcBef>
                <a:spcPts val="375"/>
              </a:spcBef>
              <a:spcAft>
                <a:spcPts val="0"/>
              </a:spcAft>
              <a:buClr>
                <a:srgbClr val="8989A1"/>
              </a:buClr>
              <a:buSzPts val="1200"/>
              <a:buNone/>
              <a:defRPr sz="1200">
                <a:solidFill>
                  <a:srgbClr val="8989A1"/>
                </a:solidFill>
              </a:defRPr>
            </a:lvl4pPr>
            <a:lvl5pPr marL="2286000" lvl="4" indent="-228600" algn="l">
              <a:lnSpc>
                <a:spcPct val="90000"/>
              </a:lnSpc>
              <a:spcBef>
                <a:spcPts val="375"/>
              </a:spcBef>
              <a:spcAft>
                <a:spcPts val="0"/>
              </a:spcAft>
              <a:buClr>
                <a:srgbClr val="8989A1"/>
              </a:buClr>
              <a:buSzPts val="1200"/>
              <a:buNone/>
              <a:defRPr sz="1200">
                <a:solidFill>
                  <a:srgbClr val="8989A1"/>
                </a:solidFill>
              </a:defRPr>
            </a:lvl5pPr>
            <a:lvl6pPr marL="2743200" lvl="5" indent="-228600" algn="l">
              <a:lnSpc>
                <a:spcPct val="90000"/>
              </a:lnSpc>
              <a:spcBef>
                <a:spcPts val="375"/>
              </a:spcBef>
              <a:spcAft>
                <a:spcPts val="0"/>
              </a:spcAft>
              <a:buClr>
                <a:srgbClr val="8989A1"/>
              </a:buClr>
              <a:buSzPts val="1200"/>
              <a:buNone/>
              <a:defRPr sz="1200">
                <a:solidFill>
                  <a:srgbClr val="8989A1"/>
                </a:solidFill>
              </a:defRPr>
            </a:lvl6pPr>
            <a:lvl7pPr marL="3200400" lvl="6" indent="-228600" algn="l">
              <a:lnSpc>
                <a:spcPct val="90000"/>
              </a:lnSpc>
              <a:spcBef>
                <a:spcPts val="375"/>
              </a:spcBef>
              <a:spcAft>
                <a:spcPts val="0"/>
              </a:spcAft>
              <a:buClr>
                <a:srgbClr val="8989A1"/>
              </a:buClr>
              <a:buSzPts val="1200"/>
              <a:buNone/>
              <a:defRPr sz="1200">
                <a:solidFill>
                  <a:srgbClr val="8989A1"/>
                </a:solidFill>
              </a:defRPr>
            </a:lvl7pPr>
            <a:lvl8pPr marL="3657600" lvl="7" indent="-228600" algn="l">
              <a:lnSpc>
                <a:spcPct val="90000"/>
              </a:lnSpc>
              <a:spcBef>
                <a:spcPts val="375"/>
              </a:spcBef>
              <a:spcAft>
                <a:spcPts val="0"/>
              </a:spcAft>
              <a:buClr>
                <a:srgbClr val="8989A1"/>
              </a:buClr>
              <a:buSzPts val="1200"/>
              <a:buNone/>
              <a:defRPr sz="1200">
                <a:solidFill>
                  <a:srgbClr val="8989A1"/>
                </a:solidFill>
              </a:defRPr>
            </a:lvl8pPr>
            <a:lvl9pPr marL="4114800" lvl="8" indent="-228600" algn="l">
              <a:lnSpc>
                <a:spcPct val="90000"/>
              </a:lnSpc>
              <a:spcBef>
                <a:spcPts val="375"/>
              </a:spcBef>
              <a:spcAft>
                <a:spcPts val="0"/>
              </a:spcAft>
              <a:buClr>
                <a:srgbClr val="8989A1"/>
              </a:buClr>
              <a:buSzPts val="1200"/>
              <a:buNone/>
              <a:defRPr sz="1200">
                <a:solidFill>
                  <a:srgbClr val="8989A1"/>
                </a:solidFill>
              </a:defRPr>
            </a:lvl9pPr>
          </a:lstStyle>
          <a:p>
            <a:endParaRPr/>
          </a:p>
        </p:txBody>
      </p:sp>
      <p:sp>
        <p:nvSpPr>
          <p:cNvPr id="33" name="Google Shape;33;p4"/>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541367" y="178689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29841" y="365129"/>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6" name="Google Shape;46;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4629152"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8" name="Google Shape;48;p6"/>
          <p:cNvSpPr txBox="1">
            <a:spLocks noGrp="1"/>
          </p:cNvSpPr>
          <p:nvPr>
            <p:ph type="body" idx="4"/>
          </p:nvPr>
        </p:nvSpPr>
        <p:spPr>
          <a:xfrm>
            <a:off x="4629152"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6"/>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541367" y="178689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3887391" y="987434"/>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4" name="Google Shape;64;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9"/>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3887391" y="987434"/>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2" name="Google Shape;72;p10"/>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41367" y="1786897"/>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3291848"/>
            <a:ext cx="7886700" cy="288512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4" name="Google Shape;14;p1"/>
          <p:cNvSpPr txBox="1"/>
          <p:nvPr/>
        </p:nvSpPr>
        <p:spPr>
          <a:xfrm>
            <a:off x="4" y="0"/>
            <a:ext cx="9143996" cy="1165397"/>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
          <p:cNvPicPr preferRelativeResize="0"/>
          <p:nvPr/>
        </p:nvPicPr>
        <p:blipFill rotWithShape="1">
          <a:blip r:embed="rId13">
            <a:alphaModFix/>
          </a:blip>
          <a:srcRect/>
          <a:stretch/>
        </p:blipFill>
        <p:spPr>
          <a:xfrm>
            <a:off x="0" y="9200"/>
            <a:ext cx="2954215" cy="11577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ctrTitle"/>
          </p:nvPr>
        </p:nvSpPr>
        <p:spPr>
          <a:xfrm>
            <a:off x="187900" y="4943225"/>
            <a:ext cx="8780700" cy="1811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71A6C"/>
              </a:buClr>
              <a:buSzPts val="3240"/>
              <a:buFont typeface="Calibri"/>
              <a:buNone/>
            </a:pPr>
            <a:r>
              <a:rPr lang="en-GB" sz="3240"/>
              <a:t>WP6: </a:t>
            </a:r>
            <a:r>
              <a:rPr lang="en-GB" sz="3240" i="1"/>
              <a:t>Hybrid Pixel Sensors for 4D Tracking and Interconnection Technologies</a:t>
            </a:r>
            <a:r>
              <a:rPr lang="en-GB" sz="3240"/>
              <a:t> </a:t>
            </a:r>
            <a:br>
              <a:rPr lang="en-GB" sz="3240"/>
            </a:br>
            <a:r>
              <a:rPr lang="en-GB" sz="1800"/>
              <a:t>attivita’ - sezioni coinvolte – sinergie</a:t>
            </a:r>
            <a:br>
              <a:rPr lang="en-GB" sz="1800"/>
            </a:br>
            <a:r>
              <a:rPr lang="en-GB" sz="1800"/>
              <a:t> </a:t>
            </a:r>
            <a:r>
              <a:rPr lang="en-GB" sz="1440"/>
              <a:t>C. Gemme </a:t>
            </a:r>
            <a:r>
              <a:rPr lang="en-GB" sz="1440" i="1"/>
              <a:t>(INFN Genova) on behalf of the INFN beneficiaries</a:t>
            </a:r>
            <a:endParaRPr sz="1440"/>
          </a:p>
          <a:p>
            <a:pPr marL="0" lvl="0" indent="0" algn="ctr" rtl="0">
              <a:lnSpc>
                <a:spcPct val="90000"/>
              </a:lnSpc>
              <a:spcBef>
                <a:spcPts val="0"/>
              </a:spcBef>
              <a:spcAft>
                <a:spcPts val="0"/>
              </a:spcAft>
              <a:buClr>
                <a:srgbClr val="171A6C"/>
              </a:buClr>
              <a:buSzPts val="3240"/>
              <a:buFont typeface="Calibri"/>
              <a:buNone/>
            </a:pPr>
            <a:r>
              <a:rPr lang="en-GB" sz="1540"/>
              <a:t>AIDAInnova@Italy, June 12</a:t>
            </a:r>
            <a:r>
              <a:rPr lang="en-GB" sz="1540" baseline="30000"/>
              <a:t>th</a:t>
            </a:r>
            <a:r>
              <a:rPr lang="en-GB" sz="1540"/>
              <a:t>, 2020</a:t>
            </a:r>
            <a:endParaRPr sz="1540"/>
          </a:p>
        </p:txBody>
      </p:sp>
      <p:pic>
        <p:nvPicPr>
          <p:cNvPr id="92" name="Google Shape;92;p13"/>
          <p:cNvPicPr preferRelativeResize="0"/>
          <p:nvPr/>
        </p:nvPicPr>
        <p:blipFill rotWithShape="1">
          <a:blip r:embed="rId3">
            <a:alphaModFix/>
          </a:blip>
          <a:srcRect l="3735" t="2491" r="2095" b="3689"/>
          <a:stretch/>
        </p:blipFill>
        <p:spPr>
          <a:xfrm>
            <a:off x="0" y="0"/>
            <a:ext cx="9144000" cy="4767199"/>
          </a:xfrm>
          <a:prstGeom prst="rect">
            <a:avLst/>
          </a:prstGeom>
          <a:noFill/>
          <a:ln>
            <a:noFill/>
          </a:ln>
        </p:spPr>
      </p:pic>
      <p:sp>
        <p:nvSpPr>
          <p:cNvPr id="93" name="Google Shape;93;p13"/>
          <p:cNvSpPr/>
          <p:nvPr/>
        </p:nvSpPr>
        <p:spPr>
          <a:xfrm>
            <a:off x="7160853" y="2891702"/>
            <a:ext cx="1397700" cy="345600"/>
          </a:xfrm>
          <a:prstGeom prst="rect">
            <a:avLst/>
          </a:prstGeom>
          <a:solidFill>
            <a:schemeClr val="dk1">
              <a:alpha val="21960"/>
            </a:schemeClr>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body" idx="1"/>
          </p:nvPr>
        </p:nvSpPr>
        <p:spPr>
          <a:xfrm>
            <a:off x="109500" y="1137850"/>
            <a:ext cx="8925000" cy="5286600"/>
          </a:xfrm>
          <a:prstGeom prst="rect">
            <a:avLst/>
          </a:prstGeom>
          <a:noFill/>
          <a:ln>
            <a:noFill/>
          </a:ln>
        </p:spPr>
        <p:txBody>
          <a:bodyPr spcFirstLastPara="1" wrap="square" lIns="91425" tIns="45700" rIns="91425" bIns="45700" anchor="t" anchorCtr="0">
            <a:noAutofit/>
          </a:bodyPr>
          <a:lstStyle/>
          <a:p>
            <a:pPr marL="0" lvl="0" indent="0" algn="l" rtl="0">
              <a:spcBef>
                <a:spcPts val="500"/>
              </a:spcBef>
              <a:spcAft>
                <a:spcPts val="0"/>
              </a:spcAft>
              <a:buNone/>
            </a:pPr>
            <a:r>
              <a:rPr lang="en-GB" sz="2000" b="1">
                <a:solidFill>
                  <a:srgbClr val="44546A"/>
                </a:solidFill>
              </a:rPr>
              <a:t>Calibration/extension of the previously  developed simulation models</a:t>
            </a:r>
            <a:endParaRPr sz="2000" b="1">
              <a:solidFill>
                <a:srgbClr val="44546A"/>
              </a:solidFill>
            </a:endParaRPr>
          </a:p>
          <a:p>
            <a:pPr marL="914400" lvl="1" indent="-355600" algn="l" rtl="0">
              <a:spcBef>
                <a:spcPts val="500"/>
              </a:spcBef>
              <a:spcAft>
                <a:spcPts val="0"/>
              </a:spcAft>
              <a:buClr>
                <a:srgbClr val="44546A"/>
              </a:buClr>
              <a:buSzPts val="2000"/>
              <a:buChar char="•"/>
            </a:pPr>
            <a:r>
              <a:rPr lang="en-GB" sz="2000">
                <a:solidFill>
                  <a:srgbClr val="000000"/>
                </a:solidFill>
              </a:rPr>
              <a:t>Calibration/extension of the previously developed models (“Perugia model” and its recent upgrade) by comparing the simulation findings with measurements carried out on dedicated test structures as well on different classes of 3D and LGAD detectors.</a:t>
            </a:r>
            <a:endParaRPr sz="2000">
              <a:solidFill>
                <a:srgbClr val="000000"/>
              </a:solidFill>
              <a:latin typeface="Arial"/>
              <a:ea typeface="Arial"/>
              <a:cs typeface="Arial"/>
              <a:sym typeface="Arial"/>
            </a:endParaRPr>
          </a:p>
          <a:p>
            <a:pPr marL="0" lvl="0" indent="0" algn="l" rtl="0">
              <a:spcBef>
                <a:spcPts val="500"/>
              </a:spcBef>
              <a:spcAft>
                <a:spcPts val="0"/>
              </a:spcAft>
              <a:buNone/>
            </a:pPr>
            <a:r>
              <a:rPr lang="en-GB" sz="2000" b="1">
                <a:solidFill>
                  <a:srgbClr val="44546A"/>
                </a:solidFill>
              </a:rPr>
              <a:t>Study the effect of surface and bulk radiation damage with reference to 4D (tracking+timing) detectors toward more radiation resistance solutions.</a:t>
            </a:r>
            <a:endParaRPr sz="2000" b="1">
              <a:solidFill>
                <a:srgbClr val="44546A"/>
              </a:solidFill>
            </a:endParaRPr>
          </a:p>
          <a:p>
            <a:pPr marL="914400" lvl="1" indent="-355600" algn="l" rtl="0">
              <a:spcBef>
                <a:spcPts val="500"/>
              </a:spcBef>
              <a:spcAft>
                <a:spcPts val="0"/>
              </a:spcAft>
              <a:buClr>
                <a:srgbClr val="44546A"/>
              </a:buClr>
              <a:buSzPts val="2000"/>
              <a:buChar char="•"/>
            </a:pPr>
            <a:r>
              <a:rPr lang="en-GB" sz="2000">
                <a:solidFill>
                  <a:srgbClr val="000000"/>
                </a:solidFill>
              </a:rPr>
              <a:t>The proposed activity will focus specifically on disentangling the effects of the two main radiation damage mechanisms, e.g. the surface damage due to ionizing effect and the bulk damage due to atomic displacement, with reference to 4D detectors toward more radiation resistance solutions.</a:t>
            </a:r>
            <a:endParaRPr sz="2000">
              <a:solidFill>
                <a:srgbClr val="000000"/>
              </a:solidFill>
              <a:latin typeface="Arial"/>
              <a:ea typeface="Arial"/>
              <a:cs typeface="Arial"/>
              <a:sym typeface="Arial"/>
            </a:endParaRPr>
          </a:p>
          <a:p>
            <a:pPr marL="0" lvl="0" indent="0" algn="l" rtl="0">
              <a:spcBef>
                <a:spcPts val="1000"/>
              </a:spcBef>
              <a:spcAft>
                <a:spcPts val="0"/>
              </a:spcAft>
              <a:buNone/>
            </a:pPr>
            <a:r>
              <a:rPr lang="en-GB" sz="2000" b="1">
                <a:solidFill>
                  <a:srgbClr val="44546A"/>
                </a:solidFill>
              </a:rPr>
              <a:t>Deliverables:</a:t>
            </a:r>
            <a:endParaRPr sz="2000" b="1">
              <a:solidFill>
                <a:srgbClr val="44546A"/>
              </a:solidFill>
            </a:endParaRPr>
          </a:p>
          <a:p>
            <a:pPr marL="914400" lvl="1" indent="-355600" algn="l" rtl="0">
              <a:spcBef>
                <a:spcPts val="1000"/>
              </a:spcBef>
              <a:spcAft>
                <a:spcPts val="0"/>
              </a:spcAft>
              <a:buClr>
                <a:srgbClr val="44546A"/>
              </a:buClr>
              <a:buSzPts val="2000"/>
              <a:buChar char="•"/>
            </a:pPr>
            <a:r>
              <a:rPr lang="en-GB" sz="2000">
                <a:solidFill>
                  <a:srgbClr val="000000"/>
                </a:solidFill>
              </a:rPr>
              <a:t>Simulation of timing performance of 3D and LGAD detectors after irradiation.</a:t>
            </a:r>
            <a:endParaRPr sz="2000">
              <a:solidFill>
                <a:srgbClr val="000000"/>
              </a:solidFill>
            </a:endParaRPr>
          </a:p>
          <a:p>
            <a:pPr marL="914400" lvl="1" indent="-355600" algn="l" rtl="0">
              <a:spcBef>
                <a:spcPts val="0"/>
              </a:spcBef>
              <a:spcAft>
                <a:spcPts val="0"/>
              </a:spcAft>
              <a:buClr>
                <a:srgbClr val="000000"/>
              </a:buClr>
              <a:buSzPts val="2000"/>
              <a:buChar char="•"/>
            </a:pPr>
            <a:r>
              <a:rPr lang="en-GB" sz="2000">
                <a:solidFill>
                  <a:srgbClr val="000000"/>
                </a:solidFill>
              </a:rPr>
              <a:t>TCAD Radiation damage modelling handbook</a:t>
            </a:r>
            <a:endParaRPr sz="2000">
              <a:solidFill>
                <a:srgbClr val="000000"/>
              </a:solidFill>
            </a:endParaRPr>
          </a:p>
          <a:p>
            <a:pPr marL="171446" lvl="0" indent="-38096" algn="l" rtl="0">
              <a:lnSpc>
                <a:spcPct val="90000"/>
              </a:lnSpc>
              <a:spcBef>
                <a:spcPts val="0"/>
              </a:spcBef>
              <a:spcAft>
                <a:spcPts val="0"/>
              </a:spcAft>
              <a:buClr>
                <a:srgbClr val="F2B53C"/>
              </a:buClr>
              <a:buSzPts val="2100"/>
              <a:buNone/>
            </a:pPr>
            <a:endParaRPr/>
          </a:p>
        </p:txBody>
      </p:sp>
      <p:sp>
        <p:nvSpPr>
          <p:cNvPr id="191" name="Google Shape;191;p22"/>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AIDAInnova</a:t>
            </a:r>
            <a:endParaRPr/>
          </a:p>
        </p:txBody>
      </p:sp>
      <p:sp>
        <p:nvSpPr>
          <p:cNvPr id="192" name="Google Shape;192;p22"/>
          <p:cNvSpPr txBox="1">
            <a:spLocks noGrp="1"/>
          </p:cNvSpPr>
          <p:nvPr>
            <p:ph type="dt" idx="10"/>
          </p:nvPr>
        </p:nvSpPr>
        <p:spPr>
          <a:xfrm>
            <a:off x="236914" y="6424612"/>
            <a:ext cx="148181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sp>
        <p:nvSpPr>
          <p:cNvPr id="193" name="Google Shape;193;p22"/>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194" name="Google Shape;194;p22"/>
          <p:cNvSpPr txBox="1">
            <a:spLocks noGrp="1"/>
          </p:cNvSpPr>
          <p:nvPr>
            <p:ph type="title"/>
          </p:nvPr>
        </p:nvSpPr>
        <p:spPr>
          <a:xfrm>
            <a:off x="3378820" y="1"/>
            <a:ext cx="5660231" cy="107723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300"/>
              <a:buFont typeface="Calibri"/>
              <a:buNone/>
            </a:pPr>
            <a:r>
              <a:rPr lang="en-GB"/>
              <a:t>Simulation</a:t>
            </a:r>
            <a:endParaRPr/>
          </a:p>
          <a:p>
            <a:pPr marL="0" lvl="0" indent="0" algn="r" rtl="0">
              <a:lnSpc>
                <a:spcPct val="90000"/>
              </a:lnSpc>
              <a:spcBef>
                <a:spcPts val="0"/>
              </a:spcBef>
              <a:spcAft>
                <a:spcPts val="0"/>
              </a:spcAft>
              <a:buClr>
                <a:schemeClr val="lt1"/>
              </a:buClr>
              <a:buSzPts val="3300"/>
              <a:buFont typeface="Calibri"/>
              <a:buNone/>
            </a:pPr>
            <a:r>
              <a:rPr lang="en-GB" sz="2000" i="1"/>
              <a:t>F. Moscatelli, G. Bilei, D. Passeri </a:t>
            </a:r>
            <a:endParaRPr sz="2000"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body" idx="1"/>
          </p:nvPr>
        </p:nvSpPr>
        <p:spPr>
          <a:xfrm>
            <a:off x="236914" y="1290181"/>
            <a:ext cx="8666018" cy="4886789"/>
          </a:xfrm>
          <a:prstGeom prst="rect">
            <a:avLst/>
          </a:prstGeom>
          <a:noFill/>
          <a:ln>
            <a:noFill/>
          </a:ln>
        </p:spPr>
        <p:txBody>
          <a:bodyPr spcFirstLastPara="1" wrap="square" lIns="91425" tIns="45700" rIns="91425" bIns="45700" anchor="t" anchorCtr="0">
            <a:noAutofit/>
          </a:bodyPr>
          <a:lstStyle/>
          <a:p>
            <a:pPr marL="171446" lvl="0" indent="-38096" algn="l" rtl="0">
              <a:lnSpc>
                <a:spcPct val="90000"/>
              </a:lnSpc>
              <a:spcBef>
                <a:spcPts val="0"/>
              </a:spcBef>
              <a:spcAft>
                <a:spcPts val="0"/>
              </a:spcAft>
              <a:buClr>
                <a:srgbClr val="F2B53C"/>
              </a:buClr>
              <a:buSzPts val="2100"/>
              <a:buNone/>
            </a:pPr>
            <a:endParaRPr/>
          </a:p>
        </p:txBody>
      </p:sp>
      <p:sp>
        <p:nvSpPr>
          <p:cNvPr id="200" name="Google Shape;200;p23"/>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AIDAInnova</a:t>
            </a:r>
            <a:endParaRPr/>
          </a:p>
        </p:txBody>
      </p:sp>
      <p:sp>
        <p:nvSpPr>
          <p:cNvPr id="201" name="Google Shape;201;p23"/>
          <p:cNvSpPr txBox="1">
            <a:spLocks noGrp="1"/>
          </p:cNvSpPr>
          <p:nvPr>
            <p:ph type="dt" idx="10"/>
          </p:nvPr>
        </p:nvSpPr>
        <p:spPr>
          <a:xfrm>
            <a:off x="236914" y="6424612"/>
            <a:ext cx="148181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sp>
        <p:nvSpPr>
          <p:cNvPr id="202" name="Google Shape;202;p23"/>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203" name="Google Shape;203;p23"/>
          <p:cNvSpPr txBox="1">
            <a:spLocks noGrp="1"/>
          </p:cNvSpPr>
          <p:nvPr>
            <p:ph type="title"/>
          </p:nvPr>
        </p:nvSpPr>
        <p:spPr>
          <a:xfrm>
            <a:off x="4033381" y="1"/>
            <a:ext cx="5005670" cy="10772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300"/>
              <a:buFont typeface="Calibri"/>
              <a:buNone/>
            </a:pPr>
            <a:r>
              <a:rPr lang="en-GB"/>
              <a:t>SPARES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body" idx="1"/>
          </p:nvPr>
        </p:nvSpPr>
        <p:spPr>
          <a:xfrm>
            <a:off x="236901" y="1153506"/>
            <a:ext cx="8666100" cy="4886700"/>
          </a:xfrm>
          <a:prstGeom prst="rect">
            <a:avLst/>
          </a:prstGeom>
          <a:noFill/>
          <a:ln>
            <a:noFill/>
          </a:ln>
        </p:spPr>
        <p:txBody>
          <a:bodyPr spcFirstLastPara="1" wrap="square" lIns="91425" tIns="45700" rIns="91425" bIns="45700" anchor="t" anchorCtr="0">
            <a:noAutofit/>
          </a:bodyPr>
          <a:lstStyle/>
          <a:p>
            <a:pPr marL="0" lvl="0" indent="0" algn="l" rtl="0">
              <a:lnSpc>
                <a:spcPct val="88888"/>
              </a:lnSpc>
              <a:spcBef>
                <a:spcPts val="750"/>
              </a:spcBef>
              <a:spcAft>
                <a:spcPts val="0"/>
              </a:spcAft>
              <a:buSzPts val="1800"/>
              <a:buNone/>
            </a:pPr>
            <a:r>
              <a:rPr lang="en-GB" sz="1400" b="1">
                <a:solidFill>
                  <a:srgbClr val="0000EE"/>
                </a:solidFill>
              </a:rPr>
              <a:t>Responsible institutes: CERN, LPNHE</a:t>
            </a:r>
            <a:r>
              <a:rPr lang="en-GB" sz="1400" b="1">
                <a:solidFill>
                  <a:srgbClr val="FF0000"/>
                </a:solidFill>
              </a:rPr>
              <a:t>, </a:t>
            </a:r>
            <a:r>
              <a:rPr lang="en-GB" sz="1400" b="1">
                <a:solidFill>
                  <a:srgbClr val="0000EE"/>
                </a:solidFill>
              </a:rPr>
              <a:t>Beneficiary company: Conpart (Norway)</a:t>
            </a:r>
            <a:endParaRPr sz="1400" b="1">
              <a:solidFill>
                <a:srgbClr val="FF0000"/>
              </a:solidFill>
            </a:endParaRPr>
          </a:p>
          <a:p>
            <a:pPr marL="514337" lvl="1" indent="-139696" algn="l" rtl="0">
              <a:lnSpc>
                <a:spcPct val="115000"/>
              </a:lnSpc>
              <a:spcBef>
                <a:spcPts val="0"/>
              </a:spcBef>
              <a:spcAft>
                <a:spcPts val="0"/>
              </a:spcAft>
              <a:buSzPts val="1300"/>
              <a:buFont typeface="Calibri"/>
              <a:buChar char="•"/>
            </a:pPr>
            <a:r>
              <a:rPr lang="en-GB" sz="1300">
                <a:solidFill>
                  <a:srgbClr val="000000"/>
                </a:solidFill>
              </a:rPr>
              <a:t>Anisotropic Conductive Films (ACF), composed of microscopic conductive particles suspended in an adhesive matrix, are an industrial solution for flexible die-to-die interconnections. </a:t>
            </a:r>
            <a:endParaRPr sz="1300">
              <a:solidFill>
                <a:srgbClr val="000000"/>
              </a:solidFill>
            </a:endParaRPr>
          </a:p>
          <a:p>
            <a:pPr marL="514337" lvl="1" indent="-139696" algn="l" rtl="0">
              <a:lnSpc>
                <a:spcPct val="115000"/>
              </a:lnSpc>
              <a:spcBef>
                <a:spcPts val="0"/>
              </a:spcBef>
              <a:spcAft>
                <a:spcPts val="0"/>
              </a:spcAft>
              <a:buSzPts val="1300"/>
              <a:buFont typeface="Calibri"/>
              <a:buChar char="•"/>
            </a:pPr>
            <a:r>
              <a:rPr lang="en-GB" sz="1300">
                <a:solidFill>
                  <a:srgbClr val="000000"/>
                </a:solidFill>
              </a:rPr>
              <a:t>A common development between industry (Conpart) and research institutions will validate ACF-bonding for pixel detectors at future colliders. </a:t>
            </a:r>
            <a:endParaRPr sz="1300">
              <a:solidFill>
                <a:srgbClr val="000000"/>
              </a:solidFill>
            </a:endParaRPr>
          </a:p>
          <a:p>
            <a:pPr marL="514337" lvl="1" indent="-139696" algn="l" rtl="0">
              <a:lnSpc>
                <a:spcPct val="115000"/>
              </a:lnSpc>
              <a:spcBef>
                <a:spcPts val="0"/>
              </a:spcBef>
              <a:spcAft>
                <a:spcPts val="0"/>
              </a:spcAft>
              <a:buSzPts val="1300"/>
              <a:buFont typeface="Calibri"/>
              <a:buChar char="•"/>
            </a:pPr>
            <a:r>
              <a:rPr lang="en-GB" sz="1300">
                <a:solidFill>
                  <a:srgbClr val="000000"/>
                </a:solidFill>
              </a:rPr>
              <a:t>Planar sensors from a dedicated multi-project wafer production and existing readout components (such as Timepix3, CLICpix2, RD53 chips) will be used to develop suitable ACF materials and process flows for pixel pitches down to 25 μm. </a:t>
            </a:r>
            <a:endParaRPr sz="2300"/>
          </a:p>
          <a:p>
            <a:pPr marL="171446" lvl="0" indent="-38096" algn="l" rtl="0">
              <a:lnSpc>
                <a:spcPct val="90000"/>
              </a:lnSpc>
              <a:spcBef>
                <a:spcPts val="750"/>
              </a:spcBef>
              <a:spcAft>
                <a:spcPts val="0"/>
              </a:spcAft>
              <a:buClr>
                <a:srgbClr val="F2B53C"/>
              </a:buClr>
              <a:buSzPts val="2100"/>
              <a:buNone/>
            </a:pPr>
            <a:endParaRPr sz="2000"/>
          </a:p>
        </p:txBody>
      </p:sp>
      <p:sp>
        <p:nvSpPr>
          <p:cNvPr id="209" name="Google Shape;209;p24"/>
          <p:cNvSpPr txBox="1">
            <a:spLocks noGrp="1"/>
          </p:cNvSpPr>
          <p:nvPr>
            <p:ph type="ftr" idx="11"/>
          </p:nvPr>
        </p:nvSpPr>
        <p:spPr>
          <a:xfrm>
            <a:off x="4" y="6356350"/>
            <a:ext cx="9144000" cy="50160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Hybrid Semiconductor  Detectors</a:t>
            </a:r>
            <a:endParaRPr/>
          </a:p>
        </p:txBody>
      </p:sp>
      <p:sp>
        <p:nvSpPr>
          <p:cNvPr id="210" name="Google Shape;210;p24"/>
          <p:cNvSpPr txBox="1">
            <a:spLocks noGrp="1"/>
          </p:cNvSpPr>
          <p:nvPr>
            <p:ph type="sldNum" idx="12"/>
          </p:nvPr>
        </p:nvSpPr>
        <p:spPr>
          <a:xfrm>
            <a:off x="8428070" y="6356350"/>
            <a:ext cx="715800" cy="501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211" name="Google Shape;211;p24"/>
          <p:cNvSpPr txBox="1">
            <a:spLocks noGrp="1"/>
          </p:cNvSpPr>
          <p:nvPr>
            <p:ph type="title"/>
          </p:nvPr>
        </p:nvSpPr>
        <p:spPr>
          <a:xfrm>
            <a:off x="4033381" y="1"/>
            <a:ext cx="5005800" cy="1077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300"/>
              <a:buFont typeface="Calibri"/>
              <a:buNone/>
            </a:pPr>
            <a:r>
              <a:rPr lang="en-GB"/>
              <a:t>Interconnections - I</a:t>
            </a:r>
            <a:endParaRPr/>
          </a:p>
        </p:txBody>
      </p:sp>
      <p:pic>
        <p:nvPicPr>
          <p:cNvPr id="212" name="Google Shape;212;p24"/>
          <p:cNvPicPr preferRelativeResize="0"/>
          <p:nvPr/>
        </p:nvPicPr>
        <p:blipFill rotWithShape="1">
          <a:blip r:embed="rId3">
            <a:alphaModFix/>
          </a:blip>
          <a:srcRect/>
          <a:stretch/>
        </p:blipFill>
        <p:spPr>
          <a:xfrm>
            <a:off x="1405738" y="2853125"/>
            <a:ext cx="6328424" cy="3548124"/>
          </a:xfrm>
          <a:prstGeom prst="rect">
            <a:avLst/>
          </a:prstGeom>
          <a:noFill/>
          <a:ln>
            <a:noFill/>
          </a:ln>
        </p:spPr>
      </p:pic>
      <p:sp>
        <p:nvSpPr>
          <p:cNvPr id="213" name="Google Shape;213;p24"/>
          <p:cNvSpPr txBox="1"/>
          <p:nvPr/>
        </p:nvSpPr>
        <p:spPr>
          <a:xfrm>
            <a:off x="998925" y="6388475"/>
            <a:ext cx="7566300" cy="5898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alibri"/>
                <a:ea typeface="Calibri"/>
                <a:cs typeface="Calibri"/>
                <a:sym typeface="Calibri"/>
              </a:rPr>
              <a:t>h</a:t>
            </a:r>
            <a:r>
              <a:rPr lang="en-GB" sz="1100">
                <a:latin typeface="Calibri"/>
                <a:ea typeface="Calibri"/>
                <a:cs typeface="Calibri"/>
                <a:sym typeface="Calibri"/>
              </a:rPr>
              <a:t>ttps://indico.cern.ch/event/912674/contributions/3839877/attachments/2027459/3392235/20200428_ACF_compressed.pdf</a:t>
            </a:r>
            <a:endParaRPr sz="11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5"/>
          <p:cNvSpPr txBox="1">
            <a:spLocks noGrp="1"/>
          </p:cNvSpPr>
          <p:nvPr>
            <p:ph type="body" idx="1"/>
          </p:nvPr>
        </p:nvSpPr>
        <p:spPr>
          <a:xfrm>
            <a:off x="236914" y="1290181"/>
            <a:ext cx="8666018" cy="4886789"/>
          </a:xfrm>
          <a:prstGeom prst="rect">
            <a:avLst/>
          </a:prstGeom>
          <a:noFill/>
          <a:ln>
            <a:noFill/>
          </a:ln>
        </p:spPr>
        <p:txBody>
          <a:bodyPr spcFirstLastPara="1" wrap="square" lIns="91425" tIns="45700" rIns="91425" bIns="45700" anchor="t" anchorCtr="0">
            <a:noAutofit/>
          </a:bodyPr>
          <a:lstStyle/>
          <a:p>
            <a:pPr marL="0" lvl="0" indent="0" algn="l" rtl="0">
              <a:lnSpc>
                <a:spcPct val="88888"/>
              </a:lnSpc>
              <a:spcBef>
                <a:spcPts val="750"/>
              </a:spcBef>
              <a:spcAft>
                <a:spcPts val="0"/>
              </a:spcAft>
              <a:buSzPts val="1800"/>
              <a:buNone/>
            </a:pPr>
            <a:r>
              <a:rPr lang="en-GB" sz="1400" b="1">
                <a:solidFill>
                  <a:srgbClr val="0000EE"/>
                </a:solidFill>
              </a:rPr>
              <a:t>Responsible institutes: Bonn, DESY (+IZM)</a:t>
            </a:r>
            <a:endParaRPr sz="1400" b="1">
              <a:solidFill>
                <a:srgbClr val="FF0000"/>
              </a:solidFill>
            </a:endParaRPr>
          </a:p>
          <a:p>
            <a:pPr marL="514337" lvl="1" indent="-146046" algn="l" rtl="0">
              <a:lnSpc>
                <a:spcPct val="115000"/>
              </a:lnSpc>
              <a:spcBef>
                <a:spcPts val="0"/>
              </a:spcBef>
              <a:spcAft>
                <a:spcPts val="0"/>
              </a:spcAft>
              <a:buSzPts val="1400"/>
              <a:buFont typeface="Calibri"/>
              <a:buChar char="•"/>
            </a:pPr>
            <a:r>
              <a:rPr lang="en-GB" sz="1400">
                <a:solidFill>
                  <a:srgbClr val="000000"/>
                </a:solidFill>
              </a:rPr>
              <a:t>Ultra-thin hybrid pixel assemblies will be developed, where sensors and front-end electronics are connected directly at the wafer surfaces (face-to-face wafer bonding) and thinned down. </a:t>
            </a:r>
            <a:endParaRPr sz="1400">
              <a:solidFill>
                <a:srgbClr val="000000"/>
              </a:solidFill>
            </a:endParaRPr>
          </a:p>
          <a:p>
            <a:pPr marL="514337" lvl="1" indent="-146046" algn="l" rtl="0">
              <a:lnSpc>
                <a:spcPct val="115000"/>
              </a:lnSpc>
              <a:spcBef>
                <a:spcPts val="0"/>
              </a:spcBef>
              <a:spcAft>
                <a:spcPts val="0"/>
              </a:spcAft>
              <a:buSzPts val="1400"/>
              <a:buFont typeface="Calibri"/>
              <a:buChar char="•"/>
            </a:pPr>
            <a:r>
              <a:rPr lang="en-GB" sz="1400">
                <a:solidFill>
                  <a:srgbClr val="000000"/>
                </a:solidFill>
              </a:rPr>
              <a:t>Fraunhofer IZM will develop an appropriate wafer-to-wafer bonding process using technologies like oxide-oxide or Cu-Cu fusion bonding. </a:t>
            </a:r>
            <a:endParaRPr sz="1400">
              <a:solidFill>
                <a:srgbClr val="000000"/>
              </a:solidFill>
            </a:endParaRPr>
          </a:p>
          <a:p>
            <a:pPr marL="514337" lvl="1" indent="-146046" algn="l" rtl="0">
              <a:lnSpc>
                <a:spcPct val="115000"/>
              </a:lnSpc>
              <a:spcBef>
                <a:spcPts val="0"/>
              </a:spcBef>
              <a:spcAft>
                <a:spcPts val="0"/>
              </a:spcAft>
              <a:buSzPts val="1400"/>
              <a:buFont typeface="Calibri"/>
              <a:buChar char="•"/>
            </a:pPr>
            <a:r>
              <a:rPr lang="en-GB" sz="1400">
                <a:solidFill>
                  <a:srgbClr val="000000"/>
                </a:solidFill>
              </a:rPr>
              <a:t>The sensor and the electronics could be thinned in material to 50-100 μm for the sensor and 10 μm for the electronics after the wafer bonding process. </a:t>
            </a:r>
            <a:endParaRPr sz="1400">
              <a:solidFill>
                <a:srgbClr val="000000"/>
              </a:solidFill>
            </a:endParaRPr>
          </a:p>
          <a:p>
            <a:pPr marL="514337" lvl="1" indent="-146046" algn="l" rtl="0">
              <a:lnSpc>
                <a:spcPct val="115000"/>
              </a:lnSpc>
              <a:spcBef>
                <a:spcPts val="0"/>
              </a:spcBef>
              <a:spcAft>
                <a:spcPts val="0"/>
              </a:spcAft>
              <a:buSzPts val="1400"/>
              <a:buFont typeface="Calibri"/>
              <a:buChar char="•"/>
            </a:pPr>
            <a:r>
              <a:rPr lang="en-GB" sz="1400">
                <a:solidFill>
                  <a:srgbClr val="000000"/>
                </a:solidFill>
              </a:rPr>
              <a:t>No Through Silicon Vias (TSVs) are necessary for the electrical connection to the readout electronics because the input/output-pads could be opened from the backside using standard etching techniques. For this demonstrator, 200 mm CMOS wafers will be employed. </a:t>
            </a:r>
            <a:endParaRPr sz="1350"/>
          </a:p>
          <a:p>
            <a:pPr marL="214313" lvl="0" indent="-61913" algn="l" rtl="0">
              <a:lnSpc>
                <a:spcPct val="90000"/>
              </a:lnSpc>
              <a:spcBef>
                <a:spcPts val="750"/>
              </a:spcBef>
              <a:spcAft>
                <a:spcPts val="0"/>
              </a:spcAft>
              <a:buSzPts val="2400"/>
              <a:buNone/>
            </a:pPr>
            <a:endParaRPr sz="2400"/>
          </a:p>
          <a:p>
            <a:pPr marL="171446" lvl="0" indent="-38096" algn="l" rtl="0">
              <a:lnSpc>
                <a:spcPct val="90000"/>
              </a:lnSpc>
              <a:spcBef>
                <a:spcPts val="750"/>
              </a:spcBef>
              <a:spcAft>
                <a:spcPts val="0"/>
              </a:spcAft>
              <a:buClr>
                <a:srgbClr val="F2B53C"/>
              </a:buClr>
              <a:buSzPts val="2100"/>
              <a:buNone/>
            </a:pPr>
            <a:endParaRPr/>
          </a:p>
        </p:txBody>
      </p:sp>
      <p:sp>
        <p:nvSpPr>
          <p:cNvPr id="219" name="Google Shape;219;p25"/>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Hybrid Semiconductor  Detectors</a:t>
            </a:r>
            <a:endParaRPr/>
          </a:p>
        </p:txBody>
      </p:sp>
      <p:sp>
        <p:nvSpPr>
          <p:cNvPr id="220" name="Google Shape;220;p25"/>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221" name="Google Shape;221;p25"/>
          <p:cNvSpPr txBox="1">
            <a:spLocks noGrp="1"/>
          </p:cNvSpPr>
          <p:nvPr>
            <p:ph type="title"/>
          </p:nvPr>
        </p:nvSpPr>
        <p:spPr>
          <a:xfrm>
            <a:off x="4033381" y="1"/>
            <a:ext cx="5005670" cy="10772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300"/>
              <a:buFont typeface="Calibri"/>
              <a:buNone/>
            </a:pPr>
            <a:r>
              <a:rPr lang="en-GB"/>
              <a:t>Interconnections - II</a:t>
            </a:r>
            <a:endParaRPr/>
          </a:p>
        </p:txBody>
      </p:sp>
      <p:sp>
        <p:nvSpPr>
          <p:cNvPr id="222" name="Google Shape;222;p25"/>
          <p:cNvSpPr txBox="1">
            <a:spLocks noGrp="1"/>
          </p:cNvSpPr>
          <p:nvPr>
            <p:ph type="dt" idx="10"/>
          </p:nvPr>
        </p:nvSpPr>
        <p:spPr>
          <a:xfrm>
            <a:off x="236914" y="6424612"/>
            <a:ext cx="148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ftr" idx="11"/>
          </p:nvPr>
        </p:nvSpPr>
        <p:spPr>
          <a:xfrm>
            <a:off x="4" y="6356350"/>
            <a:ext cx="9144000" cy="50160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Hybrid Semiconductor  Detectors</a:t>
            </a:r>
            <a:endParaRPr/>
          </a:p>
        </p:txBody>
      </p:sp>
      <p:sp>
        <p:nvSpPr>
          <p:cNvPr id="228" name="Google Shape;228;p26"/>
          <p:cNvSpPr txBox="1">
            <a:spLocks noGrp="1"/>
          </p:cNvSpPr>
          <p:nvPr>
            <p:ph type="dt" idx="10"/>
          </p:nvPr>
        </p:nvSpPr>
        <p:spPr>
          <a:xfrm>
            <a:off x="236914" y="6424612"/>
            <a:ext cx="148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sp>
        <p:nvSpPr>
          <p:cNvPr id="229" name="Google Shape;229;p26"/>
          <p:cNvSpPr txBox="1">
            <a:spLocks noGrp="1"/>
          </p:cNvSpPr>
          <p:nvPr>
            <p:ph type="sldNum" idx="12"/>
          </p:nvPr>
        </p:nvSpPr>
        <p:spPr>
          <a:xfrm>
            <a:off x="8428070" y="6356350"/>
            <a:ext cx="715800" cy="501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230" name="Google Shape;230;p26"/>
          <p:cNvSpPr txBox="1">
            <a:spLocks noGrp="1"/>
          </p:cNvSpPr>
          <p:nvPr>
            <p:ph type="title"/>
          </p:nvPr>
        </p:nvSpPr>
        <p:spPr>
          <a:xfrm>
            <a:off x="4033381" y="1"/>
            <a:ext cx="5005800" cy="1077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300"/>
              <a:buFont typeface="Calibri"/>
              <a:buNone/>
            </a:pPr>
            <a:r>
              <a:rPr lang="en-GB"/>
              <a:t>Tasks Details</a:t>
            </a:r>
            <a:endParaRPr/>
          </a:p>
        </p:txBody>
      </p:sp>
      <p:pic>
        <p:nvPicPr>
          <p:cNvPr id="231" name="Google Shape;231;p26"/>
          <p:cNvPicPr preferRelativeResize="0"/>
          <p:nvPr/>
        </p:nvPicPr>
        <p:blipFill rotWithShape="1">
          <a:blip r:embed="rId3">
            <a:alphaModFix/>
          </a:blip>
          <a:srcRect/>
          <a:stretch/>
        </p:blipFill>
        <p:spPr>
          <a:xfrm>
            <a:off x="1412571" y="1315299"/>
            <a:ext cx="6597648" cy="49727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body" idx="1"/>
          </p:nvPr>
        </p:nvSpPr>
        <p:spPr>
          <a:xfrm>
            <a:off x="114450" y="1283950"/>
            <a:ext cx="8915100" cy="5033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800">
                <a:solidFill>
                  <a:srgbClr val="000000"/>
                </a:solidFill>
              </a:rPr>
              <a:t>The </a:t>
            </a:r>
            <a:r>
              <a:rPr lang="en-GB" sz="1800" b="1">
                <a:solidFill>
                  <a:srgbClr val="000000"/>
                </a:solidFill>
              </a:rPr>
              <a:t>hybrid silicon technology </a:t>
            </a:r>
            <a:r>
              <a:rPr lang="en-GB" sz="1800">
                <a:solidFill>
                  <a:srgbClr val="000000"/>
                </a:solidFill>
              </a:rPr>
              <a:t>is the natural solution to include enhanced timing information with tens of picoseconds resolution, which can revolutionise the performance of a tracker, especially at hadron colliders → </a:t>
            </a:r>
            <a:r>
              <a:rPr lang="en-GB" sz="1800" b="1">
                <a:solidFill>
                  <a:srgbClr val="000000"/>
                </a:solidFill>
              </a:rPr>
              <a:t>4D Tracking</a:t>
            </a:r>
            <a:r>
              <a:rPr lang="en-GB" sz="1800">
                <a:solidFill>
                  <a:srgbClr val="000000"/>
                </a:solidFill>
              </a:rPr>
              <a:t>. Advanced </a:t>
            </a:r>
            <a:r>
              <a:rPr lang="en-GB" sz="1800" b="1">
                <a:solidFill>
                  <a:srgbClr val="000000"/>
                </a:solidFill>
              </a:rPr>
              <a:t>interconnection techniques</a:t>
            </a:r>
            <a:r>
              <a:rPr lang="en-GB" sz="1800">
                <a:solidFill>
                  <a:srgbClr val="000000"/>
                </a:solidFill>
              </a:rPr>
              <a:t> will be developed to allow reduced pixel size, and improve spatial resolution to unprecedented levels with cost-effective solutions. </a:t>
            </a:r>
            <a:endParaRPr sz="1800">
              <a:solidFill>
                <a:srgbClr val="000000"/>
              </a:solidFill>
            </a:endParaRPr>
          </a:p>
          <a:p>
            <a:pPr marL="171446" lvl="0" indent="-38096" algn="l" rtl="0">
              <a:lnSpc>
                <a:spcPct val="90000"/>
              </a:lnSpc>
              <a:spcBef>
                <a:spcPts val="0"/>
              </a:spcBef>
              <a:spcAft>
                <a:spcPts val="0"/>
              </a:spcAft>
              <a:buClr>
                <a:srgbClr val="F2B53C"/>
              </a:buClr>
              <a:buSzPts val="2100"/>
              <a:buNone/>
            </a:pPr>
            <a:endParaRPr sz="1400"/>
          </a:p>
        </p:txBody>
      </p:sp>
      <p:sp>
        <p:nvSpPr>
          <p:cNvPr id="99" name="Google Shape;99;p14"/>
          <p:cNvSpPr txBox="1">
            <a:spLocks noGrp="1"/>
          </p:cNvSpPr>
          <p:nvPr>
            <p:ph type="ftr" idx="11"/>
          </p:nvPr>
        </p:nvSpPr>
        <p:spPr>
          <a:xfrm>
            <a:off x="4" y="6356350"/>
            <a:ext cx="9144000" cy="50160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AIDAInnova</a:t>
            </a:r>
            <a:endParaRPr/>
          </a:p>
        </p:txBody>
      </p:sp>
      <p:sp>
        <p:nvSpPr>
          <p:cNvPr id="100" name="Google Shape;100;p14"/>
          <p:cNvSpPr txBox="1">
            <a:spLocks noGrp="1"/>
          </p:cNvSpPr>
          <p:nvPr>
            <p:ph type="dt" idx="10"/>
          </p:nvPr>
        </p:nvSpPr>
        <p:spPr>
          <a:xfrm>
            <a:off x="236914" y="6424612"/>
            <a:ext cx="148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sp>
        <p:nvSpPr>
          <p:cNvPr id="101" name="Google Shape;101;p14"/>
          <p:cNvSpPr txBox="1">
            <a:spLocks noGrp="1"/>
          </p:cNvSpPr>
          <p:nvPr>
            <p:ph type="sldNum" idx="12"/>
          </p:nvPr>
        </p:nvSpPr>
        <p:spPr>
          <a:xfrm>
            <a:off x="8428070" y="6356350"/>
            <a:ext cx="715800" cy="501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a:t>
            </a:fld>
            <a:endParaRPr/>
          </a:p>
        </p:txBody>
      </p:sp>
      <p:sp>
        <p:nvSpPr>
          <p:cNvPr id="102" name="Google Shape;102;p14"/>
          <p:cNvSpPr txBox="1">
            <a:spLocks noGrp="1"/>
          </p:cNvSpPr>
          <p:nvPr>
            <p:ph type="title"/>
          </p:nvPr>
        </p:nvSpPr>
        <p:spPr>
          <a:xfrm>
            <a:off x="3445727" y="1"/>
            <a:ext cx="5593200" cy="10773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300"/>
              <a:buFont typeface="Calibri"/>
              <a:buNone/>
            </a:pPr>
            <a:r>
              <a:rPr lang="en-GB"/>
              <a:t>WP6 Scientific Overview</a:t>
            </a:r>
            <a:endParaRPr/>
          </a:p>
        </p:txBody>
      </p:sp>
      <p:pic>
        <p:nvPicPr>
          <p:cNvPr id="103" name="Google Shape;103;p14"/>
          <p:cNvPicPr preferRelativeResize="0"/>
          <p:nvPr/>
        </p:nvPicPr>
        <p:blipFill>
          <a:blip r:embed="rId3">
            <a:alphaModFix/>
          </a:blip>
          <a:stretch>
            <a:fillRect/>
          </a:stretch>
        </p:blipFill>
        <p:spPr>
          <a:xfrm>
            <a:off x="2210288" y="3030050"/>
            <a:ext cx="5078051" cy="950350"/>
          </a:xfrm>
          <a:prstGeom prst="rect">
            <a:avLst/>
          </a:prstGeom>
          <a:noFill/>
          <a:ln>
            <a:noFill/>
          </a:ln>
        </p:spPr>
      </p:pic>
      <p:pic>
        <p:nvPicPr>
          <p:cNvPr id="104" name="Google Shape;104;p14"/>
          <p:cNvPicPr preferRelativeResize="0"/>
          <p:nvPr/>
        </p:nvPicPr>
        <p:blipFill>
          <a:blip r:embed="rId4">
            <a:alphaModFix/>
          </a:blip>
          <a:stretch>
            <a:fillRect/>
          </a:stretch>
        </p:blipFill>
        <p:spPr>
          <a:xfrm>
            <a:off x="2852221" y="4057400"/>
            <a:ext cx="3921975" cy="2640925"/>
          </a:xfrm>
          <a:prstGeom prst="rect">
            <a:avLst/>
          </a:prstGeom>
          <a:noFill/>
          <a:ln>
            <a:noFill/>
          </a:ln>
        </p:spPr>
      </p:pic>
      <p:sp>
        <p:nvSpPr>
          <p:cNvPr id="105" name="Google Shape;105;p14"/>
          <p:cNvSpPr txBox="1"/>
          <p:nvPr/>
        </p:nvSpPr>
        <p:spPr>
          <a:xfrm>
            <a:off x="2852225" y="6272550"/>
            <a:ext cx="6049200" cy="70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900">
                <a:solidFill>
                  <a:schemeClr val="lt1"/>
                </a:solidFill>
                <a:latin typeface="Calibri"/>
                <a:ea typeface="Calibri"/>
                <a:cs typeface="Calibri"/>
                <a:sym typeface="Calibri"/>
              </a:rPr>
              <a:t>Ζ-&gt;μμ candidate event in ATLAS with 65 additional reconstructed primary vertices.</a:t>
            </a:r>
            <a:endParaRPr sz="900">
              <a:solidFill>
                <a:schemeClr val="lt1"/>
              </a:solidFill>
              <a:latin typeface="Calibri"/>
              <a:ea typeface="Calibri"/>
              <a:cs typeface="Calibri"/>
              <a:sym typeface="Calibri"/>
            </a:endParaRPr>
          </a:p>
          <a:p>
            <a:pPr marL="0" lvl="0" indent="0" algn="l" rtl="0">
              <a:spcBef>
                <a:spcPts val="0"/>
              </a:spcBef>
              <a:spcAft>
                <a:spcPts val="0"/>
              </a:spcAft>
              <a:buNone/>
            </a:pPr>
            <a:r>
              <a:rPr lang="en-GB" sz="900">
                <a:solidFill>
                  <a:schemeClr val="lt1"/>
                </a:solidFill>
                <a:latin typeface="Calibri"/>
                <a:ea typeface="Calibri"/>
                <a:cs typeface="Calibri"/>
                <a:sym typeface="Calibri"/>
              </a:rPr>
              <a:t>The two panels show tracks with a cut on track PT of 100 MeV, 1 GeV</a:t>
            </a:r>
            <a:endParaRPr sz="9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body" idx="1"/>
          </p:nvPr>
        </p:nvSpPr>
        <p:spPr>
          <a:xfrm>
            <a:off x="114450" y="1283950"/>
            <a:ext cx="8915100" cy="5033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800">
                <a:solidFill>
                  <a:srgbClr val="000000"/>
                </a:solidFill>
              </a:rPr>
              <a:t>The </a:t>
            </a:r>
            <a:r>
              <a:rPr lang="en-GB" sz="1800" b="1">
                <a:solidFill>
                  <a:srgbClr val="000000"/>
                </a:solidFill>
              </a:rPr>
              <a:t>hybrid silicon technology </a:t>
            </a:r>
            <a:r>
              <a:rPr lang="en-GB" sz="1800">
                <a:solidFill>
                  <a:srgbClr val="000000"/>
                </a:solidFill>
              </a:rPr>
              <a:t>is the natural solution to include enhanced timing information with tens of picoseconds resolution, which can revolutionise the performance of a tracker, especially at hadron colliders → </a:t>
            </a:r>
            <a:r>
              <a:rPr lang="en-GB" sz="1800" b="1">
                <a:solidFill>
                  <a:srgbClr val="000000"/>
                </a:solidFill>
              </a:rPr>
              <a:t>4D Tracking</a:t>
            </a:r>
            <a:r>
              <a:rPr lang="en-GB" sz="1800">
                <a:solidFill>
                  <a:srgbClr val="000000"/>
                </a:solidFill>
              </a:rPr>
              <a:t>. Advanced </a:t>
            </a:r>
            <a:r>
              <a:rPr lang="en-GB" sz="1800" b="1">
                <a:solidFill>
                  <a:srgbClr val="000000"/>
                </a:solidFill>
              </a:rPr>
              <a:t>interconnection techniques</a:t>
            </a:r>
            <a:r>
              <a:rPr lang="en-GB" sz="1800">
                <a:solidFill>
                  <a:srgbClr val="000000"/>
                </a:solidFill>
              </a:rPr>
              <a:t> will be developed to allow reduced pixel size, and improve spatial resolution to unprecedented levels with cost-effective solutions. </a:t>
            </a:r>
            <a:endParaRPr sz="1800">
              <a:solidFill>
                <a:srgbClr val="000000"/>
              </a:solidFill>
            </a:endParaRPr>
          </a:p>
          <a:p>
            <a:pPr marL="171446" lvl="0" indent="-38096" algn="l" rtl="0">
              <a:lnSpc>
                <a:spcPct val="90000"/>
              </a:lnSpc>
              <a:spcBef>
                <a:spcPts val="0"/>
              </a:spcBef>
              <a:spcAft>
                <a:spcPts val="0"/>
              </a:spcAft>
              <a:buClr>
                <a:srgbClr val="F2B53C"/>
              </a:buClr>
              <a:buSzPts val="2100"/>
              <a:buNone/>
            </a:pPr>
            <a:endParaRPr sz="1400"/>
          </a:p>
        </p:txBody>
      </p:sp>
      <p:sp>
        <p:nvSpPr>
          <p:cNvPr id="111" name="Google Shape;111;p15"/>
          <p:cNvSpPr txBox="1">
            <a:spLocks noGrp="1"/>
          </p:cNvSpPr>
          <p:nvPr>
            <p:ph type="ftr" idx="11"/>
          </p:nvPr>
        </p:nvSpPr>
        <p:spPr>
          <a:xfrm>
            <a:off x="4" y="6356350"/>
            <a:ext cx="9144000" cy="50160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AIDAInnova</a:t>
            </a:r>
            <a:endParaRPr/>
          </a:p>
        </p:txBody>
      </p:sp>
      <p:sp>
        <p:nvSpPr>
          <p:cNvPr id="112" name="Google Shape;112;p15"/>
          <p:cNvSpPr txBox="1">
            <a:spLocks noGrp="1"/>
          </p:cNvSpPr>
          <p:nvPr>
            <p:ph type="sldNum" idx="12"/>
          </p:nvPr>
        </p:nvSpPr>
        <p:spPr>
          <a:xfrm>
            <a:off x="8428070" y="6356350"/>
            <a:ext cx="715800" cy="501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113" name="Google Shape;113;p15"/>
          <p:cNvSpPr txBox="1">
            <a:spLocks noGrp="1"/>
          </p:cNvSpPr>
          <p:nvPr>
            <p:ph type="title"/>
          </p:nvPr>
        </p:nvSpPr>
        <p:spPr>
          <a:xfrm>
            <a:off x="3445727" y="1"/>
            <a:ext cx="5593200" cy="10773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300"/>
              <a:buFont typeface="Calibri"/>
              <a:buNone/>
            </a:pPr>
            <a:r>
              <a:rPr lang="en-GB"/>
              <a:t>WP6 Scientific Overview</a:t>
            </a:r>
            <a:endParaRPr/>
          </a:p>
        </p:txBody>
      </p:sp>
      <p:pic>
        <p:nvPicPr>
          <p:cNvPr id="114" name="Google Shape;114;p15"/>
          <p:cNvPicPr preferRelativeResize="0"/>
          <p:nvPr/>
        </p:nvPicPr>
        <p:blipFill>
          <a:blip r:embed="rId3">
            <a:alphaModFix/>
          </a:blip>
          <a:stretch>
            <a:fillRect/>
          </a:stretch>
        </p:blipFill>
        <p:spPr>
          <a:xfrm>
            <a:off x="1895225" y="2985975"/>
            <a:ext cx="5812700" cy="3223100"/>
          </a:xfrm>
          <a:prstGeom prst="rect">
            <a:avLst/>
          </a:prstGeom>
          <a:noFill/>
          <a:ln>
            <a:noFill/>
          </a:ln>
        </p:spPr>
      </p:pic>
      <p:sp>
        <p:nvSpPr>
          <p:cNvPr id="115" name="Google Shape;115;p15"/>
          <p:cNvSpPr txBox="1">
            <a:spLocks noGrp="1"/>
          </p:cNvSpPr>
          <p:nvPr>
            <p:ph type="dt" idx="10"/>
          </p:nvPr>
        </p:nvSpPr>
        <p:spPr>
          <a:xfrm>
            <a:off x="236914" y="6424612"/>
            <a:ext cx="148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p:nvPr/>
        </p:nvSpPr>
        <p:spPr>
          <a:xfrm>
            <a:off x="5703819" y="2423873"/>
            <a:ext cx="1975200" cy="2784000"/>
          </a:xfrm>
          <a:prstGeom prst="rect">
            <a:avLst/>
          </a:prstGeom>
          <a:solidFill>
            <a:srgbClr val="F2B843"/>
          </a:solidFill>
          <a:ln w="31750" cap="flat" cmpd="sng">
            <a:solidFill>
              <a:srgbClr val="FAE0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6"/>
          <p:cNvSpPr/>
          <p:nvPr/>
        </p:nvSpPr>
        <p:spPr>
          <a:xfrm>
            <a:off x="5778400" y="3949076"/>
            <a:ext cx="1824300" cy="1077300"/>
          </a:xfrm>
          <a:prstGeom prst="roundRect">
            <a:avLst>
              <a:gd name="adj" fmla="val 16667"/>
            </a:avLst>
          </a:prstGeom>
          <a:solidFill>
            <a:schemeClr val="accent6"/>
          </a:solidFill>
          <a:ln w="12700" cap="flat" cmpd="sng">
            <a:solidFill>
              <a:srgbClr val="B5A1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Simulation</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GB" sz="1600">
                <a:solidFill>
                  <a:srgbClr val="FF0000"/>
                </a:solidFill>
                <a:latin typeface="Calibri"/>
                <a:ea typeface="Calibri"/>
                <a:cs typeface="Calibri"/>
                <a:sym typeface="Calibri"/>
              </a:rPr>
              <a:t>Perugia-DESY</a:t>
            </a:r>
            <a:endParaRPr sz="1600">
              <a:solidFill>
                <a:srgbClr val="FF0000"/>
              </a:solidFill>
              <a:latin typeface="Calibri"/>
              <a:ea typeface="Calibri"/>
              <a:cs typeface="Calibri"/>
              <a:sym typeface="Calibri"/>
            </a:endParaRPr>
          </a:p>
        </p:txBody>
      </p:sp>
      <p:sp>
        <p:nvSpPr>
          <p:cNvPr id="123" name="Google Shape;123;p16"/>
          <p:cNvSpPr/>
          <p:nvPr/>
        </p:nvSpPr>
        <p:spPr>
          <a:xfrm>
            <a:off x="1273657" y="4068056"/>
            <a:ext cx="4115100" cy="1418100"/>
          </a:xfrm>
          <a:prstGeom prst="rect">
            <a:avLst/>
          </a:prstGeom>
          <a:solidFill>
            <a:srgbClr val="F2B843"/>
          </a:solidFill>
          <a:ln w="31750" cap="flat" cmpd="sng">
            <a:solidFill>
              <a:srgbClr val="FAE0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6"/>
          <p:cNvSpPr/>
          <p:nvPr/>
        </p:nvSpPr>
        <p:spPr>
          <a:xfrm>
            <a:off x="1674880" y="1915328"/>
            <a:ext cx="3294300" cy="1468200"/>
          </a:xfrm>
          <a:prstGeom prst="rect">
            <a:avLst/>
          </a:prstGeom>
          <a:solidFill>
            <a:srgbClr val="F2B843"/>
          </a:solidFill>
          <a:ln w="31750" cap="flat" cmpd="sng">
            <a:solidFill>
              <a:srgbClr val="FAE0A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Design and Production of 3D/LGAD sensors for timing </a:t>
            </a:r>
            <a:endParaRPr/>
          </a:p>
        </p:txBody>
      </p:sp>
      <p:sp>
        <p:nvSpPr>
          <p:cNvPr id="125" name="Google Shape;125;p16"/>
          <p:cNvSpPr/>
          <p:nvPr/>
        </p:nvSpPr>
        <p:spPr>
          <a:xfrm>
            <a:off x="3331271" y="2578953"/>
            <a:ext cx="1359600" cy="678600"/>
          </a:xfrm>
          <a:prstGeom prst="roundRect">
            <a:avLst>
              <a:gd name="adj" fmla="val 16667"/>
            </a:avLst>
          </a:prstGeom>
          <a:solidFill>
            <a:schemeClr val="accent6"/>
          </a:solidFill>
          <a:ln w="12700" cap="flat" cmpd="sng">
            <a:solidFill>
              <a:srgbClr val="B5A1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0000"/>
                </a:solidFill>
                <a:latin typeface="Calibri"/>
                <a:ea typeface="Calibri"/>
                <a:cs typeface="Calibri"/>
                <a:sym typeface="Calibri"/>
              </a:rPr>
              <a:t>CNM</a:t>
            </a:r>
            <a:endParaRPr/>
          </a:p>
          <a:p>
            <a:pPr marL="0" marR="0" lvl="0" indent="0" algn="ctr" rtl="0">
              <a:spcBef>
                <a:spcPts val="0"/>
              </a:spcBef>
              <a:spcAft>
                <a:spcPts val="0"/>
              </a:spcAft>
              <a:buNone/>
            </a:pPr>
            <a:r>
              <a:rPr lang="en-GB" sz="1400">
                <a:solidFill>
                  <a:schemeClr val="dk1"/>
                </a:solidFill>
                <a:latin typeface="Calibri"/>
                <a:ea typeface="Calibri"/>
                <a:cs typeface="Calibri"/>
                <a:sym typeface="Calibri"/>
              </a:rPr>
              <a:t>3D+iLGAD</a:t>
            </a:r>
            <a:endParaRPr/>
          </a:p>
        </p:txBody>
      </p:sp>
      <p:sp>
        <p:nvSpPr>
          <p:cNvPr id="126" name="Google Shape;126;p16"/>
          <p:cNvSpPr/>
          <p:nvPr/>
        </p:nvSpPr>
        <p:spPr>
          <a:xfrm>
            <a:off x="3376381" y="4157996"/>
            <a:ext cx="1867800" cy="1266600"/>
          </a:xfrm>
          <a:prstGeom prst="roundRect">
            <a:avLst>
              <a:gd name="adj" fmla="val 16667"/>
            </a:avLst>
          </a:prstGeom>
          <a:solidFill>
            <a:schemeClr val="accent6"/>
          </a:solidFill>
          <a:ln w="12700" cap="flat" cmpd="sng">
            <a:solidFill>
              <a:srgbClr val="B5A1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LGAD validation</a:t>
            </a:r>
            <a:endParaRPr/>
          </a:p>
          <a:p>
            <a:pPr marL="0" marR="0" lvl="0" indent="0" algn="ctr" rtl="0">
              <a:spcBef>
                <a:spcPts val="0"/>
              </a:spcBef>
              <a:spcAft>
                <a:spcPts val="0"/>
              </a:spcAft>
              <a:buNone/>
            </a:pPr>
            <a:r>
              <a:rPr lang="en-GB" sz="1600">
                <a:solidFill>
                  <a:srgbClr val="FF0000"/>
                </a:solidFill>
                <a:latin typeface="Calibri"/>
                <a:ea typeface="Calibri"/>
                <a:cs typeface="Calibri"/>
                <a:sym typeface="Calibri"/>
              </a:rPr>
              <a:t>FBK: TO-UZH</a:t>
            </a:r>
            <a:endParaRPr/>
          </a:p>
          <a:p>
            <a:pPr marL="0" marR="0" lvl="0" indent="0" algn="ctr" rtl="0">
              <a:spcBef>
                <a:spcPts val="0"/>
              </a:spcBef>
              <a:spcAft>
                <a:spcPts val="0"/>
              </a:spcAft>
              <a:buNone/>
            </a:pPr>
            <a:r>
              <a:rPr lang="en-GB" sz="1600">
                <a:solidFill>
                  <a:srgbClr val="FF0000"/>
                </a:solidFill>
                <a:latin typeface="Calibri"/>
                <a:ea typeface="Calibri"/>
                <a:cs typeface="Calibri"/>
                <a:sym typeface="Calibri"/>
              </a:rPr>
              <a:t>CNM: CSIC-CERN</a:t>
            </a:r>
            <a:endParaRPr/>
          </a:p>
        </p:txBody>
      </p:sp>
      <p:sp>
        <p:nvSpPr>
          <p:cNvPr id="127" name="Google Shape;127;p16"/>
          <p:cNvSpPr/>
          <p:nvPr/>
        </p:nvSpPr>
        <p:spPr>
          <a:xfrm>
            <a:off x="1847338" y="2550785"/>
            <a:ext cx="1371300" cy="706800"/>
          </a:xfrm>
          <a:prstGeom prst="roundRect">
            <a:avLst>
              <a:gd name="adj" fmla="val 16667"/>
            </a:avLst>
          </a:prstGeom>
          <a:solidFill>
            <a:schemeClr val="accent6"/>
          </a:solidFill>
          <a:ln w="12700" cap="flat" cmpd="sng">
            <a:solidFill>
              <a:srgbClr val="B5A1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0000"/>
                </a:solidFill>
                <a:latin typeface="Calibri"/>
                <a:ea typeface="Calibri"/>
                <a:cs typeface="Calibri"/>
                <a:sym typeface="Calibri"/>
              </a:rPr>
              <a:t>FBK</a:t>
            </a:r>
            <a:endParaRPr/>
          </a:p>
          <a:p>
            <a:pPr marL="0" marR="0" lvl="0" indent="0" algn="ctr" rtl="0">
              <a:spcBef>
                <a:spcPts val="0"/>
              </a:spcBef>
              <a:spcAft>
                <a:spcPts val="0"/>
              </a:spcAft>
              <a:buNone/>
            </a:pPr>
            <a:r>
              <a:rPr lang="en-GB" sz="1400">
                <a:solidFill>
                  <a:schemeClr val="dk1"/>
                </a:solidFill>
                <a:latin typeface="Calibri"/>
                <a:ea typeface="Calibri"/>
                <a:cs typeface="Calibri"/>
                <a:sym typeface="Calibri"/>
              </a:rPr>
              <a:t>3D+LGAD</a:t>
            </a:r>
            <a:endParaRPr/>
          </a:p>
        </p:txBody>
      </p:sp>
      <p:sp>
        <p:nvSpPr>
          <p:cNvPr id="128" name="Google Shape;128;p16"/>
          <p:cNvSpPr/>
          <p:nvPr/>
        </p:nvSpPr>
        <p:spPr>
          <a:xfrm>
            <a:off x="1352567" y="4143742"/>
            <a:ext cx="1866300" cy="1266600"/>
          </a:xfrm>
          <a:prstGeom prst="roundRect">
            <a:avLst>
              <a:gd name="adj" fmla="val 16667"/>
            </a:avLst>
          </a:prstGeom>
          <a:solidFill>
            <a:schemeClr val="accent6"/>
          </a:solidFill>
          <a:ln w="12700" cap="flat" cmpd="sng">
            <a:solidFill>
              <a:srgbClr val="B5A1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 3D  validation</a:t>
            </a:r>
            <a:endParaRPr/>
          </a:p>
          <a:p>
            <a:pPr marL="0" marR="0" lvl="0" indent="0" algn="ctr" rtl="0">
              <a:spcBef>
                <a:spcPts val="0"/>
              </a:spcBef>
              <a:spcAft>
                <a:spcPts val="0"/>
              </a:spcAft>
              <a:buNone/>
            </a:pPr>
            <a:r>
              <a:rPr lang="en-GB" sz="1600">
                <a:solidFill>
                  <a:srgbClr val="FF0000"/>
                </a:solidFill>
                <a:latin typeface="Calibri"/>
                <a:ea typeface="Calibri"/>
                <a:cs typeface="Calibri"/>
                <a:sym typeface="Calibri"/>
              </a:rPr>
              <a:t>FBK: Tn-Ca</a:t>
            </a:r>
            <a:endParaRPr/>
          </a:p>
          <a:p>
            <a:pPr marL="0" marR="0" lvl="0" indent="0" algn="ctr" rtl="0">
              <a:spcBef>
                <a:spcPts val="0"/>
              </a:spcBef>
              <a:spcAft>
                <a:spcPts val="0"/>
              </a:spcAft>
              <a:buNone/>
            </a:pPr>
            <a:r>
              <a:rPr lang="en-GB" sz="1600">
                <a:solidFill>
                  <a:srgbClr val="FF0000"/>
                </a:solidFill>
                <a:latin typeface="Calibri"/>
                <a:ea typeface="Calibri"/>
                <a:cs typeface="Calibri"/>
                <a:sym typeface="Calibri"/>
              </a:rPr>
              <a:t>CNM: IFAE-JSI</a:t>
            </a:r>
            <a:endParaRPr/>
          </a:p>
        </p:txBody>
      </p:sp>
      <p:sp>
        <p:nvSpPr>
          <p:cNvPr id="129" name="Google Shape;129;p16"/>
          <p:cNvSpPr/>
          <p:nvPr/>
        </p:nvSpPr>
        <p:spPr>
          <a:xfrm>
            <a:off x="5778400" y="2497051"/>
            <a:ext cx="1824300" cy="1077300"/>
          </a:xfrm>
          <a:prstGeom prst="roundRect">
            <a:avLst>
              <a:gd name="adj" fmla="val 16667"/>
            </a:avLst>
          </a:prstGeom>
          <a:solidFill>
            <a:schemeClr val="accent6"/>
          </a:solidFill>
          <a:ln w="12700" cap="flat" cmpd="sng">
            <a:solidFill>
              <a:srgbClr val="B5A1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Interconnection</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GB" sz="1600">
                <a:solidFill>
                  <a:srgbClr val="FF0000"/>
                </a:solidFill>
                <a:latin typeface="Calibri"/>
                <a:ea typeface="Calibri"/>
                <a:cs typeface="Calibri"/>
                <a:sym typeface="Calibri"/>
              </a:rPr>
              <a:t>CERN-LPNHE-Bonn- conpart</a:t>
            </a:r>
            <a:endParaRPr sz="1600">
              <a:solidFill>
                <a:srgbClr val="FF0000"/>
              </a:solidFill>
              <a:latin typeface="Calibri"/>
              <a:ea typeface="Calibri"/>
              <a:cs typeface="Calibri"/>
              <a:sym typeface="Calibri"/>
            </a:endParaRPr>
          </a:p>
        </p:txBody>
      </p:sp>
      <p:sp>
        <p:nvSpPr>
          <p:cNvPr id="130" name="Google Shape;130;p16"/>
          <p:cNvSpPr/>
          <p:nvPr/>
        </p:nvSpPr>
        <p:spPr>
          <a:xfrm>
            <a:off x="3049175" y="3424337"/>
            <a:ext cx="545700" cy="678600"/>
          </a:xfrm>
          <a:prstGeom prst="downArrow">
            <a:avLst>
              <a:gd name="adj1" fmla="val 50000"/>
              <a:gd name="adj2" fmla="val 50000"/>
            </a:avLst>
          </a:prstGeom>
          <a:solidFill>
            <a:schemeClr val="accent3"/>
          </a:solidFill>
          <a:ln w="12700" cap="flat" cmpd="sng">
            <a:solidFill>
              <a:srgbClr val="E4E5F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6"/>
          <p:cNvSpPr/>
          <p:nvPr/>
        </p:nvSpPr>
        <p:spPr>
          <a:xfrm>
            <a:off x="4890936" y="3569509"/>
            <a:ext cx="545700" cy="407400"/>
          </a:xfrm>
          <a:prstGeom prst="leftRightArrow">
            <a:avLst>
              <a:gd name="adj1" fmla="val 50000"/>
              <a:gd name="adj2" fmla="val 50000"/>
            </a:avLst>
          </a:prstGeom>
          <a:solidFill>
            <a:schemeClr val="accent3"/>
          </a:solidFill>
          <a:ln w="12700" cap="flat" cmpd="sng">
            <a:solidFill>
              <a:srgbClr val="E4E5F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6"/>
          <p:cNvSpPr txBox="1">
            <a:spLocks noGrp="1"/>
          </p:cNvSpPr>
          <p:nvPr>
            <p:ph type="title"/>
          </p:nvPr>
        </p:nvSpPr>
        <p:spPr>
          <a:xfrm>
            <a:off x="3477850" y="0"/>
            <a:ext cx="5561100" cy="10773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300"/>
              <a:buFont typeface="Calibri"/>
              <a:buNone/>
            </a:pPr>
            <a:r>
              <a:rPr lang="en-GB"/>
              <a:t>WP6 Organizational Overview</a:t>
            </a:r>
            <a:endParaRPr/>
          </a:p>
        </p:txBody>
      </p:sp>
      <p:sp>
        <p:nvSpPr>
          <p:cNvPr id="133" name="Google Shape;133;p16"/>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Hybrid Semiconductor  Detectors</a:t>
            </a:r>
            <a:endParaRPr/>
          </a:p>
        </p:txBody>
      </p:sp>
      <p:sp>
        <p:nvSpPr>
          <p:cNvPr id="134" name="Google Shape;134;p16"/>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135" name="Google Shape;135;p16"/>
          <p:cNvSpPr txBox="1">
            <a:spLocks noGrp="1"/>
          </p:cNvSpPr>
          <p:nvPr>
            <p:ph type="body" idx="1"/>
          </p:nvPr>
        </p:nvSpPr>
        <p:spPr>
          <a:xfrm>
            <a:off x="114450" y="1283950"/>
            <a:ext cx="8915100" cy="407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800">
                <a:solidFill>
                  <a:srgbClr val="000000"/>
                </a:solidFill>
              </a:rPr>
              <a:t>~ 25 EoIs received on the hybrid sensors. Grouped according to the schema in 4 sub-tasks: </a:t>
            </a:r>
            <a:endParaRPr sz="1800">
              <a:solidFill>
                <a:srgbClr val="000000"/>
              </a:solidFill>
            </a:endParaRPr>
          </a:p>
          <a:p>
            <a:pPr marL="171446" lvl="0" indent="-38096" algn="l" rtl="0">
              <a:lnSpc>
                <a:spcPct val="90000"/>
              </a:lnSpc>
              <a:spcBef>
                <a:spcPts val="0"/>
              </a:spcBef>
              <a:spcAft>
                <a:spcPts val="0"/>
              </a:spcAft>
              <a:buClr>
                <a:srgbClr val="F2B53C"/>
              </a:buClr>
              <a:buSzPts val="2100"/>
              <a:buNone/>
            </a:pPr>
            <a:endParaRPr sz="1400"/>
          </a:p>
        </p:txBody>
      </p:sp>
      <p:sp>
        <p:nvSpPr>
          <p:cNvPr id="136" name="Google Shape;136;p16"/>
          <p:cNvSpPr txBox="1">
            <a:spLocks noGrp="1"/>
          </p:cNvSpPr>
          <p:nvPr>
            <p:ph type="body" idx="1"/>
          </p:nvPr>
        </p:nvSpPr>
        <p:spPr>
          <a:xfrm>
            <a:off x="190650" y="5551150"/>
            <a:ext cx="8915100" cy="706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800">
                <a:solidFill>
                  <a:srgbClr val="000000"/>
                </a:solidFill>
              </a:rPr>
              <a:t>~ 25% of the funding to the Productions of 3D and LGAD in FBK/CNM; </a:t>
            </a:r>
            <a:endParaRPr sz="1800">
              <a:solidFill>
                <a:srgbClr val="000000"/>
              </a:solidFill>
            </a:endParaRPr>
          </a:p>
          <a:p>
            <a:pPr marL="0" lvl="0" indent="0" algn="l" rtl="0">
              <a:lnSpc>
                <a:spcPct val="115000"/>
              </a:lnSpc>
              <a:spcBef>
                <a:spcPts val="0"/>
              </a:spcBef>
              <a:spcAft>
                <a:spcPts val="0"/>
              </a:spcAft>
              <a:buNone/>
            </a:pPr>
            <a:r>
              <a:rPr lang="en-GB" sz="1800">
                <a:solidFill>
                  <a:srgbClr val="000000"/>
                </a:solidFill>
              </a:rPr>
              <a:t>~ 35% in the interconnections funding. </a:t>
            </a:r>
            <a:endParaRPr sz="1800">
              <a:solidFill>
                <a:srgbClr val="000000"/>
              </a:solidFill>
            </a:endParaRPr>
          </a:p>
          <a:p>
            <a:pPr marL="171446" lvl="0" indent="-38096" algn="l" rtl="0">
              <a:lnSpc>
                <a:spcPct val="90000"/>
              </a:lnSpc>
              <a:spcBef>
                <a:spcPts val="0"/>
              </a:spcBef>
              <a:spcAft>
                <a:spcPts val="0"/>
              </a:spcAft>
              <a:buClr>
                <a:srgbClr val="F2B53C"/>
              </a:buClr>
              <a:buSzPts val="2100"/>
              <a:buNone/>
            </a:pPr>
            <a:endParaRPr sz="1400"/>
          </a:p>
        </p:txBody>
      </p:sp>
      <p:sp>
        <p:nvSpPr>
          <p:cNvPr id="137" name="Google Shape;137;p16"/>
          <p:cNvSpPr txBox="1">
            <a:spLocks noGrp="1"/>
          </p:cNvSpPr>
          <p:nvPr>
            <p:ph type="dt" idx="10"/>
          </p:nvPr>
        </p:nvSpPr>
        <p:spPr>
          <a:xfrm>
            <a:off x="236914" y="6424612"/>
            <a:ext cx="148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Hybrid Semiconductor  Detectors</a:t>
            </a:r>
            <a:endParaRPr/>
          </a:p>
        </p:txBody>
      </p:sp>
      <p:sp>
        <p:nvSpPr>
          <p:cNvPr id="143" name="Google Shape;143;p17"/>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144" name="Google Shape;144;p17"/>
          <p:cNvSpPr txBox="1">
            <a:spLocks noGrp="1"/>
          </p:cNvSpPr>
          <p:nvPr>
            <p:ph type="title"/>
          </p:nvPr>
        </p:nvSpPr>
        <p:spPr>
          <a:xfrm>
            <a:off x="4033381" y="1"/>
            <a:ext cx="5005670" cy="107723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300"/>
              <a:buFont typeface="Calibri"/>
              <a:buNone/>
            </a:pPr>
            <a:r>
              <a:rPr lang="en-GB"/>
              <a:t>Objectives of the tasks </a:t>
            </a:r>
            <a:endParaRPr/>
          </a:p>
        </p:txBody>
      </p:sp>
      <p:sp>
        <p:nvSpPr>
          <p:cNvPr id="145" name="Google Shape;145;p17"/>
          <p:cNvSpPr txBox="1">
            <a:spLocks noGrp="1"/>
          </p:cNvSpPr>
          <p:nvPr>
            <p:ph type="dt" idx="10"/>
          </p:nvPr>
        </p:nvSpPr>
        <p:spPr>
          <a:xfrm>
            <a:off x="236914" y="6424612"/>
            <a:ext cx="148181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pic>
        <p:nvPicPr>
          <p:cNvPr id="146" name="Google Shape;146;p17"/>
          <p:cNvPicPr preferRelativeResize="0"/>
          <p:nvPr/>
        </p:nvPicPr>
        <p:blipFill>
          <a:blip r:embed="rId3">
            <a:alphaModFix/>
          </a:blip>
          <a:stretch>
            <a:fillRect/>
          </a:stretch>
        </p:blipFill>
        <p:spPr>
          <a:xfrm>
            <a:off x="236923" y="1406773"/>
            <a:ext cx="2371900" cy="1325200"/>
          </a:xfrm>
          <a:prstGeom prst="rect">
            <a:avLst/>
          </a:prstGeom>
          <a:noFill/>
          <a:ln>
            <a:noFill/>
          </a:ln>
        </p:spPr>
      </p:pic>
      <p:sp>
        <p:nvSpPr>
          <p:cNvPr id="147" name="Google Shape;147;p17"/>
          <p:cNvSpPr txBox="1">
            <a:spLocks noGrp="1"/>
          </p:cNvSpPr>
          <p:nvPr>
            <p:ph type="body" idx="1"/>
          </p:nvPr>
        </p:nvSpPr>
        <p:spPr>
          <a:xfrm>
            <a:off x="236925" y="2836250"/>
            <a:ext cx="8409000" cy="3519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800" b="1">
                <a:solidFill>
                  <a:srgbClr val="000000"/>
                </a:solidFill>
              </a:rPr>
              <a:t>Task 6.2. Simulation and processing of common 3D and LGAD sensor productions </a:t>
            </a:r>
            <a:endParaRPr sz="1800" b="1">
              <a:solidFill>
                <a:srgbClr val="000000"/>
              </a:solidFill>
            </a:endParaRPr>
          </a:p>
          <a:p>
            <a:pPr marL="457200" lvl="0" indent="-330200" algn="l" rtl="0">
              <a:lnSpc>
                <a:spcPct val="115000"/>
              </a:lnSpc>
              <a:spcBef>
                <a:spcPts val="0"/>
              </a:spcBef>
              <a:spcAft>
                <a:spcPts val="0"/>
              </a:spcAft>
              <a:buClr>
                <a:srgbClr val="000000"/>
              </a:buClr>
              <a:buSzPts val="1600"/>
              <a:buChar char="•"/>
            </a:pPr>
            <a:r>
              <a:rPr lang="en-GB" sz="1600">
                <a:solidFill>
                  <a:srgbClr val="1155CC"/>
                </a:solidFill>
              </a:rPr>
              <a:t>Optimisation of processes</a:t>
            </a:r>
            <a:r>
              <a:rPr lang="en-GB" sz="1600">
                <a:solidFill>
                  <a:srgbClr val="000000"/>
                </a:solidFill>
              </a:rPr>
              <a:t> for 3D and LGAD sensors for timing applications </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GB" sz="1600">
                <a:solidFill>
                  <a:srgbClr val="1155CC"/>
                </a:solidFill>
              </a:rPr>
              <a:t>Simulations</a:t>
            </a:r>
            <a:r>
              <a:rPr lang="en-GB" sz="1600">
                <a:solidFill>
                  <a:srgbClr val="000000"/>
                </a:solidFill>
              </a:rPr>
              <a:t> of various designs for 3D and LGAD sensors to compare and optimise the layout in terms of </a:t>
            </a:r>
            <a:r>
              <a:rPr lang="en-GB" sz="1600">
                <a:solidFill>
                  <a:srgbClr val="1155CC"/>
                </a:solidFill>
              </a:rPr>
              <a:t>timing</a:t>
            </a:r>
            <a:r>
              <a:rPr lang="en-GB" sz="1600">
                <a:solidFill>
                  <a:srgbClr val="000000"/>
                </a:solidFill>
              </a:rPr>
              <a:t> performance </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GB" sz="1600">
                <a:solidFill>
                  <a:srgbClr val="1155CC"/>
                </a:solidFill>
              </a:rPr>
              <a:t>Simulations of surface and bulk radiation</a:t>
            </a:r>
            <a:r>
              <a:rPr lang="en-GB" sz="1600">
                <a:solidFill>
                  <a:srgbClr val="0B5394"/>
                </a:solidFill>
              </a:rPr>
              <a:t> </a:t>
            </a:r>
            <a:r>
              <a:rPr lang="en-GB" sz="1600">
                <a:solidFill>
                  <a:srgbClr val="000000"/>
                </a:solidFill>
              </a:rPr>
              <a:t>damage for 4D (tracking+timing) detectors toward more radiation tolerant solutions </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GB" sz="1600">
                <a:solidFill>
                  <a:srgbClr val="1155CC"/>
                </a:solidFill>
              </a:rPr>
              <a:t>Processing</a:t>
            </a:r>
            <a:r>
              <a:rPr lang="en-GB" sz="1600">
                <a:solidFill>
                  <a:srgbClr val="000000"/>
                </a:solidFill>
              </a:rPr>
              <a:t> of two common 3D sensor productions and two common LGAD productions by FBK/CNM </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GB" sz="1600">
                <a:solidFill>
                  <a:srgbClr val="000000"/>
                </a:solidFill>
              </a:rPr>
              <a:t>Design and implementation of </a:t>
            </a:r>
            <a:r>
              <a:rPr lang="en-GB" sz="1600">
                <a:solidFill>
                  <a:srgbClr val="1155CC"/>
                </a:solidFill>
              </a:rPr>
              <a:t>simulation software</a:t>
            </a:r>
            <a:r>
              <a:rPr lang="en-GB" sz="1600">
                <a:solidFill>
                  <a:srgbClr val="000000"/>
                </a:solidFill>
              </a:rPr>
              <a:t> which is applicable to a large range of technologies and includes models for the description of effects from sensor level to readout electronics in semiconductor detectors </a:t>
            </a:r>
            <a:endParaRPr sz="160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600">
              <a:solidFill>
                <a:srgbClr val="000000"/>
              </a:solidFill>
            </a:endParaRPr>
          </a:p>
          <a:p>
            <a:pPr marL="171446" lvl="0" indent="-38096" algn="l" rtl="0">
              <a:lnSpc>
                <a:spcPct val="90000"/>
              </a:lnSpc>
              <a:spcBef>
                <a:spcPts val="0"/>
              </a:spcBef>
              <a:spcAft>
                <a:spcPts val="0"/>
              </a:spcAft>
              <a:buClr>
                <a:srgbClr val="F2B53C"/>
              </a:buClr>
              <a:buSzPts val="2100"/>
              <a:buNone/>
            </a:pP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ftr" idx="11"/>
          </p:nvPr>
        </p:nvSpPr>
        <p:spPr>
          <a:xfrm>
            <a:off x="4" y="6356350"/>
            <a:ext cx="9144000" cy="50160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Hybrid Semiconductor  Detectors</a:t>
            </a:r>
            <a:endParaRPr/>
          </a:p>
        </p:txBody>
      </p:sp>
      <p:sp>
        <p:nvSpPr>
          <p:cNvPr id="153" name="Google Shape;153;p18"/>
          <p:cNvSpPr txBox="1">
            <a:spLocks noGrp="1"/>
          </p:cNvSpPr>
          <p:nvPr>
            <p:ph type="sldNum" idx="12"/>
          </p:nvPr>
        </p:nvSpPr>
        <p:spPr>
          <a:xfrm>
            <a:off x="8428070" y="6356350"/>
            <a:ext cx="715800" cy="501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154" name="Google Shape;154;p18"/>
          <p:cNvSpPr txBox="1">
            <a:spLocks noGrp="1"/>
          </p:cNvSpPr>
          <p:nvPr>
            <p:ph type="title"/>
          </p:nvPr>
        </p:nvSpPr>
        <p:spPr>
          <a:xfrm>
            <a:off x="4033381" y="1"/>
            <a:ext cx="5005800" cy="10773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300"/>
              <a:buFont typeface="Calibri"/>
              <a:buNone/>
            </a:pPr>
            <a:r>
              <a:rPr lang="en-GB"/>
              <a:t>Objectives of the tasks </a:t>
            </a:r>
            <a:endParaRPr/>
          </a:p>
        </p:txBody>
      </p:sp>
      <p:sp>
        <p:nvSpPr>
          <p:cNvPr id="155" name="Google Shape;155;p18"/>
          <p:cNvSpPr txBox="1">
            <a:spLocks noGrp="1"/>
          </p:cNvSpPr>
          <p:nvPr>
            <p:ph type="dt" idx="10"/>
          </p:nvPr>
        </p:nvSpPr>
        <p:spPr>
          <a:xfrm>
            <a:off x="236914" y="6424612"/>
            <a:ext cx="148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pic>
        <p:nvPicPr>
          <p:cNvPr id="156" name="Google Shape;156;p18"/>
          <p:cNvPicPr preferRelativeResize="0"/>
          <p:nvPr/>
        </p:nvPicPr>
        <p:blipFill>
          <a:blip r:embed="rId3">
            <a:alphaModFix/>
          </a:blip>
          <a:stretch>
            <a:fillRect/>
          </a:stretch>
        </p:blipFill>
        <p:spPr>
          <a:xfrm>
            <a:off x="236923" y="1406773"/>
            <a:ext cx="2371900" cy="1325200"/>
          </a:xfrm>
          <a:prstGeom prst="rect">
            <a:avLst/>
          </a:prstGeom>
          <a:noFill/>
          <a:ln>
            <a:noFill/>
          </a:ln>
        </p:spPr>
      </p:pic>
      <p:sp>
        <p:nvSpPr>
          <p:cNvPr id="157" name="Google Shape;157;p18"/>
          <p:cNvSpPr txBox="1">
            <a:spLocks noGrp="1"/>
          </p:cNvSpPr>
          <p:nvPr>
            <p:ph type="body" idx="1"/>
          </p:nvPr>
        </p:nvSpPr>
        <p:spPr>
          <a:xfrm>
            <a:off x="236925" y="2941325"/>
            <a:ext cx="8409000" cy="32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800" b="1">
                <a:solidFill>
                  <a:srgbClr val="000000"/>
                </a:solidFill>
              </a:rPr>
              <a:t>Task 6.3. Validation of common 3D and LGAD sensor productions </a:t>
            </a:r>
            <a:endParaRPr sz="1800" b="1">
              <a:solidFill>
                <a:srgbClr val="000000"/>
              </a:solidFill>
            </a:endParaRPr>
          </a:p>
          <a:p>
            <a:pPr marL="457200" lvl="0" indent="-330200" algn="l" rtl="0">
              <a:lnSpc>
                <a:spcPct val="115000"/>
              </a:lnSpc>
              <a:spcBef>
                <a:spcPts val="0"/>
              </a:spcBef>
              <a:spcAft>
                <a:spcPts val="0"/>
              </a:spcAft>
              <a:buClr>
                <a:srgbClr val="000000"/>
              </a:buClr>
              <a:buSzPts val="1600"/>
              <a:buChar char="•"/>
            </a:pPr>
            <a:r>
              <a:rPr lang="en-GB" sz="1600">
                <a:solidFill>
                  <a:srgbClr val="1155CC"/>
                </a:solidFill>
              </a:rPr>
              <a:t>Characterisation</a:t>
            </a:r>
            <a:r>
              <a:rPr lang="en-GB" sz="1600">
                <a:solidFill>
                  <a:srgbClr val="000000"/>
                </a:solidFill>
              </a:rPr>
              <a:t> of the 3D sensors in terms of timing, radiation hardness, efficiency and uniformity via measurements in the laboratory and beam tests </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GB" sz="1600">
                <a:solidFill>
                  <a:srgbClr val="1155CC"/>
                </a:solidFill>
              </a:rPr>
              <a:t>Characterisation</a:t>
            </a:r>
            <a:r>
              <a:rPr lang="en-GB" sz="1600">
                <a:solidFill>
                  <a:srgbClr val="000000"/>
                </a:solidFill>
              </a:rPr>
              <a:t> of small pitch LGAD and inverse LGAD sensors (iLGADs) from the common production in terms of timing and efficiency via measurements in the laboratory and beam tests </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GB" sz="1600">
                <a:solidFill>
                  <a:srgbClr val="1155CC"/>
                </a:solidFill>
              </a:rPr>
              <a:t>Feedback to the foundries</a:t>
            </a:r>
            <a:r>
              <a:rPr lang="en-GB" sz="1600">
                <a:solidFill>
                  <a:srgbClr val="000000"/>
                </a:solidFill>
              </a:rPr>
              <a:t> for further process optimisation of 3D and LGAD sensors </a:t>
            </a:r>
            <a:endParaRPr sz="1600">
              <a:solidFill>
                <a:srgbClr val="000000"/>
              </a:solidFill>
            </a:endParaRPr>
          </a:p>
          <a:p>
            <a:pPr marL="0" lvl="0" indent="0" algn="l" rtl="0">
              <a:lnSpc>
                <a:spcPct val="115000"/>
              </a:lnSpc>
              <a:spcBef>
                <a:spcPts val="0"/>
              </a:spcBef>
              <a:spcAft>
                <a:spcPts val="0"/>
              </a:spcAft>
              <a:buNone/>
            </a:pPr>
            <a:endParaRPr sz="1600">
              <a:solidFill>
                <a:srgbClr val="000000"/>
              </a:solidFill>
            </a:endParaRPr>
          </a:p>
          <a:p>
            <a:pPr marL="0" lvl="0" indent="0" algn="l" rtl="0">
              <a:lnSpc>
                <a:spcPct val="115000"/>
              </a:lnSpc>
              <a:spcBef>
                <a:spcPts val="0"/>
              </a:spcBef>
              <a:spcAft>
                <a:spcPts val="0"/>
              </a:spcAft>
              <a:buNone/>
            </a:pPr>
            <a:endParaRPr sz="1800">
              <a:solidFill>
                <a:srgbClr val="000000"/>
              </a:solidFill>
            </a:endParaRPr>
          </a:p>
          <a:p>
            <a:pPr marL="171446" lvl="0" indent="-38096" algn="l" rtl="0">
              <a:lnSpc>
                <a:spcPct val="90000"/>
              </a:lnSpc>
              <a:spcBef>
                <a:spcPts val="0"/>
              </a:spcBef>
              <a:spcAft>
                <a:spcPts val="0"/>
              </a:spcAft>
              <a:buClr>
                <a:srgbClr val="F2B53C"/>
              </a:buClr>
              <a:buSzPts val="2100"/>
              <a:buNone/>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a:spLocks noGrp="1"/>
          </p:cNvSpPr>
          <p:nvPr>
            <p:ph type="ftr" idx="11"/>
          </p:nvPr>
        </p:nvSpPr>
        <p:spPr>
          <a:xfrm>
            <a:off x="4" y="6356350"/>
            <a:ext cx="9144000" cy="50160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Hybrid Semiconductor  Detectors</a:t>
            </a:r>
            <a:endParaRPr/>
          </a:p>
        </p:txBody>
      </p:sp>
      <p:sp>
        <p:nvSpPr>
          <p:cNvPr id="163" name="Google Shape;163;p19"/>
          <p:cNvSpPr txBox="1">
            <a:spLocks noGrp="1"/>
          </p:cNvSpPr>
          <p:nvPr>
            <p:ph type="sldNum" idx="12"/>
          </p:nvPr>
        </p:nvSpPr>
        <p:spPr>
          <a:xfrm>
            <a:off x="8428070" y="6356350"/>
            <a:ext cx="715800" cy="501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164" name="Google Shape;164;p19"/>
          <p:cNvSpPr txBox="1">
            <a:spLocks noGrp="1"/>
          </p:cNvSpPr>
          <p:nvPr>
            <p:ph type="title"/>
          </p:nvPr>
        </p:nvSpPr>
        <p:spPr>
          <a:xfrm>
            <a:off x="4033381" y="1"/>
            <a:ext cx="5005800" cy="10773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300"/>
              <a:buFont typeface="Calibri"/>
              <a:buNone/>
            </a:pPr>
            <a:r>
              <a:rPr lang="en-GB"/>
              <a:t>Objectives of the tasks </a:t>
            </a:r>
            <a:endParaRPr/>
          </a:p>
        </p:txBody>
      </p:sp>
      <p:sp>
        <p:nvSpPr>
          <p:cNvPr id="165" name="Google Shape;165;p19"/>
          <p:cNvSpPr txBox="1">
            <a:spLocks noGrp="1"/>
          </p:cNvSpPr>
          <p:nvPr>
            <p:ph type="dt" idx="10"/>
          </p:nvPr>
        </p:nvSpPr>
        <p:spPr>
          <a:xfrm>
            <a:off x="236914" y="6424612"/>
            <a:ext cx="14817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pic>
        <p:nvPicPr>
          <p:cNvPr id="166" name="Google Shape;166;p19"/>
          <p:cNvPicPr preferRelativeResize="0"/>
          <p:nvPr/>
        </p:nvPicPr>
        <p:blipFill>
          <a:blip r:embed="rId3">
            <a:alphaModFix/>
          </a:blip>
          <a:stretch>
            <a:fillRect/>
          </a:stretch>
        </p:blipFill>
        <p:spPr>
          <a:xfrm>
            <a:off x="236923" y="1406773"/>
            <a:ext cx="2371900" cy="1325200"/>
          </a:xfrm>
          <a:prstGeom prst="rect">
            <a:avLst/>
          </a:prstGeom>
          <a:noFill/>
          <a:ln>
            <a:noFill/>
          </a:ln>
        </p:spPr>
      </p:pic>
      <p:sp>
        <p:nvSpPr>
          <p:cNvPr id="167" name="Google Shape;167;p19"/>
          <p:cNvSpPr txBox="1">
            <a:spLocks noGrp="1"/>
          </p:cNvSpPr>
          <p:nvPr>
            <p:ph type="body" idx="1"/>
          </p:nvPr>
        </p:nvSpPr>
        <p:spPr>
          <a:xfrm>
            <a:off x="236925" y="2937950"/>
            <a:ext cx="8409000" cy="224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700" b="1">
                <a:solidFill>
                  <a:srgbClr val="000000"/>
                </a:solidFill>
              </a:rPr>
              <a:t>Task 6.4. Development of interconnection technologies for future pixel detectors  </a:t>
            </a:r>
            <a:endParaRPr sz="1700" b="1">
              <a:solidFill>
                <a:srgbClr val="000000"/>
              </a:solidFill>
            </a:endParaRPr>
          </a:p>
          <a:p>
            <a:pPr marL="0" lvl="0" indent="0" algn="l" rtl="0">
              <a:lnSpc>
                <a:spcPct val="115000"/>
              </a:lnSpc>
              <a:spcBef>
                <a:spcPts val="0"/>
              </a:spcBef>
              <a:spcAft>
                <a:spcPts val="0"/>
              </a:spcAft>
              <a:buNone/>
            </a:pPr>
            <a:r>
              <a:rPr lang="en-GB" sz="1600" b="1">
                <a:solidFill>
                  <a:srgbClr val="000000"/>
                </a:solidFill>
              </a:rPr>
              <a:t>(see spares slides)</a:t>
            </a:r>
            <a:endParaRPr sz="1600" b="1">
              <a:solidFill>
                <a:srgbClr val="000000"/>
              </a:solidFill>
            </a:endParaRPr>
          </a:p>
          <a:p>
            <a:pPr marL="457200" lvl="0" indent="-330200" algn="l" rtl="0">
              <a:lnSpc>
                <a:spcPct val="115000"/>
              </a:lnSpc>
              <a:spcBef>
                <a:spcPts val="0"/>
              </a:spcBef>
              <a:spcAft>
                <a:spcPts val="0"/>
              </a:spcAft>
              <a:buClr>
                <a:srgbClr val="000000"/>
              </a:buClr>
              <a:buSzPts val="1600"/>
              <a:buChar char="•"/>
            </a:pPr>
            <a:r>
              <a:rPr lang="en-GB" sz="1600">
                <a:solidFill>
                  <a:srgbClr val="1155CC"/>
                </a:solidFill>
              </a:rPr>
              <a:t>Post-processing of 3D and LGAD</a:t>
            </a:r>
            <a:r>
              <a:rPr lang="en-GB" sz="1600">
                <a:solidFill>
                  <a:srgbClr val="000000"/>
                </a:solidFill>
              </a:rPr>
              <a:t> sensor prototypes </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GB" sz="1600">
                <a:solidFill>
                  <a:srgbClr val="000000"/>
                </a:solidFill>
              </a:rPr>
              <a:t>Development of suitable </a:t>
            </a:r>
            <a:r>
              <a:rPr lang="en-GB" sz="1600">
                <a:solidFill>
                  <a:srgbClr val="1155CC"/>
                </a:solidFill>
              </a:rPr>
              <a:t>Anisotropic Conductive Films (ACF) </a:t>
            </a:r>
            <a:r>
              <a:rPr lang="en-GB" sz="1600">
                <a:solidFill>
                  <a:srgbClr val="000000"/>
                </a:solidFill>
              </a:rPr>
              <a:t>material and die-to-die bonding process flows for small pixel pitches </a:t>
            </a:r>
            <a:endParaRPr sz="1600">
              <a:solidFill>
                <a:srgbClr val="000000"/>
              </a:solidFill>
            </a:endParaRPr>
          </a:p>
          <a:p>
            <a:pPr marL="914400" lvl="1" indent="-330200" algn="l" rtl="0">
              <a:lnSpc>
                <a:spcPct val="115000"/>
              </a:lnSpc>
              <a:spcBef>
                <a:spcPts val="0"/>
              </a:spcBef>
              <a:spcAft>
                <a:spcPts val="0"/>
              </a:spcAft>
              <a:buClr>
                <a:srgbClr val="000000"/>
              </a:buClr>
              <a:buSzPts val="1600"/>
              <a:buChar char="•"/>
            </a:pPr>
            <a:r>
              <a:rPr lang="en-GB" sz="1600">
                <a:solidFill>
                  <a:srgbClr val="000000"/>
                </a:solidFill>
              </a:rPr>
              <a:t>Production and post-processing of dedicated planar sensor wafers for ACF trials </a:t>
            </a:r>
            <a:endParaRPr sz="1600">
              <a:solidFill>
                <a:srgbClr val="000000"/>
              </a:solidFill>
            </a:endParaRPr>
          </a:p>
          <a:p>
            <a:pPr marL="914400" lvl="1" indent="-330200" algn="l" rtl="0">
              <a:lnSpc>
                <a:spcPct val="115000"/>
              </a:lnSpc>
              <a:spcBef>
                <a:spcPts val="0"/>
              </a:spcBef>
              <a:spcAft>
                <a:spcPts val="0"/>
              </a:spcAft>
              <a:buClr>
                <a:srgbClr val="000000"/>
              </a:buClr>
              <a:buSzPts val="1600"/>
              <a:buChar char="•"/>
            </a:pPr>
            <a:r>
              <a:rPr lang="en-GB" sz="1600">
                <a:solidFill>
                  <a:srgbClr val="000000"/>
                </a:solidFill>
              </a:rPr>
              <a:t>Test of the performance of sensor modules interconnected with ACF </a:t>
            </a:r>
            <a:endParaRPr sz="1600">
              <a:solidFill>
                <a:srgbClr val="000000"/>
              </a:solidFill>
            </a:endParaRPr>
          </a:p>
          <a:p>
            <a:pPr marL="457200" lvl="0" indent="-330200" algn="l" rtl="0">
              <a:lnSpc>
                <a:spcPct val="115000"/>
              </a:lnSpc>
              <a:spcBef>
                <a:spcPts val="0"/>
              </a:spcBef>
              <a:spcAft>
                <a:spcPts val="0"/>
              </a:spcAft>
              <a:buClr>
                <a:srgbClr val="000000"/>
              </a:buClr>
              <a:buSzPts val="1600"/>
              <a:buChar char="•"/>
            </a:pPr>
            <a:r>
              <a:rPr lang="en-GB" sz="1600">
                <a:solidFill>
                  <a:srgbClr val="000000"/>
                </a:solidFill>
              </a:rPr>
              <a:t>Production and test of ultra-thin assemblies interconnected with a </a:t>
            </a:r>
            <a:r>
              <a:rPr lang="en-GB" sz="1600">
                <a:solidFill>
                  <a:srgbClr val="1155CC"/>
                </a:solidFill>
              </a:rPr>
              <a:t>wafer to wafer</a:t>
            </a:r>
            <a:r>
              <a:rPr lang="en-GB" sz="1600">
                <a:solidFill>
                  <a:srgbClr val="000000"/>
                </a:solidFill>
              </a:rPr>
              <a:t> bonding technology </a:t>
            </a:r>
            <a:endParaRPr sz="1600">
              <a:solidFill>
                <a:srgbClr val="000000"/>
              </a:solidFill>
            </a:endParaRPr>
          </a:p>
          <a:p>
            <a:pPr marL="457200" lvl="0" indent="0" algn="l" rtl="0">
              <a:lnSpc>
                <a:spcPct val="115000"/>
              </a:lnSpc>
              <a:spcBef>
                <a:spcPts val="0"/>
              </a:spcBef>
              <a:spcAft>
                <a:spcPts val="0"/>
              </a:spcAft>
              <a:buNone/>
            </a:pPr>
            <a:endParaRPr sz="1800">
              <a:solidFill>
                <a:srgbClr val="000000"/>
              </a:solidFill>
            </a:endParaRPr>
          </a:p>
          <a:p>
            <a:pPr marL="171446" lvl="0" indent="-38096" algn="l" rtl="0">
              <a:lnSpc>
                <a:spcPct val="90000"/>
              </a:lnSpc>
              <a:spcBef>
                <a:spcPts val="0"/>
              </a:spcBef>
              <a:spcAft>
                <a:spcPts val="0"/>
              </a:spcAft>
              <a:buClr>
                <a:srgbClr val="F2B53C"/>
              </a:buClr>
              <a:buSzPts val="2100"/>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body" idx="1"/>
          </p:nvPr>
        </p:nvSpPr>
        <p:spPr>
          <a:xfrm>
            <a:off x="114450" y="1283950"/>
            <a:ext cx="8915100" cy="5033100"/>
          </a:xfrm>
          <a:prstGeom prst="rect">
            <a:avLst/>
          </a:prstGeom>
          <a:noFill/>
          <a:ln>
            <a:noFill/>
          </a:ln>
        </p:spPr>
        <p:txBody>
          <a:bodyPr spcFirstLastPara="1" wrap="square" lIns="91425" tIns="45700" rIns="91425" bIns="45700" anchor="t" anchorCtr="0">
            <a:noAutofit/>
          </a:bodyPr>
          <a:lstStyle/>
          <a:p>
            <a:pPr marL="171446" lvl="0" indent="-38096" algn="l" rtl="0">
              <a:lnSpc>
                <a:spcPct val="90000"/>
              </a:lnSpc>
              <a:spcBef>
                <a:spcPts val="0"/>
              </a:spcBef>
              <a:spcAft>
                <a:spcPts val="0"/>
              </a:spcAft>
              <a:buClr>
                <a:srgbClr val="F2B53C"/>
              </a:buClr>
              <a:buSzPts val="2100"/>
              <a:buNone/>
            </a:pPr>
            <a:r>
              <a:rPr lang="en-GB" sz="2000"/>
              <a:t>3D sensors already used in ATLAS IBL and planned for Phase-II for their high rad-hardness. The 3D solution has been demonstrated very beneficial also concerning time resolution (Kramberger 2019 ~60ps – columns, INFN TIMESPOT 2020 ~20ps – trenches). By simulation, trenches are expected to be even more rad-hard than columns.</a:t>
            </a:r>
            <a:endParaRPr sz="2000"/>
          </a:p>
          <a:p>
            <a:pPr marL="171446" lvl="0" indent="-38096" algn="l" rtl="0">
              <a:lnSpc>
                <a:spcPct val="90000"/>
              </a:lnSpc>
              <a:spcBef>
                <a:spcPts val="0"/>
              </a:spcBef>
              <a:spcAft>
                <a:spcPts val="0"/>
              </a:spcAft>
              <a:buClr>
                <a:srgbClr val="F2B53C"/>
              </a:buClr>
              <a:buSzPts val="2100"/>
              <a:buNone/>
            </a:pPr>
            <a:endParaRPr sz="2000"/>
          </a:p>
          <a:p>
            <a:pPr marL="457200" lvl="0" indent="-355600" algn="l" rtl="0">
              <a:lnSpc>
                <a:spcPct val="90000"/>
              </a:lnSpc>
              <a:spcBef>
                <a:spcPts val="0"/>
              </a:spcBef>
              <a:spcAft>
                <a:spcPts val="0"/>
              </a:spcAft>
              <a:buSzPts val="2000"/>
              <a:buChar char="•"/>
            </a:pPr>
            <a:r>
              <a:rPr lang="en-GB" sz="2000" b="1"/>
              <a:t>Planned activities:</a:t>
            </a:r>
            <a:r>
              <a:rPr lang="en-GB" sz="2000"/>
              <a:t> Design and production of new 3D geometries for enhanced timing and rad-hardness. Characterisation of performances in yield production, timing and rad-hardness. Matching with suitable front-end electronics, both discrete and integrated. Electronics is absolutely crucial at this level of timing performance of the sensors – especially low-power CMOS ASIC </a:t>
            </a:r>
            <a:r>
              <a:rPr lang="en-GB" sz="2000">
                <a:solidFill>
                  <a:schemeClr val="dk1"/>
                </a:solidFill>
              </a:rPr>
              <a:t>(see also the Timespot1 ASIC in 28-nm CMOS)</a:t>
            </a:r>
            <a:r>
              <a:rPr lang="en-GB" sz="2000"/>
              <a:t>.</a:t>
            </a:r>
            <a:endParaRPr sz="2000"/>
          </a:p>
          <a:p>
            <a:pPr marL="457200" lvl="0" indent="-355600" algn="l" rtl="0">
              <a:lnSpc>
                <a:spcPct val="90000"/>
              </a:lnSpc>
              <a:spcBef>
                <a:spcPts val="0"/>
              </a:spcBef>
              <a:spcAft>
                <a:spcPts val="0"/>
              </a:spcAft>
              <a:buSzPts val="2000"/>
              <a:buChar char="•"/>
            </a:pPr>
            <a:r>
              <a:rPr lang="en-GB" sz="2000" b="1"/>
              <a:t>INFN role: </a:t>
            </a:r>
            <a:r>
              <a:rPr lang="en-GB" sz="2000"/>
              <a:t>The R&amp;D and results by the TIMESPOT project (ending in 2021) are a precious starting point about further developments on 3D pixels for timing. Expertise in simulation, design and testing is growing in various INFN sites. </a:t>
            </a:r>
            <a:endParaRPr sz="2000" b="1"/>
          </a:p>
          <a:p>
            <a:pPr marL="457200" lvl="0" indent="-355600" algn="l" rtl="0">
              <a:spcBef>
                <a:spcPts val="0"/>
              </a:spcBef>
              <a:spcAft>
                <a:spcPts val="0"/>
              </a:spcAft>
              <a:buSzPts val="2000"/>
              <a:buChar char="•"/>
            </a:pPr>
            <a:r>
              <a:rPr lang="en-GB" sz="2000" b="1">
                <a:solidFill>
                  <a:schemeClr val="dk1"/>
                </a:solidFill>
              </a:rPr>
              <a:t>Strong synergy</a:t>
            </a:r>
            <a:r>
              <a:rPr lang="en-GB" sz="2000">
                <a:solidFill>
                  <a:schemeClr val="dk1"/>
                </a:solidFill>
              </a:rPr>
              <a:t> with silicon foundries (FBK and CNM). </a:t>
            </a:r>
            <a:r>
              <a:rPr lang="en-GB" sz="2000" b="1"/>
              <a:t>Strong synergies</a:t>
            </a:r>
            <a:r>
              <a:rPr lang="en-GB" sz="2000"/>
              <a:t> also with AIDAinnova WP on new ASIC developments and WP on dedicated simulations.</a:t>
            </a:r>
            <a:endParaRPr sz="2000"/>
          </a:p>
        </p:txBody>
      </p:sp>
      <p:sp>
        <p:nvSpPr>
          <p:cNvPr id="173" name="Google Shape;173;p20"/>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AIDAInnova</a:t>
            </a:r>
            <a:endParaRPr/>
          </a:p>
        </p:txBody>
      </p:sp>
      <p:sp>
        <p:nvSpPr>
          <p:cNvPr id="174" name="Google Shape;174;p20"/>
          <p:cNvSpPr txBox="1">
            <a:spLocks noGrp="1"/>
          </p:cNvSpPr>
          <p:nvPr>
            <p:ph type="dt" idx="10"/>
          </p:nvPr>
        </p:nvSpPr>
        <p:spPr>
          <a:xfrm>
            <a:off x="236914" y="6424612"/>
            <a:ext cx="148181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sp>
        <p:nvSpPr>
          <p:cNvPr id="175" name="Google Shape;175;p20"/>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176" name="Google Shape;176;p20"/>
          <p:cNvSpPr txBox="1">
            <a:spLocks noGrp="1"/>
          </p:cNvSpPr>
          <p:nvPr>
            <p:ph type="title"/>
          </p:nvPr>
        </p:nvSpPr>
        <p:spPr>
          <a:xfrm>
            <a:off x="3445727" y="1"/>
            <a:ext cx="5593324" cy="107723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300"/>
              <a:buFont typeface="Calibri"/>
              <a:buNone/>
            </a:pPr>
            <a:r>
              <a:rPr lang="en-GB"/>
              <a:t>3D processing and validation</a:t>
            </a:r>
            <a:endParaRPr/>
          </a:p>
          <a:p>
            <a:pPr marL="0" lvl="0" indent="0" algn="r" rtl="0">
              <a:lnSpc>
                <a:spcPct val="90000"/>
              </a:lnSpc>
              <a:spcBef>
                <a:spcPts val="0"/>
              </a:spcBef>
              <a:spcAft>
                <a:spcPts val="0"/>
              </a:spcAft>
              <a:buClr>
                <a:schemeClr val="lt1"/>
              </a:buClr>
              <a:buSzPts val="3300"/>
              <a:buFont typeface="Calibri"/>
              <a:buNone/>
            </a:pPr>
            <a:r>
              <a:rPr lang="en-GB" sz="2000" i="1"/>
              <a:t>GF Dalla Betta - A. Lai</a:t>
            </a:r>
            <a:endParaRPr sz="2000" i="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body" idx="1"/>
          </p:nvPr>
        </p:nvSpPr>
        <p:spPr>
          <a:xfrm>
            <a:off x="236925" y="1213975"/>
            <a:ext cx="8802000" cy="508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B53C"/>
              </a:buClr>
              <a:buSzPts val="2100"/>
              <a:buNone/>
            </a:pPr>
            <a:r>
              <a:rPr lang="en-GB" sz="2000" b="1"/>
              <a:t>Sensor design:</a:t>
            </a:r>
            <a:endParaRPr sz="2000" b="1"/>
          </a:p>
          <a:p>
            <a:pPr marL="0" lvl="0" indent="0" algn="l" rtl="0">
              <a:lnSpc>
                <a:spcPct val="90000"/>
              </a:lnSpc>
              <a:spcBef>
                <a:spcPts val="0"/>
              </a:spcBef>
              <a:spcAft>
                <a:spcPts val="0"/>
              </a:spcAft>
              <a:buClr>
                <a:srgbClr val="F2B53C"/>
              </a:buClr>
              <a:buSzPts val="2100"/>
              <a:buNone/>
            </a:pPr>
            <a:r>
              <a:rPr lang="en-GB" sz="2000"/>
              <a:t>Two LGAD designs  for small pitch sensors are established and proved to work: </a:t>
            </a:r>
            <a:endParaRPr sz="2000"/>
          </a:p>
          <a:p>
            <a:pPr marL="457200" lvl="0" indent="-355600" algn="l" rtl="0">
              <a:lnSpc>
                <a:spcPct val="90000"/>
              </a:lnSpc>
              <a:spcBef>
                <a:spcPts val="0"/>
              </a:spcBef>
              <a:spcAft>
                <a:spcPts val="0"/>
              </a:spcAft>
              <a:buSzPts val="2000"/>
              <a:buChar char="•"/>
            </a:pPr>
            <a:r>
              <a:rPr lang="en-GB" sz="2000" b="1"/>
              <a:t>Trench-isolated LGAD (TI-LGAD)</a:t>
            </a:r>
            <a:r>
              <a:rPr lang="en-GB" sz="2000"/>
              <a:t> ~ 98-99% fill factor</a:t>
            </a:r>
            <a:endParaRPr sz="2000"/>
          </a:p>
          <a:p>
            <a:pPr marL="457200" lvl="0" indent="-355600" algn="l" rtl="0">
              <a:lnSpc>
                <a:spcPct val="90000"/>
              </a:lnSpc>
              <a:spcBef>
                <a:spcPts val="0"/>
              </a:spcBef>
              <a:spcAft>
                <a:spcPts val="0"/>
              </a:spcAft>
              <a:buSzPts val="2000"/>
              <a:buChar char="•"/>
            </a:pPr>
            <a:r>
              <a:rPr lang="en-GB" sz="2000" b="1"/>
              <a:t>Resistive AC-LGAD</a:t>
            </a:r>
            <a:r>
              <a:rPr lang="en-GB" sz="2000"/>
              <a:t> ⇒ 100% fill factor</a:t>
            </a:r>
            <a:endParaRPr sz="2000"/>
          </a:p>
          <a:p>
            <a:pPr marL="0" lvl="0" indent="0" algn="l" rtl="0">
              <a:lnSpc>
                <a:spcPct val="90000"/>
              </a:lnSpc>
              <a:spcBef>
                <a:spcPts val="0"/>
              </a:spcBef>
              <a:spcAft>
                <a:spcPts val="0"/>
              </a:spcAft>
              <a:buClr>
                <a:srgbClr val="F2B53C"/>
              </a:buClr>
              <a:buSzPts val="2100"/>
              <a:buNone/>
            </a:pPr>
            <a:r>
              <a:rPr lang="en-GB" sz="2000"/>
              <a:t>Both designs achieved ~ 35 ps timing resolution.  Leveraging on these results, arrays of small pixels will be manufactured  to test additional evolutions of both approaches in term of temporal and spatial resolutions. Specifically, TI-LGAD are deemed more radiation hard than AC-LGAD. This hypothesis needs verification. </a:t>
            </a:r>
            <a:endParaRPr sz="2000"/>
          </a:p>
          <a:p>
            <a:pPr marL="0" lvl="0" indent="0" algn="l" rtl="0">
              <a:lnSpc>
                <a:spcPct val="90000"/>
              </a:lnSpc>
              <a:spcBef>
                <a:spcPts val="0"/>
              </a:spcBef>
              <a:spcAft>
                <a:spcPts val="0"/>
              </a:spcAft>
              <a:buClr>
                <a:srgbClr val="F2B53C"/>
              </a:buClr>
              <a:buSzPts val="2100"/>
              <a:buNone/>
            </a:pPr>
            <a:r>
              <a:rPr lang="en-GB" sz="2000" b="1"/>
              <a:t>Readout:</a:t>
            </a:r>
            <a:endParaRPr sz="2000" b="1"/>
          </a:p>
          <a:p>
            <a:pPr marL="0" lvl="0" indent="0" algn="l" rtl="0">
              <a:lnSpc>
                <a:spcPct val="90000"/>
              </a:lnSpc>
              <a:spcBef>
                <a:spcPts val="0"/>
              </a:spcBef>
              <a:spcAft>
                <a:spcPts val="0"/>
              </a:spcAft>
              <a:buClr>
                <a:srgbClr val="F2B53C"/>
              </a:buClr>
              <a:buSzPts val="2100"/>
              <a:buNone/>
            </a:pPr>
            <a:r>
              <a:rPr lang="en-GB" sz="2000" u="sng"/>
              <a:t>Discrete components boards</a:t>
            </a:r>
            <a:r>
              <a:rPr lang="en-GB" sz="2000"/>
              <a:t>: boards with up to 16 analog channels are presently completed and available. We foresee  several designs evolution </a:t>
            </a:r>
            <a:endParaRPr sz="2000"/>
          </a:p>
          <a:p>
            <a:pPr marL="0" lvl="0" indent="0" algn="l" rtl="0">
              <a:lnSpc>
                <a:spcPct val="90000"/>
              </a:lnSpc>
              <a:spcBef>
                <a:spcPts val="0"/>
              </a:spcBef>
              <a:spcAft>
                <a:spcPts val="0"/>
              </a:spcAft>
              <a:buClr>
                <a:srgbClr val="F2B53C"/>
              </a:buClr>
              <a:buSzPts val="2100"/>
              <a:buNone/>
            </a:pPr>
            <a:r>
              <a:rPr lang="en-GB" sz="2000" u="sng"/>
              <a:t>ASIC: </a:t>
            </a:r>
            <a:r>
              <a:rPr lang="en-GB" sz="2000"/>
              <a:t> the new FAST ASIC  will be used for testing small arrays. FAST, available in Torino, is an ASIC with 16 channels explicitly designed to read small pitch arrays of LGADs. The evolution of this chip, FAST2 is almost completed, submission Q3/2020</a:t>
            </a:r>
            <a:endParaRPr sz="2000"/>
          </a:p>
          <a:p>
            <a:pPr marL="0" lvl="0" indent="0" algn="l" rtl="0">
              <a:lnSpc>
                <a:spcPct val="90000"/>
              </a:lnSpc>
              <a:spcBef>
                <a:spcPts val="0"/>
              </a:spcBef>
              <a:spcAft>
                <a:spcPts val="0"/>
              </a:spcAft>
              <a:buClr>
                <a:srgbClr val="F2B53C"/>
              </a:buClr>
              <a:buSzPts val="2100"/>
              <a:buNone/>
            </a:pPr>
            <a:r>
              <a:rPr lang="en-GB" sz="2000" b="1"/>
              <a:t>Testing: </a:t>
            </a:r>
            <a:endParaRPr sz="2000" b="1"/>
          </a:p>
          <a:p>
            <a:pPr marL="0" lvl="0" indent="0" algn="l" rtl="0">
              <a:lnSpc>
                <a:spcPct val="90000"/>
              </a:lnSpc>
              <a:spcBef>
                <a:spcPts val="0"/>
              </a:spcBef>
              <a:spcAft>
                <a:spcPts val="0"/>
              </a:spcAft>
              <a:buClr>
                <a:srgbClr val="F2B53C"/>
              </a:buClr>
              <a:buSzPts val="2100"/>
              <a:buNone/>
            </a:pPr>
            <a:r>
              <a:rPr lang="en-GB" sz="2000"/>
              <a:t>Irradiation with neutrons and protons is planned. Beamtest campaigns at FERMILAB is programed, development of a in house beam test facility in Torino, using a 6 MeV medical LINAC is progressing. Warm and cold testing capabilities available</a:t>
            </a:r>
            <a:endParaRPr sz="2000"/>
          </a:p>
          <a:p>
            <a:pPr marL="171446" lvl="0" indent="-38096" algn="l" rtl="0">
              <a:lnSpc>
                <a:spcPct val="90000"/>
              </a:lnSpc>
              <a:spcBef>
                <a:spcPts val="0"/>
              </a:spcBef>
              <a:spcAft>
                <a:spcPts val="0"/>
              </a:spcAft>
              <a:buClr>
                <a:srgbClr val="F2B53C"/>
              </a:buClr>
              <a:buSzPts val="2100"/>
              <a:buNone/>
            </a:pPr>
            <a:endParaRPr sz="2000"/>
          </a:p>
        </p:txBody>
      </p:sp>
      <p:sp>
        <p:nvSpPr>
          <p:cNvPr id="182" name="Google Shape;182;p21"/>
          <p:cNvSpPr txBox="1">
            <a:spLocks noGrp="1"/>
          </p:cNvSpPr>
          <p:nvPr>
            <p:ph type="ftr" idx="11"/>
          </p:nvPr>
        </p:nvSpPr>
        <p:spPr>
          <a:xfrm>
            <a:off x="4" y="6356350"/>
            <a:ext cx="9143999" cy="501650"/>
          </a:xfrm>
          <a:prstGeom prst="rect">
            <a:avLst/>
          </a:prstGeom>
          <a:gradFill>
            <a:gsLst>
              <a:gs pos="0">
                <a:schemeClr val="lt1"/>
              </a:gs>
              <a:gs pos="2000">
                <a:schemeClr val="lt1"/>
              </a:gs>
              <a:gs pos="64000">
                <a:srgbClr val="2A2A7F"/>
              </a:gs>
              <a:gs pos="100000">
                <a:srgbClr val="2A2A7F"/>
              </a:gs>
            </a:gsLst>
            <a:lin ang="0" scaled="0"/>
          </a:gra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AIDAInnova</a:t>
            </a:r>
            <a:endParaRPr/>
          </a:p>
        </p:txBody>
      </p:sp>
      <p:sp>
        <p:nvSpPr>
          <p:cNvPr id="183" name="Google Shape;183;p21"/>
          <p:cNvSpPr txBox="1">
            <a:spLocks noGrp="1"/>
          </p:cNvSpPr>
          <p:nvPr>
            <p:ph type="dt" idx="10"/>
          </p:nvPr>
        </p:nvSpPr>
        <p:spPr>
          <a:xfrm>
            <a:off x="236914" y="6424612"/>
            <a:ext cx="1481819"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12 June 2020</a:t>
            </a:r>
            <a:endParaRPr/>
          </a:p>
        </p:txBody>
      </p:sp>
      <p:sp>
        <p:nvSpPr>
          <p:cNvPr id="184" name="Google Shape;184;p21"/>
          <p:cNvSpPr txBox="1">
            <a:spLocks noGrp="1"/>
          </p:cNvSpPr>
          <p:nvPr>
            <p:ph type="sldNum" idx="12"/>
          </p:nvPr>
        </p:nvSpPr>
        <p:spPr>
          <a:xfrm>
            <a:off x="8428070" y="6356350"/>
            <a:ext cx="715933" cy="5016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185" name="Google Shape;185;p21"/>
          <p:cNvSpPr txBox="1">
            <a:spLocks noGrp="1"/>
          </p:cNvSpPr>
          <p:nvPr>
            <p:ph type="title"/>
          </p:nvPr>
        </p:nvSpPr>
        <p:spPr>
          <a:xfrm>
            <a:off x="3378820" y="1"/>
            <a:ext cx="5660231" cy="107723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lt1"/>
              </a:buClr>
              <a:buSzPts val="3300"/>
              <a:buFont typeface="Calibri"/>
              <a:buNone/>
            </a:pPr>
            <a:r>
              <a:rPr lang="en-GB"/>
              <a:t>LGAD processing and validation</a:t>
            </a:r>
            <a:endParaRPr/>
          </a:p>
          <a:p>
            <a:pPr marL="0" lvl="0" indent="0" algn="r" rtl="0">
              <a:lnSpc>
                <a:spcPct val="90000"/>
              </a:lnSpc>
              <a:spcBef>
                <a:spcPts val="0"/>
              </a:spcBef>
              <a:spcAft>
                <a:spcPts val="0"/>
              </a:spcAft>
              <a:buClr>
                <a:schemeClr val="lt1"/>
              </a:buClr>
              <a:buSzPts val="3300"/>
              <a:buFont typeface="Calibri"/>
              <a:buNone/>
            </a:pPr>
            <a:r>
              <a:rPr lang="en-GB" sz="2000" i="1"/>
              <a:t>N. Cartiglia</a:t>
            </a:r>
            <a:endParaRPr sz="2000" i="1"/>
          </a:p>
        </p:txBody>
      </p:sp>
    </p:spTree>
  </p:cSld>
  <p:clrMapOvr>
    <a:masterClrMapping/>
  </p:clrMapOvr>
</p:sld>
</file>

<file path=ppt/theme/theme1.xml><?xml version="1.0" encoding="utf-8"?>
<a:theme xmlns:a="http://schemas.openxmlformats.org/drawingml/2006/main" name="Office Theme">
  <a:themeElements>
    <a:clrScheme name="AIDA-2020">
      <a:dk1>
        <a:srgbClr val="171A6C"/>
      </a:dk1>
      <a:lt1>
        <a:srgbClr val="FFFFFF"/>
      </a:lt1>
      <a:dk2>
        <a:srgbClr val="FFFFFF"/>
      </a:dk2>
      <a:lt2>
        <a:srgbClr val="FFFFFF"/>
      </a:lt2>
      <a:accent1>
        <a:srgbClr val="171A6C"/>
      </a:accent1>
      <a:accent2>
        <a:srgbClr val="4246D6"/>
      </a:accent2>
      <a:accent3>
        <a:srgbClr val="8789E5"/>
      </a:accent3>
      <a:accent4>
        <a:srgbClr val="C0C2F1"/>
      </a:accent4>
      <a:accent5>
        <a:srgbClr val="F2B53C"/>
      </a:accent5>
      <a:accent6>
        <a:srgbClr val="F9DDA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1399</Words>
  <Application>Microsoft Macintosh PowerPoint</Application>
  <PresentationFormat>On-screen Show (4:3)</PresentationFormat>
  <Paragraphs>129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Times New Roman</vt:lpstr>
      <vt:lpstr>Arial</vt:lpstr>
      <vt:lpstr>Office Theme</vt:lpstr>
      <vt:lpstr>WP6: Hybrid Pixel Sensors for 4D Tracking and Interconnection Technologies  attivita’ - sezioni coinvolte – sinergie  C. Gemme (INFN Genova) on behalf of the INFN beneficiaries AIDAInnova@Italy, June 12th, 2020</vt:lpstr>
      <vt:lpstr>WP6 Scientific Overview</vt:lpstr>
      <vt:lpstr>WP6 Scientific Overview</vt:lpstr>
      <vt:lpstr>WP6 Organizational Overview</vt:lpstr>
      <vt:lpstr>Objectives of the tasks </vt:lpstr>
      <vt:lpstr>Objectives of the tasks </vt:lpstr>
      <vt:lpstr>Objectives of the tasks </vt:lpstr>
      <vt:lpstr>3D processing and validation GF Dalla Betta - A. Lai</vt:lpstr>
      <vt:lpstr>LGAD processing and validation N. Cartiglia</vt:lpstr>
      <vt:lpstr>Simulation F. Moscatelli, G. Bilei, D. Passeri </vt:lpstr>
      <vt:lpstr>SPARES</vt:lpstr>
      <vt:lpstr>Interconnections - I</vt:lpstr>
      <vt:lpstr>Interconnections - II</vt:lpstr>
      <vt:lpstr>Tasks Details</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WP6: Hybrid Pixel Sensors for 4D Tracking and Interconnection Technologies  attivita’ - sezioni coinvolte – sinergie  C. Gemme (INFN Genova) on behalf of the INFN beneficiaries AIDAInnova@Italy, June 12th, 2020</dc:title>
  <cp:lastModifiedBy>Microsoft Office User</cp:lastModifiedBy>
  <cp:revision>1</cp:revision>
  <dcterms:modified xsi:type="dcterms:W3CDTF">2020-06-12T06:18:31Z</dcterms:modified>
</cp:coreProperties>
</file>