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8" r:id="rId3"/>
    <p:sldId id="273" r:id="rId4"/>
    <p:sldId id="257" r:id="rId5"/>
    <p:sldId id="274" r:id="rId6"/>
    <p:sldId id="258" r:id="rId7"/>
    <p:sldId id="259" r:id="rId8"/>
    <p:sldId id="260" r:id="rId9"/>
    <p:sldId id="262" r:id="rId10"/>
    <p:sldId id="263" r:id="rId11"/>
    <p:sldId id="264" r:id="rId12"/>
    <p:sldId id="265" r:id="rId13"/>
    <p:sldId id="266" r:id="rId14"/>
    <p:sldId id="279" r:id="rId15"/>
    <p:sldId id="288" r:id="rId16"/>
    <p:sldId id="280" r:id="rId17"/>
    <p:sldId id="284" r:id="rId18"/>
    <p:sldId id="285" r:id="rId19"/>
    <p:sldId id="276" r:id="rId20"/>
    <p:sldId id="289" r:id="rId21"/>
    <p:sldId id="283" r:id="rId22"/>
    <p:sldId id="286" r:id="rId23"/>
    <p:sldId id="287" r:id="rId24"/>
    <p:sldId id="28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0" autoAdjust="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C2E70-0229-4D65-940B-4B258A13224F}" type="datetimeFigureOut">
              <a:rPr lang="it-IT" smtClean="0"/>
              <a:t>11/06/2020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151F-BDCB-48F2-9776-3D77657F46B8}" type="slidenum">
              <a:rPr lang="it-IT" smtClean="0"/>
              <a:t>‹N›</a:t>
            </a:fld>
            <a:endParaRPr lang="it-IT"/>
          </a:p>
        </p:txBody>
      </p:sp>
    </p:spTree>
    <p:extLst>
      <p:ext uri="{BB962C8B-B14F-4D97-AF65-F5344CB8AC3E}">
        <p14:creationId xmlns:p14="http://schemas.microsoft.com/office/powerpoint/2010/main" val="292464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F64151F-BDCB-48F2-9776-3D77657F46B8}" type="slidenum">
              <a:rPr lang="it-IT" smtClean="0"/>
              <a:t>1</a:t>
            </a:fld>
            <a:endParaRPr lang="it-IT"/>
          </a:p>
        </p:txBody>
      </p:sp>
    </p:spTree>
    <p:extLst>
      <p:ext uri="{BB962C8B-B14F-4D97-AF65-F5344CB8AC3E}">
        <p14:creationId xmlns:p14="http://schemas.microsoft.com/office/powerpoint/2010/main" val="403031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F64151F-BDCB-48F2-9776-3D77657F46B8}" type="slidenum">
              <a:rPr lang="it-IT" smtClean="0"/>
              <a:t>2</a:t>
            </a:fld>
            <a:endParaRPr lang="it-IT"/>
          </a:p>
        </p:txBody>
      </p:sp>
    </p:spTree>
    <p:extLst>
      <p:ext uri="{BB962C8B-B14F-4D97-AF65-F5344CB8AC3E}">
        <p14:creationId xmlns:p14="http://schemas.microsoft.com/office/powerpoint/2010/main" val="360797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01DC411-EB95-4289-97D6-E8819BC520F4}" type="datetime1">
              <a:rPr lang="it-IT" smtClean="0"/>
              <a:t>11/06/2020</a:t>
            </a:fld>
            <a:endParaRPr lang="it-IT"/>
          </a:p>
        </p:txBody>
      </p:sp>
      <p:sp>
        <p:nvSpPr>
          <p:cNvPr id="5" name="Footer Placeholder 4"/>
          <p:cNvSpPr>
            <a:spLocks noGrp="1"/>
          </p:cNvSpPr>
          <p:nvPr>
            <p:ph type="ftr" sz="quarter" idx="11"/>
          </p:nvPr>
        </p:nvSpPr>
        <p:spPr/>
        <p:txBody>
          <a:bodyPr/>
          <a:lstStyle/>
          <a:p>
            <a:r>
              <a:rPr lang="en-US"/>
              <a:t>15th International Workshop on Breast Imaging – IWBI2020</a:t>
            </a:r>
            <a:endParaRPr lang="it-IT"/>
          </a:p>
        </p:txBody>
      </p:sp>
      <p:sp>
        <p:nvSpPr>
          <p:cNvPr id="6" name="Slide Number Placeholder 5"/>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22530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0E686EE-C321-4FE7-92EA-CFBED89F2EFF}" type="datetime1">
              <a:rPr lang="it-IT" smtClean="0"/>
              <a:t>11/06/2020</a:t>
            </a:fld>
            <a:endParaRPr lang="it-IT"/>
          </a:p>
        </p:txBody>
      </p:sp>
      <p:sp>
        <p:nvSpPr>
          <p:cNvPr id="5" name="Footer Placeholder 4"/>
          <p:cNvSpPr>
            <a:spLocks noGrp="1"/>
          </p:cNvSpPr>
          <p:nvPr>
            <p:ph type="ftr" sz="quarter" idx="11"/>
          </p:nvPr>
        </p:nvSpPr>
        <p:spPr/>
        <p:txBody>
          <a:bodyPr/>
          <a:lstStyle/>
          <a:p>
            <a:r>
              <a:rPr lang="en-US"/>
              <a:t>15th International Workshop on Breast Imaging – IWBI2020</a:t>
            </a:r>
            <a:endParaRPr lang="it-IT"/>
          </a:p>
        </p:txBody>
      </p:sp>
      <p:sp>
        <p:nvSpPr>
          <p:cNvPr id="6" name="Slide Number Placeholder 5"/>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146917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1F98B0-F522-4E76-B32C-0F00ED4BCBE6}" type="datetime1">
              <a:rPr lang="it-IT" smtClean="0"/>
              <a:t>11/06/2020</a:t>
            </a:fld>
            <a:endParaRPr lang="it-IT"/>
          </a:p>
        </p:txBody>
      </p:sp>
      <p:sp>
        <p:nvSpPr>
          <p:cNvPr id="5" name="Footer Placeholder 4"/>
          <p:cNvSpPr>
            <a:spLocks noGrp="1"/>
          </p:cNvSpPr>
          <p:nvPr>
            <p:ph type="ftr" sz="quarter" idx="11"/>
          </p:nvPr>
        </p:nvSpPr>
        <p:spPr/>
        <p:txBody>
          <a:bodyPr/>
          <a:lstStyle/>
          <a:p>
            <a:r>
              <a:rPr lang="en-US"/>
              <a:t>15th International Workshop on Breast Imaging – IWBI2020</a:t>
            </a:r>
            <a:endParaRPr lang="it-IT"/>
          </a:p>
        </p:txBody>
      </p:sp>
      <p:sp>
        <p:nvSpPr>
          <p:cNvPr id="6" name="Slide Number Placeholder 5"/>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97153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9C7E7F-2B81-4E15-A1EF-93D45DF4B44E}" type="datetime1">
              <a:rPr lang="it-IT" smtClean="0"/>
              <a:t>11/06/2020</a:t>
            </a:fld>
            <a:endParaRPr lang="it-IT"/>
          </a:p>
        </p:txBody>
      </p:sp>
      <p:sp>
        <p:nvSpPr>
          <p:cNvPr id="5" name="Footer Placeholder 4"/>
          <p:cNvSpPr>
            <a:spLocks noGrp="1"/>
          </p:cNvSpPr>
          <p:nvPr>
            <p:ph type="ftr" sz="quarter" idx="11"/>
          </p:nvPr>
        </p:nvSpPr>
        <p:spPr/>
        <p:txBody>
          <a:bodyPr/>
          <a:lstStyle/>
          <a:p>
            <a:r>
              <a:rPr lang="en-US"/>
              <a:t>15th International Workshop on Breast Imaging – IWBI2020</a:t>
            </a:r>
            <a:endParaRPr lang="it-IT"/>
          </a:p>
        </p:txBody>
      </p:sp>
      <p:sp>
        <p:nvSpPr>
          <p:cNvPr id="6" name="Slide Number Placeholder 5"/>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241611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5F05BE5-7347-48F2-B0AB-01275FBB8A18}" type="datetime1">
              <a:rPr lang="it-IT" smtClean="0"/>
              <a:t>11/06/2020</a:t>
            </a:fld>
            <a:endParaRPr lang="it-IT"/>
          </a:p>
        </p:txBody>
      </p:sp>
      <p:sp>
        <p:nvSpPr>
          <p:cNvPr id="5" name="Footer Placeholder 4"/>
          <p:cNvSpPr>
            <a:spLocks noGrp="1"/>
          </p:cNvSpPr>
          <p:nvPr>
            <p:ph type="ftr" sz="quarter" idx="11"/>
          </p:nvPr>
        </p:nvSpPr>
        <p:spPr/>
        <p:txBody>
          <a:bodyPr/>
          <a:lstStyle/>
          <a:p>
            <a:r>
              <a:rPr lang="en-US"/>
              <a:t>15th International Workshop on Breast Imaging – IWBI2020</a:t>
            </a:r>
            <a:endParaRPr lang="it-IT"/>
          </a:p>
        </p:txBody>
      </p:sp>
      <p:sp>
        <p:nvSpPr>
          <p:cNvPr id="6" name="Slide Number Placeholder 5"/>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53445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696F71-62B7-4172-86E7-2C2BF3AEB8FA}" type="datetime1">
              <a:rPr lang="it-IT" smtClean="0"/>
              <a:t>11/06/2020</a:t>
            </a:fld>
            <a:endParaRPr lang="it-IT"/>
          </a:p>
        </p:txBody>
      </p:sp>
      <p:sp>
        <p:nvSpPr>
          <p:cNvPr id="6" name="Footer Placeholder 5"/>
          <p:cNvSpPr>
            <a:spLocks noGrp="1"/>
          </p:cNvSpPr>
          <p:nvPr>
            <p:ph type="ftr" sz="quarter" idx="11"/>
          </p:nvPr>
        </p:nvSpPr>
        <p:spPr/>
        <p:txBody>
          <a:bodyPr/>
          <a:lstStyle/>
          <a:p>
            <a:r>
              <a:rPr lang="en-US"/>
              <a:t>15th International Workshop on Breast Imaging – IWBI2020</a:t>
            </a:r>
            <a:endParaRPr lang="it-IT"/>
          </a:p>
        </p:txBody>
      </p:sp>
      <p:sp>
        <p:nvSpPr>
          <p:cNvPr id="7" name="Slide Number Placeholder 6"/>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66176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83EEA88-D6C9-454E-AEBE-4A676BE9DAFA}" type="datetime1">
              <a:rPr lang="it-IT" smtClean="0"/>
              <a:t>11/06/2020</a:t>
            </a:fld>
            <a:endParaRPr lang="it-IT"/>
          </a:p>
        </p:txBody>
      </p:sp>
      <p:sp>
        <p:nvSpPr>
          <p:cNvPr id="8" name="Footer Placeholder 7"/>
          <p:cNvSpPr>
            <a:spLocks noGrp="1"/>
          </p:cNvSpPr>
          <p:nvPr>
            <p:ph type="ftr" sz="quarter" idx="11"/>
          </p:nvPr>
        </p:nvSpPr>
        <p:spPr/>
        <p:txBody>
          <a:bodyPr/>
          <a:lstStyle/>
          <a:p>
            <a:r>
              <a:rPr lang="en-US"/>
              <a:t>15th International Workshop on Breast Imaging – IWBI2020</a:t>
            </a:r>
            <a:endParaRPr lang="it-IT"/>
          </a:p>
        </p:txBody>
      </p:sp>
      <p:sp>
        <p:nvSpPr>
          <p:cNvPr id="9" name="Slide Number Placeholder 8"/>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183464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67FB75D-B826-4AB6-9202-91FCE6F46C8A}" type="datetime1">
              <a:rPr lang="it-IT" smtClean="0"/>
              <a:t>11/06/2020</a:t>
            </a:fld>
            <a:endParaRPr lang="it-IT"/>
          </a:p>
        </p:txBody>
      </p:sp>
      <p:sp>
        <p:nvSpPr>
          <p:cNvPr id="4" name="Footer Placeholder 3"/>
          <p:cNvSpPr>
            <a:spLocks noGrp="1"/>
          </p:cNvSpPr>
          <p:nvPr>
            <p:ph type="ftr" sz="quarter" idx="11"/>
          </p:nvPr>
        </p:nvSpPr>
        <p:spPr/>
        <p:txBody>
          <a:bodyPr/>
          <a:lstStyle/>
          <a:p>
            <a:r>
              <a:rPr lang="en-US"/>
              <a:t>15th International Workshop on Breast Imaging – IWBI2020</a:t>
            </a:r>
            <a:endParaRPr lang="it-IT"/>
          </a:p>
        </p:txBody>
      </p:sp>
      <p:sp>
        <p:nvSpPr>
          <p:cNvPr id="5" name="Slide Number Placeholder 4"/>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347609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32A-72BA-431A-B0E1-E4D533232F44}" type="datetime1">
              <a:rPr lang="it-IT" smtClean="0"/>
              <a:t>11/06/2020</a:t>
            </a:fld>
            <a:endParaRPr lang="it-IT"/>
          </a:p>
        </p:txBody>
      </p:sp>
      <p:sp>
        <p:nvSpPr>
          <p:cNvPr id="3" name="Footer Placeholder 2"/>
          <p:cNvSpPr>
            <a:spLocks noGrp="1"/>
          </p:cNvSpPr>
          <p:nvPr>
            <p:ph type="ftr" sz="quarter" idx="11"/>
          </p:nvPr>
        </p:nvSpPr>
        <p:spPr/>
        <p:txBody>
          <a:bodyPr/>
          <a:lstStyle/>
          <a:p>
            <a:r>
              <a:rPr lang="en-US"/>
              <a:t>15th International Workshop on Breast Imaging – IWBI2020</a:t>
            </a:r>
            <a:endParaRPr lang="it-IT"/>
          </a:p>
        </p:txBody>
      </p:sp>
      <p:sp>
        <p:nvSpPr>
          <p:cNvPr id="4" name="Slide Number Placeholder 3"/>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124045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F9F0DF7-ABFE-4914-A8D9-6C82CD7A2316}" type="datetime1">
              <a:rPr lang="it-IT" smtClean="0"/>
              <a:t>11/06/2020</a:t>
            </a:fld>
            <a:endParaRPr lang="it-IT"/>
          </a:p>
        </p:txBody>
      </p:sp>
      <p:sp>
        <p:nvSpPr>
          <p:cNvPr id="6" name="Footer Placeholder 5"/>
          <p:cNvSpPr>
            <a:spLocks noGrp="1"/>
          </p:cNvSpPr>
          <p:nvPr>
            <p:ph type="ftr" sz="quarter" idx="11"/>
          </p:nvPr>
        </p:nvSpPr>
        <p:spPr/>
        <p:txBody>
          <a:bodyPr/>
          <a:lstStyle/>
          <a:p>
            <a:r>
              <a:rPr lang="en-US"/>
              <a:t>15th International Workshop on Breast Imaging – IWBI2020</a:t>
            </a:r>
            <a:endParaRPr lang="it-IT"/>
          </a:p>
        </p:txBody>
      </p:sp>
      <p:sp>
        <p:nvSpPr>
          <p:cNvPr id="7" name="Slide Number Placeholder 6"/>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299552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1433CB3E-A180-498E-87C0-57CD8BDB4D05}" type="datetime1">
              <a:rPr lang="it-IT" smtClean="0"/>
              <a:t>11/06/2020</a:t>
            </a:fld>
            <a:endParaRPr lang="it-IT"/>
          </a:p>
        </p:txBody>
      </p:sp>
      <p:sp>
        <p:nvSpPr>
          <p:cNvPr id="6" name="Footer Placeholder 5"/>
          <p:cNvSpPr>
            <a:spLocks noGrp="1"/>
          </p:cNvSpPr>
          <p:nvPr>
            <p:ph type="ftr" sz="quarter" idx="11"/>
          </p:nvPr>
        </p:nvSpPr>
        <p:spPr/>
        <p:txBody>
          <a:bodyPr/>
          <a:lstStyle/>
          <a:p>
            <a:r>
              <a:rPr lang="en-US"/>
              <a:t>15th International Workshop on Breast Imaging – IWBI2020</a:t>
            </a:r>
            <a:endParaRPr lang="it-IT"/>
          </a:p>
        </p:txBody>
      </p:sp>
      <p:sp>
        <p:nvSpPr>
          <p:cNvPr id="7" name="Slide Number Placeholder 6"/>
          <p:cNvSpPr>
            <a:spLocks noGrp="1"/>
          </p:cNvSpPr>
          <p:nvPr>
            <p:ph type="sldNum" sz="quarter" idx="12"/>
          </p:nvPr>
        </p:nvSpPr>
        <p:spPr/>
        <p:txBody>
          <a:bodyPr/>
          <a:lstStyle/>
          <a:p>
            <a:fld id="{7C1DDED0-6CDB-49F7-B167-86D32708859A}" type="slidenum">
              <a:rPr lang="it-IT" smtClean="0"/>
              <a:t>‹N›</a:t>
            </a:fld>
            <a:endParaRPr lang="it-IT"/>
          </a:p>
        </p:txBody>
      </p:sp>
    </p:spTree>
    <p:extLst>
      <p:ext uri="{BB962C8B-B14F-4D97-AF65-F5344CB8AC3E}">
        <p14:creationId xmlns:p14="http://schemas.microsoft.com/office/powerpoint/2010/main" val="151292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502E1-A5AE-4E08-99E6-91BCE6DB8578}" type="datetime1">
              <a:rPr lang="it-IT" smtClean="0"/>
              <a:t>11/06/2020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15th International Workshop on Breast Imaging – IWBI2020</a:t>
            </a:r>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DDED0-6CDB-49F7-B167-86D32708859A}" type="slidenum">
              <a:rPr lang="it-IT" smtClean="0"/>
              <a:t>‹N›</a:t>
            </a:fld>
            <a:endParaRPr lang="it-IT"/>
          </a:p>
        </p:txBody>
      </p:sp>
    </p:spTree>
    <p:extLst>
      <p:ext uri="{BB962C8B-B14F-4D97-AF65-F5344CB8AC3E}">
        <p14:creationId xmlns:p14="http://schemas.microsoft.com/office/powerpoint/2010/main" val="147272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hyperlink" Target="https://www.na.infn.it/al-prof-giovanni-mettivier-il-premio-per-il-miglior-poster-a-spie-medical-imaging-2020" TargetMode="External"/><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hyperlink" Target="https://www.na.infn.it/a-francesca-di-franco-il-premio-pietro-pasqualone-dell-associazione-italiana-di-fisica-medica" TargetMode="External"/><Relationship Id="rId4" Type="http://schemas.openxmlformats.org/officeDocument/2006/relationships/image" Target="../media/image3.png"/><Relationship Id="rId9" Type="http://schemas.openxmlformats.org/officeDocument/2006/relationships/hyperlink" Target="https://www.na.infn.it/antonio-sarno-tra-i-vincitori-del-grant-giovani-infn-col-progetto-ag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emf"/><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image" Target="../media/image46.png"/><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gif"/><Relationship Id="rId7" Type="http://schemas.openxmlformats.org/officeDocument/2006/relationships/image" Target="../media/image6.jp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jpeg"/><Relationship Id="rId5" Type="http://schemas.openxmlformats.org/officeDocument/2006/relationships/image" Target="../media/image14.png"/><Relationship Id="rId10" Type="http://schemas.openxmlformats.org/officeDocument/2006/relationships/image" Target="../media/image1.gif"/><Relationship Id="rId4" Type="http://schemas.openxmlformats.org/officeDocument/2006/relationships/image" Target="../media/image13.emf"/><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png"/><Relationship Id="rId4" Type="http://schemas.openxmlformats.org/officeDocument/2006/relationships/image" Target="../media/image24.JP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004" y="1063368"/>
            <a:ext cx="9144000" cy="1154821"/>
          </a:xfrm>
        </p:spPr>
        <p:txBody>
          <a:bodyPr>
            <a:normAutofit/>
          </a:bodyPr>
          <a:lstStyle/>
          <a:p>
            <a:r>
              <a:rPr lang="en-GB" sz="4400" b="1" dirty="0">
                <a:latin typeface="Times New Roman" panose="02020603050405020304" pitchFamily="18" charset="0"/>
                <a:cs typeface="Times New Roman" panose="02020603050405020304" pitchFamily="18" charset="0"/>
              </a:rPr>
              <a:t>MC_INFN - Napoli</a:t>
            </a:r>
            <a:endParaRPr lang="it-IT" sz="4400"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171809" y="2807833"/>
            <a:ext cx="6858000" cy="530943"/>
          </a:xfrm>
        </p:spPr>
        <p:txBody>
          <a:bodyPr>
            <a:normAutofit/>
          </a:bodyPr>
          <a:lstStyle/>
          <a:p>
            <a:r>
              <a:rPr lang="it-IT" sz="1350" dirty="0">
                <a:latin typeface="Times New Roman" panose="02020603050405020304" pitchFamily="18" charset="0"/>
                <a:cs typeface="Times New Roman" panose="02020603050405020304" pitchFamily="18" charset="0"/>
              </a:rPr>
              <a:t>G. Mettivier, A. Sarno, F. di Franco*, P. Russo</a:t>
            </a:r>
          </a:p>
        </p:txBody>
      </p:sp>
      <p:sp>
        <p:nvSpPr>
          <p:cNvPr id="14"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sp>
        <p:nvSpPr>
          <p:cNvPr id="9" name="Segnaposto numero diapositiva 8"/>
          <p:cNvSpPr>
            <a:spLocks noGrp="1"/>
          </p:cNvSpPr>
          <p:nvPr>
            <p:ph type="sldNum" sz="quarter" idx="12"/>
          </p:nvPr>
        </p:nvSpPr>
        <p:spPr/>
        <p:txBody>
          <a:bodyPr/>
          <a:lstStyle/>
          <a:p>
            <a:fld id="{7C1DDED0-6CDB-49F7-B167-86D32708859A}" type="slidenum">
              <a:rPr lang="it-IT" smtClean="0"/>
              <a:t>1</a:t>
            </a:fld>
            <a:endParaRPr lang="it-IT" dirty="0"/>
          </a:p>
        </p:txBody>
      </p:sp>
      <p:pic>
        <p:nvPicPr>
          <p:cNvPr id="4" name="Immagine 3" descr="a_5326"/>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8" name="Immagine 17">
            <a:extLst>
              <a:ext uri="{FF2B5EF4-FFF2-40B4-BE49-F238E27FC236}">
                <a16:creationId xmlns:a16="http://schemas.microsoft.com/office/drawing/2014/main" id="{71B1CA9D-6082-4816-934A-A0C4C02AD808}"/>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3" name="Connettore diritto 12">
            <a:extLst>
              <a:ext uri="{FF2B5EF4-FFF2-40B4-BE49-F238E27FC236}">
                <a16:creationId xmlns:a16="http://schemas.microsoft.com/office/drawing/2014/main" id="{A88485B2-7C49-4A87-9931-C9EF882C0C4A}"/>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33216"/>
      </p:ext>
    </p:extLst>
  </p:cSld>
  <p:clrMapOvr>
    <a:masterClrMapping/>
  </p:clrMapOvr>
  <mc:AlternateContent xmlns:mc="http://schemas.openxmlformats.org/markup-compatibility/2006" xmlns:p14="http://schemas.microsoft.com/office/powerpoint/2010/main">
    <mc:Choice Requires="p14">
      <p:transition spd="slow" p14:dur="2000" advTm="31562"/>
    </mc:Choice>
    <mc:Fallback xmlns="">
      <p:transition spd="slow" advTm="315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835484" y="6492875"/>
            <a:ext cx="3086100" cy="365125"/>
          </a:xfrm>
        </p:spPr>
        <p:txBody>
          <a:bodyPr/>
          <a:lstStyle/>
          <a:p>
            <a:r>
              <a:rPr lang="en-US" dirty="0"/>
              <a:t>MC_INFN Meeting 12 </a:t>
            </a:r>
            <a:r>
              <a:rPr lang="en-US" dirty="0" err="1"/>
              <a:t>Giugno</a:t>
            </a:r>
            <a:r>
              <a:rPr lang="en-US" dirty="0"/>
              <a:t> 2020</a:t>
            </a:r>
            <a:endParaRPr lang="it-IT" dirty="0"/>
          </a:p>
        </p:txBody>
      </p:sp>
      <p:sp>
        <p:nvSpPr>
          <p:cNvPr id="5" name="Segnaposto numero diapositiva 4"/>
          <p:cNvSpPr>
            <a:spLocks noGrp="1"/>
          </p:cNvSpPr>
          <p:nvPr>
            <p:ph type="sldNum" sz="quarter" idx="12"/>
          </p:nvPr>
        </p:nvSpPr>
        <p:spPr/>
        <p:txBody>
          <a:bodyPr/>
          <a:lstStyle/>
          <a:p>
            <a:fld id="{7C1DDED0-6CDB-49F7-B167-86D32708859A}" type="slidenum">
              <a:rPr lang="it-IT" smtClean="0"/>
              <a:t>10</a:t>
            </a:fld>
            <a:endParaRPr lang="it-IT"/>
          </a:p>
        </p:txBody>
      </p:sp>
      <p:sp>
        <p:nvSpPr>
          <p:cNvPr id="6" name="CasellaDiTesto 5"/>
          <p:cNvSpPr txBox="1"/>
          <p:nvPr/>
        </p:nvSpPr>
        <p:spPr>
          <a:xfrm>
            <a:off x="53268" y="684616"/>
            <a:ext cx="9144000" cy="646331"/>
          </a:xfrm>
          <a:prstGeom prst="rect">
            <a:avLst/>
          </a:prstGeom>
          <a:noFill/>
        </p:spPr>
        <p:txBody>
          <a:bodyPr wrap="square" rtlCol="0">
            <a:spAutoFit/>
          </a:bodyPr>
          <a:lstStyle/>
          <a:p>
            <a:r>
              <a:rPr lang="it-IT" sz="3600" dirty="0">
                <a:solidFill>
                  <a:schemeClr val="accent1"/>
                </a:solidFill>
                <a:latin typeface="Times New Roman" panose="02020603050405020304" pitchFamily="18" charset="0"/>
                <a:cs typeface="Times New Roman" panose="02020603050405020304" pitchFamily="18" charset="0"/>
              </a:rPr>
              <a:t>MC </a:t>
            </a:r>
            <a:r>
              <a:rPr lang="it-IT" sz="3600" dirty="0" err="1">
                <a:solidFill>
                  <a:schemeClr val="accent1"/>
                </a:solidFill>
                <a:latin typeface="Times New Roman" panose="02020603050405020304" pitchFamily="18" charset="0"/>
                <a:cs typeface="Times New Roman" panose="02020603050405020304" pitchFamily="18" charset="0"/>
              </a:rPr>
              <a:t>simulated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mammography</a:t>
            </a:r>
            <a:endParaRPr lang="it-IT" sz="3600" dirty="0">
              <a:solidFill>
                <a:schemeClr val="accent1"/>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4973386" y="1724815"/>
            <a:ext cx="3978613" cy="646331"/>
          </a:xfrm>
          <a:prstGeom prst="rect">
            <a:avLst/>
          </a:prstGeom>
          <a:noFill/>
        </p:spPr>
        <p:txBody>
          <a:bodyPr wrap="square" rtlCol="0">
            <a:spAutoFit/>
          </a:bodyPr>
          <a:lstStyle/>
          <a:p>
            <a:pPr algn="ctr"/>
            <a:r>
              <a:rPr lang="it-IT" b="1" dirty="0">
                <a:latin typeface="Times New Roman" panose="02020603050405020304" pitchFamily="18" charset="0"/>
                <a:cs typeface="Times New Roman" panose="02020603050405020304" pitchFamily="18" charset="0"/>
              </a:rPr>
              <a:t>28 </a:t>
            </a:r>
            <a:r>
              <a:rPr lang="it-IT" b="1" dirty="0" err="1">
                <a:latin typeface="Times New Roman" panose="02020603050405020304" pitchFamily="18" charset="0"/>
                <a:cs typeface="Times New Roman" panose="02020603050405020304" pitchFamily="18" charset="0"/>
              </a:rPr>
              <a:t>kV</a:t>
            </a:r>
            <a:r>
              <a:rPr lang="it-IT" b="1" dirty="0">
                <a:latin typeface="Times New Roman" panose="02020603050405020304" pitchFamily="18" charset="0"/>
                <a:cs typeface="Times New Roman" panose="02020603050405020304" pitchFamily="18" charset="0"/>
              </a:rPr>
              <a:t> W/Al; HVL = 0.486 mm Al; MGD = 0.01 </a:t>
            </a:r>
            <a:r>
              <a:rPr lang="it-IT" b="1" dirty="0" err="1">
                <a:latin typeface="Times New Roman" panose="02020603050405020304" pitchFamily="18" charset="0"/>
                <a:cs typeface="Times New Roman" panose="02020603050405020304" pitchFamily="18" charset="0"/>
              </a:rPr>
              <a:t>mGy</a:t>
            </a:r>
            <a:endParaRPr lang="en-US" b="1"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5172075" y="2841669"/>
            <a:ext cx="3779924" cy="3044159"/>
          </a:xfrm>
          <a:prstGeom prst="rect">
            <a:avLst/>
          </a:prstGeom>
        </p:spPr>
      </p:pic>
      <p:pic>
        <p:nvPicPr>
          <p:cNvPr id="10" name="Immagine 9">
            <a:extLst>
              <a:ext uri="{FF2B5EF4-FFF2-40B4-BE49-F238E27FC236}">
                <a16:creationId xmlns:a16="http://schemas.microsoft.com/office/drawing/2014/main" id="{042D0A19-4E15-4A6C-A223-1AFFEB7BA2A4}"/>
              </a:ext>
            </a:extLst>
          </p:cNvPr>
          <p:cNvPicPr>
            <a:picLocks noChangeAspect="1"/>
          </p:cNvPicPr>
          <p:nvPr/>
        </p:nvPicPr>
        <p:blipFill>
          <a:blip r:embed="rId3"/>
          <a:stretch>
            <a:fillRect/>
          </a:stretch>
        </p:blipFill>
        <p:spPr>
          <a:xfrm>
            <a:off x="421223" y="1411590"/>
            <a:ext cx="4088261" cy="4971289"/>
          </a:xfrm>
          <a:prstGeom prst="rect">
            <a:avLst/>
          </a:prstGeom>
        </p:spPr>
      </p:pic>
      <p:pic>
        <p:nvPicPr>
          <p:cNvPr id="9" name="Immagine 8" descr="a_5326">
            <a:extLst>
              <a:ext uri="{FF2B5EF4-FFF2-40B4-BE49-F238E27FC236}">
                <a16:creationId xmlns:a16="http://schemas.microsoft.com/office/drawing/2014/main" id="{9C37D111-D01F-4C88-9186-3495E1B5A6A2}"/>
              </a:ext>
            </a:extLst>
          </p:cNvPr>
          <p:cNvPicPr/>
          <p:nvPr/>
        </p:nvPicPr>
        <p:blipFill>
          <a:blip r:embed="rId4" cstate="print"/>
          <a:srcRect/>
          <a:stretch>
            <a:fillRect/>
          </a:stretch>
        </p:blipFill>
        <p:spPr bwMode="auto">
          <a:xfrm>
            <a:off x="8277956" y="66062"/>
            <a:ext cx="732869" cy="661182"/>
          </a:xfrm>
          <a:prstGeom prst="rect">
            <a:avLst/>
          </a:prstGeom>
          <a:noFill/>
          <a:ln w="9525">
            <a:noFill/>
            <a:miter lim="800000"/>
            <a:headEnd/>
            <a:tailEnd/>
          </a:ln>
        </p:spPr>
      </p:pic>
      <p:pic>
        <p:nvPicPr>
          <p:cNvPr id="11" name="Immagine 10">
            <a:extLst>
              <a:ext uri="{FF2B5EF4-FFF2-40B4-BE49-F238E27FC236}">
                <a16:creationId xmlns:a16="http://schemas.microsoft.com/office/drawing/2014/main" id="{3B73E11D-5119-4991-B586-B2D0639641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2" name="Immagine 11">
            <a:extLst>
              <a:ext uri="{FF2B5EF4-FFF2-40B4-BE49-F238E27FC236}">
                <a16:creationId xmlns:a16="http://schemas.microsoft.com/office/drawing/2014/main" id="{E23A030D-A08D-49AB-92BF-10077FC4D738}"/>
              </a:ext>
            </a:extLst>
          </p:cNvPr>
          <p:cNvPicPr>
            <a:picLocks noChangeAspect="1"/>
          </p:cNvPicPr>
          <p:nvPr/>
        </p:nvPicPr>
        <p:blipFill>
          <a:blip r:embed="rId6"/>
          <a:stretch>
            <a:fillRect/>
          </a:stretch>
        </p:blipFill>
        <p:spPr>
          <a:xfrm>
            <a:off x="53268" y="66059"/>
            <a:ext cx="2782216" cy="661185"/>
          </a:xfrm>
          <a:prstGeom prst="rect">
            <a:avLst/>
          </a:prstGeom>
        </p:spPr>
      </p:pic>
      <p:cxnSp>
        <p:nvCxnSpPr>
          <p:cNvPr id="13" name="Connettore diritto 12">
            <a:extLst>
              <a:ext uri="{FF2B5EF4-FFF2-40B4-BE49-F238E27FC236}">
                <a16:creationId xmlns:a16="http://schemas.microsoft.com/office/drawing/2014/main" id="{E99A8B83-4052-402F-9EFB-527F539FCFF4}"/>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400670"/>
      </p:ext>
    </p:extLst>
  </p:cSld>
  <p:clrMapOvr>
    <a:masterClrMapping/>
  </p:clrMapOvr>
  <mc:AlternateContent xmlns:mc="http://schemas.openxmlformats.org/markup-compatibility/2006" xmlns:p14="http://schemas.microsoft.com/office/powerpoint/2010/main">
    <mc:Choice Requires="p14">
      <p:transition spd="slow" p14:dur="2000" advTm="49959"/>
    </mc:Choice>
    <mc:Fallback xmlns="">
      <p:transition spd="slow" advTm="499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11</a:t>
            </a:fld>
            <a:endParaRPr lang="it-IT"/>
          </a:p>
        </p:txBody>
      </p:sp>
      <p:sp>
        <p:nvSpPr>
          <p:cNvPr id="6" name="CasellaDiTesto 5"/>
          <p:cNvSpPr txBox="1"/>
          <p:nvPr/>
        </p:nvSpPr>
        <p:spPr>
          <a:xfrm>
            <a:off x="-1461707" y="772855"/>
            <a:ext cx="9144000" cy="646331"/>
          </a:xfrm>
          <a:prstGeom prst="rect">
            <a:avLst/>
          </a:prstGeom>
          <a:noFill/>
        </p:spPr>
        <p:txBody>
          <a:bodyPr wrap="square" rtlCol="0">
            <a:spAutoFit/>
          </a:bodyPr>
          <a:lstStyle/>
          <a:p>
            <a:pPr algn="ctr"/>
            <a:r>
              <a:rPr lang="it-IT" sz="3600" dirty="0" err="1">
                <a:solidFill>
                  <a:schemeClr val="accent1"/>
                </a:solidFill>
                <a:latin typeface="Times New Roman" panose="02020603050405020304" pitchFamily="18" charset="0"/>
                <a:cs typeface="Times New Roman" panose="02020603050405020304" pitchFamily="18" charset="0"/>
              </a:rPr>
              <a:t>Simulated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dedicated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breast</a:t>
            </a:r>
            <a:r>
              <a:rPr lang="it-IT" sz="3600" dirty="0">
                <a:solidFill>
                  <a:schemeClr val="accent1"/>
                </a:solidFill>
                <a:latin typeface="Times New Roman" panose="02020603050405020304" pitchFamily="18" charset="0"/>
                <a:cs typeface="Times New Roman" panose="02020603050405020304" pitchFamily="18" charset="0"/>
              </a:rPr>
              <a:t> CT</a:t>
            </a:r>
          </a:p>
        </p:txBody>
      </p:sp>
      <p:pic>
        <p:nvPicPr>
          <p:cNvPr id="7" name="Immagine 6"/>
          <p:cNvPicPr/>
          <p:nvPr/>
        </p:nvPicPr>
        <p:blipFill>
          <a:blip r:embed="rId2" cstate="print">
            <a:extLst>
              <a:ext uri="{28A0092B-C50C-407E-A947-70E740481C1C}">
                <a14:useLocalDpi xmlns:a14="http://schemas.microsoft.com/office/drawing/2010/main" val="0"/>
              </a:ext>
            </a:extLst>
          </a:blip>
          <a:stretch>
            <a:fillRect/>
          </a:stretch>
        </p:blipFill>
        <p:spPr>
          <a:xfrm>
            <a:off x="253498" y="1361659"/>
            <a:ext cx="8413214" cy="2693078"/>
          </a:xfrm>
          <a:prstGeom prst="rect">
            <a:avLst/>
          </a:prstGeom>
        </p:spPr>
      </p:pic>
      <p:sp>
        <p:nvSpPr>
          <p:cNvPr id="2" name="CasellaDiTesto 1"/>
          <p:cNvSpPr txBox="1"/>
          <p:nvPr/>
        </p:nvSpPr>
        <p:spPr>
          <a:xfrm>
            <a:off x="587148" y="6171685"/>
            <a:ext cx="6910866" cy="369332"/>
          </a:xfrm>
          <a:prstGeom prst="rect">
            <a:avLst/>
          </a:prstGeom>
          <a:noFill/>
        </p:spPr>
        <p:txBody>
          <a:bodyPr wrap="none" rtlCol="0">
            <a:spAutoFit/>
          </a:bodyPr>
          <a:lstStyle/>
          <a:p>
            <a:r>
              <a:rPr lang="it-IT" sz="900" dirty="0">
                <a:latin typeface="Times New Roman" panose="02020603050405020304" pitchFamily="18" charset="0"/>
                <a:cs typeface="Times New Roman" panose="02020603050405020304" pitchFamily="18" charset="0"/>
              </a:rPr>
              <a:t>- di Franco et al, </a:t>
            </a:r>
            <a:r>
              <a:rPr lang="en-GB" sz="900" dirty="0">
                <a:latin typeface="Times New Roman" panose="02020603050405020304" pitchFamily="18" charset="0"/>
                <a:cs typeface="Times New Roman" panose="02020603050405020304" pitchFamily="18" charset="0"/>
              </a:rPr>
              <a:t>GEANT4 Monte Carlo simulations for virtual clinical trials in breast x-ray imaging: proof of concept, </a:t>
            </a:r>
            <a:r>
              <a:rPr lang="en-GB" sz="900" dirty="0" err="1">
                <a:latin typeface="Times New Roman" panose="02020603050405020304" pitchFamily="18" charset="0"/>
                <a:cs typeface="Times New Roman" panose="02020603050405020304" pitchFamily="18" charset="0"/>
              </a:rPr>
              <a:t>Physica</a:t>
            </a:r>
            <a:r>
              <a:rPr lang="en-GB" sz="900" dirty="0">
                <a:latin typeface="Times New Roman" panose="02020603050405020304" pitchFamily="18" charset="0"/>
                <a:cs typeface="Times New Roman" panose="02020603050405020304" pitchFamily="18" charset="0"/>
              </a:rPr>
              <a:t> </a:t>
            </a:r>
            <a:r>
              <a:rPr lang="en-GB" sz="900" dirty="0" err="1">
                <a:latin typeface="Times New Roman" panose="02020603050405020304" pitchFamily="18" charset="0"/>
                <a:cs typeface="Times New Roman" panose="02020603050405020304" pitchFamily="18" charset="0"/>
              </a:rPr>
              <a:t>Medica</a:t>
            </a:r>
            <a:r>
              <a:rPr lang="en-GB" sz="900" dirty="0">
                <a:latin typeface="Times New Roman" panose="02020603050405020304" pitchFamily="18" charset="0"/>
                <a:cs typeface="Times New Roman" panose="02020603050405020304" pitchFamily="18" charset="0"/>
              </a:rPr>
              <a:t>, in press</a:t>
            </a:r>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703921" y="5124752"/>
            <a:ext cx="7736157" cy="646331"/>
          </a:xfrm>
          <a:prstGeom prst="rect">
            <a:avLst/>
          </a:prstGeom>
          <a:noFill/>
        </p:spPr>
        <p:txBody>
          <a:bodyPr wrap="none" rtlCol="0">
            <a:spAutoFit/>
          </a:bodyPr>
          <a:lstStyle/>
          <a:p>
            <a:pPr algn="ctr"/>
            <a:r>
              <a:rPr lang="it-IT" dirty="0" err="1">
                <a:latin typeface="Times New Roman" panose="02020603050405020304" pitchFamily="18" charset="0"/>
                <a:cs typeface="Times New Roman" panose="02020603050405020304" pitchFamily="18" charset="0"/>
              </a:rPr>
              <a:t>Comparison</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clinical</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simulated</a:t>
            </a:r>
            <a:r>
              <a:rPr lang="it-IT" dirty="0">
                <a:latin typeface="Times New Roman" panose="02020603050405020304" pitchFamily="18" charset="0"/>
                <a:cs typeface="Times New Roman" panose="02020603050405020304" pitchFamily="18" charset="0"/>
              </a:rPr>
              <a:t> CT dataset</a:t>
            </a:r>
          </a:p>
          <a:p>
            <a:r>
              <a:rPr lang="it-IT" dirty="0" err="1">
                <a:latin typeface="Times New Roman" panose="02020603050405020304" pitchFamily="18" charset="0"/>
                <a:cs typeface="Times New Roman" panose="02020603050405020304" pitchFamily="18" charset="0"/>
              </a:rPr>
              <a:t>Multiscale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structural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similarity</a:t>
            </a:r>
            <a:r>
              <a:rPr lang="it-IT" dirty="0">
                <a:latin typeface="Times New Roman" panose="02020603050405020304" pitchFamily="18" charset="0"/>
                <a:cs typeface="Times New Roman" panose="02020603050405020304" pitchFamily="18" charset="0"/>
              </a:rPr>
              <a:t> index – </a:t>
            </a:r>
            <a:r>
              <a:rPr lang="it-IT" b="1" dirty="0">
                <a:solidFill>
                  <a:srgbClr val="FF0000"/>
                </a:solidFill>
                <a:latin typeface="Times New Roman" panose="02020603050405020304" pitchFamily="18" charset="0"/>
                <a:cs typeface="Times New Roman" panose="02020603050405020304" pitchFamily="18" charset="0"/>
              </a:rPr>
              <a:t>MS-SSID: 0.88 @ 49 </a:t>
            </a:r>
            <a:r>
              <a:rPr lang="it-IT" b="1" dirty="0" err="1">
                <a:solidFill>
                  <a:srgbClr val="FF0000"/>
                </a:solidFill>
                <a:latin typeface="Times New Roman" panose="02020603050405020304" pitchFamily="18" charset="0"/>
                <a:cs typeface="Times New Roman" panose="02020603050405020304" pitchFamily="18" charset="0"/>
              </a:rPr>
              <a:t>kV</a:t>
            </a:r>
            <a:r>
              <a:rPr lang="it-IT" b="1" dirty="0">
                <a:solidFill>
                  <a:srgbClr val="FF0000"/>
                </a:solidFill>
                <a:latin typeface="Times New Roman" panose="02020603050405020304" pitchFamily="18" charset="0"/>
                <a:cs typeface="Times New Roman" panose="02020603050405020304" pitchFamily="18" charset="0"/>
              </a:rPr>
              <a:t>, 0.84 @ 80 </a:t>
            </a:r>
            <a:r>
              <a:rPr lang="it-IT" b="1" dirty="0" err="1">
                <a:solidFill>
                  <a:srgbClr val="FF0000"/>
                </a:solidFill>
                <a:latin typeface="Times New Roman" panose="02020603050405020304" pitchFamily="18" charset="0"/>
                <a:cs typeface="Times New Roman" panose="02020603050405020304" pitchFamily="18" charset="0"/>
              </a:rPr>
              <a:t>kV</a:t>
            </a:r>
            <a:r>
              <a:rPr lang="it-IT"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412422" y="4147070"/>
            <a:ext cx="1598515"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MGD = 5.0 </a:t>
            </a:r>
            <a:r>
              <a:rPr lang="it-IT" sz="1600" dirty="0" err="1">
                <a:latin typeface="Times New Roman" panose="02020603050405020304" pitchFamily="18" charset="0"/>
                <a:cs typeface="Times New Roman" panose="02020603050405020304" pitchFamily="18" charset="0"/>
              </a:rPr>
              <a:t>mGy</a:t>
            </a:r>
            <a:endParaRPr lang="en-US" sz="1600"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3905832" y="4147070"/>
            <a:ext cx="1598515"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MGD = 0.5 </a:t>
            </a:r>
            <a:r>
              <a:rPr lang="it-IT" sz="1600" dirty="0" err="1">
                <a:latin typeface="Times New Roman" panose="02020603050405020304" pitchFamily="18" charset="0"/>
                <a:cs typeface="Times New Roman" panose="02020603050405020304" pitchFamily="18" charset="0"/>
              </a:rPr>
              <a:t>mGy</a:t>
            </a:r>
            <a:endParaRPr lang="en-US" sz="1600"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6154314" y="4147070"/>
            <a:ext cx="1598515"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MGD = 0.5 </a:t>
            </a:r>
            <a:r>
              <a:rPr lang="it-IT" sz="1600" dirty="0" err="1">
                <a:latin typeface="Times New Roman" panose="02020603050405020304" pitchFamily="18" charset="0"/>
                <a:cs typeface="Times New Roman" panose="02020603050405020304" pitchFamily="18" charset="0"/>
              </a:rPr>
              <a:t>mGy</a:t>
            </a:r>
            <a:endParaRPr lang="en-US" sz="1600" dirty="0">
              <a:latin typeface="Times New Roman" panose="02020603050405020304" pitchFamily="18" charset="0"/>
              <a:cs typeface="Times New Roman" panose="02020603050405020304" pitchFamily="18" charset="0"/>
            </a:endParaRPr>
          </a:p>
        </p:txBody>
      </p:sp>
      <p:sp>
        <p:nvSpPr>
          <p:cNvPr id="11"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1BB3BB2D-D41C-4F94-9618-0C0C9EA34EA2}"/>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14EB095F-1FE9-4540-9052-913D60D319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5" name="Immagine 14">
            <a:extLst>
              <a:ext uri="{FF2B5EF4-FFF2-40B4-BE49-F238E27FC236}">
                <a16:creationId xmlns:a16="http://schemas.microsoft.com/office/drawing/2014/main" id="{63B5BB24-C77F-42ED-AD0B-67F60AA21B2A}"/>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AD858573-91D0-4124-B642-70896F88179B}"/>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8111"/>
      </p:ext>
    </p:extLst>
  </p:cSld>
  <p:clrMapOvr>
    <a:masterClrMapping/>
  </p:clrMapOvr>
  <mc:AlternateContent xmlns:mc="http://schemas.openxmlformats.org/markup-compatibility/2006" xmlns:p14="http://schemas.microsoft.com/office/powerpoint/2010/main">
    <mc:Choice Requires="p14">
      <p:transition spd="slow" p14:dur="2000" advTm="64826"/>
    </mc:Choice>
    <mc:Fallback xmlns="">
      <p:transition spd="slow" advTm="648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12</a:t>
            </a:fld>
            <a:endParaRPr lang="it-IT" dirty="0"/>
          </a:p>
        </p:txBody>
      </p:sp>
      <p:sp>
        <p:nvSpPr>
          <p:cNvPr id="6" name="CasellaDiTesto 5"/>
          <p:cNvSpPr txBox="1"/>
          <p:nvPr/>
        </p:nvSpPr>
        <p:spPr>
          <a:xfrm>
            <a:off x="133164" y="764840"/>
            <a:ext cx="8043169" cy="646331"/>
          </a:xfrm>
          <a:prstGeom prst="rect">
            <a:avLst/>
          </a:prstGeom>
          <a:noFill/>
        </p:spPr>
        <p:txBody>
          <a:bodyPr wrap="square" rtlCol="0">
            <a:spAutoFit/>
          </a:bodyPr>
          <a:lstStyle/>
          <a:p>
            <a:r>
              <a:rPr lang="it-IT" sz="3600" dirty="0" err="1">
                <a:solidFill>
                  <a:schemeClr val="accent1"/>
                </a:solidFill>
                <a:latin typeface="Times New Roman" panose="02020603050405020304" pitchFamily="18" charset="0"/>
                <a:cs typeface="Times New Roman" panose="02020603050405020304" pitchFamily="18" charset="0"/>
              </a:rPr>
              <a:t>Simulated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glandular</a:t>
            </a:r>
            <a:r>
              <a:rPr lang="it-IT" sz="3600" dirty="0">
                <a:solidFill>
                  <a:schemeClr val="accent1"/>
                </a:solidFill>
                <a:latin typeface="Times New Roman" panose="02020603050405020304" pitchFamily="18" charset="0"/>
                <a:cs typeface="Times New Roman" panose="02020603050405020304" pitchFamily="18" charset="0"/>
              </a:rPr>
              <a:t> dose </a:t>
            </a:r>
            <a:r>
              <a:rPr lang="it-IT" sz="3600" dirty="0" err="1">
                <a:solidFill>
                  <a:schemeClr val="accent1"/>
                </a:solidFill>
                <a:latin typeface="Times New Roman" panose="02020603050405020304" pitchFamily="18" charset="0"/>
                <a:cs typeface="Times New Roman" panose="02020603050405020304" pitchFamily="18" charset="0"/>
              </a:rPr>
              <a:t>distribution</a:t>
            </a:r>
            <a:endParaRPr lang="it-IT" sz="3600" dirty="0">
              <a:solidFill>
                <a:schemeClr val="accent1"/>
              </a:solidFill>
              <a:latin typeface="Times New Roman" panose="02020603050405020304" pitchFamily="18" charset="0"/>
              <a:cs typeface="Times New Roman" panose="02020603050405020304" pitchFamily="18" charset="0"/>
            </a:endParaRPr>
          </a:p>
        </p:txBody>
      </p:sp>
      <p:pic>
        <p:nvPicPr>
          <p:cNvPr id="7" name="Immagine 6"/>
          <p:cNvPicPr/>
          <p:nvPr/>
        </p:nvPicPr>
        <p:blipFill>
          <a:blip r:embed="rId2">
            <a:extLst>
              <a:ext uri="{28A0092B-C50C-407E-A947-70E740481C1C}">
                <a14:useLocalDpi xmlns:a14="http://schemas.microsoft.com/office/drawing/2010/main" val="0"/>
              </a:ext>
            </a:extLst>
          </a:blip>
          <a:srcRect/>
          <a:stretch>
            <a:fillRect/>
          </a:stretch>
        </p:blipFill>
        <p:spPr bwMode="auto">
          <a:xfrm>
            <a:off x="1134189" y="1800226"/>
            <a:ext cx="7144387" cy="3162428"/>
          </a:xfrm>
          <a:prstGeom prst="rect">
            <a:avLst/>
          </a:prstGeom>
          <a:noFill/>
          <a:ln>
            <a:noFill/>
          </a:ln>
        </p:spPr>
      </p:pic>
      <p:sp>
        <p:nvSpPr>
          <p:cNvPr id="2" name="CasellaDiTesto 1"/>
          <p:cNvSpPr txBox="1"/>
          <p:nvPr/>
        </p:nvSpPr>
        <p:spPr>
          <a:xfrm>
            <a:off x="4749553" y="1373575"/>
            <a:ext cx="2654424" cy="461665"/>
          </a:xfrm>
          <a:prstGeom prst="rect">
            <a:avLst/>
          </a:prstGeom>
          <a:noFill/>
        </p:spPr>
        <p:txBody>
          <a:bodyPr wrap="square" rtlCol="0">
            <a:spAutoFit/>
          </a:bodyPr>
          <a:lstStyle/>
          <a:p>
            <a:pPr algn="ctr"/>
            <a:r>
              <a:rPr lang="it-IT" sz="2400" b="1" dirty="0" err="1">
                <a:latin typeface="Times New Roman" panose="02020603050405020304" pitchFamily="18" charset="0"/>
                <a:cs typeface="Times New Roman" panose="02020603050405020304" pitchFamily="18" charset="0"/>
              </a:rPr>
              <a:t>Breast</a:t>
            </a:r>
            <a:r>
              <a:rPr lang="it-IT" sz="2400" b="1" dirty="0">
                <a:latin typeface="Times New Roman" panose="02020603050405020304" pitchFamily="18" charset="0"/>
                <a:cs typeface="Times New Roman" panose="02020603050405020304" pitchFamily="18" charset="0"/>
              </a:rPr>
              <a:t> CT </a:t>
            </a:r>
            <a:r>
              <a:rPr lang="it-IT" sz="2400" b="1" dirty="0" err="1">
                <a:latin typeface="Times New Roman" panose="02020603050405020304" pitchFamily="18" charset="0"/>
                <a:cs typeface="Times New Roman" panose="02020603050405020304" pitchFamily="18" charset="0"/>
              </a:rPr>
              <a:t>exam</a:t>
            </a:r>
            <a:endParaRPr lang="en-US" sz="2400" b="1" dirty="0">
              <a:latin typeface="Times New Roman" panose="02020603050405020304" pitchFamily="18" charset="0"/>
              <a:cs typeface="Times New Roman" panose="02020603050405020304" pitchFamily="18" charset="0"/>
            </a:endParaRPr>
          </a:p>
        </p:txBody>
      </p:sp>
      <p:sp>
        <p:nvSpPr>
          <p:cNvPr id="8"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sp>
        <p:nvSpPr>
          <p:cNvPr id="3" name="CasellaDiTesto 2"/>
          <p:cNvSpPr txBox="1"/>
          <p:nvPr/>
        </p:nvSpPr>
        <p:spPr>
          <a:xfrm>
            <a:off x="1134189" y="5355623"/>
            <a:ext cx="7595765" cy="923330"/>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Dose </a:t>
            </a:r>
            <a:r>
              <a:rPr lang="it-IT" dirty="0" err="1">
                <a:latin typeface="Times New Roman" panose="02020603050405020304" pitchFamily="18" charset="0"/>
                <a:cs typeface="Times New Roman" panose="02020603050405020304" pitchFamily="18" charset="0"/>
              </a:rPr>
              <a:t>distribution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assesment</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patient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derived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digital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breast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phantoms</a:t>
            </a:r>
            <a:r>
              <a:rPr lang="it-IT" dirty="0">
                <a:latin typeface="Times New Roman" panose="02020603050405020304" pitchFamily="18" charset="0"/>
                <a:cs typeface="Times New Roman" panose="02020603050405020304" pitchFamily="18" charset="0"/>
              </a:rPr>
              <a:t> can help in </a:t>
            </a:r>
            <a:r>
              <a:rPr lang="it-IT" dirty="0" err="1">
                <a:latin typeface="Times New Roman" panose="02020603050405020304" pitchFamily="18" charset="0"/>
                <a:cs typeface="Times New Roman" panose="02020603050405020304" pitchFamily="18" charset="0"/>
              </a:rPr>
              <a:t>evaluating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peak</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doses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validating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homogeneous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breast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models</a:t>
            </a:r>
            <a:r>
              <a:rPr lang="it-IT" dirty="0">
                <a:latin typeface="Times New Roman" panose="02020603050405020304" pitchFamily="18" charset="0"/>
                <a:cs typeface="Times New Roman" panose="02020603050405020304" pitchFamily="18" charset="0"/>
              </a:rPr>
              <a:t> for </a:t>
            </a:r>
            <a:r>
              <a:rPr lang="it-IT" dirty="0" err="1">
                <a:latin typeface="Times New Roman" panose="02020603050405020304" pitchFamily="18" charset="0"/>
                <a:cs typeface="Times New Roman" panose="02020603050405020304" pitchFamily="18" charset="0"/>
              </a:rPr>
              <a:t>average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glandular</a:t>
            </a:r>
            <a:r>
              <a:rPr lang="it-IT" dirty="0">
                <a:latin typeface="Times New Roman" panose="02020603050405020304" pitchFamily="18" charset="0"/>
                <a:cs typeface="Times New Roman" panose="02020603050405020304" pitchFamily="18" charset="0"/>
              </a:rPr>
              <a:t> dose </a:t>
            </a:r>
            <a:r>
              <a:rPr lang="it-IT" dirty="0" err="1">
                <a:latin typeface="Times New Roman" panose="02020603050405020304" pitchFamily="18" charset="0"/>
                <a:cs typeface="Times New Roman" panose="02020603050405020304" pitchFamily="18" charset="0"/>
              </a:rPr>
              <a:t>estimates</a:t>
            </a:r>
            <a:r>
              <a:rPr lang="it-IT"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9" name="Immagine 8" descr="a_5326">
            <a:extLst>
              <a:ext uri="{FF2B5EF4-FFF2-40B4-BE49-F238E27FC236}">
                <a16:creationId xmlns:a16="http://schemas.microsoft.com/office/drawing/2014/main" id="{0C763C25-ECD9-43AC-AAEB-8CF6B67D30A2}"/>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1" name="Immagine 10">
            <a:extLst>
              <a:ext uri="{FF2B5EF4-FFF2-40B4-BE49-F238E27FC236}">
                <a16:creationId xmlns:a16="http://schemas.microsoft.com/office/drawing/2014/main" id="{2BE10D15-DB87-4FC5-B2B3-BCAE29C97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2" name="Immagine 11">
            <a:extLst>
              <a:ext uri="{FF2B5EF4-FFF2-40B4-BE49-F238E27FC236}">
                <a16:creationId xmlns:a16="http://schemas.microsoft.com/office/drawing/2014/main" id="{879BD774-0CB6-4601-8B8F-9CEB9EF4FACD}"/>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3" name="Connettore diritto 12">
            <a:extLst>
              <a:ext uri="{FF2B5EF4-FFF2-40B4-BE49-F238E27FC236}">
                <a16:creationId xmlns:a16="http://schemas.microsoft.com/office/drawing/2014/main" id="{9889F9D0-E17A-4958-8BDF-CEE739D038F5}"/>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80723"/>
      </p:ext>
    </p:extLst>
  </p:cSld>
  <p:clrMapOvr>
    <a:masterClrMapping/>
  </p:clrMapOvr>
  <mc:AlternateContent xmlns:mc="http://schemas.openxmlformats.org/markup-compatibility/2006" xmlns:p14="http://schemas.microsoft.com/office/powerpoint/2010/main">
    <mc:Choice Requires="p14">
      <p:transition spd="slow" p14:dur="2000" advTm="33352"/>
    </mc:Choice>
    <mc:Fallback xmlns="">
      <p:transition spd="slow" advTm="333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13</a:t>
            </a:fld>
            <a:endParaRPr lang="it-IT" dirty="0"/>
          </a:p>
        </p:txBody>
      </p:sp>
      <p:sp>
        <p:nvSpPr>
          <p:cNvPr id="6" name="CasellaDiTesto 5"/>
          <p:cNvSpPr txBox="1"/>
          <p:nvPr/>
        </p:nvSpPr>
        <p:spPr>
          <a:xfrm>
            <a:off x="0" y="76200"/>
            <a:ext cx="9144000" cy="600164"/>
          </a:xfrm>
          <a:prstGeom prst="rect">
            <a:avLst/>
          </a:prstGeom>
          <a:noFill/>
        </p:spPr>
        <p:txBody>
          <a:bodyPr wrap="square" rtlCol="0">
            <a:spAutoFit/>
          </a:bodyPr>
          <a:lstStyle/>
          <a:p>
            <a:pPr algn="ctr"/>
            <a:r>
              <a:rPr lang="it-IT" sz="3300" dirty="0" err="1">
                <a:solidFill>
                  <a:schemeClr val="accent1"/>
                </a:solidFill>
                <a:latin typeface="Times New Roman" panose="02020603050405020304" pitchFamily="18" charset="0"/>
                <a:cs typeface="Times New Roman" panose="02020603050405020304" pitchFamily="18" charset="0"/>
              </a:rPr>
              <a:t>Simulated</a:t>
            </a:r>
            <a:r>
              <a:rPr lang="it-IT" sz="3300" dirty="0">
                <a:solidFill>
                  <a:schemeClr val="accent1"/>
                </a:solidFill>
                <a:latin typeface="Times New Roman" panose="02020603050405020304" pitchFamily="18" charset="0"/>
                <a:cs typeface="Times New Roman" panose="02020603050405020304" pitchFamily="18" charset="0"/>
              </a:rPr>
              <a:t> </a:t>
            </a:r>
            <a:r>
              <a:rPr lang="it-IT" sz="3300" dirty="0" err="1">
                <a:solidFill>
                  <a:schemeClr val="accent1"/>
                </a:solidFill>
                <a:latin typeface="Times New Roman" panose="02020603050405020304" pitchFamily="18" charset="0"/>
                <a:cs typeface="Times New Roman" panose="02020603050405020304" pitchFamily="18" charset="0"/>
              </a:rPr>
              <a:t>photon</a:t>
            </a:r>
            <a:r>
              <a:rPr lang="it-IT" sz="3300" dirty="0">
                <a:solidFill>
                  <a:schemeClr val="accent1"/>
                </a:solidFill>
                <a:latin typeface="Times New Roman" panose="02020603050405020304" pitchFamily="18" charset="0"/>
                <a:cs typeface="Times New Roman" panose="02020603050405020304" pitchFamily="18" charset="0"/>
              </a:rPr>
              <a:t> </a:t>
            </a:r>
            <a:r>
              <a:rPr lang="it-IT" sz="3300" dirty="0" err="1">
                <a:solidFill>
                  <a:schemeClr val="accent1"/>
                </a:solidFill>
                <a:latin typeface="Times New Roman" panose="02020603050405020304" pitchFamily="18" charset="0"/>
                <a:cs typeface="Times New Roman" panose="02020603050405020304" pitchFamily="18" charset="0"/>
              </a:rPr>
              <a:t>counting</a:t>
            </a:r>
            <a:r>
              <a:rPr lang="it-IT" sz="3300" dirty="0">
                <a:solidFill>
                  <a:schemeClr val="accent1"/>
                </a:solidFill>
                <a:latin typeface="Times New Roman" panose="02020603050405020304" pitchFamily="18" charset="0"/>
                <a:cs typeface="Times New Roman" panose="02020603050405020304" pitchFamily="18" charset="0"/>
              </a:rPr>
              <a:t> BCT</a:t>
            </a:r>
          </a:p>
        </p:txBody>
      </p:sp>
      <p:pic>
        <p:nvPicPr>
          <p:cNvPr id="7" name="Immagine 6"/>
          <p:cNvPicPr/>
          <p:nvPr/>
        </p:nvPicPr>
        <p:blipFill>
          <a:blip r:embed="rId2">
            <a:extLst>
              <a:ext uri="{28A0092B-C50C-407E-A947-70E740481C1C}">
                <a14:useLocalDpi xmlns:a14="http://schemas.microsoft.com/office/drawing/2010/main" val="0"/>
              </a:ext>
            </a:extLst>
          </a:blip>
          <a:srcRect/>
          <a:stretch>
            <a:fillRect/>
          </a:stretch>
        </p:blipFill>
        <p:spPr bwMode="auto">
          <a:xfrm>
            <a:off x="220879" y="981531"/>
            <a:ext cx="5411436" cy="2615137"/>
          </a:xfrm>
          <a:prstGeom prst="rect">
            <a:avLst/>
          </a:prstGeom>
          <a:noFill/>
          <a:ln>
            <a:noFill/>
          </a:ln>
        </p:spPr>
      </p:pic>
      <p:pic>
        <p:nvPicPr>
          <p:cNvPr id="8" name="Immagine 7"/>
          <p:cNvPicPr/>
          <p:nvPr/>
        </p:nvPicPr>
        <p:blipFill>
          <a:blip r:embed="rId3">
            <a:extLst>
              <a:ext uri="{28A0092B-C50C-407E-A947-70E740481C1C}">
                <a14:useLocalDpi xmlns:a14="http://schemas.microsoft.com/office/drawing/2010/main" val="0"/>
              </a:ext>
            </a:extLst>
          </a:blip>
          <a:stretch>
            <a:fillRect/>
          </a:stretch>
        </p:blipFill>
        <p:spPr>
          <a:xfrm>
            <a:off x="1343025" y="3667280"/>
            <a:ext cx="7299693" cy="2494926"/>
          </a:xfrm>
          <a:prstGeom prst="rect">
            <a:avLst/>
          </a:prstGeom>
        </p:spPr>
      </p:pic>
      <p:sp>
        <p:nvSpPr>
          <p:cNvPr id="2" name="CasellaDiTesto 1"/>
          <p:cNvSpPr txBox="1"/>
          <p:nvPr/>
        </p:nvSpPr>
        <p:spPr>
          <a:xfrm>
            <a:off x="5445659" y="1416798"/>
            <a:ext cx="3069691" cy="923330"/>
          </a:xfrm>
          <a:prstGeom prst="rect">
            <a:avLst/>
          </a:prstGeom>
          <a:noFill/>
        </p:spPr>
        <p:txBody>
          <a:bodyPr wrap="square" rtlCol="0">
            <a:spAutoFit/>
          </a:bodyPr>
          <a:lstStyle/>
          <a:p>
            <a:r>
              <a:rPr lang="it-IT" b="1" dirty="0" err="1">
                <a:latin typeface="Times New Roman" panose="02020603050405020304" pitchFamily="18" charset="0"/>
                <a:cs typeface="Times New Roman" panose="02020603050405020304" pitchFamily="18" charset="0"/>
              </a:rPr>
              <a:t>Breast</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projection</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at</a:t>
            </a:r>
            <a:r>
              <a:rPr lang="it-IT" b="1" dirty="0">
                <a:latin typeface="Times New Roman" panose="02020603050405020304" pitchFamily="18" charset="0"/>
                <a:cs typeface="Times New Roman" panose="02020603050405020304" pitchFamily="18" charset="0"/>
              </a:rPr>
              <a:t> 80 </a:t>
            </a:r>
            <a:r>
              <a:rPr lang="it-IT" b="1" dirty="0" err="1">
                <a:latin typeface="Times New Roman" panose="02020603050405020304" pitchFamily="18" charset="0"/>
                <a:cs typeface="Times New Roman" panose="02020603050405020304" pitchFamily="18" charset="0"/>
              </a:rPr>
              <a:t>kV</a:t>
            </a:r>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For </a:t>
            </a:r>
            <a:r>
              <a:rPr lang="it-IT" b="1" dirty="0" err="1">
                <a:latin typeface="Times New Roman" panose="02020603050405020304" pitchFamily="18" charset="0"/>
                <a:cs typeface="Times New Roman" panose="02020603050405020304" pitchFamily="18" charset="0"/>
              </a:rPr>
              <a:t>each</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voxel</a:t>
            </a:r>
            <a:r>
              <a:rPr lang="it-IT" b="1" dirty="0">
                <a:latin typeface="Times New Roman" panose="02020603050405020304" pitchFamily="18" charset="0"/>
                <a:cs typeface="Times New Roman" panose="02020603050405020304" pitchFamily="18" charset="0"/>
              </a:rPr>
              <a:t>, the </a:t>
            </a:r>
            <a:r>
              <a:rPr lang="it-IT" b="1" dirty="0" err="1">
                <a:latin typeface="Times New Roman" panose="02020603050405020304" pitchFamily="18" charset="0"/>
                <a:cs typeface="Times New Roman" panose="02020603050405020304" pitchFamily="18" charset="0"/>
              </a:rPr>
              <a:t>impinging</a:t>
            </a:r>
            <a:r>
              <a:rPr lang="it-IT" b="1" dirty="0">
                <a:latin typeface="Times New Roman" panose="02020603050405020304" pitchFamily="18" charset="0"/>
                <a:cs typeface="Times New Roman" panose="02020603050405020304" pitchFamily="18" charset="0"/>
              </a:rPr>
              <a:t> x-</a:t>
            </a:r>
            <a:r>
              <a:rPr lang="it-IT" b="1" dirty="0" err="1">
                <a:latin typeface="Times New Roman" panose="02020603050405020304" pitchFamily="18" charset="0"/>
                <a:cs typeface="Times New Roman" panose="02020603050405020304" pitchFamily="18" charset="0"/>
              </a:rPr>
              <a:t>ray</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spectrum</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is</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scored</a:t>
            </a:r>
            <a:r>
              <a:rPr lang="it-IT"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cxnSp>
        <p:nvCxnSpPr>
          <p:cNvPr id="9" name="Connettore 2 8"/>
          <p:cNvCxnSpPr/>
          <p:nvPr/>
        </p:nvCxnSpPr>
        <p:spPr>
          <a:xfrm flipH="1" flipV="1">
            <a:off x="4135169" y="1674325"/>
            <a:ext cx="1310491" cy="18327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rot="16200000">
            <a:off x="125227" y="4592239"/>
            <a:ext cx="1931170" cy="461665"/>
          </a:xfrm>
          <a:prstGeom prst="rect">
            <a:avLst/>
          </a:prstGeom>
          <a:noFill/>
        </p:spPr>
        <p:txBody>
          <a:bodyPr wrap="none" rtlCol="0">
            <a:spAutoFit/>
          </a:bodyPr>
          <a:lstStyle/>
          <a:p>
            <a:r>
              <a:rPr lang="it-IT" sz="2400" b="1" dirty="0" err="1">
                <a:latin typeface="Times New Roman" panose="02020603050405020304" pitchFamily="18" charset="0"/>
                <a:cs typeface="Times New Roman" panose="02020603050405020304" pitchFamily="18" charset="0"/>
              </a:rPr>
              <a:t>Coronal</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view</a:t>
            </a:r>
            <a:endParaRPr lang="en-US" sz="2400" b="1"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1829602" y="6122105"/>
            <a:ext cx="1527982"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Digital </a:t>
            </a:r>
            <a:r>
              <a:rPr lang="it-IT" sz="1600" dirty="0" err="1">
                <a:latin typeface="Times New Roman" panose="02020603050405020304" pitchFamily="18" charset="0"/>
                <a:cs typeface="Times New Roman" panose="02020603050405020304" pitchFamily="18" charset="0"/>
              </a:rPr>
              <a:t>phantom</a:t>
            </a:r>
            <a:endParaRPr lang="en-US" sz="1600"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3705187" y="6122105"/>
            <a:ext cx="2364237"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Energy </a:t>
            </a:r>
            <a:r>
              <a:rPr lang="it-IT" sz="1600" dirty="0" err="1">
                <a:latin typeface="Times New Roman" panose="02020603050405020304" pitchFamily="18" charset="0"/>
                <a:cs typeface="Times New Roman" panose="02020603050405020304" pitchFamily="18" charset="0"/>
              </a:rPr>
              <a:t>window</a:t>
            </a:r>
            <a:r>
              <a:rPr lang="it-IT" sz="1600" dirty="0">
                <a:latin typeface="Times New Roman" panose="02020603050405020304" pitchFamily="18" charset="0"/>
                <a:cs typeface="Times New Roman" panose="02020603050405020304" pitchFamily="18" charset="0"/>
              </a:rPr>
              <a:t>: 1-80 </a:t>
            </a:r>
            <a:r>
              <a:rPr lang="it-IT" sz="1600" dirty="0" err="1">
                <a:latin typeface="Times New Roman" panose="02020603050405020304" pitchFamily="18" charset="0"/>
                <a:cs typeface="Times New Roman" panose="02020603050405020304" pitchFamily="18" charset="0"/>
              </a:rPr>
              <a:t>keV</a:t>
            </a:r>
            <a:endParaRPr lang="en-US" sz="1600" dirty="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6299526" y="6122033"/>
            <a:ext cx="2364237" cy="338554"/>
          </a:xfrm>
          <a:prstGeom prst="rect">
            <a:avLst/>
          </a:prstGeom>
          <a:noFill/>
        </p:spPr>
        <p:txBody>
          <a:bodyPr wrap="none" rtlCol="0">
            <a:spAutoFit/>
          </a:bodyPr>
          <a:lstStyle/>
          <a:p>
            <a:r>
              <a:rPr lang="it-IT" sz="1600" dirty="0">
                <a:latin typeface="Times New Roman" panose="02020603050405020304" pitchFamily="18" charset="0"/>
                <a:cs typeface="Times New Roman" panose="02020603050405020304" pitchFamily="18" charset="0"/>
              </a:rPr>
              <a:t>Energy </a:t>
            </a:r>
            <a:r>
              <a:rPr lang="it-IT" sz="1600" dirty="0" err="1">
                <a:latin typeface="Times New Roman" panose="02020603050405020304" pitchFamily="18" charset="0"/>
                <a:cs typeface="Times New Roman" panose="02020603050405020304" pitchFamily="18" charset="0"/>
              </a:rPr>
              <a:t>window</a:t>
            </a:r>
            <a:r>
              <a:rPr lang="it-IT" sz="1600" dirty="0">
                <a:latin typeface="Times New Roman" panose="02020603050405020304" pitchFamily="18" charset="0"/>
                <a:cs typeface="Times New Roman" panose="02020603050405020304" pitchFamily="18" charset="0"/>
              </a:rPr>
              <a:t>: 1-50 </a:t>
            </a:r>
            <a:r>
              <a:rPr lang="it-IT" sz="1600" dirty="0" err="1">
                <a:latin typeface="Times New Roman" panose="02020603050405020304" pitchFamily="18" charset="0"/>
                <a:cs typeface="Times New Roman" panose="02020603050405020304" pitchFamily="18" charset="0"/>
              </a:rPr>
              <a:t>keV</a:t>
            </a:r>
            <a:endParaRPr lang="en-US" sz="1600" dirty="0">
              <a:latin typeface="Times New Roman" panose="02020603050405020304" pitchFamily="18" charset="0"/>
              <a:cs typeface="Times New Roman" panose="02020603050405020304" pitchFamily="18" charset="0"/>
            </a:endParaRPr>
          </a:p>
        </p:txBody>
      </p:sp>
      <p:sp>
        <p:nvSpPr>
          <p:cNvPr id="14"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5" name="Immagine 14" descr="a_5326">
            <a:extLst>
              <a:ext uri="{FF2B5EF4-FFF2-40B4-BE49-F238E27FC236}">
                <a16:creationId xmlns:a16="http://schemas.microsoft.com/office/drawing/2014/main" id="{9226D12C-5BA4-408E-ABBF-7A522B20F7AC}"/>
              </a:ext>
            </a:extLst>
          </p:cNvPr>
          <p:cNvPicPr/>
          <p:nvPr/>
        </p:nvPicPr>
        <p:blipFill>
          <a:blip r:embed="rId4" cstate="print"/>
          <a:srcRect/>
          <a:stretch>
            <a:fillRect/>
          </a:stretch>
        </p:blipFill>
        <p:spPr bwMode="auto">
          <a:xfrm>
            <a:off x="8277956" y="66062"/>
            <a:ext cx="732869" cy="661182"/>
          </a:xfrm>
          <a:prstGeom prst="rect">
            <a:avLst/>
          </a:prstGeom>
          <a:noFill/>
          <a:ln w="9525">
            <a:noFill/>
            <a:miter lim="800000"/>
            <a:headEnd/>
            <a:tailEnd/>
          </a:ln>
        </p:spPr>
      </p:pic>
      <p:pic>
        <p:nvPicPr>
          <p:cNvPr id="16" name="Immagine 15">
            <a:extLst>
              <a:ext uri="{FF2B5EF4-FFF2-40B4-BE49-F238E27FC236}">
                <a16:creationId xmlns:a16="http://schemas.microsoft.com/office/drawing/2014/main" id="{53A21185-4FFB-401F-AD04-0D419F958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7" name="Immagine 16">
            <a:extLst>
              <a:ext uri="{FF2B5EF4-FFF2-40B4-BE49-F238E27FC236}">
                <a16:creationId xmlns:a16="http://schemas.microsoft.com/office/drawing/2014/main" id="{ACC015D7-8298-4411-8C2B-18C54F7A08E7}"/>
              </a:ext>
            </a:extLst>
          </p:cNvPr>
          <p:cNvPicPr>
            <a:picLocks noChangeAspect="1"/>
          </p:cNvPicPr>
          <p:nvPr/>
        </p:nvPicPr>
        <p:blipFill>
          <a:blip r:embed="rId6"/>
          <a:stretch>
            <a:fillRect/>
          </a:stretch>
        </p:blipFill>
        <p:spPr>
          <a:xfrm>
            <a:off x="53268" y="66059"/>
            <a:ext cx="2782216" cy="661185"/>
          </a:xfrm>
          <a:prstGeom prst="rect">
            <a:avLst/>
          </a:prstGeom>
        </p:spPr>
      </p:pic>
      <p:cxnSp>
        <p:nvCxnSpPr>
          <p:cNvPr id="18" name="Connettore diritto 17">
            <a:extLst>
              <a:ext uri="{FF2B5EF4-FFF2-40B4-BE49-F238E27FC236}">
                <a16:creationId xmlns:a16="http://schemas.microsoft.com/office/drawing/2014/main" id="{8E2ECA7F-0AD3-4CBB-805B-9BE97C536278}"/>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69941"/>
      </p:ext>
    </p:extLst>
  </p:cSld>
  <p:clrMapOvr>
    <a:masterClrMapping/>
  </p:clrMapOvr>
  <mc:AlternateContent xmlns:mc="http://schemas.openxmlformats.org/markup-compatibility/2006" xmlns:p14="http://schemas.microsoft.com/office/powerpoint/2010/main">
    <mc:Choice Requires="p14">
      <p:transition spd="slow" p14:dur="2000" advTm="77941"/>
    </mc:Choice>
    <mc:Fallback xmlns="">
      <p:transition spd="slow" advTm="779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14</a:t>
            </a:fld>
            <a:endParaRPr lang="it-IT"/>
          </a:p>
        </p:txBody>
      </p:sp>
      <p:sp>
        <p:nvSpPr>
          <p:cNvPr id="8" name="CasellaDiTesto 7"/>
          <p:cNvSpPr txBox="1"/>
          <p:nvPr/>
        </p:nvSpPr>
        <p:spPr>
          <a:xfrm>
            <a:off x="225275" y="1431913"/>
            <a:ext cx="8553268" cy="3530967"/>
          </a:xfrm>
          <a:prstGeom prst="rect">
            <a:avLst/>
          </a:prstGeom>
          <a:noFill/>
        </p:spPr>
        <p:txBody>
          <a:bodyPr wrap="square" rtlCol="0">
            <a:spAutoFit/>
          </a:bodyPr>
          <a:lstStyle/>
          <a:p>
            <a:pPr algn="just">
              <a:lnSpc>
                <a:spcPct val="150000"/>
              </a:lnSpc>
            </a:pPr>
            <a:r>
              <a:rPr lang="it-IT" sz="1000" dirty="0">
                <a:cs typeface="Times New Roman" panose="02020603050405020304" pitchFamily="18" charset="0"/>
              </a:rPr>
              <a:t>Articoli</a:t>
            </a:r>
          </a:p>
          <a:p>
            <a:pPr marL="342900" indent="-342900" algn="just">
              <a:lnSpc>
                <a:spcPct val="150000"/>
              </a:lnSpc>
              <a:buFontTx/>
              <a:buChar char="-"/>
            </a:pPr>
            <a:r>
              <a:rPr lang="en-US" sz="1000" dirty="0"/>
              <a:t>Mettivier et al, ‘The Napoli-Davis-Varna project for virtual clinical trials in X-ray breast imaging’, IEEE Conf proceedings </a:t>
            </a:r>
            <a:endParaRPr lang="it-IT" sz="1000" dirty="0">
              <a:cs typeface="Times New Roman" panose="02020603050405020304" pitchFamily="18" charset="0"/>
            </a:endParaRPr>
          </a:p>
          <a:p>
            <a:pPr marL="342900" indent="-342900" algn="just">
              <a:lnSpc>
                <a:spcPct val="150000"/>
              </a:lnSpc>
              <a:buFontTx/>
              <a:buChar char="-"/>
            </a:pPr>
            <a:r>
              <a:rPr lang="it-IT" sz="1000" dirty="0">
                <a:cs typeface="Times New Roman" panose="02020603050405020304" pitchFamily="18" charset="0"/>
              </a:rPr>
              <a:t>di Franco et al., ‘</a:t>
            </a:r>
            <a:r>
              <a:rPr lang="en-US" sz="1000" dirty="0"/>
              <a:t>Geant4 Monte Carlo simulations for virtual clinical trials in breast X-ray imaging: proof of concept’, </a:t>
            </a:r>
            <a:r>
              <a:rPr lang="en-US" sz="1000" dirty="0" err="1"/>
              <a:t>Physica</a:t>
            </a:r>
            <a:r>
              <a:rPr lang="en-US" sz="1000" dirty="0"/>
              <a:t> Medica, 2020</a:t>
            </a:r>
          </a:p>
          <a:p>
            <a:pPr marL="342900" indent="-342900" algn="just">
              <a:lnSpc>
                <a:spcPct val="150000"/>
              </a:lnSpc>
              <a:buFontTx/>
              <a:buChar char="-"/>
            </a:pPr>
            <a:r>
              <a:rPr lang="en-US" sz="1000" dirty="0"/>
              <a:t>Mettivier et al., ‘Virtual clinical trials in 3D and 2D breast imaging with digital phantoms derived from clinical breast CT scans’, SPIE Medical Imaging</a:t>
            </a:r>
          </a:p>
          <a:p>
            <a:pPr marL="342900" indent="-342900" algn="just">
              <a:lnSpc>
                <a:spcPct val="150000"/>
              </a:lnSpc>
              <a:buFontTx/>
              <a:buChar char="-"/>
            </a:pPr>
            <a:r>
              <a:rPr lang="en-US" sz="1000" dirty="0"/>
              <a:t>Sarno et al., ‘Advanced Monte Carlo application for in silico clinical trials in x-ray breast imaging’, IWBI proceedings  </a:t>
            </a:r>
            <a:r>
              <a:rPr lang="it-IT" sz="1000" dirty="0">
                <a:cs typeface="Times New Roman" panose="02020603050405020304" pitchFamily="18" charset="0"/>
              </a:rPr>
              <a:t> </a:t>
            </a:r>
          </a:p>
          <a:p>
            <a:pPr algn="just">
              <a:lnSpc>
                <a:spcPct val="150000"/>
              </a:lnSpc>
            </a:pPr>
            <a:endParaRPr lang="it-IT" sz="1000" dirty="0">
              <a:cs typeface="Times New Roman" panose="02020603050405020304" pitchFamily="18" charset="0"/>
            </a:endParaRPr>
          </a:p>
          <a:p>
            <a:pPr algn="just">
              <a:lnSpc>
                <a:spcPct val="150000"/>
              </a:lnSpc>
            </a:pPr>
            <a:r>
              <a:rPr lang="it-IT" sz="1000" dirty="0">
                <a:cs typeface="Times New Roman" panose="02020603050405020304" pitchFamily="18" charset="0"/>
              </a:rPr>
              <a:t>Conference</a:t>
            </a:r>
          </a:p>
          <a:p>
            <a:pPr marL="285750" indent="-285750" algn="just">
              <a:lnSpc>
                <a:spcPct val="150000"/>
              </a:lnSpc>
              <a:buFontTx/>
              <a:buChar char="-"/>
            </a:pPr>
            <a:r>
              <a:rPr lang="it-IT" sz="1000" dirty="0">
                <a:cs typeface="Times New Roman" panose="02020603050405020304" pitchFamily="18" charset="0"/>
              </a:rPr>
              <a:t>F. di Franco, ‘</a:t>
            </a:r>
            <a:r>
              <a:rPr lang="en-US" sz="1000" dirty="0">
                <a:cs typeface="Times New Roman" panose="02020603050405020304" pitchFamily="18" charset="0"/>
              </a:rPr>
              <a:t>The Napoli-Davis-Varna project for virtual clinical trials in X-ray breast imaging’, IEEE </a:t>
            </a:r>
            <a:r>
              <a:rPr lang="it-IT" sz="1000" dirty="0">
                <a:cs typeface="Times New Roman" panose="02020603050405020304" pitchFamily="18" charset="0"/>
              </a:rPr>
              <a:t>MIC 2019</a:t>
            </a:r>
          </a:p>
          <a:p>
            <a:pPr marL="285750" indent="-285750" algn="just">
              <a:lnSpc>
                <a:spcPct val="150000"/>
              </a:lnSpc>
              <a:buFontTx/>
              <a:buChar char="-"/>
            </a:pPr>
            <a:r>
              <a:rPr lang="it-IT" sz="1000" dirty="0">
                <a:cs typeface="Times New Roman" panose="02020603050405020304" pitchFamily="18" charset="0"/>
              </a:rPr>
              <a:t>P. Russo, </a:t>
            </a:r>
            <a:r>
              <a:rPr lang="en-US" sz="1000" dirty="0"/>
              <a:t>The U Napoli- UC Davis - U Varna - U Campinas Virtual Clinical Trial for 3D X-ray breast imaging , ICMP 2019</a:t>
            </a:r>
          </a:p>
          <a:p>
            <a:pPr marL="285750" indent="-285750" algn="just">
              <a:lnSpc>
                <a:spcPct val="150000"/>
              </a:lnSpc>
              <a:buFontTx/>
              <a:buChar char="-"/>
            </a:pPr>
            <a:r>
              <a:rPr lang="en-US" sz="1000" dirty="0">
                <a:cs typeface="Times New Roman" panose="02020603050405020304" pitchFamily="18" charset="0"/>
              </a:rPr>
              <a:t>A. Sarno, Geant4 Monte Carlo simulations for virtual clinical trials in X-ray breast imaging, MCMA 2019</a:t>
            </a:r>
          </a:p>
          <a:p>
            <a:pPr marL="285750" indent="-285750" algn="just">
              <a:lnSpc>
                <a:spcPct val="150000"/>
              </a:lnSpc>
              <a:buFontTx/>
              <a:buChar char="-"/>
            </a:pPr>
            <a:r>
              <a:rPr lang="it-IT" sz="1000" dirty="0"/>
              <a:t>di Franco, Trial clinico virtuale  nell'imaging a raggi X 2D e 3D del seno, IDMP 2019</a:t>
            </a:r>
          </a:p>
          <a:p>
            <a:pPr marL="285750" indent="-285750" algn="just">
              <a:lnSpc>
                <a:spcPct val="150000"/>
              </a:lnSpc>
              <a:buFontTx/>
              <a:buChar char="-"/>
            </a:pPr>
            <a:r>
              <a:rPr lang="it-IT" sz="1000" dirty="0">
                <a:cs typeface="Times New Roman" panose="02020603050405020304" pitchFamily="18" charset="0"/>
              </a:rPr>
              <a:t>Mettivier, </a:t>
            </a:r>
            <a:r>
              <a:rPr lang="en-US" sz="1000" dirty="0"/>
              <a:t>Virtual clinical trials in 3D and 2D breast imaging with digital phantoms derived from clinical breast CT scans , SPIE MI 2020</a:t>
            </a:r>
            <a:endParaRPr lang="it-IT" sz="1000" dirty="0">
              <a:cs typeface="Times New Roman" panose="02020603050405020304" pitchFamily="18" charset="0"/>
            </a:endParaRPr>
          </a:p>
          <a:p>
            <a:pPr marL="285750" indent="-285750" algn="just">
              <a:lnSpc>
                <a:spcPct val="150000"/>
              </a:lnSpc>
              <a:buFontTx/>
              <a:buChar char="-"/>
            </a:pPr>
            <a:r>
              <a:rPr lang="it-IT" sz="1000" dirty="0">
                <a:cs typeface="Times New Roman" panose="02020603050405020304" pitchFamily="18" charset="0"/>
              </a:rPr>
              <a:t>Sarno, </a:t>
            </a:r>
            <a:r>
              <a:rPr lang="en-US" sz="1000" dirty="0"/>
              <a:t>Advanced monte </a:t>
            </a:r>
            <a:r>
              <a:rPr lang="en-US" sz="1000" dirty="0" err="1"/>
              <a:t>carlo</a:t>
            </a:r>
            <a:r>
              <a:rPr lang="en-US" sz="1000" dirty="0"/>
              <a:t> application for in-silico clinical trials in x-ray breast imaging, IWBI 2020</a:t>
            </a:r>
            <a:endParaRPr lang="it-IT" sz="1000" dirty="0">
              <a:cs typeface="Times New Roman" panose="02020603050405020304" pitchFamily="18" charset="0"/>
            </a:endParaRPr>
          </a:p>
          <a:p>
            <a:pPr marL="285750" indent="-285750" algn="just">
              <a:lnSpc>
                <a:spcPct val="150000"/>
              </a:lnSpc>
              <a:buFontTx/>
              <a:buChar char="-"/>
            </a:pPr>
            <a:r>
              <a:rPr lang="it-IT" sz="1000" dirty="0">
                <a:cs typeface="Times New Roman" panose="02020603050405020304" pitchFamily="18" charset="0"/>
              </a:rPr>
              <a:t>Sarno, </a:t>
            </a:r>
            <a:r>
              <a:rPr lang="en-US" sz="1000" dirty="0"/>
              <a:t>AGATA: Advanced Geant4-based Application for in-silico clinical Trial in x-ray </a:t>
            </a:r>
            <a:r>
              <a:rPr lang="en-US" sz="1000" dirty="0" err="1"/>
              <a:t>breAst</a:t>
            </a:r>
            <a:r>
              <a:rPr lang="en-US" sz="1000" dirty="0"/>
              <a:t> imaging, ECMP 2020</a:t>
            </a:r>
          </a:p>
          <a:p>
            <a:pPr marL="285750" indent="-285750" algn="just">
              <a:lnSpc>
                <a:spcPct val="150000"/>
              </a:lnSpc>
              <a:buFontTx/>
              <a:buChar char="-"/>
            </a:pPr>
            <a:r>
              <a:rPr lang="en-US" sz="1000" dirty="0"/>
              <a:t>Sarno, Evaluation of glandular dose distribution in 2D and 3D x-ray breast imaging, ECMP 2020</a:t>
            </a:r>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8" y="778127"/>
            <a:ext cx="5072936"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ML1: Virtual </a:t>
            </a:r>
            <a:r>
              <a:rPr lang="it-IT" sz="3200" dirty="0" err="1">
                <a:solidFill>
                  <a:schemeClr val="accent1"/>
                </a:solidFill>
                <a:latin typeface="Times New Roman" panose="02020603050405020304" pitchFamily="18" charset="0"/>
                <a:cs typeface="Times New Roman" panose="02020603050405020304" pitchFamily="18" charset="0"/>
              </a:rPr>
              <a:t>clinical</a:t>
            </a:r>
            <a:r>
              <a:rPr lang="it-IT" sz="3200" dirty="0">
                <a:solidFill>
                  <a:schemeClr val="accent1"/>
                </a:solidFill>
                <a:latin typeface="Times New Roman" panose="02020603050405020304" pitchFamily="18" charset="0"/>
                <a:cs typeface="Times New Roman" panose="02020603050405020304" pitchFamily="18" charset="0"/>
              </a:rPr>
              <a:t> trials</a:t>
            </a:r>
          </a:p>
        </p:txBody>
      </p:sp>
    </p:spTree>
    <p:extLst>
      <p:ext uri="{BB962C8B-B14F-4D97-AF65-F5344CB8AC3E}">
        <p14:creationId xmlns:p14="http://schemas.microsoft.com/office/powerpoint/2010/main" val="4048532853"/>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15</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8" y="778127"/>
            <a:ext cx="5072936"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ML1: Virtual </a:t>
            </a:r>
            <a:r>
              <a:rPr lang="it-IT" sz="3200" dirty="0" err="1">
                <a:solidFill>
                  <a:schemeClr val="accent1"/>
                </a:solidFill>
                <a:latin typeface="Times New Roman" panose="02020603050405020304" pitchFamily="18" charset="0"/>
                <a:cs typeface="Times New Roman" panose="02020603050405020304" pitchFamily="18" charset="0"/>
              </a:rPr>
              <a:t>clinical</a:t>
            </a:r>
            <a:r>
              <a:rPr lang="it-IT" sz="3200" dirty="0">
                <a:solidFill>
                  <a:schemeClr val="accent1"/>
                </a:solidFill>
                <a:latin typeface="Times New Roman" panose="02020603050405020304" pitchFamily="18" charset="0"/>
                <a:cs typeface="Times New Roman" panose="02020603050405020304" pitchFamily="18" charset="0"/>
              </a:rPr>
              <a:t> trials</a:t>
            </a:r>
          </a:p>
        </p:txBody>
      </p:sp>
      <p:pic>
        <p:nvPicPr>
          <p:cNvPr id="11" name="Picture 2" descr="mettivier spie premio">
            <a:extLst>
              <a:ext uri="{FF2B5EF4-FFF2-40B4-BE49-F238E27FC236}">
                <a16:creationId xmlns:a16="http://schemas.microsoft.com/office/drawing/2014/main" id="{A5036CBF-76EC-41CE-BB76-FE170CB85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076" y="1362902"/>
            <a:ext cx="3576423" cy="20094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ntonio sarno agata grant giovani">
            <a:extLst>
              <a:ext uri="{FF2B5EF4-FFF2-40B4-BE49-F238E27FC236}">
                <a16:creationId xmlns:a16="http://schemas.microsoft.com/office/drawing/2014/main" id="{08848C5D-E97C-4B04-9E29-C315D2A4C2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4715" y="1074405"/>
            <a:ext cx="2075156" cy="20751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premio aifm Francesca di franco">
            <a:extLst>
              <a:ext uri="{FF2B5EF4-FFF2-40B4-BE49-F238E27FC236}">
                <a16:creationId xmlns:a16="http://schemas.microsoft.com/office/drawing/2014/main" id="{458EF071-E2F7-4FF0-8515-92B165D875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4279" y="3108134"/>
            <a:ext cx="2347033" cy="3129378"/>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17">
            <a:extLst>
              <a:ext uri="{FF2B5EF4-FFF2-40B4-BE49-F238E27FC236}">
                <a16:creationId xmlns:a16="http://schemas.microsoft.com/office/drawing/2014/main" id="{4582C74A-39D6-4E5B-8AD6-2BC7F482103A}"/>
              </a:ext>
            </a:extLst>
          </p:cNvPr>
          <p:cNvSpPr/>
          <p:nvPr/>
        </p:nvSpPr>
        <p:spPr>
          <a:xfrm>
            <a:off x="161076" y="3397961"/>
            <a:ext cx="3471169" cy="923330"/>
          </a:xfrm>
          <a:prstGeom prst="rect">
            <a:avLst/>
          </a:prstGeom>
        </p:spPr>
        <p:txBody>
          <a:bodyPr wrap="square">
            <a:spAutoFit/>
          </a:bodyPr>
          <a:lstStyle/>
          <a:p>
            <a:pPr algn="just"/>
            <a:r>
              <a:rPr lang="it-IT" b="1" dirty="0">
                <a:solidFill>
                  <a:srgbClr val="002D4B"/>
                </a:solidFill>
                <a:latin typeface="Quicksand"/>
                <a:hlinkClick r:id="rId8"/>
              </a:rPr>
              <a:t>Al Prof. Giovanni Mettivier il premio per il miglior poster a SPIE </a:t>
            </a:r>
            <a:r>
              <a:rPr lang="it-IT" b="1" dirty="0" err="1">
                <a:solidFill>
                  <a:srgbClr val="002D4B"/>
                </a:solidFill>
                <a:latin typeface="Quicksand"/>
                <a:hlinkClick r:id="rId8"/>
              </a:rPr>
              <a:t>Medical</a:t>
            </a:r>
            <a:r>
              <a:rPr lang="it-IT" b="1" dirty="0">
                <a:solidFill>
                  <a:srgbClr val="002D4B"/>
                </a:solidFill>
                <a:latin typeface="Quicksand"/>
                <a:hlinkClick r:id="rId8"/>
              </a:rPr>
              <a:t> Imaging 2020</a:t>
            </a:r>
            <a:endParaRPr lang="it-IT" b="1" i="0" dirty="0">
              <a:solidFill>
                <a:srgbClr val="002D4B"/>
              </a:solidFill>
              <a:effectLst/>
              <a:latin typeface="Quicksand"/>
            </a:endParaRPr>
          </a:p>
        </p:txBody>
      </p:sp>
      <p:sp>
        <p:nvSpPr>
          <p:cNvPr id="19" name="Rettangolo 18">
            <a:extLst>
              <a:ext uri="{FF2B5EF4-FFF2-40B4-BE49-F238E27FC236}">
                <a16:creationId xmlns:a16="http://schemas.microsoft.com/office/drawing/2014/main" id="{30B0A0A9-96CC-4DBB-A145-AEF44299ED0F}"/>
              </a:ext>
            </a:extLst>
          </p:cNvPr>
          <p:cNvSpPr/>
          <p:nvPr/>
        </p:nvSpPr>
        <p:spPr>
          <a:xfrm>
            <a:off x="6417772" y="3155447"/>
            <a:ext cx="2755122" cy="923330"/>
          </a:xfrm>
          <a:prstGeom prst="rect">
            <a:avLst/>
          </a:prstGeom>
        </p:spPr>
        <p:txBody>
          <a:bodyPr wrap="square">
            <a:spAutoFit/>
          </a:bodyPr>
          <a:lstStyle/>
          <a:p>
            <a:pPr algn="just"/>
            <a:r>
              <a:rPr lang="it-IT" b="1" u="sng" dirty="0">
                <a:solidFill>
                  <a:srgbClr val="002D4B"/>
                </a:solidFill>
                <a:latin typeface="Quicksand"/>
                <a:hlinkClick r:id="rId9"/>
              </a:rPr>
              <a:t>Antonio Sarno tra i vincitori del Grant Giovani INFN col progetto AGATA</a:t>
            </a:r>
            <a:endParaRPr lang="it-IT" b="1" i="0" dirty="0">
              <a:solidFill>
                <a:srgbClr val="002D4B"/>
              </a:solidFill>
              <a:effectLst/>
              <a:latin typeface="Quicksand"/>
            </a:endParaRPr>
          </a:p>
        </p:txBody>
      </p:sp>
      <p:sp>
        <p:nvSpPr>
          <p:cNvPr id="20" name="Rettangolo 19">
            <a:extLst>
              <a:ext uri="{FF2B5EF4-FFF2-40B4-BE49-F238E27FC236}">
                <a16:creationId xmlns:a16="http://schemas.microsoft.com/office/drawing/2014/main" id="{1EFF93F9-C635-4CA2-94A6-B6E4FEE1DA87}"/>
              </a:ext>
            </a:extLst>
          </p:cNvPr>
          <p:cNvSpPr/>
          <p:nvPr/>
        </p:nvSpPr>
        <p:spPr>
          <a:xfrm>
            <a:off x="958032" y="5270075"/>
            <a:ext cx="2705841" cy="1200329"/>
          </a:xfrm>
          <a:prstGeom prst="rect">
            <a:avLst/>
          </a:prstGeom>
        </p:spPr>
        <p:txBody>
          <a:bodyPr wrap="square">
            <a:spAutoFit/>
          </a:bodyPr>
          <a:lstStyle/>
          <a:p>
            <a:pPr algn="just"/>
            <a:r>
              <a:rPr lang="it-IT" b="1" u="sng" dirty="0">
                <a:solidFill>
                  <a:srgbClr val="002D4B"/>
                </a:solidFill>
                <a:latin typeface="Quicksand"/>
                <a:hlinkClick r:id="rId10"/>
              </a:rPr>
              <a:t>A Francesca di Franco il premio Pietro Pasqualone dell'Associazione Italiana di Fisica Medica</a:t>
            </a:r>
            <a:endParaRPr lang="it-IT" b="1" i="0" dirty="0">
              <a:solidFill>
                <a:srgbClr val="002D4B"/>
              </a:solidFill>
              <a:effectLst/>
              <a:latin typeface="Quicksand"/>
            </a:endParaRPr>
          </a:p>
        </p:txBody>
      </p:sp>
    </p:spTree>
    <p:extLst>
      <p:ext uri="{BB962C8B-B14F-4D97-AF65-F5344CB8AC3E}">
        <p14:creationId xmlns:p14="http://schemas.microsoft.com/office/powerpoint/2010/main" val="359073294"/>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16</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ML2: Confronto codici su GPU</a:t>
            </a:r>
          </a:p>
        </p:txBody>
      </p:sp>
      <p:sp>
        <p:nvSpPr>
          <p:cNvPr id="2" name="CasellaDiTesto 1">
            <a:extLst>
              <a:ext uri="{FF2B5EF4-FFF2-40B4-BE49-F238E27FC236}">
                <a16:creationId xmlns:a16="http://schemas.microsoft.com/office/drawing/2014/main" id="{70166B29-5A30-4153-B423-038425FA4213}"/>
              </a:ext>
            </a:extLst>
          </p:cNvPr>
          <p:cNvSpPr txBox="1"/>
          <p:nvPr/>
        </p:nvSpPr>
        <p:spPr>
          <a:xfrm>
            <a:off x="310708" y="1558030"/>
            <a:ext cx="8700117" cy="4524315"/>
          </a:xfrm>
          <a:prstGeom prst="rect">
            <a:avLst/>
          </a:prstGeom>
          <a:noFill/>
        </p:spPr>
        <p:txBody>
          <a:bodyPr wrap="square" rtlCol="0">
            <a:spAutoFit/>
          </a:bodyPr>
          <a:lstStyle/>
          <a:p>
            <a:pPr marL="285750" indent="-285750">
              <a:buFontTx/>
              <a:buChar char="-"/>
            </a:pPr>
            <a:r>
              <a:rPr lang="it-IT" dirty="0"/>
              <a:t>Codice 1: </a:t>
            </a:r>
            <a:r>
              <a:rPr lang="it-IT" i="1" dirty="0"/>
              <a:t>XRMC Montecarlo, </a:t>
            </a:r>
            <a:r>
              <a:rPr lang="it-IT" i="1" dirty="0" err="1"/>
              <a:t>Variance</a:t>
            </a:r>
            <a:r>
              <a:rPr lang="it-IT" i="1" dirty="0"/>
              <a:t> </a:t>
            </a:r>
            <a:r>
              <a:rPr lang="it-IT" i="1" dirty="0" err="1"/>
              <a:t>Reduction</a:t>
            </a:r>
            <a:r>
              <a:rPr lang="it-IT" i="1" dirty="0"/>
              <a:t>, Cagliari</a:t>
            </a:r>
            <a:endParaRPr lang="it-IT" dirty="0"/>
          </a:p>
          <a:p>
            <a:pPr marL="285750" indent="-285750">
              <a:buFontTx/>
              <a:buChar char="-"/>
            </a:pPr>
            <a:r>
              <a:rPr lang="it-IT" dirty="0"/>
              <a:t>Codice 2: </a:t>
            </a:r>
            <a:r>
              <a:rPr lang="en-GB" i="1" dirty="0" err="1"/>
              <a:t>Cuda</a:t>
            </a:r>
            <a:r>
              <a:rPr lang="en-GB" i="1" dirty="0"/>
              <a:t> code, </a:t>
            </a:r>
            <a:r>
              <a:rPr lang="en-GB" i="1" dirty="0" err="1"/>
              <a:t>UTexas</a:t>
            </a:r>
            <a:r>
              <a:rPr lang="en-GB" i="1" dirty="0"/>
              <a:t> based on GPU CUDA</a:t>
            </a:r>
            <a:endParaRPr lang="it-IT" dirty="0"/>
          </a:p>
          <a:p>
            <a:pPr marL="285750" indent="-285750">
              <a:buFontTx/>
              <a:buChar char="-"/>
            </a:pPr>
            <a:r>
              <a:rPr lang="it-IT" dirty="0"/>
              <a:t>Codice 3: </a:t>
            </a:r>
            <a:r>
              <a:rPr lang="it-IT" i="1" dirty="0"/>
              <a:t>Geant4 ver 10.4, Napoli</a:t>
            </a:r>
          </a:p>
          <a:p>
            <a:pPr marL="285750" indent="-285750">
              <a:buFontTx/>
              <a:buChar char="-"/>
            </a:pPr>
            <a:endParaRPr lang="it-IT" dirty="0"/>
          </a:p>
          <a:p>
            <a:endParaRPr lang="it-IT" dirty="0"/>
          </a:p>
          <a:p>
            <a:endParaRPr lang="it-IT" dirty="0"/>
          </a:p>
          <a:p>
            <a:endParaRPr lang="it-IT" dirty="0"/>
          </a:p>
          <a:p>
            <a:pPr algn="just"/>
            <a:r>
              <a:rPr lang="en-GB" dirty="0"/>
              <a:t>Test details</a:t>
            </a:r>
          </a:p>
          <a:p>
            <a:pPr algn="just"/>
            <a:r>
              <a:rPr lang="en-GB" dirty="0"/>
              <a:t>Source spectrum: W anode, 80 </a:t>
            </a:r>
            <a:r>
              <a:rPr lang="en-GB" dirty="0" err="1"/>
              <a:t>kVp</a:t>
            </a:r>
            <a:r>
              <a:rPr lang="en-GB" dirty="0"/>
              <a:t>, inherent filtration 1.58 mm Al</a:t>
            </a:r>
            <a:endParaRPr lang="it-IT" dirty="0"/>
          </a:p>
          <a:p>
            <a:pPr algn="just"/>
            <a:r>
              <a:rPr lang="en-GB" dirty="0"/>
              <a:t>Irradiation geometry: half-cone beam, </a:t>
            </a:r>
          </a:p>
          <a:p>
            <a:pPr algn="just"/>
            <a:r>
              <a:rPr lang="en-GB" dirty="0"/>
              <a:t>Detector-</a:t>
            </a:r>
            <a:r>
              <a:rPr lang="en-GB" dirty="0" err="1"/>
              <a:t>isocenter</a:t>
            </a:r>
            <a:r>
              <a:rPr lang="en-GB" dirty="0"/>
              <a:t> distance = 273 mm, </a:t>
            </a:r>
          </a:p>
          <a:p>
            <a:pPr algn="just"/>
            <a:r>
              <a:rPr lang="en-GB" dirty="0"/>
              <a:t>Source-</a:t>
            </a:r>
            <a:r>
              <a:rPr lang="en-GB" dirty="0" err="1"/>
              <a:t>isocenter</a:t>
            </a:r>
            <a:r>
              <a:rPr lang="en-GB" dirty="0"/>
              <a:t> distance = 650 mm</a:t>
            </a:r>
            <a:endParaRPr lang="it-IT" dirty="0"/>
          </a:p>
          <a:p>
            <a:pPr algn="just"/>
            <a:r>
              <a:rPr lang="en-GB" dirty="0"/>
              <a:t>Detector dimension: 29 cm (h) x 23 cm (w)</a:t>
            </a:r>
            <a:endParaRPr lang="it-IT" dirty="0"/>
          </a:p>
          <a:p>
            <a:pPr algn="just"/>
            <a:r>
              <a:rPr lang="en-GB" dirty="0" err="1"/>
              <a:t>Proj</a:t>
            </a:r>
            <a:r>
              <a:rPr lang="en-GB" dirty="0"/>
              <a:t> Number: 360 </a:t>
            </a:r>
            <a:r>
              <a:rPr lang="en-GB" dirty="0" err="1"/>
              <a:t>proj</a:t>
            </a:r>
            <a:r>
              <a:rPr lang="en-GB" dirty="0"/>
              <a:t>, 1 </a:t>
            </a:r>
            <a:r>
              <a:rPr lang="en-GB" dirty="0" err="1"/>
              <a:t>proj</a:t>
            </a:r>
            <a:r>
              <a:rPr lang="en-GB" dirty="0"/>
              <a:t>/</a:t>
            </a:r>
            <a:r>
              <a:rPr lang="en-GB" dirty="0" err="1"/>
              <a:t>deg</a:t>
            </a:r>
            <a:endParaRPr lang="it-IT" dirty="0"/>
          </a:p>
          <a:p>
            <a:pPr algn="just"/>
            <a:r>
              <a:rPr lang="en-GB" dirty="0"/>
              <a:t>Result: Deposited energy (</a:t>
            </a:r>
            <a:r>
              <a:rPr lang="en-GB" dirty="0" err="1"/>
              <a:t>mJ</a:t>
            </a:r>
            <a:r>
              <a:rPr lang="en-GB" dirty="0"/>
              <a:t>) for each voxel</a:t>
            </a:r>
            <a:endParaRPr lang="it-IT" dirty="0"/>
          </a:p>
          <a:p>
            <a:pPr algn="just"/>
            <a:r>
              <a:rPr lang="en-GB" dirty="0"/>
              <a:t>Number of simulated photons: 36*10</a:t>
            </a:r>
            <a:r>
              <a:rPr lang="en-GB" baseline="30000" dirty="0"/>
              <a:t>11 </a:t>
            </a:r>
            <a:endParaRPr lang="it-IT" dirty="0"/>
          </a:p>
        </p:txBody>
      </p:sp>
    </p:spTree>
    <p:extLst>
      <p:ext uri="{BB962C8B-B14F-4D97-AF65-F5344CB8AC3E}">
        <p14:creationId xmlns:p14="http://schemas.microsoft.com/office/powerpoint/2010/main" val="1244873260"/>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17</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4268763" cy="1077218"/>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ML2: Confronto codici su GPU</a:t>
            </a:r>
          </a:p>
        </p:txBody>
      </p:sp>
      <p:pic>
        <p:nvPicPr>
          <p:cNvPr id="23554" name="Immagine 16">
            <a:extLst>
              <a:ext uri="{FF2B5EF4-FFF2-40B4-BE49-F238E27FC236}">
                <a16:creationId xmlns:a16="http://schemas.microsoft.com/office/drawing/2014/main" id="{82BB2480-69AA-43D4-BAB7-030B60CB27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6" t="10140" r="4238" b="4985"/>
          <a:stretch/>
        </p:blipFill>
        <p:spPr bwMode="auto">
          <a:xfrm>
            <a:off x="4322030" y="4654559"/>
            <a:ext cx="1712381" cy="1763208"/>
          </a:xfrm>
          <a:prstGeom prst="rect">
            <a:avLst/>
          </a:prstGeom>
          <a:noFill/>
          <a:extLst>
            <a:ext uri="{909E8E84-426E-40DD-AFC4-6F175D3DCCD1}">
              <a14:hiddenFill xmlns:a14="http://schemas.microsoft.com/office/drawing/2010/main">
                <a:solidFill>
                  <a:srgbClr val="FFFFFF"/>
                </a:solidFill>
              </a14:hiddenFill>
            </a:ext>
          </a:extLst>
        </p:spPr>
      </p:pic>
      <p:pic>
        <p:nvPicPr>
          <p:cNvPr id="23553" name="Immagine 19">
            <a:extLst>
              <a:ext uri="{FF2B5EF4-FFF2-40B4-BE49-F238E27FC236}">
                <a16:creationId xmlns:a16="http://schemas.microsoft.com/office/drawing/2014/main" id="{D48B7034-46B6-45FF-A5EF-85DB5BA0B20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63" t="10765" r="3820" b="7470"/>
          <a:stretch/>
        </p:blipFill>
        <p:spPr bwMode="auto">
          <a:xfrm>
            <a:off x="6090632" y="4592649"/>
            <a:ext cx="2941499" cy="1756687"/>
          </a:xfrm>
          <a:prstGeom prst="rect">
            <a:avLst/>
          </a:prstGeom>
          <a:noFill/>
          <a:extLst>
            <a:ext uri="{909E8E84-426E-40DD-AFC4-6F175D3DCCD1}">
              <a14:hiddenFill xmlns:a14="http://schemas.microsoft.com/office/drawing/2010/main">
                <a:solidFill>
                  <a:srgbClr val="FFFFFF"/>
                </a:solidFill>
              </a14:hiddenFill>
            </a:ext>
          </a:extLst>
        </p:spPr>
      </p:pic>
      <p:pic>
        <p:nvPicPr>
          <p:cNvPr id="23558" name="Immagine 11">
            <a:extLst>
              <a:ext uri="{FF2B5EF4-FFF2-40B4-BE49-F238E27FC236}">
                <a16:creationId xmlns:a16="http://schemas.microsoft.com/office/drawing/2014/main" id="{DF3A04D8-9F0E-4815-9037-8A19DE75408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65" t="10456" r="1527" b="5160"/>
          <a:stretch/>
        </p:blipFill>
        <p:spPr bwMode="auto">
          <a:xfrm>
            <a:off x="4323206" y="2880909"/>
            <a:ext cx="1712381" cy="1733585"/>
          </a:xfrm>
          <a:prstGeom prst="rect">
            <a:avLst/>
          </a:prstGeom>
          <a:noFill/>
          <a:extLst>
            <a:ext uri="{909E8E84-426E-40DD-AFC4-6F175D3DCCD1}">
              <a14:hiddenFill xmlns:a14="http://schemas.microsoft.com/office/drawing/2010/main">
                <a:solidFill>
                  <a:srgbClr val="FFFFFF"/>
                </a:solidFill>
              </a14:hiddenFill>
            </a:ext>
          </a:extLst>
        </p:spPr>
      </p:pic>
      <p:pic>
        <p:nvPicPr>
          <p:cNvPr id="23557" name="Immagine 13">
            <a:extLst>
              <a:ext uri="{FF2B5EF4-FFF2-40B4-BE49-F238E27FC236}">
                <a16:creationId xmlns:a16="http://schemas.microsoft.com/office/drawing/2014/main" id="{13107F51-7E85-4621-92EE-03F206B7682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86" t="9774" r="1920" b="7702"/>
          <a:stretch/>
        </p:blipFill>
        <p:spPr bwMode="auto">
          <a:xfrm>
            <a:off x="5989141" y="2774660"/>
            <a:ext cx="3046713" cy="1830302"/>
          </a:xfrm>
          <a:prstGeom prst="rect">
            <a:avLst/>
          </a:prstGeom>
          <a:noFill/>
          <a:extLst>
            <a:ext uri="{909E8E84-426E-40DD-AFC4-6F175D3DCCD1}">
              <a14:hiddenFill xmlns:a14="http://schemas.microsoft.com/office/drawing/2010/main">
                <a:solidFill>
                  <a:srgbClr val="FFFFFF"/>
                </a:solidFill>
              </a14:hiddenFill>
            </a:ext>
          </a:extLst>
        </p:spPr>
      </p:pic>
      <p:pic>
        <p:nvPicPr>
          <p:cNvPr id="23563" name="Immagine 9">
            <a:extLst>
              <a:ext uri="{FF2B5EF4-FFF2-40B4-BE49-F238E27FC236}">
                <a16:creationId xmlns:a16="http://schemas.microsoft.com/office/drawing/2014/main" id="{AADC803E-A63A-4C1C-ACCB-51982EB4AE5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03" t="13256" r="1449" b="7260"/>
          <a:stretch/>
        </p:blipFill>
        <p:spPr bwMode="auto">
          <a:xfrm>
            <a:off x="4322030" y="1089484"/>
            <a:ext cx="1713557" cy="1751361"/>
          </a:xfrm>
          <a:prstGeom prst="rect">
            <a:avLst/>
          </a:prstGeom>
          <a:noFill/>
          <a:extLst>
            <a:ext uri="{909E8E84-426E-40DD-AFC4-6F175D3DCCD1}">
              <a14:hiddenFill xmlns:a14="http://schemas.microsoft.com/office/drawing/2010/main">
                <a:solidFill>
                  <a:srgbClr val="FFFFFF"/>
                </a:solidFill>
              </a14:hiddenFill>
            </a:ext>
          </a:extLst>
        </p:spPr>
      </p:pic>
      <p:pic>
        <p:nvPicPr>
          <p:cNvPr id="23562" name="Immagine 7">
            <a:extLst>
              <a:ext uri="{FF2B5EF4-FFF2-40B4-BE49-F238E27FC236}">
                <a16:creationId xmlns:a16="http://schemas.microsoft.com/office/drawing/2014/main" id="{14C5A1F9-56CE-4C83-8B5D-ABFDF5A2E46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92" t="12297" r="1710" b="8901"/>
          <a:stretch/>
        </p:blipFill>
        <p:spPr bwMode="auto">
          <a:xfrm>
            <a:off x="6030471" y="1089484"/>
            <a:ext cx="3059033" cy="17547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a:extLst>
              <a:ext uri="{FF2B5EF4-FFF2-40B4-BE49-F238E27FC236}">
                <a16:creationId xmlns:a16="http://schemas.microsoft.com/office/drawing/2014/main" id="{16BC6E91-FFEC-4D62-8E3E-13D7E60D70B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13">
            <a:extLst>
              <a:ext uri="{FF2B5EF4-FFF2-40B4-BE49-F238E27FC236}">
                <a16:creationId xmlns:a16="http://schemas.microsoft.com/office/drawing/2014/main" id="{9B5752FF-BE0D-40FA-8BCA-D0A3BB040053}"/>
              </a:ext>
            </a:extLst>
          </p:cNvPr>
          <p:cNvSpPr>
            <a:spLocks noChangeArrowheads="1"/>
          </p:cNvSpPr>
          <p:nvPr/>
        </p:nvSpPr>
        <p:spPr bwMode="auto">
          <a:xfrm>
            <a:off x="228600" y="563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3" name="Immagine 22">
            <a:extLst>
              <a:ext uri="{FF2B5EF4-FFF2-40B4-BE49-F238E27FC236}">
                <a16:creationId xmlns:a16="http://schemas.microsoft.com/office/drawing/2014/main" id="{E913780C-07AD-467B-8B19-20F2E48DE8F9}"/>
              </a:ext>
            </a:extLst>
          </p:cNvPr>
          <p:cNvPicPr/>
          <p:nvPr/>
        </p:nvPicPr>
        <p:blipFill rotWithShape="1">
          <a:blip r:embed="rId11">
            <a:extLst>
              <a:ext uri="{28A0092B-C50C-407E-A947-70E740481C1C}">
                <a14:useLocalDpi xmlns:a14="http://schemas.microsoft.com/office/drawing/2010/main" val="0"/>
              </a:ext>
            </a:extLst>
          </a:blip>
          <a:srcRect l="6369" r="4446" b="19899"/>
          <a:stretch/>
        </p:blipFill>
        <p:spPr bwMode="auto">
          <a:xfrm>
            <a:off x="457" y="2176272"/>
            <a:ext cx="4006233" cy="2619810"/>
          </a:xfrm>
          <a:prstGeom prst="rect">
            <a:avLst/>
          </a:prstGeom>
          <a:noFill/>
          <a:ln>
            <a:noFill/>
          </a:ln>
          <a:extLst>
            <a:ext uri="{53640926-AAD7-44D8-BBD7-CCE9431645EC}">
              <a14:shadowObscured xmlns:a14="http://schemas.microsoft.com/office/drawing/2010/main"/>
            </a:ext>
          </a:extLst>
        </p:spPr>
      </p:pic>
      <p:sp>
        <p:nvSpPr>
          <p:cNvPr id="11" name="Rettangolo 10">
            <a:extLst>
              <a:ext uri="{FF2B5EF4-FFF2-40B4-BE49-F238E27FC236}">
                <a16:creationId xmlns:a16="http://schemas.microsoft.com/office/drawing/2014/main" id="{0596F83A-5C58-403C-899D-F38E3FF5A72D}"/>
              </a:ext>
            </a:extLst>
          </p:cNvPr>
          <p:cNvSpPr/>
          <p:nvPr/>
        </p:nvSpPr>
        <p:spPr>
          <a:xfrm>
            <a:off x="-439338" y="5297756"/>
            <a:ext cx="4006233" cy="966803"/>
          </a:xfrm>
          <a:prstGeom prst="rect">
            <a:avLst/>
          </a:prstGeom>
        </p:spPr>
        <p:txBody>
          <a:bodyPr wrap="square">
            <a:spAutoFit/>
          </a:bodyPr>
          <a:lstStyle/>
          <a:p>
            <a:pPr marL="457200"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Cilindro con diametro di 14 cm ed altezza 15 cm. Materiale 50/50, Voxel 1 x 1 x 1 mm</a:t>
            </a:r>
            <a:r>
              <a:rPr lang="it-IT" baseline="30000" dirty="0">
                <a:latin typeface="Times New Roman" panose="02020603050405020304" pitchFamily="18" charset="0"/>
                <a:ea typeface="Calibri" panose="020F0502020204030204" pitchFamily="34" charset="0"/>
                <a:cs typeface="Times New Roman" panose="02020603050405020304" pitchFamily="18" charset="0"/>
              </a:rPr>
              <a:t>3</a:t>
            </a:r>
            <a:r>
              <a:rPr lang="it-IT" dirty="0">
                <a:latin typeface="Times New Roman" panose="02020603050405020304" pitchFamily="18" charset="0"/>
                <a:ea typeface="Calibri" panose="020F0502020204030204" pitchFamily="34"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65B14D54-F5B1-4DA2-9C6D-61F8BC317448}"/>
              </a:ext>
            </a:extLst>
          </p:cNvPr>
          <p:cNvSpPr txBox="1"/>
          <p:nvPr/>
        </p:nvSpPr>
        <p:spPr>
          <a:xfrm>
            <a:off x="7173571" y="1888409"/>
            <a:ext cx="1010213" cy="369332"/>
          </a:xfrm>
          <a:prstGeom prst="rect">
            <a:avLst/>
          </a:prstGeom>
          <a:noFill/>
        </p:spPr>
        <p:txBody>
          <a:bodyPr wrap="none" rtlCol="0">
            <a:spAutoFit/>
          </a:bodyPr>
          <a:lstStyle/>
          <a:p>
            <a:r>
              <a:rPr lang="it-IT" dirty="0"/>
              <a:t>40 giorni</a:t>
            </a:r>
          </a:p>
        </p:txBody>
      </p:sp>
      <p:sp>
        <p:nvSpPr>
          <p:cNvPr id="26" name="CasellaDiTesto 25">
            <a:extLst>
              <a:ext uri="{FF2B5EF4-FFF2-40B4-BE49-F238E27FC236}">
                <a16:creationId xmlns:a16="http://schemas.microsoft.com/office/drawing/2014/main" id="{4808212F-385A-4E75-B88E-E9351B784DE5}"/>
              </a:ext>
            </a:extLst>
          </p:cNvPr>
          <p:cNvSpPr txBox="1"/>
          <p:nvPr/>
        </p:nvSpPr>
        <p:spPr>
          <a:xfrm>
            <a:off x="7210381" y="4836334"/>
            <a:ext cx="1010213" cy="369332"/>
          </a:xfrm>
          <a:prstGeom prst="rect">
            <a:avLst/>
          </a:prstGeom>
          <a:noFill/>
        </p:spPr>
        <p:txBody>
          <a:bodyPr wrap="none" rtlCol="0">
            <a:spAutoFit/>
          </a:bodyPr>
          <a:lstStyle/>
          <a:p>
            <a:r>
              <a:rPr lang="it-IT" dirty="0"/>
              <a:t>35 giorni</a:t>
            </a:r>
          </a:p>
        </p:txBody>
      </p:sp>
      <p:sp>
        <p:nvSpPr>
          <p:cNvPr id="28" name="CasellaDiTesto 27">
            <a:extLst>
              <a:ext uri="{FF2B5EF4-FFF2-40B4-BE49-F238E27FC236}">
                <a16:creationId xmlns:a16="http://schemas.microsoft.com/office/drawing/2014/main" id="{73F0514A-9418-46A8-97F7-7E2FD2787C77}"/>
              </a:ext>
            </a:extLst>
          </p:cNvPr>
          <p:cNvSpPr txBox="1"/>
          <p:nvPr/>
        </p:nvSpPr>
        <p:spPr>
          <a:xfrm>
            <a:off x="7197504" y="3318442"/>
            <a:ext cx="1082348" cy="369332"/>
          </a:xfrm>
          <a:prstGeom prst="rect">
            <a:avLst/>
          </a:prstGeom>
          <a:noFill/>
        </p:spPr>
        <p:txBody>
          <a:bodyPr wrap="none" rtlCol="0">
            <a:spAutoFit/>
          </a:bodyPr>
          <a:lstStyle/>
          <a:p>
            <a:r>
              <a:rPr lang="it-IT" dirty="0"/>
              <a:t>14 minuti</a:t>
            </a:r>
          </a:p>
        </p:txBody>
      </p:sp>
      <p:sp>
        <p:nvSpPr>
          <p:cNvPr id="17" name="Rettangolo 16">
            <a:extLst>
              <a:ext uri="{FF2B5EF4-FFF2-40B4-BE49-F238E27FC236}">
                <a16:creationId xmlns:a16="http://schemas.microsoft.com/office/drawing/2014/main" id="{6AC2AC07-FDEE-4CDD-ACE3-59DE98793E3C}"/>
              </a:ext>
            </a:extLst>
          </p:cNvPr>
          <p:cNvSpPr/>
          <p:nvPr/>
        </p:nvSpPr>
        <p:spPr>
          <a:xfrm>
            <a:off x="7086630" y="2298787"/>
            <a:ext cx="1257717"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rPr>
              <a:t>PC 16 core</a:t>
            </a:r>
            <a:endParaRPr lang="it-IT" dirty="0"/>
          </a:p>
        </p:txBody>
      </p:sp>
      <p:sp>
        <p:nvSpPr>
          <p:cNvPr id="30" name="Rettangolo 29">
            <a:extLst>
              <a:ext uri="{FF2B5EF4-FFF2-40B4-BE49-F238E27FC236}">
                <a16:creationId xmlns:a16="http://schemas.microsoft.com/office/drawing/2014/main" id="{40A9B7E5-E7BE-4487-9F66-6E051BC623AA}"/>
              </a:ext>
            </a:extLst>
          </p:cNvPr>
          <p:cNvSpPr/>
          <p:nvPr/>
        </p:nvSpPr>
        <p:spPr>
          <a:xfrm>
            <a:off x="6637799" y="4054472"/>
            <a:ext cx="213641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NVIDIA Quadro P400</a:t>
            </a:r>
            <a:endParaRPr lang="it-IT" dirty="0"/>
          </a:p>
        </p:txBody>
      </p:sp>
      <p:sp>
        <p:nvSpPr>
          <p:cNvPr id="31" name="Rettangolo 30">
            <a:extLst>
              <a:ext uri="{FF2B5EF4-FFF2-40B4-BE49-F238E27FC236}">
                <a16:creationId xmlns:a16="http://schemas.microsoft.com/office/drawing/2014/main" id="{19BD5D43-BCF4-46DB-B299-5203FB97E7ED}"/>
              </a:ext>
            </a:extLst>
          </p:cNvPr>
          <p:cNvSpPr/>
          <p:nvPr/>
        </p:nvSpPr>
        <p:spPr>
          <a:xfrm>
            <a:off x="7131873" y="5219871"/>
            <a:ext cx="1257717"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rPr>
              <a:t>PC 16 core</a:t>
            </a:r>
            <a:endParaRPr lang="it-IT" dirty="0"/>
          </a:p>
        </p:txBody>
      </p:sp>
      <p:sp>
        <p:nvSpPr>
          <p:cNvPr id="2" name="CasellaDiTesto 1">
            <a:extLst>
              <a:ext uri="{FF2B5EF4-FFF2-40B4-BE49-F238E27FC236}">
                <a16:creationId xmlns:a16="http://schemas.microsoft.com/office/drawing/2014/main" id="{7796A8D1-357D-475D-A4F4-498E8D298D09}"/>
              </a:ext>
            </a:extLst>
          </p:cNvPr>
          <p:cNvSpPr txBox="1"/>
          <p:nvPr/>
        </p:nvSpPr>
        <p:spPr>
          <a:xfrm rot="16200000">
            <a:off x="3728631" y="5326601"/>
            <a:ext cx="870238" cy="369332"/>
          </a:xfrm>
          <a:prstGeom prst="rect">
            <a:avLst/>
          </a:prstGeom>
          <a:noFill/>
        </p:spPr>
        <p:txBody>
          <a:bodyPr wrap="none" rtlCol="0">
            <a:spAutoFit/>
          </a:bodyPr>
          <a:lstStyle/>
          <a:p>
            <a:r>
              <a:rPr lang="it-IT" dirty="0"/>
              <a:t>Geant4</a:t>
            </a:r>
          </a:p>
        </p:txBody>
      </p:sp>
      <p:sp>
        <p:nvSpPr>
          <p:cNvPr id="27" name="CasellaDiTesto 26">
            <a:extLst>
              <a:ext uri="{FF2B5EF4-FFF2-40B4-BE49-F238E27FC236}">
                <a16:creationId xmlns:a16="http://schemas.microsoft.com/office/drawing/2014/main" id="{E3528A0E-2C75-4E53-A8B7-79B85EAF4DF5}"/>
              </a:ext>
            </a:extLst>
          </p:cNvPr>
          <p:cNvSpPr txBox="1"/>
          <p:nvPr/>
        </p:nvSpPr>
        <p:spPr>
          <a:xfrm rot="16200000">
            <a:off x="3825166" y="3534785"/>
            <a:ext cx="662361" cy="369332"/>
          </a:xfrm>
          <a:prstGeom prst="rect">
            <a:avLst/>
          </a:prstGeom>
          <a:noFill/>
        </p:spPr>
        <p:txBody>
          <a:bodyPr wrap="none" rtlCol="0">
            <a:spAutoFit/>
          </a:bodyPr>
          <a:lstStyle/>
          <a:p>
            <a:r>
              <a:rPr lang="it-IT" dirty="0"/>
              <a:t>Cuda</a:t>
            </a:r>
          </a:p>
        </p:txBody>
      </p:sp>
      <p:sp>
        <p:nvSpPr>
          <p:cNvPr id="29" name="CasellaDiTesto 28">
            <a:extLst>
              <a:ext uri="{FF2B5EF4-FFF2-40B4-BE49-F238E27FC236}">
                <a16:creationId xmlns:a16="http://schemas.microsoft.com/office/drawing/2014/main" id="{1E1ECC93-9554-4129-879D-8D1358699D39}"/>
              </a:ext>
            </a:extLst>
          </p:cNvPr>
          <p:cNvSpPr txBox="1"/>
          <p:nvPr/>
        </p:nvSpPr>
        <p:spPr>
          <a:xfrm rot="16200000">
            <a:off x="3686696" y="1741495"/>
            <a:ext cx="992579" cy="369332"/>
          </a:xfrm>
          <a:prstGeom prst="rect">
            <a:avLst/>
          </a:prstGeom>
          <a:noFill/>
        </p:spPr>
        <p:txBody>
          <a:bodyPr wrap="none" rtlCol="0">
            <a:spAutoFit/>
          </a:bodyPr>
          <a:lstStyle/>
          <a:p>
            <a:r>
              <a:rPr lang="it-IT" dirty="0" err="1"/>
              <a:t>Variance</a:t>
            </a:r>
            <a:endParaRPr lang="it-IT" dirty="0"/>
          </a:p>
        </p:txBody>
      </p:sp>
    </p:spTree>
    <p:extLst>
      <p:ext uri="{BB962C8B-B14F-4D97-AF65-F5344CB8AC3E}">
        <p14:creationId xmlns:p14="http://schemas.microsoft.com/office/powerpoint/2010/main" val="2092024129"/>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18</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ML2: Confronto codici su GPU</a:t>
            </a:r>
          </a:p>
        </p:txBody>
      </p:sp>
      <p:pic>
        <p:nvPicPr>
          <p:cNvPr id="22530" name="Immagine 20">
            <a:extLst>
              <a:ext uri="{FF2B5EF4-FFF2-40B4-BE49-F238E27FC236}">
                <a16:creationId xmlns:a16="http://schemas.microsoft.com/office/drawing/2014/main" id="{86895F95-C485-45EA-B6BE-D2A9A4C03A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6109" y="2670720"/>
            <a:ext cx="2191781" cy="1892593"/>
          </a:xfrm>
          <a:prstGeom prst="rect">
            <a:avLst/>
          </a:prstGeom>
          <a:noFill/>
          <a:extLst>
            <a:ext uri="{909E8E84-426E-40DD-AFC4-6F175D3DCCD1}">
              <a14:hiddenFill xmlns:a14="http://schemas.microsoft.com/office/drawing/2010/main">
                <a:solidFill>
                  <a:srgbClr val="FFFFFF"/>
                </a:solidFill>
              </a14:hiddenFill>
            </a:ext>
          </a:extLst>
        </p:spPr>
      </p:pic>
      <p:pic>
        <p:nvPicPr>
          <p:cNvPr id="22529" name="Immagine 21">
            <a:extLst>
              <a:ext uri="{FF2B5EF4-FFF2-40B4-BE49-F238E27FC236}">
                <a16:creationId xmlns:a16="http://schemas.microsoft.com/office/drawing/2014/main" id="{BB7EF4F6-307A-4681-AEE8-41205B4EC1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95" y="2552738"/>
            <a:ext cx="1696159" cy="1960824"/>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5FB64991-61D5-4C25-89D8-58EECD48DB8B}"/>
              </a:ext>
            </a:extLst>
          </p:cNvPr>
          <p:cNvSpPr/>
          <p:nvPr/>
        </p:nvSpPr>
        <p:spPr>
          <a:xfrm>
            <a:off x="6101613" y="778127"/>
            <a:ext cx="2191781" cy="189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69C24046-4F1E-49D8-9C6D-8CF999EE156D}"/>
              </a:ext>
            </a:extLst>
          </p:cNvPr>
          <p:cNvSpPr/>
          <p:nvPr/>
        </p:nvSpPr>
        <p:spPr>
          <a:xfrm>
            <a:off x="6086175" y="4463758"/>
            <a:ext cx="2191781" cy="189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13C8D9D-A70C-4954-A2D3-FF55D22B757E}"/>
              </a:ext>
            </a:extLst>
          </p:cNvPr>
          <p:cNvSpPr/>
          <p:nvPr/>
        </p:nvSpPr>
        <p:spPr>
          <a:xfrm>
            <a:off x="6708415" y="616427"/>
            <a:ext cx="1005403" cy="2215991"/>
          </a:xfrm>
          <a:prstGeom prst="rect">
            <a:avLst/>
          </a:prstGeom>
          <a:noFill/>
        </p:spPr>
        <p:txBody>
          <a:bodyPr wrap="none" lIns="91440" tIns="45720" rIns="91440" bIns="45720">
            <a:spAutoFit/>
          </a:bodyPr>
          <a:lstStyle/>
          <a:p>
            <a:pPr algn="ctr"/>
            <a:r>
              <a:rPr lang="it-IT" sz="13800" b="0" cap="none" spc="0" dirty="0">
                <a:ln w="0"/>
                <a:solidFill>
                  <a:schemeClr val="tx1"/>
                </a:solidFill>
                <a:effectLst>
                  <a:outerShdw blurRad="38100" dist="19050" dir="2700000" algn="tl" rotWithShape="0">
                    <a:schemeClr val="dk1">
                      <a:alpha val="40000"/>
                    </a:schemeClr>
                  </a:outerShdw>
                </a:effectLst>
              </a:rPr>
              <a:t>?</a:t>
            </a:r>
          </a:p>
        </p:txBody>
      </p:sp>
      <p:sp>
        <p:nvSpPr>
          <p:cNvPr id="17" name="Rettangolo 16">
            <a:extLst>
              <a:ext uri="{FF2B5EF4-FFF2-40B4-BE49-F238E27FC236}">
                <a16:creationId xmlns:a16="http://schemas.microsoft.com/office/drawing/2014/main" id="{C51F92AD-C972-445A-903B-248E8FE618C4}"/>
              </a:ext>
            </a:extLst>
          </p:cNvPr>
          <p:cNvSpPr/>
          <p:nvPr/>
        </p:nvSpPr>
        <p:spPr>
          <a:xfrm>
            <a:off x="6732326" y="4302059"/>
            <a:ext cx="1005403" cy="2215991"/>
          </a:xfrm>
          <a:prstGeom prst="rect">
            <a:avLst/>
          </a:prstGeom>
          <a:noFill/>
        </p:spPr>
        <p:txBody>
          <a:bodyPr wrap="none" lIns="91440" tIns="45720" rIns="91440" bIns="45720">
            <a:spAutoFit/>
          </a:bodyPr>
          <a:lstStyle/>
          <a:p>
            <a:pPr algn="ctr"/>
            <a:r>
              <a:rPr lang="it-IT" sz="13800" b="0" cap="none" spc="0" dirty="0">
                <a:ln w="0"/>
                <a:solidFill>
                  <a:schemeClr val="tx1"/>
                </a:solidFill>
                <a:effectLst>
                  <a:outerShdw blurRad="38100" dist="19050" dir="2700000" algn="tl" rotWithShape="0">
                    <a:schemeClr val="dk1">
                      <a:alpha val="40000"/>
                    </a:schemeClr>
                  </a:outerShdw>
                </a:effectLst>
              </a:rPr>
              <a:t>?</a:t>
            </a:r>
          </a:p>
        </p:txBody>
      </p:sp>
      <p:sp>
        <p:nvSpPr>
          <p:cNvPr id="8" name="CasellaDiTesto 7">
            <a:extLst>
              <a:ext uri="{FF2B5EF4-FFF2-40B4-BE49-F238E27FC236}">
                <a16:creationId xmlns:a16="http://schemas.microsoft.com/office/drawing/2014/main" id="{A968D441-2D06-4C70-9788-52450C063000}"/>
              </a:ext>
            </a:extLst>
          </p:cNvPr>
          <p:cNvSpPr txBox="1"/>
          <p:nvPr/>
        </p:nvSpPr>
        <p:spPr>
          <a:xfrm>
            <a:off x="4158863" y="4644787"/>
            <a:ext cx="930063" cy="369332"/>
          </a:xfrm>
          <a:prstGeom prst="rect">
            <a:avLst/>
          </a:prstGeom>
          <a:noFill/>
        </p:spPr>
        <p:txBody>
          <a:bodyPr wrap="none" rtlCol="0">
            <a:spAutoFit/>
          </a:bodyPr>
          <a:lstStyle/>
          <a:p>
            <a:r>
              <a:rPr lang="it-IT" dirty="0"/>
              <a:t>4 Giorni</a:t>
            </a:r>
          </a:p>
        </p:txBody>
      </p:sp>
      <p:sp>
        <p:nvSpPr>
          <p:cNvPr id="19" name="CasellaDiTesto 18">
            <a:extLst>
              <a:ext uri="{FF2B5EF4-FFF2-40B4-BE49-F238E27FC236}">
                <a16:creationId xmlns:a16="http://schemas.microsoft.com/office/drawing/2014/main" id="{66C25F0F-411D-4EBB-A417-0C9C5A9797C3}"/>
              </a:ext>
            </a:extLst>
          </p:cNvPr>
          <p:cNvSpPr txBox="1"/>
          <p:nvPr/>
        </p:nvSpPr>
        <p:spPr>
          <a:xfrm>
            <a:off x="6645080" y="4018122"/>
            <a:ext cx="984565" cy="369332"/>
          </a:xfrm>
          <a:prstGeom prst="rect">
            <a:avLst/>
          </a:prstGeom>
          <a:noFill/>
        </p:spPr>
        <p:txBody>
          <a:bodyPr wrap="none" rtlCol="0">
            <a:spAutoFit/>
          </a:bodyPr>
          <a:lstStyle/>
          <a:p>
            <a:r>
              <a:rPr lang="it-IT" dirty="0"/>
              <a:t>2-3 mesi</a:t>
            </a:r>
          </a:p>
        </p:txBody>
      </p:sp>
      <p:sp>
        <p:nvSpPr>
          <p:cNvPr id="9" name="Rettangolo 8">
            <a:extLst>
              <a:ext uri="{FF2B5EF4-FFF2-40B4-BE49-F238E27FC236}">
                <a16:creationId xmlns:a16="http://schemas.microsoft.com/office/drawing/2014/main" id="{90B6D09E-845E-4052-9A08-097F12909619}"/>
              </a:ext>
            </a:extLst>
          </p:cNvPr>
          <p:cNvSpPr/>
          <p:nvPr/>
        </p:nvSpPr>
        <p:spPr>
          <a:xfrm>
            <a:off x="3600480" y="4905834"/>
            <a:ext cx="2197525"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NVIDIA Quadro P400</a:t>
            </a:r>
            <a:endParaRPr lang="it-IT" dirty="0"/>
          </a:p>
        </p:txBody>
      </p:sp>
      <p:sp>
        <p:nvSpPr>
          <p:cNvPr id="11" name="Rettangolo 10">
            <a:extLst>
              <a:ext uri="{FF2B5EF4-FFF2-40B4-BE49-F238E27FC236}">
                <a16:creationId xmlns:a16="http://schemas.microsoft.com/office/drawing/2014/main" id="{03905E79-498E-41BC-8FD4-C4302B109C69}"/>
              </a:ext>
            </a:extLst>
          </p:cNvPr>
          <p:cNvSpPr/>
          <p:nvPr/>
        </p:nvSpPr>
        <p:spPr>
          <a:xfrm>
            <a:off x="6582257" y="2809451"/>
            <a:ext cx="1257717"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rPr>
              <a:t>PC 16 core</a:t>
            </a:r>
            <a:endParaRPr lang="it-IT" dirty="0"/>
          </a:p>
        </p:txBody>
      </p:sp>
      <p:sp>
        <p:nvSpPr>
          <p:cNvPr id="22" name="Rettangolo 21">
            <a:extLst>
              <a:ext uri="{FF2B5EF4-FFF2-40B4-BE49-F238E27FC236}">
                <a16:creationId xmlns:a16="http://schemas.microsoft.com/office/drawing/2014/main" id="{69219106-A63B-4C58-8603-CDC25A2FC100}"/>
              </a:ext>
            </a:extLst>
          </p:cNvPr>
          <p:cNvSpPr/>
          <p:nvPr/>
        </p:nvSpPr>
        <p:spPr>
          <a:xfrm>
            <a:off x="401474" y="4721168"/>
            <a:ext cx="2134367"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Real Breast Phantom</a:t>
            </a:r>
            <a:endParaRPr lang="it-IT" dirty="0"/>
          </a:p>
        </p:txBody>
      </p:sp>
      <p:sp>
        <p:nvSpPr>
          <p:cNvPr id="20" name="CasellaDiTesto 19">
            <a:extLst>
              <a:ext uri="{FF2B5EF4-FFF2-40B4-BE49-F238E27FC236}">
                <a16:creationId xmlns:a16="http://schemas.microsoft.com/office/drawing/2014/main" id="{B3AC6650-0430-4D74-AC13-1784EB2315B6}"/>
              </a:ext>
            </a:extLst>
          </p:cNvPr>
          <p:cNvSpPr txBox="1"/>
          <p:nvPr/>
        </p:nvSpPr>
        <p:spPr>
          <a:xfrm rot="16200000">
            <a:off x="5468663" y="5273333"/>
            <a:ext cx="870238" cy="369332"/>
          </a:xfrm>
          <a:prstGeom prst="rect">
            <a:avLst/>
          </a:prstGeom>
          <a:noFill/>
        </p:spPr>
        <p:txBody>
          <a:bodyPr wrap="none" rtlCol="0">
            <a:spAutoFit/>
          </a:bodyPr>
          <a:lstStyle/>
          <a:p>
            <a:r>
              <a:rPr lang="it-IT" dirty="0"/>
              <a:t>Geant4</a:t>
            </a:r>
          </a:p>
        </p:txBody>
      </p:sp>
      <p:sp>
        <p:nvSpPr>
          <p:cNvPr id="23" name="CasellaDiTesto 22">
            <a:extLst>
              <a:ext uri="{FF2B5EF4-FFF2-40B4-BE49-F238E27FC236}">
                <a16:creationId xmlns:a16="http://schemas.microsoft.com/office/drawing/2014/main" id="{2267D3A1-04D2-4479-9B4A-4897842E46A2}"/>
              </a:ext>
            </a:extLst>
          </p:cNvPr>
          <p:cNvSpPr txBox="1"/>
          <p:nvPr/>
        </p:nvSpPr>
        <p:spPr>
          <a:xfrm rot="16200000">
            <a:off x="2999546" y="3481517"/>
            <a:ext cx="662361" cy="369332"/>
          </a:xfrm>
          <a:prstGeom prst="rect">
            <a:avLst/>
          </a:prstGeom>
          <a:noFill/>
        </p:spPr>
        <p:txBody>
          <a:bodyPr wrap="none" rtlCol="0">
            <a:spAutoFit/>
          </a:bodyPr>
          <a:lstStyle/>
          <a:p>
            <a:r>
              <a:rPr lang="it-IT" dirty="0"/>
              <a:t>Cuda</a:t>
            </a:r>
          </a:p>
        </p:txBody>
      </p:sp>
      <p:sp>
        <p:nvSpPr>
          <p:cNvPr id="24" name="CasellaDiTesto 23">
            <a:extLst>
              <a:ext uri="{FF2B5EF4-FFF2-40B4-BE49-F238E27FC236}">
                <a16:creationId xmlns:a16="http://schemas.microsoft.com/office/drawing/2014/main" id="{BBD030B3-1E30-42C3-A55B-C0966F49F5DE}"/>
              </a:ext>
            </a:extLst>
          </p:cNvPr>
          <p:cNvSpPr txBox="1"/>
          <p:nvPr/>
        </p:nvSpPr>
        <p:spPr>
          <a:xfrm rot="16200000">
            <a:off x="5426728" y="1688227"/>
            <a:ext cx="992579" cy="369332"/>
          </a:xfrm>
          <a:prstGeom prst="rect">
            <a:avLst/>
          </a:prstGeom>
          <a:noFill/>
        </p:spPr>
        <p:txBody>
          <a:bodyPr wrap="none" rtlCol="0">
            <a:spAutoFit/>
          </a:bodyPr>
          <a:lstStyle/>
          <a:p>
            <a:r>
              <a:rPr lang="it-IT" dirty="0" err="1"/>
              <a:t>Variance</a:t>
            </a:r>
            <a:endParaRPr lang="it-IT" dirty="0"/>
          </a:p>
        </p:txBody>
      </p:sp>
    </p:spTree>
    <p:extLst>
      <p:ext uri="{BB962C8B-B14F-4D97-AF65-F5344CB8AC3E}">
        <p14:creationId xmlns:p14="http://schemas.microsoft.com/office/powerpoint/2010/main" val="1697227761"/>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19</a:t>
            </a:fld>
            <a:endParaRPr lang="it-IT"/>
          </a:p>
        </p:txBody>
      </p:sp>
      <p:pic>
        <p:nvPicPr>
          <p:cNvPr id="7" name="WhatsApp Video 2019-11-21 at 11.56.0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342519" y="1431009"/>
            <a:ext cx="1985136" cy="3529129"/>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038" y="1655482"/>
            <a:ext cx="5381451" cy="1488308"/>
          </a:xfrm>
          <a:prstGeom prst="rect">
            <a:avLst/>
          </a:prstGeom>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5683" y="3938954"/>
            <a:ext cx="2864783" cy="2007063"/>
          </a:xfrm>
          <a:prstGeom prst="rect">
            <a:avLst/>
          </a:prstGeom>
        </p:spPr>
      </p:pic>
      <p:sp>
        <p:nvSpPr>
          <p:cNvPr id="10" name="CasellaDiTesto 9"/>
          <p:cNvSpPr txBox="1"/>
          <p:nvPr/>
        </p:nvSpPr>
        <p:spPr>
          <a:xfrm>
            <a:off x="6212880" y="1090001"/>
            <a:ext cx="2244414" cy="300082"/>
          </a:xfrm>
          <a:prstGeom prst="rect">
            <a:avLst/>
          </a:prstGeom>
          <a:noFill/>
        </p:spPr>
        <p:txBody>
          <a:bodyPr wrap="square" rtlCol="0">
            <a:spAutoFit/>
          </a:bodyPr>
          <a:lstStyle/>
          <a:p>
            <a:r>
              <a:rPr lang="it-IT" sz="1350" b="1" dirty="0">
                <a:latin typeface="Times New Roman" panose="02020603050405020304" pitchFamily="18" charset="0"/>
                <a:cs typeface="Times New Roman" panose="02020603050405020304" pitchFamily="18" charset="0"/>
              </a:rPr>
              <a:t>3D </a:t>
            </a:r>
            <a:r>
              <a:rPr lang="it-IT" sz="1350" b="1" dirty="0" err="1">
                <a:latin typeface="Times New Roman" panose="02020603050405020304" pitchFamily="18" charset="0"/>
                <a:cs typeface="Times New Roman" panose="02020603050405020304" pitchFamily="18" charset="0"/>
              </a:rPr>
              <a:t>printing</a:t>
            </a:r>
            <a:r>
              <a:rPr lang="it-IT" sz="1350" b="1" dirty="0">
                <a:latin typeface="Times New Roman" panose="02020603050405020304" pitchFamily="18" charset="0"/>
                <a:cs typeface="Times New Roman" panose="02020603050405020304" pitchFamily="18" charset="0"/>
              </a:rPr>
              <a:t> @INFN Napoli</a:t>
            </a:r>
          </a:p>
        </p:txBody>
      </p:sp>
      <p:cxnSp>
        <p:nvCxnSpPr>
          <p:cNvPr id="11" name="Connettore 2 10"/>
          <p:cNvCxnSpPr/>
          <p:nvPr/>
        </p:nvCxnSpPr>
        <p:spPr>
          <a:xfrm>
            <a:off x="5771585" y="2480084"/>
            <a:ext cx="468517"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2" name="Connettore 4 11"/>
          <p:cNvCxnSpPr/>
          <p:nvPr/>
        </p:nvCxnSpPr>
        <p:spPr>
          <a:xfrm rot="10800000" flipV="1">
            <a:off x="5337484" y="4996924"/>
            <a:ext cx="1782653" cy="347825"/>
          </a:xfrm>
          <a:prstGeom prst="bentConnector3">
            <a:avLst>
              <a:gd name="adj1" fmla="val 1000"/>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rot="16200000">
            <a:off x="1068643" y="4592091"/>
            <a:ext cx="1966310" cy="507831"/>
          </a:xfrm>
          <a:prstGeom prst="rect">
            <a:avLst/>
          </a:prstGeom>
          <a:noFill/>
        </p:spPr>
        <p:txBody>
          <a:bodyPr wrap="square" rtlCol="0">
            <a:spAutoFit/>
          </a:bodyPr>
          <a:lstStyle/>
          <a:p>
            <a:r>
              <a:rPr lang="it-IT" sz="1350" b="1" dirty="0" err="1">
                <a:latin typeface="Times New Roman" panose="02020603050405020304" pitchFamily="18" charset="0"/>
                <a:cs typeface="Times New Roman" panose="02020603050405020304" pitchFamily="18" charset="0"/>
              </a:rPr>
              <a:t>Physical</a:t>
            </a:r>
            <a:r>
              <a:rPr lang="it-IT" sz="1350" b="1" dirty="0">
                <a:latin typeface="Times New Roman" panose="02020603050405020304" pitchFamily="18" charset="0"/>
                <a:cs typeface="Times New Roman" panose="02020603050405020304" pitchFamily="18" charset="0"/>
              </a:rPr>
              <a:t> </a:t>
            </a:r>
            <a:r>
              <a:rPr lang="it-IT" sz="1350" b="1" dirty="0" err="1">
                <a:latin typeface="Times New Roman" panose="02020603050405020304" pitchFamily="18" charset="0"/>
                <a:cs typeface="Times New Roman" panose="02020603050405020304" pitchFamily="18" charset="0"/>
              </a:rPr>
              <a:t>breast</a:t>
            </a:r>
            <a:r>
              <a:rPr lang="it-IT" sz="1350" b="1" dirty="0">
                <a:latin typeface="Times New Roman" panose="02020603050405020304" pitchFamily="18" charset="0"/>
                <a:cs typeface="Times New Roman" panose="02020603050405020304" pitchFamily="18" charset="0"/>
              </a:rPr>
              <a:t> </a:t>
            </a:r>
            <a:r>
              <a:rPr lang="it-IT" sz="1350" b="1" dirty="0" err="1">
                <a:latin typeface="Times New Roman" panose="02020603050405020304" pitchFamily="18" charset="0"/>
                <a:cs typeface="Times New Roman" panose="02020603050405020304" pitchFamily="18" charset="0"/>
              </a:rPr>
              <a:t>phantom</a:t>
            </a:r>
            <a:endParaRPr lang="it-IT" sz="1350" b="1"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168944" y="5962830"/>
            <a:ext cx="8611072" cy="507831"/>
          </a:xfrm>
          <a:prstGeom prst="rect">
            <a:avLst/>
          </a:prstGeom>
          <a:noFill/>
        </p:spPr>
        <p:txBody>
          <a:bodyPr wrap="square" rtlCol="0">
            <a:spAutoFit/>
          </a:bodyPr>
          <a:lstStyle/>
          <a:p>
            <a:r>
              <a:rPr lang="en-US" sz="900" i="1" dirty="0">
                <a:latin typeface="Times New Roman" panose="02020603050405020304" pitchFamily="18" charset="0"/>
                <a:cs typeface="Times New Roman" panose="02020603050405020304" pitchFamily="18" charset="0"/>
              </a:rPr>
              <a:t>*Printing materials selected by means of suitable studies at monochromatic synchrotron radiation (ESRF) during the </a:t>
            </a:r>
            <a:r>
              <a:rPr lang="en-US" sz="900" i="1" dirty="0" err="1">
                <a:latin typeface="Times New Roman" panose="02020603050405020304" pitchFamily="18" charset="0"/>
                <a:cs typeface="Times New Roman" panose="02020603050405020304" pitchFamily="18" charset="0"/>
              </a:rPr>
              <a:t>MaXIMA</a:t>
            </a:r>
            <a:r>
              <a:rPr lang="en-US" sz="900" i="1" dirty="0">
                <a:latin typeface="Times New Roman" panose="02020603050405020304" pitchFamily="18" charset="0"/>
                <a:cs typeface="Times New Roman" panose="02020603050405020304" pitchFamily="18" charset="0"/>
              </a:rPr>
              <a:t> project </a:t>
            </a:r>
          </a:p>
          <a:p>
            <a:r>
              <a:rPr lang="en-US" sz="900" i="1" dirty="0">
                <a:latin typeface="Times New Roman" panose="02020603050405020304" pitchFamily="18" charset="0"/>
                <a:cs typeface="Times New Roman" panose="02020603050405020304" pitchFamily="18" charset="0"/>
              </a:rPr>
              <a:t>Esposito G et al. "Investigation of the refractive index decrement of 3D printing materials for manufacturing breast phantoms for phase contrast imaging." </a:t>
            </a:r>
            <a:r>
              <a:rPr lang="en-US" sz="900" i="1" dirty="0" err="1">
                <a:latin typeface="Times New Roman" panose="02020603050405020304" pitchFamily="18" charset="0"/>
                <a:cs typeface="Times New Roman" panose="02020603050405020304" pitchFamily="18" charset="0"/>
              </a:rPr>
              <a:t>Phys</a:t>
            </a:r>
            <a:r>
              <a:rPr lang="en-US" sz="900" i="1" dirty="0">
                <a:latin typeface="Times New Roman" panose="02020603050405020304" pitchFamily="18" charset="0"/>
                <a:cs typeface="Times New Roman" panose="02020603050405020304" pitchFamily="18" charset="0"/>
              </a:rPr>
              <a:t> Med </a:t>
            </a:r>
            <a:r>
              <a:rPr lang="en-US" sz="900" i="1" dirty="0" err="1">
                <a:latin typeface="Times New Roman" panose="02020603050405020304" pitchFamily="18" charset="0"/>
                <a:cs typeface="Times New Roman" panose="02020603050405020304" pitchFamily="18" charset="0"/>
              </a:rPr>
              <a:t>Biol</a:t>
            </a:r>
            <a:r>
              <a:rPr lang="en-US" sz="900" i="1" dirty="0">
                <a:latin typeface="Times New Roman" panose="02020603050405020304" pitchFamily="18" charset="0"/>
                <a:cs typeface="Times New Roman" panose="02020603050405020304" pitchFamily="18" charset="0"/>
              </a:rPr>
              <a:t> 64 2019</a:t>
            </a:r>
          </a:p>
          <a:p>
            <a:r>
              <a:rPr lang="en-US" sz="900" i="1" dirty="0" err="1">
                <a:latin typeface="Times New Roman" panose="02020603050405020304" pitchFamily="18" charset="0"/>
                <a:cs typeface="Times New Roman" panose="02020603050405020304" pitchFamily="18" charset="0"/>
              </a:rPr>
              <a:t>Ivanov</a:t>
            </a:r>
            <a:r>
              <a:rPr lang="en-US" sz="900" i="1" dirty="0">
                <a:latin typeface="Times New Roman" panose="02020603050405020304" pitchFamily="18" charset="0"/>
                <a:cs typeface="Times New Roman" panose="02020603050405020304" pitchFamily="18" charset="0"/>
              </a:rPr>
              <a:t> D et al. "Suitability of low density materials for 3D printing of physical breast phantoms." </a:t>
            </a:r>
            <a:r>
              <a:rPr lang="en-US" sz="900" i="1" dirty="0" err="1">
                <a:latin typeface="Times New Roman" panose="02020603050405020304" pitchFamily="18" charset="0"/>
                <a:cs typeface="Times New Roman" panose="02020603050405020304" pitchFamily="18" charset="0"/>
              </a:rPr>
              <a:t>Phys</a:t>
            </a:r>
            <a:r>
              <a:rPr lang="en-US" sz="900" i="1" dirty="0">
                <a:latin typeface="Times New Roman" panose="02020603050405020304" pitchFamily="18" charset="0"/>
                <a:cs typeface="Times New Roman" panose="02020603050405020304" pitchFamily="18" charset="0"/>
              </a:rPr>
              <a:t> Med </a:t>
            </a:r>
            <a:r>
              <a:rPr lang="en-US" sz="900" i="1" dirty="0" err="1">
                <a:latin typeface="Times New Roman" panose="02020603050405020304" pitchFamily="18" charset="0"/>
                <a:cs typeface="Times New Roman" panose="02020603050405020304" pitchFamily="18" charset="0"/>
              </a:rPr>
              <a:t>Biol</a:t>
            </a:r>
            <a:r>
              <a:rPr lang="en-US" sz="900" i="1" dirty="0">
                <a:latin typeface="Times New Roman" panose="02020603050405020304" pitchFamily="18" charset="0"/>
                <a:cs typeface="Times New Roman" panose="02020603050405020304" pitchFamily="18" charset="0"/>
              </a:rPr>
              <a:t> 63 2018</a:t>
            </a:r>
            <a:endParaRPr lang="it-IT" sz="900" i="1" dirty="0">
              <a:highlight>
                <a:srgbClr val="FFFF00"/>
              </a:highlight>
              <a:latin typeface="Times New Roman" panose="02020603050405020304" pitchFamily="18" charset="0"/>
              <a:cs typeface="Times New Roman" panose="02020603050405020304" pitchFamily="18" charset="0"/>
            </a:endParaRPr>
          </a:p>
        </p:txBody>
      </p:sp>
      <p:sp>
        <p:nvSpPr>
          <p:cNvPr id="15"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6" name="Immagine 15">
            <a:extLst>
              <a:ext uri="{FF2B5EF4-FFF2-40B4-BE49-F238E27FC236}">
                <a16:creationId xmlns:a16="http://schemas.microsoft.com/office/drawing/2014/main" id="{70F3572A-4E26-4104-B871-5934CCE4309E}"/>
              </a:ext>
            </a:extLst>
          </p:cNvPr>
          <p:cNvPicPr>
            <a:picLocks noChangeAspect="1"/>
          </p:cNvPicPr>
          <p:nvPr/>
        </p:nvPicPr>
        <p:blipFill>
          <a:blip r:embed="rId7"/>
          <a:stretch>
            <a:fillRect/>
          </a:stretch>
        </p:blipFill>
        <p:spPr>
          <a:xfrm>
            <a:off x="0" y="21669"/>
            <a:ext cx="2782216" cy="661185"/>
          </a:xfrm>
          <a:prstGeom prst="rect">
            <a:avLst/>
          </a:prstGeom>
        </p:spPr>
      </p:pic>
      <p:pic>
        <p:nvPicPr>
          <p:cNvPr id="17" name="Immagine 16" descr="a_5326">
            <a:extLst>
              <a:ext uri="{FF2B5EF4-FFF2-40B4-BE49-F238E27FC236}">
                <a16:creationId xmlns:a16="http://schemas.microsoft.com/office/drawing/2014/main" id="{F2A9E290-FCD9-497B-A733-4DDA682BE4AD}"/>
              </a:ext>
            </a:extLst>
          </p:cNvPr>
          <p:cNvPicPr/>
          <p:nvPr/>
        </p:nvPicPr>
        <p:blipFill>
          <a:blip r:embed="rId8" cstate="print"/>
          <a:srcRect/>
          <a:stretch>
            <a:fillRect/>
          </a:stretch>
        </p:blipFill>
        <p:spPr bwMode="auto">
          <a:xfrm>
            <a:off x="8277956" y="66062"/>
            <a:ext cx="732869" cy="661182"/>
          </a:xfrm>
          <a:prstGeom prst="rect">
            <a:avLst/>
          </a:prstGeom>
          <a:noFill/>
          <a:ln w="9525">
            <a:noFill/>
            <a:miter lim="800000"/>
            <a:headEnd/>
            <a:tailEnd/>
          </a:ln>
        </p:spPr>
      </p:pic>
      <p:pic>
        <p:nvPicPr>
          <p:cNvPr id="18" name="Immagine 17">
            <a:extLst>
              <a:ext uri="{FF2B5EF4-FFF2-40B4-BE49-F238E27FC236}">
                <a16:creationId xmlns:a16="http://schemas.microsoft.com/office/drawing/2014/main" id="{EAFFFFB6-3998-4043-9028-5FAF463C4C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cxnSp>
        <p:nvCxnSpPr>
          <p:cNvPr id="20" name="Connettore diritto 19">
            <a:extLst>
              <a:ext uri="{FF2B5EF4-FFF2-40B4-BE49-F238E27FC236}">
                <a16:creationId xmlns:a16="http://schemas.microsoft.com/office/drawing/2014/main" id="{3F478699-B04B-4C7A-92F6-BE022C710F3F}"/>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3EECE884-6C09-45EB-ACE5-9E23AFDF4591}"/>
              </a:ext>
            </a:extLst>
          </p:cNvPr>
          <p:cNvSpPr txBox="1"/>
          <p:nvPr/>
        </p:nvSpPr>
        <p:spPr>
          <a:xfrm>
            <a:off x="0" y="847431"/>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ML3: Validazione stampa 3D</a:t>
            </a:r>
          </a:p>
        </p:txBody>
      </p:sp>
    </p:spTree>
    <p:extLst>
      <p:ext uri="{BB962C8B-B14F-4D97-AF65-F5344CB8AC3E}">
        <p14:creationId xmlns:p14="http://schemas.microsoft.com/office/powerpoint/2010/main" val="2440817864"/>
      </p:ext>
    </p:extLst>
  </p:cSld>
  <p:clrMapOvr>
    <a:masterClrMapping/>
  </p:clrMapOvr>
  <mc:AlternateContent xmlns:mc="http://schemas.openxmlformats.org/markup-compatibility/2006" xmlns:p14="http://schemas.microsoft.com/office/powerpoint/2010/main">
    <mc:Choice Requires="p14">
      <p:transition spd="slow" p14:dur="2000" advTm="33837"/>
    </mc:Choice>
    <mc:Fallback xmlns="">
      <p:transition spd="slow" advTm="33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mute="1">
                <p:cTn id="12" repeatCount="indefinite" fill="hold" display="0">
                  <p:stCondLst>
                    <p:cond delay="indefinite"/>
                  </p:stCondLst>
                </p:cTn>
                <p:tgtEl>
                  <p:spTgt spid="7"/>
                </p:tgtEl>
              </p:cMediaNode>
            </p:video>
          </p:childTnLst>
        </p:cTn>
      </p:par>
    </p:tnLst>
  </p:timing>
  <p:extLst>
    <p:ext uri="{E180D4A7-C9FB-4DFB-919C-405C955672EB}">
      <p14:showEvtLst xmlns:p14="http://schemas.microsoft.com/office/powerpoint/2010/main">
        <p14:playEvt time="0" objId="7"/>
        <p14:playEvt time="5641" objId="7"/>
        <p14:playEvt time="11513" objId="7"/>
        <p14:playEvt time="17404" objId="7"/>
        <p14:playEvt time="23274" objId="7"/>
        <p14:playEvt time="29151" objId="7"/>
        <p14:pauseEvt time="31175" objId="7"/>
        <p14:stopEvt time="33837"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42975" y="986996"/>
            <a:ext cx="4143655" cy="661185"/>
          </a:xfrm>
        </p:spPr>
        <p:txBody>
          <a:bodyPr>
            <a:normAutofit fontScale="90000"/>
          </a:bodyPr>
          <a:lstStyle/>
          <a:p>
            <a:r>
              <a:rPr lang="en-GB" sz="4400" b="1" dirty="0">
                <a:latin typeface="Times New Roman" panose="02020603050405020304" pitchFamily="18" charset="0"/>
                <a:cs typeface="Times New Roman" panose="02020603050405020304" pitchFamily="18" charset="0"/>
              </a:rPr>
              <a:t>Milestones 2020</a:t>
            </a:r>
            <a:endParaRPr lang="it-IT" sz="4400" dirty="0">
              <a:latin typeface="Times New Roman" panose="02020603050405020304" pitchFamily="18" charset="0"/>
              <a:cs typeface="Times New Roman" panose="02020603050405020304" pitchFamily="18" charset="0"/>
            </a:endParaRPr>
          </a:p>
        </p:txBody>
      </p:sp>
      <p:sp>
        <p:nvSpPr>
          <p:cNvPr id="14"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sp>
        <p:nvSpPr>
          <p:cNvPr id="9" name="Segnaposto numero diapositiva 8"/>
          <p:cNvSpPr>
            <a:spLocks noGrp="1"/>
          </p:cNvSpPr>
          <p:nvPr>
            <p:ph type="sldNum" sz="quarter" idx="12"/>
          </p:nvPr>
        </p:nvSpPr>
        <p:spPr/>
        <p:txBody>
          <a:bodyPr/>
          <a:lstStyle/>
          <a:p>
            <a:fld id="{7C1DDED0-6CDB-49F7-B167-86D32708859A}" type="slidenum">
              <a:rPr lang="it-IT" smtClean="0"/>
              <a:t>2</a:t>
            </a:fld>
            <a:endParaRPr lang="it-IT" dirty="0"/>
          </a:p>
        </p:txBody>
      </p:sp>
      <p:pic>
        <p:nvPicPr>
          <p:cNvPr id="4" name="Immagine 3" descr="a_5326"/>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8" name="Immagine 17">
            <a:extLst>
              <a:ext uri="{FF2B5EF4-FFF2-40B4-BE49-F238E27FC236}">
                <a16:creationId xmlns:a16="http://schemas.microsoft.com/office/drawing/2014/main" id="{71B1CA9D-6082-4816-934A-A0C4C02AD808}"/>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3" name="Connettore diritto 12">
            <a:extLst>
              <a:ext uri="{FF2B5EF4-FFF2-40B4-BE49-F238E27FC236}">
                <a16:creationId xmlns:a16="http://schemas.microsoft.com/office/drawing/2014/main" id="{A88485B2-7C49-4A87-9931-C9EF882C0C4A}"/>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6" name="Tabella 5">
            <a:extLst>
              <a:ext uri="{FF2B5EF4-FFF2-40B4-BE49-F238E27FC236}">
                <a16:creationId xmlns:a16="http://schemas.microsoft.com/office/drawing/2014/main" id="{411D1240-207D-46B3-9D58-5D89D7480F92}"/>
              </a:ext>
            </a:extLst>
          </p:cNvPr>
          <p:cNvGraphicFramePr>
            <a:graphicFrameLocks noGrp="1"/>
          </p:cNvGraphicFramePr>
          <p:nvPr>
            <p:extLst>
              <p:ext uri="{D42A27DB-BD31-4B8C-83A1-F6EECF244321}">
                <p14:modId xmlns:p14="http://schemas.microsoft.com/office/powerpoint/2010/main" val="1083614783"/>
              </p:ext>
            </p:extLst>
          </p:nvPr>
        </p:nvGraphicFramePr>
        <p:xfrm>
          <a:off x="394761" y="2231605"/>
          <a:ext cx="8354477" cy="944880"/>
        </p:xfrm>
        <a:graphic>
          <a:graphicData uri="http://schemas.openxmlformats.org/drawingml/2006/table">
            <a:tbl>
              <a:tblPr/>
              <a:tblGrid>
                <a:gridCol w="8354477">
                  <a:extLst>
                    <a:ext uri="{9D8B030D-6E8A-4147-A177-3AD203B41FA5}">
                      <a16:colId xmlns:a16="http://schemas.microsoft.com/office/drawing/2014/main" val="2158118328"/>
                    </a:ext>
                  </a:extLst>
                </a:gridCol>
              </a:tblGrid>
              <a:tr h="0">
                <a:tc>
                  <a:txBody>
                    <a:bodyPr/>
                    <a:lstStyle/>
                    <a:p>
                      <a:pPr marL="0" marR="0" fontAlgn="t">
                        <a:spcBef>
                          <a:spcPts val="0"/>
                        </a:spcBef>
                        <a:spcAft>
                          <a:spcPts val="0"/>
                        </a:spcAft>
                      </a:pPr>
                      <a:r>
                        <a:rPr lang="it-IT" sz="1400" dirty="0">
                          <a:solidFill>
                            <a:srgbClr val="000000"/>
                          </a:solidFill>
                          <a:effectLst/>
                          <a:latin typeface="Arial" panose="020B0604020202020204" pitchFamily="34" charset="0"/>
                        </a:rPr>
                        <a:t>GEANT4-NAPOLI: sviluppo piattaforma MC per Virtual </a:t>
                      </a:r>
                      <a:r>
                        <a:rPr lang="it-IT" sz="1400" dirty="0" err="1">
                          <a:solidFill>
                            <a:srgbClr val="000000"/>
                          </a:solidFill>
                          <a:effectLst/>
                          <a:latin typeface="Arial" panose="020B0604020202020204" pitchFamily="34" charset="0"/>
                        </a:rPr>
                        <a:t>Clinical</a:t>
                      </a:r>
                      <a:r>
                        <a:rPr lang="it-IT" sz="1400" dirty="0">
                          <a:solidFill>
                            <a:srgbClr val="000000"/>
                          </a:solidFill>
                          <a:effectLst/>
                          <a:latin typeface="Arial" panose="020B0604020202020204" pitchFamily="34" charset="0"/>
                        </a:rPr>
                        <a:t> in </a:t>
                      </a:r>
                      <a:r>
                        <a:rPr lang="it-IT" sz="1400" dirty="0" err="1">
                          <a:solidFill>
                            <a:srgbClr val="000000"/>
                          </a:solidFill>
                          <a:effectLst/>
                          <a:latin typeface="Arial" panose="020B0604020202020204" pitchFamily="34" charset="0"/>
                        </a:rPr>
                        <a:t>breast</a:t>
                      </a:r>
                      <a:r>
                        <a:rPr lang="it-IT" sz="1400" dirty="0">
                          <a:solidFill>
                            <a:srgbClr val="000000"/>
                          </a:solidFill>
                          <a:effectLst/>
                          <a:latin typeface="Arial" panose="020B0604020202020204" pitchFamily="34" charset="0"/>
                        </a:rPr>
                        <a:t> imaging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1226796968"/>
                  </a:ext>
                </a:extLst>
              </a:tr>
              <a:tr h="0">
                <a:tc>
                  <a:txBody>
                    <a:bodyPr/>
                    <a:lstStyle/>
                    <a:p>
                      <a:pPr marL="0" marR="0" fontAlgn="t">
                        <a:spcBef>
                          <a:spcPts val="0"/>
                        </a:spcBef>
                        <a:spcAft>
                          <a:spcPts val="0"/>
                        </a:spcAft>
                      </a:pPr>
                      <a:r>
                        <a:rPr lang="it-IT" sz="1400" dirty="0">
                          <a:solidFill>
                            <a:srgbClr val="000000"/>
                          </a:solidFill>
                          <a:effectLst/>
                          <a:latin typeface="Arial" panose="020B0604020202020204" pitchFamily="34" charset="0"/>
                        </a:rPr>
                        <a:t>GEANT4-NAPOLI: Comparazione con codici che usano GPU</a:t>
                      </a:r>
                      <a:endParaRPr lang="it-IT" sz="1400" kern="1200" dirty="0">
                        <a:solidFill>
                          <a:srgbClr val="000000"/>
                        </a:solidFill>
                        <a:effectLst/>
                        <a:latin typeface="Arial" panose="020B0604020202020204" pitchFamily="34" charset="0"/>
                        <a:ea typeface="+mn-ea"/>
                        <a:cs typeface="+mn-cs"/>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1238732242"/>
                  </a:ext>
                </a:extLst>
              </a:tr>
              <a:tr h="0">
                <a:tc>
                  <a:txBody>
                    <a:bodyPr/>
                    <a:lstStyle/>
                    <a:p>
                      <a:pPr marL="0" marR="0" fontAlgn="t">
                        <a:spcBef>
                          <a:spcPts val="0"/>
                        </a:spcBef>
                        <a:spcAft>
                          <a:spcPts val="0"/>
                        </a:spcAft>
                      </a:pPr>
                      <a:r>
                        <a:rPr lang="it-IT" sz="1400" kern="1200" dirty="0">
                          <a:solidFill>
                            <a:srgbClr val="000000"/>
                          </a:solidFill>
                          <a:effectLst/>
                          <a:latin typeface="Arial" panose="020B0604020202020204" pitchFamily="34" charset="0"/>
                          <a:ea typeface="+mn-ea"/>
                          <a:cs typeface="+mn-cs"/>
                        </a:rPr>
                        <a:t>GEANT4-NAPOLI: Validazione del codice sviluppato rispetto ad immagini di fantocci di seno stampati 3D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4092442530"/>
                  </a:ext>
                </a:extLst>
              </a:tr>
            </a:tbl>
          </a:graphicData>
        </a:graphic>
      </p:graphicFrame>
    </p:spTree>
    <p:extLst>
      <p:ext uri="{BB962C8B-B14F-4D97-AF65-F5344CB8AC3E}">
        <p14:creationId xmlns:p14="http://schemas.microsoft.com/office/powerpoint/2010/main" val="3641886905"/>
      </p:ext>
    </p:extLst>
  </p:cSld>
  <p:clrMapOvr>
    <a:masterClrMapping/>
  </p:clrMapOvr>
  <mc:AlternateContent xmlns:mc="http://schemas.openxmlformats.org/markup-compatibility/2006" xmlns:p14="http://schemas.microsoft.com/office/powerpoint/2010/main">
    <mc:Choice Requires="p14">
      <p:transition spd="slow" p14:dur="2000" advTm="31562"/>
    </mc:Choice>
    <mc:Fallback xmlns="">
      <p:transition spd="slow" advTm="3156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20</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ML3: Validazione stampa 3D</a:t>
            </a:r>
          </a:p>
        </p:txBody>
      </p:sp>
      <p:sp>
        <p:nvSpPr>
          <p:cNvPr id="2" name="Rectangle 2">
            <a:extLst>
              <a:ext uri="{FF2B5EF4-FFF2-40B4-BE49-F238E27FC236}">
                <a16:creationId xmlns:a16="http://schemas.microsoft.com/office/drawing/2014/main" id="{7FB58998-309E-4253-BEA0-797D5F3085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 name="Oggetto 2">
            <a:extLst>
              <a:ext uri="{FF2B5EF4-FFF2-40B4-BE49-F238E27FC236}">
                <a16:creationId xmlns:a16="http://schemas.microsoft.com/office/drawing/2014/main" id="{8F9F75AB-91C9-44CC-815D-84582A19AE70}"/>
              </a:ext>
            </a:extLst>
          </p:cNvPr>
          <p:cNvGraphicFramePr>
            <a:graphicFrameLocks noChangeAspect="1"/>
          </p:cNvGraphicFramePr>
          <p:nvPr>
            <p:extLst>
              <p:ext uri="{D42A27DB-BD31-4B8C-83A1-F6EECF244321}">
                <p14:modId xmlns:p14="http://schemas.microsoft.com/office/powerpoint/2010/main" val="627155541"/>
              </p:ext>
            </p:extLst>
          </p:nvPr>
        </p:nvGraphicFramePr>
        <p:xfrm>
          <a:off x="1998686" y="1357015"/>
          <a:ext cx="5087944" cy="3564416"/>
        </p:xfrm>
        <a:graphic>
          <a:graphicData uri="http://schemas.openxmlformats.org/presentationml/2006/ole">
            <mc:AlternateContent xmlns:mc="http://schemas.openxmlformats.org/markup-compatibility/2006">
              <mc:Choice xmlns:v="urn:schemas-microsoft-com:vml" Requires="v">
                <p:oleObj spid="_x0000_s3075" name="Graph" r:id="rId6" imgW="4807131" imgH="3366655" progId="Origin95.Graph">
                  <p:embed/>
                </p:oleObj>
              </mc:Choice>
              <mc:Fallback>
                <p:oleObj name="Graph" r:id="rId6" imgW="4807131" imgH="3366655" progId="Origin95.Graph">
                  <p:embed/>
                  <p:pic>
                    <p:nvPicPr>
                      <p:cNvPr id="3" name="Oggetto 2">
                        <a:extLst>
                          <a:ext uri="{FF2B5EF4-FFF2-40B4-BE49-F238E27FC236}">
                            <a16:creationId xmlns:a16="http://schemas.microsoft.com/office/drawing/2014/main" id="{8F9F75AB-91C9-44CC-815D-84582A19A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686" y="1357015"/>
                        <a:ext cx="5087944" cy="3564416"/>
                      </a:xfrm>
                      <a:prstGeom prst="rect">
                        <a:avLst/>
                      </a:prstGeom>
                      <a:noFill/>
                    </p:spPr>
                  </p:pic>
                </p:oleObj>
              </mc:Fallback>
            </mc:AlternateContent>
          </a:graphicData>
        </a:graphic>
      </p:graphicFrame>
      <p:sp>
        <p:nvSpPr>
          <p:cNvPr id="4" name="CasellaDiTesto 3">
            <a:extLst>
              <a:ext uri="{FF2B5EF4-FFF2-40B4-BE49-F238E27FC236}">
                <a16:creationId xmlns:a16="http://schemas.microsoft.com/office/drawing/2014/main" id="{BA77F0ED-3F14-4B7D-9A1D-49D5B778886C}"/>
              </a:ext>
            </a:extLst>
          </p:cNvPr>
          <p:cNvSpPr txBox="1"/>
          <p:nvPr/>
        </p:nvSpPr>
        <p:spPr>
          <a:xfrm>
            <a:off x="6919622" y="857464"/>
            <a:ext cx="1724768" cy="369332"/>
          </a:xfrm>
          <a:prstGeom prst="rect">
            <a:avLst/>
          </a:prstGeom>
          <a:noFill/>
        </p:spPr>
        <p:txBody>
          <a:bodyPr wrap="none" rtlCol="0">
            <a:spAutoFit/>
          </a:bodyPr>
          <a:lstStyle/>
          <a:p>
            <a:r>
              <a:rPr lang="it-IT" dirty="0"/>
              <a:t>Preliminary data</a:t>
            </a:r>
          </a:p>
        </p:txBody>
      </p:sp>
      <p:sp>
        <p:nvSpPr>
          <p:cNvPr id="6" name="Rettangolo 5">
            <a:extLst>
              <a:ext uri="{FF2B5EF4-FFF2-40B4-BE49-F238E27FC236}">
                <a16:creationId xmlns:a16="http://schemas.microsoft.com/office/drawing/2014/main" id="{72002292-99FE-400C-8435-16187F670AF1}"/>
              </a:ext>
            </a:extLst>
          </p:cNvPr>
          <p:cNvSpPr/>
          <p:nvPr/>
        </p:nvSpPr>
        <p:spPr>
          <a:xfrm>
            <a:off x="53267" y="6079873"/>
            <a:ext cx="8774311" cy="340734"/>
          </a:xfrm>
          <a:prstGeom prst="rect">
            <a:avLst/>
          </a:prstGeom>
        </p:spPr>
        <p:txBody>
          <a:bodyPr wrap="square">
            <a:spAutoFit/>
          </a:bodyPr>
          <a:lstStyle/>
          <a:p>
            <a:pPr marL="285750" indent="-285750" algn="just">
              <a:lnSpc>
                <a:spcPct val="150000"/>
              </a:lnSpc>
              <a:buFontTx/>
              <a:buChar char="-"/>
            </a:pPr>
            <a:r>
              <a:rPr lang="en-US" sz="1200" i="1" dirty="0"/>
              <a:t>Russo, Characterization of 3D printing materials for manufacturing patient-derived compressed breast phantoms, ECMP 2020 </a:t>
            </a:r>
          </a:p>
        </p:txBody>
      </p:sp>
      <p:sp>
        <p:nvSpPr>
          <p:cNvPr id="7" name="Rettangolo 6">
            <a:extLst>
              <a:ext uri="{FF2B5EF4-FFF2-40B4-BE49-F238E27FC236}">
                <a16:creationId xmlns:a16="http://schemas.microsoft.com/office/drawing/2014/main" id="{51037F04-B1E6-44C6-928A-EC7C109FD98E}"/>
              </a:ext>
            </a:extLst>
          </p:cNvPr>
          <p:cNvSpPr/>
          <p:nvPr/>
        </p:nvSpPr>
        <p:spPr>
          <a:xfrm>
            <a:off x="275232" y="4943245"/>
            <a:ext cx="8534852" cy="1015663"/>
          </a:xfrm>
          <a:prstGeom prst="rect">
            <a:avLst/>
          </a:prstGeom>
        </p:spPr>
        <p:txBody>
          <a:bodyPr wrap="square">
            <a:spAutoFit/>
          </a:bodyPr>
          <a:lstStyle/>
          <a:p>
            <a:pPr algn="just"/>
            <a:r>
              <a:rPr lang="en-GB" sz="1200" dirty="0">
                <a:latin typeface="Calibri" panose="020F0502020204030204" pitchFamily="34" charset="0"/>
                <a:ea typeface="Calibri" panose="020F0502020204030204" pitchFamily="34" charset="0"/>
                <a:cs typeface="Times New Roman" panose="02020603050405020304" pitchFamily="18" charset="0"/>
              </a:rPr>
              <a:t>Effective attenuation coefficient of 3D printing materials (ABS, PLA, PET) as a function of the effective energy (data points), as determined from measurements with the x-ray spectra indicated in Tab. 1. The data points corresponding to measurements are positioned on the corresponding curves (lines) for the linear attenuation coefficient of ABS, PLA and PET, respectively, calculated with the software XMUDAT based on their elemental compositions. The plot has been split in two graphs covering a different energy range, for ease of reading.</a:t>
            </a:r>
            <a:endParaRPr lang="it-IT" sz="1200" dirty="0"/>
          </a:p>
        </p:txBody>
      </p:sp>
    </p:spTree>
    <p:extLst>
      <p:ext uri="{BB962C8B-B14F-4D97-AF65-F5344CB8AC3E}">
        <p14:creationId xmlns:p14="http://schemas.microsoft.com/office/powerpoint/2010/main" val="1734831117"/>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21</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ML3: Validazione stampa 3D</a:t>
            </a:r>
          </a:p>
        </p:txBody>
      </p:sp>
      <p:pic>
        <p:nvPicPr>
          <p:cNvPr id="11" name="Immagine 10">
            <a:extLst>
              <a:ext uri="{FF2B5EF4-FFF2-40B4-BE49-F238E27FC236}">
                <a16:creationId xmlns:a16="http://schemas.microsoft.com/office/drawing/2014/main" id="{F6B046BD-D0B4-4996-BAC8-D4F404032DD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66721" y="1539748"/>
            <a:ext cx="2574562" cy="3554575"/>
          </a:xfrm>
          <a:prstGeom prst="rect">
            <a:avLst/>
          </a:prstGeom>
        </p:spPr>
      </p:pic>
      <p:pic>
        <p:nvPicPr>
          <p:cNvPr id="15" name="Immagine 14">
            <a:extLst>
              <a:ext uri="{FF2B5EF4-FFF2-40B4-BE49-F238E27FC236}">
                <a16:creationId xmlns:a16="http://schemas.microsoft.com/office/drawing/2014/main" id="{AB49E4D9-E506-47B6-8B61-21355C13D0A5}"/>
              </a:ext>
            </a:extLst>
          </p:cNvPr>
          <p:cNvPicPr/>
          <p:nvPr/>
        </p:nvPicPr>
        <p:blipFill rotWithShape="1">
          <a:blip r:embed="rId6" cstate="print">
            <a:extLst>
              <a:ext uri="{28A0092B-C50C-407E-A947-70E740481C1C}">
                <a14:useLocalDpi xmlns:a14="http://schemas.microsoft.com/office/drawing/2010/main" val="0"/>
              </a:ext>
            </a:extLst>
          </a:blip>
          <a:srcRect t="9410" r="32708" b="6647"/>
          <a:stretch/>
        </p:blipFill>
        <p:spPr>
          <a:xfrm>
            <a:off x="5302718" y="1548350"/>
            <a:ext cx="1355534" cy="3545974"/>
          </a:xfrm>
          <a:prstGeom prst="rect">
            <a:avLst/>
          </a:prstGeom>
        </p:spPr>
      </p:pic>
      <p:sp>
        <p:nvSpPr>
          <p:cNvPr id="2" name="Rectangle 2">
            <a:extLst>
              <a:ext uri="{FF2B5EF4-FFF2-40B4-BE49-F238E27FC236}">
                <a16:creationId xmlns:a16="http://schemas.microsoft.com/office/drawing/2014/main" id="{7FB58998-309E-4253-BEA0-797D5F3085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CasellaDiTesto 3">
            <a:extLst>
              <a:ext uri="{FF2B5EF4-FFF2-40B4-BE49-F238E27FC236}">
                <a16:creationId xmlns:a16="http://schemas.microsoft.com/office/drawing/2014/main" id="{BA77F0ED-3F14-4B7D-9A1D-49D5B778886C}"/>
              </a:ext>
            </a:extLst>
          </p:cNvPr>
          <p:cNvSpPr txBox="1"/>
          <p:nvPr/>
        </p:nvSpPr>
        <p:spPr>
          <a:xfrm>
            <a:off x="6919622" y="857464"/>
            <a:ext cx="1724768" cy="369332"/>
          </a:xfrm>
          <a:prstGeom prst="rect">
            <a:avLst/>
          </a:prstGeom>
          <a:noFill/>
        </p:spPr>
        <p:txBody>
          <a:bodyPr wrap="none" rtlCol="0">
            <a:spAutoFit/>
          </a:bodyPr>
          <a:lstStyle/>
          <a:p>
            <a:r>
              <a:rPr lang="it-IT" dirty="0"/>
              <a:t>Preliminary data</a:t>
            </a:r>
          </a:p>
        </p:txBody>
      </p:sp>
      <p:sp>
        <p:nvSpPr>
          <p:cNvPr id="6" name="Rettangolo 5">
            <a:extLst>
              <a:ext uri="{FF2B5EF4-FFF2-40B4-BE49-F238E27FC236}">
                <a16:creationId xmlns:a16="http://schemas.microsoft.com/office/drawing/2014/main" id="{72002292-99FE-400C-8435-16187F670AF1}"/>
              </a:ext>
            </a:extLst>
          </p:cNvPr>
          <p:cNvSpPr/>
          <p:nvPr/>
        </p:nvSpPr>
        <p:spPr>
          <a:xfrm>
            <a:off x="65115" y="5830169"/>
            <a:ext cx="8774311" cy="340734"/>
          </a:xfrm>
          <a:prstGeom prst="rect">
            <a:avLst/>
          </a:prstGeom>
        </p:spPr>
        <p:txBody>
          <a:bodyPr wrap="square">
            <a:spAutoFit/>
          </a:bodyPr>
          <a:lstStyle/>
          <a:p>
            <a:pPr marL="285750" indent="-285750" algn="just">
              <a:lnSpc>
                <a:spcPct val="150000"/>
              </a:lnSpc>
              <a:buFontTx/>
              <a:buChar char="-"/>
            </a:pPr>
            <a:r>
              <a:rPr lang="en-US" sz="1200" i="1" dirty="0"/>
              <a:t>Russo, Characterization of 3D printing materials for manufacturing patient-derived compressed breast phantoms, ECMP 2020 </a:t>
            </a:r>
          </a:p>
        </p:txBody>
      </p:sp>
      <p:pic>
        <p:nvPicPr>
          <p:cNvPr id="17" name="Immagine 16">
            <a:extLst>
              <a:ext uri="{FF2B5EF4-FFF2-40B4-BE49-F238E27FC236}">
                <a16:creationId xmlns:a16="http://schemas.microsoft.com/office/drawing/2014/main" id="{122C8CEB-0A4E-476B-B86A-E3F4074A9795}"/>
              </a:ext>
            </a:extLst>
          </p:cNvPr>
          <p:cNvPicPr>
            <a:picLocks noChangeAspect="1"/>
          </p:cNvPicPr>
          <p:nvPr/>
        </p:nvPicPr>
        <p:blipFill rotWithShape="1">
          <a:blip r:embed="rId7"/>
          <a:srcRect l="73264" t="4660" r="3453" b="49492"/>
          <a:stretch/>
        </p:blipFill>
        <p:spPr>
          <a:xfrm rot="10800000" flipH="1">
            <a:off x="6776602" y="1499485"/>
            <a:ext cx="1501354" cy="3594839"/>
          </a:xfrm>
          <a:prstGeom prst="rect">
            <a:avLst/>
          </a:prstGeom>
        </p:spPr>
      </p:pic>
      <p:sp>
        <p:nvSpPr>
          <p:cNvPr id="7" name="CasellaDiTesto 6">
            <a:extLst>
              <a:ext uri="{FF2B5EF4-FFF2-40B4-BE49-F238E27FC236}">
                <a16:creationId xmlns:a16="http://schemas.microsoft.com/office/drawing/2014/main" id="{0BFA8378-469B-4451-8C26-EA683777204E}"/>
              </a:ext>
            </a:extLst>
          </p:cNvPr>
          <p:cNvSpPr txBox="1"/>
          <p:nvPr/>
        </p:nvSpPr>
        <p:spPr>
          <a:xfrm>
            <a:off x="5471924" y="5194512"/>
            <a:ext cx="982961" cy="369332"/>
          </a:xfrm>
          <a:prstGeom prst="rect">
            <a:avLst/>
          </a:prstGeom>
          <a:noFill/>
        </p:spPr>
        <p:txBody>
          <a:bodyPr wrap="none" rtlCol="0">
            <a:spAutoFit/>
          </a:bodyPr>
          <a:lstStyle/>
          <a:p>
            <a:r>
              <a:rPr lang="it-IT" dirty="0"/>
              <a:t>Mammo</a:t>
            </a:r>
          </a:p>
        </p:txBody>
      </p:sp>
      <p:sp>
        <p:nvSpPr>
          <p:cNvPr id="18" name="CasellaDiTesto 17">
            <a:extLst>
              <a:ext uri="{FF2B5EF4-FFF2-40B4-BE49-F238E27FC236}">
                <a16:creationId xmlns:a16="http://schemas.microsoft.com/office/drawing/2014/main" id="{27183A15-46D2-40A7-9116-3B4A0CAD6758}"/>
              </a:ext>
            </a:extLst>
          </p:cNvPr>
          <p:cNvSpPr txBox="1"/>
          <p:nvPr/>
        </p:nvSpPr>
        <p:spPr>
          <a:xfrm>
            <a:off x="2062521" y="5145951"/>
            <a:ext cx="982961" cy="369332"/>
          </a:xfrm>
          <a:prstGeom prst="rect">
            <a:avLst/>
          </a:prstGeom>
          <a:noFill/>
        </p:spPr>
        <p:txBody>
          <a:bodyPr wrap="none" rtlCol="0">
            <a:spAutoFit/>
          </a:bodyPr>
          <a:lstStyle/>
          <a:p>
            <a:r>
              <a:rPr lang="it-IT" dirty="0"/>
              <a:t>Mammo</a:t>
            </a:r>
          </a:p>
        </p:txBody>
      </p:sp>
      <p:sp>
        <p:nvSpPr>
          <p:cNvPr id="19" name="CasellaDiTesto 18">
            <a:extLst>
              <a:ext uri="{FF2B5EF4-FFF2-40B4-BE49-F238E27FC236}">
                <a16:creationId xmlns:a16="http://schemas.microsoft.com/office/drawing/2014/main" id="{10235DBD-0CB5-4506-AD12-081DDE8352AC}"/>
              </a:ext>
            </a:extLst>
          </p:cNvPr>
          <p:cNvSpPr txBox="1"/>
          <p:nvPr/>
        </p:nvSpPr>
        <p:spPr>
          <a:xfrm>
            <a:off x="6995169" y="5211821"/>
            <a:ext cx="702436" cy="369332"/>
          </a:xfrm>
          <a:prstGeom prst="rect">
            <a:avLst/>
          </a:prstGeom>
          <a:noFill/>
        </p:spPr>
        <p:txBody>
          <a:bodyPr wrap="none" rtlCol="0">
            <a:spAutoFit/>
          </a:bodyPr>
          <a:lstStyle/>
          <a:p>
            <a:r>
              <a:rPr lang="it-IT" dirty="0" err="1"/>
              <a:t>Simul</a:t>
            </a:r>
            <a:endParaRPr lang="it-IT" dirty="0"/>
          </a:p>
        </p:txBody>
      </p:sp>
    </p:spTree>
    <p:extLst>
      <p:ext uri="{BB962C8B-B14F-4D97-AF65-F5344CB8AC3E}">
        <p14:creationId xmlns:p14="http://schemas.microsoft.com/office/powerpoint/2010/main" val="3023223560"/>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22</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32168"/>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8" y="742978"/>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Attività </a:t>
            </a:r>
            <a:r>
              <a:rPr lang="it-IT" sz="3200" dirty="0" err="1">
                <a:solidFill>
                  <a:schemeClr val="accent1"/>
                </a:solidFill>
                <a:latin typeface="Times New Roman" panose="02020603050405020304" pitchFamily="18" charset="0"/>
                <a:cs typeface="Times New Roman" panose="02020603050405020304" pitchFamily="18" charset="0"/>
              </a:rPr>
              <a:t>DgN</a:t>
            </a:r>
            <a:r>
              <a:rPr lang="it-IT" sz="3200" dirty="0">
                <a:solidFill>
                  <a:schemeClr val="accent1"/>
                </a:solidFill>
                <a:latin typeface="Times New Roman" panose="02020603050405020304" pitchFamily="18" charset="0"/>
                <a:cs typeface="Times New Roman" panose="02020603050405020304" pitchFamily="18" charset="0"/>
              </a:rPr>
              <a:t> Mammo</a:t>
            </a:r>
          </a:p>
        </p:txBody>
      </p:sp>
      <p:pic>
        <p:nvPicPr>
          <p:cNvPr id="2" name="Immagine 1">
            <a:extLst>
              <a:ext uri="{FF2B5EF4-FFF2-40B4-BE49-F238E27FC236}">
                <a16:creationId xmlns:a16="http://schemas.microsoft.com/office/drawing/2014/main" id="{B8790DA8-630B-44DC-8425-CDD881819C6C}"/>
              </a:ext>
            </a:extLst>
          </p:cNvPr>
          <p:cNvPicPr>
            <a:picLocks noChangeAspect="1"/>
          </p:cNvPicPr>
          <p:nvPr/>
        </p:nvPicPr>
        <p:blipFill>
          <a:blip r:embed="rId5"/>
          <a:stretch>
            <a:fillRect/>
          </a:stretch>
        </p:blipFill>
        <p:spPr>
          <a:xfrm>
            <a:off x="1727413" y="1338562"/>
            <a:ext cx="5883859" cy="4356361"/>
          </a:xfrm>
          <a:prstGeom prst="rect">
            <a:avLst/>
          </a:prstGeom>
        </p:spPr>
      </p:pic>
      <p:sp>
        <p:nvSpPr>
          <p:cNvPr id="3" name="CasellaDiTesto 2">
            <a:extLst>
              <a:ext uri="{FF2B5EF4-FFF2-40B4-BE49-F238E27FC236}">
                <a16:creationId xmlns:a16="http://schemas.microsoft.com/office/drawing/2014/main" id="{8C55216E-A743-4D8F-978E-F4E3DA762E25}"/>
              </a:ext>
            </a:extLst>
          </p:cNvPr>
          <p:cNvSpPr txBox="1"/>
          <p:nvPr/>
        </p:nvSpPr>
        <p:spPr>
          <a:xfrm>
            <a:off x="328473" y="5764027"/>
            <a:ext cx="8487053" cy="646331"/>
          </a:xfrm>
          <a:prstGeom prst="rect">
            <a:avLst/>
          </a:prstGeom>
          <a:noFill/>
        </p:spPr>
        <p:txBody>
          <a:bodyPr wrap="square" rtlCol="0">
            <a:spAutoFit/>
          </a:bodyPr>
          <a:lstStyle/>
          <a:p>
            <a:pPr algn="just"/>
            <a:r>
              <a:rPr lang="it-IT" sz="1200" i="1" dirty="0"/>
              <a:t>- Sarno et al., ‘Monte Carlo </a:t>
            </a:r>
            <a:r>
              <a:rPr lang="it-IT" sz="1200" i="1" dirty="0" err="1"/>
              <a:t>calculation</a:t>
            </a:r>
            <a:r>
              <a:rPr lang="it-IT" sz="1200" i="1" dirty="0"/>
              <a:t> of monoenergetici and </a:t>
            </a:r>
            <a:r>
              <a:rPr lang="it-IT" sz="1200" i="1" dirty="0" err="1"/>
              <a:t>polyenergetic</a:t>
            </a:r>
            <a:r>
              <a:rPr lang="it-IT" sz="1200" i="1" dirty="0"/>
              <a:t> </a:t>
            </a:r>
            <a:r>
              <a:rPr lang="it-IT" sz="1200" i="1" dirty="0" err="1"/>
              <a:t>DgN</a:t>
            </a:r>
            <a:r>
              <a:rPr lang="it-IT" sz="1200" i="1" dirty="0"/>
              <a:t> </a:t>
            </a:r>
            <a:r>
              <a:rPr lang="it-IT" sz="1200" i="1" dirty="0" err="1"/>
              <a:t>coefficients</a:t>
            </a:r>
            <a:r>
              <a:rPr lang="it-IT" sz="1200" i="1" dirty="0"/>
              <a:t> for </a:t>
            </a:r>
            <a:r>
              <a:rPr lang="it-IT" sz="1200" i="1" dirty="0" err="1"/>
              <a:t>mean</a:t>
            </a:r>
            <a:r>
              <a:rPr lang="it-IT" sz="1200" i="1" dirty="0"/>
              <a:t> </a:t>
            </a:r>
            <a:r>
              <a:rPr lang="it-IT" sz="1200" i="1" dirty="0" err="1"/>
              <a:t>glandular</a:t>
            </a:r>
            <a:r>
              <a:rPr lang="it-IT" sz="1200" i="1" dirty="0"/>
              <a:t> dose </a:t>
            </a:r>
            <a:r>
              <a:rPr lang="it-IT" sz="1200" i="1" dirty="0" err="1"/>
              <a:t>estimates</a:t>
            </a:r>
            <a:r>
              <a:rPr lang="it-IT" sz="1200" i="1" dirty="0"/>
              <a:t> in </a:t>
            </a:r>
            <a:r>
              <a:rPr lang="it-IT" sz="1200" i="1" dirty="0" err="1"/>
              <a:t>mammography</a:t>
            </a:r>
            <a:r>
              <a:rPr lang="it-IT" sz="1200" i="1" dirty="0"/>
              <a:t> </a:t>
            </a:r>
            <a:r>
              <a:rPr lang="it-IT" sz="1200" i="1" dirty="0" err="1"/>
              <a:t>using</a:t>
            </a:r>
            <a:r>
              <a:rPr lang="it-IT" sz="1200" i="1" dirty="0"/>
              <a:t> a </a:t>
            </a:r>
            <a:r>
              <a:rPr lang="it-IT" sz="1200" i="1" dirty="0" err="1"/>
              <a:t>homogeneous</a:t>
            </a:r>
            <a:r>
              <a:rPr lang="it-IT" sz="1200" i="1" dirty="0"/>
              <a:t> </a:t>
            </a:r>
            <a:r>
              <a:rPr lang="it-IT" sz="1200" i="1" dirty="0" err="1"/>
              <a:t>breast</a:t>
            </a:r>
            <a:r>
              <a:rPr lang="it-IT" sz="1200" i="1" dirty="0"/>
              <a:t> model’, PMB, 10.1088/1361-6560/ab253f</a:t>
            </a:r>
          </a:p>
          <a:p>
            <a:pPr algn="just"/>
            <a:r>
              <a:rPr lang="en-US" sz="1200" i="1" dirty="0">
                <a:cs typeface="Times New Roman" panose="02020603050405020304" pitchFamily="18" charset="0"/>
              </a:rPr>
              <a:t>- A. Sarno, Geant4 Monte Carlo calculation of normalized glandular dose coefficients in mammography, MCMA 2109</a:t>
            </a:r>
          </a:p>
        </p:txBody>
      </p:sp>
    </p:spTree>
    <p:extLst>
      <p:ext uri="{BB962C8B-B14F-4D97-AF65-F5344CB8AC3E}">
        <p14:creationId xmlns:p14="http://schemas.microsoft.com/office/powerpoint/2010/main" val="3229663617"/>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23</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8" y="910102"/>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Attività </a:t>
            </a:r>
            <a:r>
              <a:rPr lang="it-IT" sz="3200" dirty="0" err="1">
                <a:solidFill>
                  <a:schemeClr val="accent1"/>
                </a:solidFill>
                <a:latin typeface="Times New Roman" panose="02020603050405020304" pitchFamily="18" charset="0"/>
                <a:cs typeface="Times New Roman" panose="02020603050405020304" pitchFamily="18" charset="0"/>
              </a:rPr>
              <a:t>DgN</a:t>
            </a:r>
            <a:r>
              <a:rPr lang="it-IT" sz="3200" dirty="0">
                <a:solidFill>
                  <a:schemeClr val="accent1"/>
                </a:solidFill>
                <a:latin typeface="Times New Roman" panose="02020603050405020304" pitchFamily="18" charset="0"/>
                <a:cs typeface="Times New Roman" panose="02020603050405020304" pitchFamily="18" charset="0"/>
              </a:rPr>
              <a:t> DBT</a:t>
            </a:r>
          </a:p>
        </p:txBody>
      </p:sp>
      <p:pic>
        <p:nvPicPr>
          <p:cNvPr id="2" name="Immagine 1">
            <a:extLst>
              <a:ext uri="{FF2B5EF4-FFF2-40B4-BE49-F238E27FC236}">
                <a16:creationId xmlns:a16="http://schemas.microsoft.com/office/drawing/2014/main" id="{E155100A-2DA3-476A-B799-E77616389B65}"/>
              </a:ext>
            </a:extLst>
          </p:cNvPr>
          <p:cNvPicPr>
            <a:picLocks noChangeAspect="1"/>
          </p:cNvPicPr>
          <p:nvPr/>
        </p:nvPicPr>
        <p:blipFill>
          <a:blip r:embed="rId5"/>
          <a:stretch>
            <a:fillRect/>
          </a:stretch>
        </p:blipFill>
        <p:spPr>
          <a:xfrm>
            <a:off x="506778" y="1513738"/>
            <a:ext cx="7933542" cy="2473441"/>
          </a:xfrm>
          <a:prstGeom prst="rect">
            <a:avLst/>
          </a:prstGeom>
        </p:spPr>
      </p:pic>
      <p:pic>
        <p:nvPicPr>
          <p:cNvPr id="3" name="Immagine 2">
            <a:extLst>
              <a:ext uri="{FF2B5EF4-FFF2-40B4-BE49-F238E27FC236}">
                <a16:creationId xmlns:a16="http://schemas.microsoft.com/office/drawing/2014/main" id="{98C34BFD-F509-4D85-8F1B-9A8F015F7EA2}"/>
              </a:ext>
            </a:extLst>
          </p:cNvPr>
          <p:cNvPicPr>
            <a:picLocks noChangeAspect="1"/>
          </p:cNvPicPr>
          <p:nvPr/>
        </p:nvPicPr>
        <p:blipFill>
          <a:blip r:embed="rId6"/>
          <a:stretch>
            <a:fillRect/>
          </a:stretch>
        </p:blipFill>
        <p:spPr>
          <a:xfrm>
            <a:off x="602681" y="3927254"/>
            <a:ext cx="7688395" cy="653623"/>
          </a:xfrm>
          <a:prstGeom prst="rect">
            <a:avLst/>
          </a:prstGeom>
        </p:spPr>
      </p:pic>
      <p:sp>
        <p:nvSpPr>
          <p:cNvPr id="4" name="CasellaDiTesto 3">
            <a:extLst>
              <a:ext uri="{FF2B5EF4-FFF2-40B4-BE49-F238E27FC236}">
                <a16:creationId xmlns:a16="http://schemas.microsoft.com/office/drawing/2014/main" id="{F26E4255-7EC6-4B01-9666-EB4184B2C5CF}"/>
              </a:ext>
            </a:extLst>
          </p:cNvPr>
          <p:cNvSpPr txBox="1"/>
          <p:nvPr/>
        </p:nvSpPr>
        <p:spPr>
          <a:xfrm>
            <a:off x="506778" y="5888800"/>
            <a:ext cx="8008572" cy="461665"/>
          </a:xfrm>
          <a:prstGeom prst="rect">
            <a:avLst/>
          </a:prstGeom>
          <a:noFill/>
        </p:spPr>
        <p:txBody>
          <a:bodyPr wrap="square" rtlCol="0">
            <a:spAutoFit/>
          </a:bodyPr>
          <a:lstStyle/>
          <a:p>
            <a:pPr algn="just"/>
            <a:r>
              <a:rPr lang="it-IT" sz="1200" i="1" dirty="0"/>
              <a:t>Sarno et al., ‘</a:t>
            </a:r>
            <a:r>
              <a:rPr lang="it-IT" sz="1200" i="1" dirty="0" err="1"/>
              <a:t>Normalized</a:t>
            </a:r>
            <a:r>
              <a:rPr lang="it-IT" sz="1200" i="1" dirty="0"/>
              <a:t> </a:t>
            </a:r>
            <a:r>
              <a:rPr lang="it-IT" sz="1200" i="1" dirty="0" err="1"/>
              <a:t>glandular</a:t>
            </a:r>
            <a:r>
              <a:rPr lang="it-IT" sz="1200" i="1" dirty="0"/>
              <a:t> dose </a:t>
            </a:r>
            <a:r>
              <a:rPr lang="it-IT" sz="1200" i="1" dirty="0" err="1"/>
              <a:t>coefficients</a:t>
            </a:r>
            <a:r>
              <a:rPr lang="it-IT" sz="1200" i="1" dirty="0"/>
              <a:t> for </a:t>
            </a:r>
            <a:r>
              <a:rPr lang="it-IT" sz="1200" i="1" dirty="0" err="1"/>
              <a:t>digital</a:t>
            </a:r>
            <a:r>
              <a:rPr lang="it-IT" sz="1200" i="1" dirty="0"/>
              <a:t> </a:t>
            </a:r>
            <a:r>
              <a:rPr lang="it-IT" sz="1200" i="1" dirty="0" err="1"/>
              <a:t>breast</a:t>
            </a:r>
            <a:r>
              <a:rPr lang="it-IT" sz="1200" i="1" dirty="0"/>
              <a:t> </a:t>
            </a:r>
            <a:r>
              <a:rPr lang="it-IT" sz="1200" i="1" dirty="0" err="1"/>
              <a:t>tomosynthesis</a:t>
            </a:r>
            <a:r>
              <a:rPr lang="it-IT" sz="1200" i="1" dirty="0"/>
              <a:t> systems in </a:t>
            </a:r>
            <a:r>
              <a:rPr lang="it-IT" sz="1200" i="1" dirty="0" err="1"/>
              <a:t>craniocaudal</a:t>
            </a:r>
            <a:r>
              <a:rPr lang="it-IT" sz="1200" i="1" dirty="0"/>
              <a:t> </a:t>
            </a:r>
            <a:r>
              <a:rPr lang="it-IT" sz="1200" i="1" dirty="0" err="1"/>
              <a:t>view</a:t>
            </a:r>
            <a:r>
              <a:rPr lang="it-IT" sz="1200" i="1" dirty="0"/>
              <a:t> with a </a:t>
            </a:r>
            <a:r>
              <a:rPr lang="it-IT" sz="1200" i="1" dirty="0" err="1"/>
              <a:t>homogeneous</a:t>
            </a:r>
            <a:r>
              <a:rPr lang="it-IT" sz="1200" i="1" dirty="0"/>
              <a:t> </a:t>
            </a:r>
            <a:r>
              <a:rPr lang="it-IT" sz="1200" i="1" dirty="0" err="1"/>
              <a:t>breast</a:t>
            </a:r>
            <a:r>
              <a:rPr lang="it-IT" sz="1200" i="1" dirty="0"/>
              <a:t> model’, </a:t>
            </a:r>
            <a:r>
              <a:rPr lang="it-IT" sz="1200" i="1" dirty="0" err="1"/>
              <a:t>submitted</a:t>
            </a:r>
            <a:r>
              <a:rPr lang="it-IT" sz="1200" i="1" dirty="0"/>
              <a:t> to PMB</a:t>
            </a:r>
          </a:p>
        </p:txBody>
      </p:sp>
    </p:spTree>
    <p:extLst>
      <p:ext uri="{BB962C8B-B14F-4D97-AF65-F5344CB8AC3E}">
        <p14:creationId xmlns:p14="http://schemas.microsoft.com/office/powerpoint/2010/main" val="2660058475"/>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24</a:t>
            </a:fld>
            <a:endParaRPr lang="it-IT"/>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2"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4"/>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360763F-724F-4C1F-9D60-080D4D76D8A0}"/>
              </a:ext>
            </a:extLst>
          </p:cNvPr>
          <p:cNvSpPr txBox="1"/>
          <p:nvPr/>
        </p:nvSpPr>
        <p:spPr>
          <a:xfrm>
            <a:off x="53267" y="778127"/>
            <a:ext cx="6791415"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2021</a:t>
            </a:r>
          </a:p>
        </p:txBody>
      </p:sp>
      <p:sp>
        <p:nvSpPr>
          <p:cNvPr id="2" name="CasellaDiTesto 1">
            <a:extLst>
              <a:ext uri="{FF2B5EF4-FFF2-40B4-BE49-F238E27FC236}">
                <a16:creationId xmlns:a16="http://schemas.microsoft.com/office/drawing/2014/main" id="{78F8D671-C7DE-4B6B-93A6-2264830881D1}"/>
              </a:ext>
            </a:extLst>
          </p:cNvPr>
          <p:cNvSpPr txBox="1"/>
          <p:nvPr/>
        </p:nvSpPr>
        <p:spPr>
          <a:xfrm>
            <a:off x="516048" y="1575303"/>
            <a:ext cx="5941902" cy="923330"/>
          </a:xfrm>
          <a:prstGeom prst="rect">
            <a:avLst/>
          </a:prstGeom>
          <a:noFill/>
        </p:spPr>
        <p:txBody>
          <a:bodyPr wrap="square" rtlCol="0">
            <a:spAutoFit/>
          </a:bodyPr>
          <a:lstStyle/>
          <a:p>
            <a:r>
              <a:rPr lang="it-IT" dirty="0"/>
              <a:t>Paolo Russo, 10 %</a:t>
            </a:r>
          </a:p>
          <a:p>
            <a:r>
              <a:rPr lang="it-IT" dirty="0"/>
              <a:t>Giovanni Mettivier 5%</a:t>
            </a:r>
          </a:p>
          <a:p>
            <a:r>
              <a:rPr lang="it-IT" dirty="0"/>
              <a:t>Antonio Sarno 5%</a:t>
            </a:r>
          </a:p>
        </p:txBody>
      </p:sp>
    </p:spTree>
    <p:extLst>
      <p:ext uri="{BB962C8B-B14F-4D97-AF65-F5344CB8AC3E}">
        <p14:creationId xmlns:p14="http://schemas.microsoft.com/office/powerpoint/2010/main" val="2823646990"/>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3</a:t>
            </a:fld>
            <a:endParaRPr lang="it-IT"/>
          </a:p>
        </p:txBody>
      </p:sp>
      <p:pic>
        <p:nvPicPr>
          <p:cNvPr id="7"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288" y="1381316"/>
            <a:ext cx="3297047" cy="1001947"/>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67317" y="3339779"/>
            <a:ext cx="8553268" cy="2241960"/>
          </a:xfrm>
          <a:prstGeom prst="rect">
            <a:avLst/>
          </a:prstGeom>
          <a:noFill/>
        </p:spPr>
        <p:txBody>
          <a:bodyPr wrap="square" rtlCol="0">
            <a:spAutoFit/>
          </a:bodyPr>
          <a:lstStyle/>
          <a:p>
            <a:pPr algn="just">
              <a:lnSpc>
                <a:spcPct val="150000"/>
              </a:lnSpc>
            </a:pPr>
            <a:r>
              <a:rPr lang="it-IT" sz="2400" dirty="0">
                <a:latin typeface="Times New Roman" panose="02020603050405020304" pitchFamily="18" charset="0"/>
                <a:cs typeface="Times New Roman" panose="02020603050405020304" pitchFamily="18" charset="0"/>
              </a:rPr>
              <a:t>The </a:t>
            </a:r>
            <a:r>
              <a:rPr lang="it-IT" sz="2400" b="1" dirty="0">
                <a:latin typeface="Times New Roman" panose="02020603050405020304" pitchFamily="18" charset="0"/>
                <a:cs typeface="Times New Roman" panose="02020603050405020304" pitchFamily="18" charset="0"/>
              </a:rPr>
              <a:t>first </a:t>
            </a:r>
            <a:r>
              <a:rPr lang="it-IT" sz="2400" b="1" dirty="0" err="1">
                <a:latin typeface="Times New Roman" panose="02020603050405020304" pitchFamily="18" charset="0"/>
                <a:cs typeface="Times New Roman" panose="02020603050405020304" pitchFamily="18" charset="0"/>
              </a:rPr>
              <a:t>platform</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for </a:t>
            </a:r>
            <a:r>
              <a:rPr lang="it-IT" sz="2400" dirty="0" err="1">
                <a:latin typeface="Times New Roman" panose="02020603050405020304" pitchFamily="18" charset="0"/>
                <a:cs typeface="Times New Roman" panose="02020603050405020304" pitchFamily="18" charset="0"/>
              </a:rPr>
              <a:t>virtual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clinical</a:t>
            </a:r>
            <a:r>
              <a:rPr lang="it-IT" sz="2400" dirty="0">
                <a:latin typeface="Times New Roman" panose="02020603050405020304" pitchFamily="18" charset="0"/>
                <a:cs typeface="Times New Roman" panose="02020603050405020304" pitchFamily="18" charset="0"/>
              </a:rPr>
              <a:t> trials in </a:t>
            </a:r>
            <a:r>
              <a:rPr lang="it-IT" sz="2400" b="1" dirty="0">
                <a:solidFill>
                  <a:schemeClr val="accent1"/>
                </a:solidFill>
                <a:latin typeface="Times New Roman" panose="02020603050405020304" pitchFamily="18" charset="0"/>
                <a:cs typeface="Times New Roman" panose="02020603050405020304" pitchFamily="18" charset="0"/>
              </a:rPr>
              <a:t>2D and 3D</a:t>
            </a:r>
            <a:r>
              <a:rPr lang="it-IT" sz="2400" dirty="0">
                <a:solidFill>
                  <a:schemeClr val="accent1"/>
                </a:solidFill>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(2D </a:t>
            </a:r>
            <a:r>
              <a:rPr lang="it-IT" sz="2400" dirty="0" err="1">
                <a:latin typeface="Times New Roman" panose="02020603050405020304" pitchFamily="18" charset="0"/>
                <a:cs typeface="Times New Roman" panose="02020603050405020304" pitchFamily="18" charset="0"/>
              </a:rPr>
              <a:t>mammography</a:t>
            </a:r>
            <a:r>
              <a:rPr lang="it-IT" sz="2400" dirty="0">
                <a:latin typeface="Times New Roman" panose="02020603050405020304" pitchFamily="18" charset="0"/>
                <a:cs typeface="Times New Roman" panose="02020603050405020304" pitchFamily="18" charset="0"/>
              </a:rPr>
              <a:t>, DBT and BCT) x-</a:t>
            </a:r>
            <a:r>
              <a:rPr lang="it-IT" sz="2400" dirty="0" err="1">
                <a:latin typeface="Times New Roman" panose="02020603050405020304" pitchFamily="18" charset="0"/>
                <a:cs typeface="Times New Roman" panose="02020603050405020304" pitchFamily="18" charset="0"/>
              </a:rPr>
              <a:t>ray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based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breast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imaging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based</a:t>
            </a:r>
            <a:r>
              <a:rPr lang="it-IT" sz="2400" dirty="0">
                <a:latin typeface="Times New Roman" panose="02020603050405020304" pitchFamily="18" charset="0"/>
                <a:cs typeface="Times New Roman" panose="02020603050405020304" pitchFamily="18" charset="0"/>
              </a:rPr>
              <a:t> on a </a:t>
            </a:r>
            <a:r>
              <a:rPr lang="it-IT" sz="2400" b="1" dirty="0">
                <a:solidFill>
                  <a:schemeClr val="accent1"/>
                </a:solidFill>
                <a:latin typeface="Times New Roman" panose="02020603050405020304" pitchFamily="18" charset="0"/>
                <a:cs typeface="Times New Roman" panose="02020603050405020304" pitchFamily="18" charset="0"/>
              </a:rPr>
              <a:t>Monte Carlo </a:t>
            </a:r>
            <a:r>
              <a:rPr lang="it-IT" sz="2400" dirty="0">
                <a:latin typeface="Times New Roman" panose="02020603050405020304" pitchFamily="18" charset="0"/>
                <a:cs typeface="Times New Roman" panose="02020603050405020304" pitchFamily="18" charset="0"/>
              </a:rPr>
              <a:t>software and </a:t>
            </a:r>
            <a:r>
              <a:rPr lang="it-IT" sz="2400" b="1" dirty="0" err="1">
                <a:solidFill>
                  <a:schemeClr val="accent1"/>
                </a:solidFill>
                <a:latin typeface="Times New Roman" panose="02020603050405020304" pitchFamily="18" charset="0"/>
                <a:cs typeface="Times New Roman" panose="02020603050405020304" pitchFamily="18" charset="0"/>
              </a:rPr>
              <a:t>patient-derived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digital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breast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models</a:t>
            </a:r>
            <a:r>
              <a:rPr lang="it-IT" sz="2400" dirty="0">
                <a:latin typeface="Times New Roman" panose="02020603050405020304" pitchFamily="18" charset="0"/>
                <a:cs typeface="Times New Roman" panose="02020603050405020304" pitchFamily="18" charset="0"/>
              </a:rPr>
              <a:t>. </a:t>
            </a:r>
          </a:p>
        </p:txBody>
      </p:sp>
      <p:sp>
        <p:nvSpPr>
          <p:cNvPr id="9" name="Rectangle 3"/>
          <p:cNvSpPr>
            <a:spLocks noChangeArrowheads="1"/>
          </p:cNvSpPr>
          <p:nvPr/>
        </p:nvSpPr>
        <p:spPr bwMode="auto">
          <a:xfrm>
            <a:off x="-5998" y="2653301"/>
            <a:ext cx="9144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GB" altLang="it-IT" b="1" i="1" dirty="0">
                <a:latin typeface="Times New Roman" panose="02020603050405020304" pitchFamily="18" charset="0"/>
                <a:ea typeface="Calibri" panose="020F0502020204030204" pitchFamily="34" charset="0"/>
                <a:cs typeface="Times New Roman" panose="02020603050405020304" pitchFamily="18" charset="0"/>
              </a:rPr>
              <a:t>A</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dvanced </a:t>
            </a:r>
            <a:r>
              <a:rPr lang="en-GB" altLang="it-IT" b="1" i="1" dirty="0">
                <a:latin typeface="Times New Roman" panose="02020603050405020304" pitchFamily="18" charset="0"/>
                <a:ea typeface="Calibri" panose="020F0502020204030204" pitchFamily="34" charset="0"/>
                <a:cs typeface="Times New Roman" panose="02020603050405020304" pitchFamily="18" charset="0"/>
              </a:rPr>
              <a:t>G</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eant4-based </a:t>
            </a:r>
            <a:r>
              <a:rPr lang="en-GB" altLang="it-IT" b="1" i="1" dirty="0">
                <a:latin typeface="Times New Roman" panose="02020603050405020304" pitchFamily="18" charset="0"/>
                <a:ea typeface="Calibri" panose="020F0502020204030204" pitchFamily="34" charset="0"/>
                <a:cs typeface="Times New Roman" panose="02020603050405020304" pitchFamily="18" charset="0"/>
              </a:rPr>
              <a:t>A</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pplication for in-</a:t>
            </a:r>
            <a:r>
              <a:rPr lang="en-GB" altLang="it-IT" i="1" dirty="0" err="1">
                <a:latin typeface="Times New Roman" panose="02020603050405020304" pitchFamily="18" charset="0"/>
                <a:ea typeface="Calibri" panose="020F0502020204030204" pitchFamily="34" charset="0"/>
                <a:cs typeface="Times New Roman" panose="02020603050405020304" pitchFamily="18" charset="0"/>
              </a:rPr>
              <a:t>silico</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 clinical </a:t>
            </a:r>
            <a:r>
              <a:rPr lang="en-GB" altLang="it-IT" b="1" i="1" dirty="0">
                <a:latin typeface="Times New Roman" panose="02020603050405020304" pitchFamily="18" charset="0"/>
                <a:ea typeface="Calibri" panose="020F0502020204030204" pitchFamily="34" charset="0"/>
                <a:cs typeface="Times New Roman" panose="02020603050405020304" pitchFamily="18" charset="0"/>
              </a:rPr>
              <a:t>T</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rial in x-ray </a:t>
            </a:r>
            <a:r>
              <a:rPr lang="en-GB" altLang="it-IT" i="1" dirty="0" err="1">
                <a:latin typeface="Times New Roman" panose="02020603050405020304" pitchFamily="18" charset="0"/>
                <a:ea typeface="Calibri" panose="020F0502020204030204" pitchFamily="34" charset="0"/>
                <a:cs typeface="Times New Roman" panose="02020603050405020304" pitchFamily="18" charset="0"/>
              </a:rPr>
              <a:t>bre</a:t>
            </a:r>
            <a:r>
              <a:rPr lang="en-GB" altLang="it-IT" b="1" i="1" dirty="0" err="1">
                <a:latin typeface="Times New Roman" panose="02020603050405020304" pitchFamily="18" charset="0"/>
                <a:ea typeface="Calibri" panose="020F0502020204030204" pitchFamily="34" charset="0"/>
                <a:cs typeface="Times New Roman" panose="02020603050405020304" pitchFamily="18" charset="0"/>
              </a:rPr>
              <a:t>A</a:t>
            </a:r>
            <a:r>
              <a:rPr lang="en-GB" altLang="it-IT" i="1" dirty="0" err="1">
                <a:latin typeface="Times New Roman" panose="02020603050405020304" pitchFamily="18" charset="0"/>
                <a:ea typeface="Calibri" panose="020F0502020204030204" pitchFamily="34" charset="0"/>
                <a:cs typeface="Times New Roman" panose="02020603050405020304" pitchFamily="18" charset="0"/>
              </a:rPr>
              <a:t>st</a:t>
            </a:r>
            <a:r>
              <a:rPr lang="en-GB" altLang="it-IT" i="1" dirty="0">
                <a:latin typeface="Times New Roman" panose="02020603050405020304" pitchFamily="18" charset="0"/>
                <a:ea typeface="Calibri" panose="020F0502020204030204" pitchFamily="34" charset="0"/>
                <a:cs typeface="Times New Roman" panose="02020603050405020304" pitchFamily="18" charset="0"/>
              </a:rPr>
              <a:t> imaging</a:t>
            </a:r>
            <a:endParaRPr lang="it-IT" altLang="it-IT" i="1" dirty="0">
              <a:latin typeface="Times New Roman" panose="02020603050405020304" pitchFamily="18" charset="0"/>
              <a:cs typeface="Times New Roman" panose="02020603050405020304" pitchFamily="18" charset="0"/>
            </a:endParaRPr>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2" name="Immagine 11" descr="a_5326">
            <a:extLst>
              <a:ext uri="{FF2B5EF4-FFF2-40B4-BE49-F238E27FC236}">
                <a16:creationId xmlns:a16="http://schemas.microsoft.com/office/drawing/2014/main" id="{828FEA4A-365D-42E6-B4FE-EB1842087EC0}"/>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3" name="Immagine 12">
            <a:extLst>
              <a:ext uri="{FF2B5EF4-FFF2-40B4-BE49-F238E27FC236}">
                <a16:creationId xmlns:a16="http://schemas.microsoft.com/office/drawing/2014/main" id="{E3D9094E-6029-4A25-B585-9F8134254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4" name="Immagine 13">
            <a:extLst>
              <a:ext uri="{FF2B5EF4-FFF2-40B4-BE49-F238E27FC236}">
                <a16:creationId xmlns:a16="http://schemas.microsoft.com/office/drawing/2014/main" id="{DE9D53EF-46EA-4CE7-9E3C-C1C6B1AA6082}"/>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6" name="Connettore diritto 15">
            <a:extLst>
              <a:ext uri="{FF2B5EF4-FFF2-40B4-BE49-F238E27FC236}">
                <a16:creationId xmlns:a16="http://schemas.microsoft.com/office/drawing/2014/main" id="{08FAE8A8-AD86-432E-BB86-EE1E75950D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F0553DB9-D689-4CB3-A219-6359942B6F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4125" y="5375885"/>
            <a:ext cx="1044702" cy="1044702"/>
          </a:xfrm>
          <a:prstGeom prst="rect">
            <a:avLst/>
          </a:prstGeom>
        </p:spPr>
      </p:pic>
      <p:pic>
        <p:nvPicPr>
          <p:cNvPr id="18" name="Immagine 17">
            <a:extLst>
              <a:ext uri="{FF2B5EF4-FFF2-40B4-BE49-F238E27FC236}">
                <a16:creationId xmlns:a16="http://schemas.microsoft.com/office/drawing/2014/main" id="{5D1F20AE-681F-42C6-BBAB-0EC81615D9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1860" y="5244646"/>
            <a:ext cx="1124183" cy="1124183"/>
          </a:xfrm>
          <a:prstGeom prst="rect">
            <a:avLst/>
          </a:prstGeom>
        </p:spPr>
      </p:pic>
      <p:pic>
        <p:nvPicPr>
          <p:cNvPr id="19" name="Immagine 18">
            <a:extLst>
              <a:ext uri="{FF2B5EF4-FFF2-40B4-BE49-F238E27FC236}">
                <a16:creationId xmlns:a16="http://schemas.microsoft.com/office/drawing/2014/main" id="{D8D28185-E686-4AF6-9D6B-FF1537A016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62" t="11370" r="24357" b="20755"/>
          <a:stretch/>
        </p:blipFill>
        <p:spPr>
          <a:xfrm>
            <a:off x="5376764" y="5360401"/>
            <a:ext cx="1090030" cy="1043397"/>
          </a:xfrm>
          <a:prstGeom prst="rect">
            <a:avLst/>
          </a:prstGeom>
        </p:spPr>
      </p:pic>
      <p:pic>
        <p:nvPicPr>
          <p:cNvPr id="20" name="Picture 2" descr="Risultato immagini per department of Medical Equipment, Electronic and Information Technologies in Healthcare, Medical University of Varna, Varna, Bulgaria">
            <a:extLst>
              <a:ext uri="{FF2B5EF4-FFF2-40B4-BE49-F238E27FC236}">
                <a16:creationId xmlns:a16="http://schemas.microsoft.com/office/drawing/2014/main" id="{FED9F1CC-FB4D-4EB3-A3CD-86DD9B9368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7588" y="5452647"/>
            <a:ext cx="1299832" cy="1040902"/>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C360763F-724F-4C1F-9D60-080D4D76D8A0}"/>
              </a:ext>
            </a:extLst>
          </p:cNvPr>
          <p:cNvSpPr txBox="1"/>
          <p:nvPr/>
        </p:nvSpPr>
        <p:spPr>
          <a:xfrm>
            <a:off x="53268" y="778127"/>
            <a:ext cx="5072936"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ML1: Virtual </a:t>
            </a:r>
            <a:r>
              <a:rPr lang="it-IT" sz="3200" dirty="0" err="1">
                <a:solidFill>
                  <a:schemeClr val="accent1"/>
                </a:solidFill>
                <a:latin typeface="Times New Roman" panose="02020603050405020304" pitchFamily="18" charset="0"/>
                <a:cs typeface="Times New Roman" panose="02020603050405020304" pitchFamily="18" charset="0"/>
              </a:rPr>
              <a:t>clinical</a:t>
            </a:r>
            <a:r>
              <a:rPr lang="it-IT" sz="3200" dirty="0">
                <a:solidFill>
                  <a:schemeClr val="accent1"/>
                </a:solidFill>
                <a:latin typeface="Times New Roman" panose="02020603050405020304" pitchFamily="18" charset="0"/>
                <a:cs typeface="Times New Roman" panose="02020603050405020304" pitchFamily="18" charset="0"/>
              </a:rPr>
              <a:t> trials</a:t>
            </a:r>
          </a:p>
        </p:txBody>
      </p:sp>
    </p:spTree>
    <p:extLst>
      <p:ext uri="{BB962C8B-B14F-4D97-AF65-F5344CB8AC3E}">
        <p14:creationId xmlns:p14="http://schemas.microsoft.com/office/powerpoint/2010/main" val="3393802487"/>
      </p:ext>
    </p:extLst>
  </p:cSld>
  <p:clrMapOvr>
    <a:masterClrMapping/>
  </p:clrMapOvr>
  <mc:AlternateContent xmlns:mc="http://schemas.openxmlformats.org/markup-compatibility/2006" xmlns:p14="http://schemas.microsoft.com/office/powerpoint/2010/main">
    <mc:Choice Requires="p14">
      <p:transition spd="slow" p14:dur="2000" advTm="46464"/>
    </mc:Choice>
    <mc:Fallback xmlns="">
      <p:transition spd="slow" advTm="464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98765" y="5355344"/>
            <a:ext cx="8641286" cy="941364"/>
          </a:xfrm>
          <a:prstGeom prst="rect">
            <a:avLst/>
          </a:prstGeom>
        </p:spPr>
      </p:pic>
      <p:sp>
        <p:nvSpPr>
          <p:cNvPr id="5" name="Segnaposto numero diapositiva 4"/>
          <p:cNvSpPr>
            <a:spLocks noGrp="1"/>
          </p:cNvSpPr>
          <p:nvPr>
            <p:ph type="sldNum" sz="quarter" idx="12"/>
          </p:nvPr>
        </p:nvSpPr>
        <p:spPr/>
        <p:txBody>
          <a:bodyPr/>
          <a:lstStyle/>
          <a:p>
            <a:fld id="{7C1DDED0-6CDB-49F7-B167-86D32708859A}" type="slidenum">
              <a:rPr lang="it-IT" smtClean="0"/>
              <a:t>4</a:t>
            </a:fld>
            <a:endParaRPr lang="it-IT"/>
          </a:p>
        </p:txBody>
      </p:sp>
      <p:sp>
        <p:nvSpPr>
          <p:cNvPr id="6" name="CasellaDiTesto 5"/>
          <p:cNvSpPr txBox="1"/>
          <p:nvPr/>
        </p:nvSpPr>
        <p:spPr>
          <a:xfrm>
            <a:off x="53268" y="778127"/>
            <a:ext cx="5072936" cy="584775"/>
          </a:xfrm>
          <a:prstGeom prst="rect">
            <a:avLst/>
          </a:prstGeom>
          <a:noFill/>
        </p:spPr>
        <p:txBody>
          <a:bodyPr wrap="square" rtlCol="0">
            <a:spAutoFit/>
          </a:bodyPr>
          <a:lstStyle/>
          <a:p>
            <a:r>
              <a:rPr lang="it-IT" sz="3200" dirty="0">
                <a:solidFill>
                  <a:schemeClr val="accent1"/>
                </a:solidFill>
                <a:latin typeface="Times New Roman" panose="02020603050405020304" pitchFamily="18" charset="0"/>
                <a:cs typeface="Times New Roman" panose="02020603050405020304" pitchFamily="18" charset="0"/>
              </a:rPr>
              <a:t>ML1: Virtual </a:t>
            </a:r>
            <a:r>
              <a:rPr lang="it-IT" sz="3200" dirty="0" err="1">
                <a:solidFill>
                  <a:schemeClr val="accent1"/>
                </a:solidFill>
                <a:latin typeface="Times New Roman" panose="02020603050405020304" pitchFamily="18" charset="0"/>
                <a:cs typeface="Times New Roman" panose="02020603050405020304" pitchFamily="18" charset="0"/>
              </a:rPr>
              <a:t>clinical</a:t>
            </a:r>
            <a:r>
              <a:rPr lang="it-IT" sz="3200" dirty="0">
                <a:solidFill>
                  <a:schemeClr val="accent1"/>
                </a:solidFill>
                <a:latin typeface="Times New Roman" panose="02020603050405020304" pitchFamily="18" charset="0"/>
                <a:cs typeface="Times New Roman" panose="02020603050405020304" pitchFamily="18" charset="0"/>
              </a:rPr>
              <a:t> trials</a:t>
            </a:r>
          </a:p>
        </p:txBody>
      </p:sp>
      <p:pic>
        <p:nvPicPr>
          <p:cNvPr id="7" name="Immagine 6"/>
          <p:cNvPicPr>
            <a:picLocks noChangeAspect="1"/>
          </p:cNvPicPr>
          <p:nvPr/>
        </p:nvPicPr>
        <p:blipFill>
          <a:blip r:embed="rId3"/>
          <a:stretch>
            <a:fillRect/>
          </a:stretch>
        </p:blipFill>
        <p:spPr>
          <a:xfrm>
            <a:off x="2178314" y="1640007"/>
            <a:ext cx="4773884" cy="3230366"/>
          </a:xfrm>
          <a:prstGeom prst="rect">
            <a:avLst/>
          </a:prstGeom>
          <a:ln w="38100">
            <a:solidFill>
              <a:srgbClr val="FF0000"/>
            </a:solidFill>
          </a:ln>
        </p:spPr>
      </p:pic>
      <p:sp>
        <p:nvSpPr>
          <p:cNvPr id="11" name="Ovale 10"/>
          <p:cNvSpPr/>
          <p:nvPr/>
        </p:nvSpPr>
        <p:spPr>
          <a:xfrm>
            <a:off x="5126204" y="5298576"/>
            <a:ext cx="1825994" cy="310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Ovale 11"/>
          <p:cNvSpPr/>
          <p:nvPr/>
        </p:nvSpPr>
        <p:spPr>
          <a:xfrm>
            <a:off x="5525986" y="5537209"/>
            <a:ext cx="1584677" cy="3160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sp>
        <p:nvSpPr>
          <p:cNvPr id="9" name="Ovale 8"/>
          <p:cNvSpPr/>
          <p:nvPr/>
        </p:nvSpPr>
        <p:spPr>
          <a:xfrm>
            <a:off x="2185058" y="5298576"/>
            <a:ext cx="1979536" cy="310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14" name="Immagine 13" descr="a_5326">
            <a:extLst>
              <a:ext uri="{FF2B5EF4-FFF2-40B4-BE49-F238E27FC236}">
                <a16:creationId xmlns:a16="http://schemas.microsoft.com/office/drawing/2014/main" id="{6AEFC6B9-DBEE-44C6-9DF8-437A92F51B27}"/>
              </a:ext>
            </a:extLst>
          </p:cNvPr>
          <p:cNvPicPr/>
          <p:nvPr/>
        </p:nvPicPr>
        <p:blipFill>
          <a:blip r:embed="rId4" cstate="print"/>
          <a:srcRect/>
          <a:stretch>
            <a:fillRect/>
          </a:stretch>
        </p:blipFill>
        <p:spPr bwMode="auto">
          <a:xfrm>
            <a:off x="8277956" y="66062"/>
            <a:ext cx="732869" cy="661182"/>
          </a:xfrm>
          <a:prstGeom prst="rect">
            <a:avLst/>
          </a:prstGeom>
          <a:noFill/>
          <a:ln w="9525">
            <a:noFill/>
            <a:miter lim="800000"/>
            <a:headEnd/>
            <a:tailEnd/>
          </a:ln>
        </p:spPr>
      </p:pic>
      <p:pic>
        <p:nvPicPr>
          <p:cNvPr id="15" name="Immagine 14">
            <a:extLst>
              <a:ext uri="{FF2B5EF4-FFF2-40B4-BE49-F238E27FC236}">
                <a16:creationId xmlns:a16="http://schemas.microsoft.com/office/drawing/2014/main" id="{1AC018C7-330D-4AB3-B448-2DEFCF2FA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6" name="Immagine 15">
            <a:extLst>
              <a:ext uri="{FF2B5EF4-FFF2-40B4-BE49-F238E27FC236}">
                <a16:creationId xmlns:a16="http://schemas.microsoft.com/office/drawing/2014/main" id="{F74CF531-EA2B-4AB1-B293-21D962E4367B}"/>
              </a:ext>
            </a:extLst>
          </p:cNvPr>
          <p:cNvPicPr>
            <a:picLocks noChangeAspect="1"/>
          </p:cNvPicPr>
          <p:nvPr/>
        </p:nvPicPr>
        <p:blipFill>
          <a:blip r:embed="rId6"/>
          <a:stretch>
            <a:fillRect/>
          </a:stretch>
        </p:blipFill>
        <p:spPr>
          <a:xfrm>
            <a:off x="53268" y="66059"/>
            <a:ext cx="2782216" cy="661185"/>
          </a:xfrm>
          <a:prstGeom prst="rect">
            <a:avLst/>
          </a:prstGeom>
        </p:spPr>
      </p:pic>
      <p:cxnSp>
        <p:nvCxnSpPr>
          <p:cNvPr id="17" name="Connettore diritto 16">
            <a:extLst>
              <a:ext uri="{FF2B5EF4-FFF2-40B4-BE49-F238E27FC236}">
                <a16:creationId xmlns:a16="http://schemas.microsoft.com/office/drawing/2014/main" id="{B69E1BFF-CD90-4E70-99B9-A9C11431BAF9}"/>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993990"/>
      </p:ext>
    </p:extLst>
  </p:cSld>
  <p:clrMapOvr>
    <a:masterClrMapping/>
  </p:clrMapOvr>
  <mc:AlternateContent xmlns:mc="http://schemas.openxmlformats.org/markup-compatibility/2006" xmlns:p14="http://schemas.microsoft.com/office/powerpoint/2010/main">
    <mc:Choice Requires="p14">
      <p:transition spd="slow" p14:dur="2000" advTm="61375"/>
    </mc:Choice>
    <mc:Fallback xmlns="">
      <p:transition spd="slow" advTm="613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5</a:t>
            </a:fld>
            <a:endParaRPr lang="it-IT"/>
          </a:p>
        </p:txBody>
      </p:sp>
      <p:sp>
        <p:nvSpPr>
          <p:cNvPr id="6" name="CasellaDiTesto 5"/>
          <p:cNvSpPr txBox="1"/>
          <p:nvPr/>
        </p:nvSpPr>
        <p:spPr>
          <a:xfrm>
            <a:off x="53268" y="700198"/>
            <a:ext cx="8502071" cy="646331"/>
          </a:xfrm>
          <a:prstGeom prst="rect">
            <a:avLst/>
          </a:prstGeom>
          <a:noFill/>
        </p:spPr>
        <p:txBody>
          <a:bodyPr wrap="square" rtlCol="0">
            <a:spAutoFit/>
          </a:bodyPr>
          <a:lstStyle/>
          <a:p>
            <a:r>
              <a:rPr lang="it-IT" sz="3600" dirty="0">
                <a:solidFill>
                  <a:schemeClr val="accent1"/>
                </a:solidFill>
                <a:latin typeface="Times New Roman" panose="02020603050405020304" pitchFamily="18" charset="0"/>
                <a:cs typeface="Times New Roman" panose="02020603050405020304" pitchFamily="18" charset="0"/>
              </a:rPr>
              <a:t>State of the art</a:t>
            </a:r>
          </a:p>
        </p:txBody>
      </p:sp>
      <p:pic>
        <p:nvPicPr>
          <p:cNvPr id="9" name="Immagine 8"/>
          <p:cNvPicPr>
            <a:picLocks noChangeAspect="1"/>
          </p:cNvPicPr>
          <p:nvPr/>
        </p:nvPicPr>
        <p:blipFill rotWithShape="1">
          <a:blip r:embed="rId2">
            <a:extLst>
              <a:ext uri="{28A0092B-C50C-407E-A947-70E740481C1C}">
                <a14:useLocalDpi xmlns:a14="http://schemas.microsoft.com/office/drawing/2010/main" val="0"/>
              </a:ext>
            </a:extLst>
          </a:blip>
          <a:srcRect b="83117"/>
          <a:stretch/>
        </p:blipFill>
        <p:spPr>
          <a:xfrm>
            <a:off x="529571" y="3139278"/>
            <a:ext cx="3596912" cy="709787"/>
          </a:xfrm>
          <a:prstGeom prst="rect">
            <a:avLst/>
          </a:prstGeom>
          <a:ln w="38100">
            <a:solidFill>
              <a:srgbClr val="FF0000"/>
            </a:solidFill>
          </a:ln>
        </p:spPr>
      </p:pic>
      <p:grpSp>
        <p:nvGrpSpPr>
          <p:cNvPr id="10" name="Gruppo 9"/>
          <p:cNvGrpSpPr/>
          <p:nvPr/>
        </p:nvGrpSpPr>
        <p:grpSpPr>
          <a:xfrm>
            <a:off x="363105" y="4530813"/>
            <a:ext cx="3281998" cy="1356526"/>
            <a:chOff x="228606" y="4321717"/>
            <a:chExt cx="5710951" cy="2519000"/>
          </a:xfrm>
        </p:grpSpPr>
        <p:pic>
          <p:nvPicPr>
            <p:cNvPr id="13" name="Immagine 12">
              <a:extLst>
                <a:ext uri="{FF2B5EF4-FFF2-40B4-BE49-F238E27FC236}">
                  <a16:creationId xmlns:a16="http://schemas.microsoft.com/office/drawing/2014/main" id="{2B8BB267-561E-423D-B7F8-5359D9308207}"/>
                </a:ext>
              </a:extLst>
            </p:cNvPr>
            <p:cNvPicPr>
              <a:picLocks noChangeAspect="1"/>
            </p:cNvPicPr>
            <p:nvPr/>
          </p:nvPicPr>
          <p:blipFill>
            <a:blip r:embed="rId3"/>
            <a:stretch>
              <a:fillRect/>
            </a:stretch>
          </p:blipFill>
          <p:spPr>
            <a:xfrm>
              <a:off x="228606" y="4321717"/>
              <a:ext cx="5710951" cy="693000"/>
            </a:xfrm>
            <a:prstGeom prst="rect">
              <a:avLst/>
            </a:prstGeom>
            <a:ln w="38100">
              <a:solidFill>
                <a:srgbClr val="FF0000"/>
              </a:solidFill>
            </a:ln>
          </p:spPr>
        </p:pic>
        <p:pic>
          <p:nvPicPr>
            <p:cNvPr id="14" name="Immagine 13">
              <a:extLst>
                <a:ext uri="{FF2B5EF4-FFF2-40B4-BE49-F238E27FC236}">
                  <a16:creationId xmlns:a16="http://schemas.microsoft.com/office/drawing/2014/main" id="{BD2C6171-8F47-4580-A67D-54E9309C1F03}"/>
                </a:ext>
              </a:extLst>
            </p:cNvPr>
            <p:cNvPicPr>
              <a:picLocks noChangeAspect="1"/>
            </p:cNvPicPr>
            <p:nvPr/>
          </p:nvPicPr>
          <p:blipFill>
            <a:blip r:embed="rId4"/>
            <a:stretch>
              <a:fillRect/>
            </a:stretch>
          </p:blipFill>
          <p:spPr>
            <a:xfrm>
              <a:off x="228606" y="5014717"/>
              <a:ext cx="5710951" cy="1826000"/>
            </a:xfrm>
            <a:prstGeom prst="rect">
              <a:avLst/>
            </a:prstGeom>
            <a:ln w="38100">
              <a:solidFill>
                <a:srgbClr val="FF0000"/>
              </a:solidFill>
            </a:ln>
          </p:spPr>
        </p:pic>
      </p:grpSp>
      <p:pic>
        <p:nvPicPr>
          <p:cNvPr id="15" name="Immagine 14">
            <a:extLst>
              <a:ext uri="{FF2B5EF4-FFF2-40B4-BE49-F238E27FC236}">
                <a16:creationId xmlns:a16="http://schemas.microsoft.com/office/drawing/2014/main" id="{C5EC21DD-6C6B-4701-B594-ACB6700BDEDE}"/>
              </a:ext>
            </a:extLst>
          </p:cNvPr>
          <p:cNvPicPr>
            <a:picLocks noChangeAspect="1"/>
          </p:cNvPicPr>
          <p:nvPr/>
        </p:nvPicPr>
        <p:blipFill>
          <a:blip r:embed="rId5"/>
          <a:stretch>
            <a:fillRect/>
          </a:stretch>
        </p:blipFill>
        <p:spPr>
          <a:xfrm>
            <a:off x="257385" y="1457438"/>
            <a:ext cx="3527585" cy="1479310"/>
          </a:xfrm>
          <a:prstGeom prst="rect">
            <a:avLst/>
          </a:prstGeom>
          <a:ln w="38100">
            <a:solidFill>
              <a:srgbClr val="FF0000"/>
            </a:solidFill>
          </a:ln>
        </p:spPr>
      </p:pic>
      <p:pic>
        <p:nvPicPr>
          <p:cNvPr id="17" name="Immagine 16"/>
          <p:cNvPicPr>
            <a:picLocks noChangeAspect="1"/>
          </p:cNvPicPr>
          <p:nvPr/>
        </p:nvPicPr>
        <p:blipFill>
          <a:blip r:embed="rId6"/>
          <a:stretch>
            <a:fillRect/>
          </a:stretch>
        </p:blipFill>
        <p:spPr>
          <a:xfrm>
            <a:off x="4709905" y="1498794"/>
            <a:ext cx="3104702" cy="872605"/>
          </a:xfrm>
          <a:prstGeom prst="rect">
            <a:avLst/>
          </a:prstGeom>
          <a:ln w="38100">
            <a:solidFill>
              <a:srgbClr val="FF0000"/>
            </a:solidFill>
          </a:ln>
        </p:spPr>
      </p:pic>
      <p:pic>
        <p:nvPicPr>
          <p:cNvPr id="16" name="Immagine 15"/>
          <p:cNvPicPr>
            <a:picLocks noChangeAspect="1"/>
          </p:cNvPicPr>
          <p:nvPr/>
        </p:nvPicPr>
        <p:blipFill rotWithShape="1">
          <a:blip r:embed="rId7"/>
          <a:srcRect t="15793"/>
          <a:stretch/>
        </p:blipFill>
        <p:spPr>
          <a:xfrm>
            <a:off x="5838376" y="2595179"/>
            <a:ext cx="2584082" cy="845663"/>
          </a:xfrm>
          <a:prstGeom prst="rect">
            <a:avLst/>
          </a:prstGeom>
          <a:ln w="38100">
            <a:solidFill>
              <a:srgbClr val="FF0000"/>
            </a:solidFill>
          </a:ln>
        </p:spPr>
      </p:pic>
      <p:pic>
        <p:nvPicPr>
          <p:cNvPr id="2" name="Immagine 1"/>
          <p:cNvPicPr>
            <a:picLocks noChangeAspect="1"/>
          </p:cNvPicPr>
          <p:nvPr/>
        </p:nvPicPr>
        <p:blipFill>
          <a:blip r:embed="rId8"/>
          <a:stretch>
            <a:fillRect/>
          </a:stretch>
        </p:blipFill>
        <p:spPr>
          <a:xfrm>
            <a:off x="4359305" y="3658685"/>
            <a:ext cx="3385686" cy="982941"/>
          </a:xfrm>
          <a:prstGeom prst="rect">
            <a:avLst/>
          </a:prstGeom>
          <a:ln w="38100">
            <a:solidFill>
              <a:srgbClr val="FF0000"/>
            </a:solidFill>
          </a:ln>
        </p:spPr>
      </p:pic>
      <p:pic>
        <p:nvPicPr>
          <p:cNvPr id="3" name="Immagine 2"/>
          <p:cNvPicPr>
            <a:picLocks noChangeAspect="1"/>
          </p:cNvPicPr>
          <p:nvPr/>
        </p:nvPicPr>
        <p:blipFill rotWithShape="1">
          <a:blip r:embed="rId9"/>
          <a:srcRect l="1" r="544"/>
          <a:stretch/>
        </p:blipFill>
        <p:spPr>
          <a:xfrm>
            <a:off x="4466280" y="4860097"/>
            <a:ext cx="3983339" cy="1280322"/>
          </a:xfrm>
          <a:prstGeom prst="rect">
            <a:avLst/>
          </a:prstGeom>
          <a:ln w="38100">
            <a:solidFill>
              <a:srgbClr val="FF0000"/>
            </a:solidFill>
          </a:ln>
        </p:spPr>
      </p:pic>
      <p:sp>
        <p:nvSpPr>
          <p:cNvPr id="18"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9" name="Immagine 18" descr="a_5326">
            <a:extLst>
              <a:ext uri="{FF2B5EF4-FFF2-40B4-BE49-F238E27FC236}">
                <a16:creationId xmlns:a16="http://schemas.microsoft.com/office/drawing/2014/main" id="{2BFF0C7F-3240-4823-A8BE-E4C180BF6197}"/>
              </a:ext>
            </a:extLst>
          </p:cNvPr>
          <p:cNvPicPr/>
          <p:nvPr/>
        </p:nvPicPr>
        <p:blipFill>
          <a:blip r:embed="rId10" cstate="print"/>
          <a:srcRect/>
          <a:stretch>
            <a:fillRect/>
          </a:stretch>
        </p:blipFill>
        <p:spPr bwMode="auto">
          <a:xfrm>
            <a:off x="8277956" y="66062"/>
            <a:ext cx="732869" cy="661182"/>
          </a:xfrm>
          <a:prstGeom prst="rect">
            <a:avLst/>
          </a:prstGeom>
          <a:noFill/>
          <a:ln w="9525">
            <a:noFill/>
            <a:miter lim="800000"/>
            <a:headEnd/>
            <a:tailEnd/>
          </a:ln>
        </p:spPr>
      </p:pic>
      <p:pic>
        <p:nvPicPr>
          <p:cNvPr id="20" name="Immagine 19">
            <a:extLst>
              <a:ext uri="{FF2B5EF4-FFF2-40B4-BE49-F238E27FC236}">
                <a16:creationId xmlns:a16="http://schemas.microsoft.com/office/drawing/2014/main" id="{DE483537-B9D0-42CE-9C34-3E0A37401B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21" name="Immagine 20">
            <a:extLst>
              <a:ext uri="{FF2B5EF4-FFF2-40B4-BE49-F238E27FC236}">
                <a16:creationId xmlns:a16="http://schemas.microsoft.com/office/drawing/2014/main" id="{603F0002-6103-477E-9863-80CCCD8F6686}"/>
              </a:ext>
            </a:extLst>
          </p:cNvPr>
          <p:cNvPicPr>
            <a:picLocks noChangeAspect="1"/>
          </p:cNvPicPr>
          <p:nvPr/>
        </p:nvPicPr>
        <p:blipFill>
          <a:blip r:embed="rId12"/>
          <a:stretch>
            <a:fillRect/>
          </a:stretch>
        </p:blipFill>
        <p:spPr>
          <a:xfrm>
            <a:off x="53268" y="66059"/>
            <a:ext cx="2782216" cy="661185"/>
          </a:xfrm>
          <a:prstGeom prst="rect">
            <a:avLst/>
          </a:prstGeom>
        </p:spPr>
      </p:pic>
      <p:cxnSp>
        <p:nvCxnSpPr>
          <p:cNvPr id="22" name="Connettore diritto 21">
            <a:extLst>
              <a:ext uri="{FF2B5EF4-FFF2-40B4-BE49-F238E27FC236}">
                <a16:creationId xmlns:a16="http://schemas.microsoft.com/office/drawing/2014/main" id="{45CA5CC2-5193-4258-8F84-0C0CA5307135}"/>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11275"/>
      </p:ext>
    </p:extLst>
  </p:cSld>
  <p:clrMapOvr>
    <a:masterClrMapping/>
  </p:clrMapOvr>
  <mc:AlternateContent xmlns:mc="http://schemas.openxmlformats.org/markup-compatibility/2006" xmlns:p14="http://schemas.microsoft.com/office/powerpoint/2010/main">
    <mc:Choice Requires="p14">
      <p:transition spd="slow" p14:dur="2000" advTm="25462"/>
    </mc:Choice>
    <mc:Fallback xmlns="">
      <p:transition spd="slow" advTm="254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6</a:t>
            </a:fld>
            <a:endParaRPr lang="it-IT"/>
          </a:p>
        </p:txBody>
      </p:sp>
      <p:sp>
        <p:nvSpPr>
          <p:cNvPr id="6" name="CasellaDiTesto 5"/>
          <p:cNvSpPr txBox="1"/>
          <p:nvPr/>
        </p:nvSpPr>
        <p:spPr>
          <a:xfrm>
            <a:off x="-835527" y="721359"/>
            <a:ext cx="9144000" cy="646331"/>
          </a:xfrm>
          <a:prstGeom prst="rect">
            <a:avLst/>
          </a:prstGeom>
          <a:noFill/>
        </p:spPr>
        <p:txBody>
          <a:bodyPr wrap="square" rtlCol="0">
            <a:spAutoFit/>
          </a:bodyPr>
          <a:lstStyle/>
          <a:p>
            <a:pPr algn="ctr"/>
            <a:r>
              <a:rPr lang="it-IT" sz="3600" dirty="0" err="1">
                <a:solidFill>
                  <a:schemeClr val="accent1"/>
                </a:solidFill>
                <a:latin typeface="Times New Roman" panose="02020603050405020304" pitchFamily="18" charset="0"/>
                <a:cs typeface="Times New Roman" panose="02020603050405020304" pitchFamily="18" charset="0"/>
              </a:rPr>
              <a:t>Patient</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derived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digital</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breast</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phantoms</a:t>
            </a:r>
            <a:endParaRPr lang="it-IT" sz="3600" dirty="0">
              <a:solidFill>
                <a:schemeClr val="accent1"/>
              </a:solidFill>
              <a:latin typeface="Times New Roman" panose="02020603050405020304" pitchFamily="18" charset="0"/>
              <a:cs typeface="Times New Roman" panose="02020603050405020304" pitchFamily="18" charset="0"/>
            </a:endParaRPr>
          </a:p>
        </p:txBody>
      </p:sp>
      <p:pic>
        <p:nvPicPr>
          <p:cNvPr id="7" name="Immagine 6"/>
          <p:cNvPicPr/>
          <p:nvPr/>
        </p:nvPicPr>
        <p:blipFill>
          <a:blip r:embed="rId2" cstate="print">
            <a:extLst>
              <a:ext uri="{28A0092B-C50C-407E-A947-70E740481C1C}">
                <a14:useLocalDpi xmlns:a14="http://schemas.microsoft.com/office/drawing/2010/main" val="0"/>
              </a:ext>
            </a:extLst>
          </a:blip>
          <a:stretch>
            <a:fillRect/>
          </a:stretch>
        </p:blipFill>
        <p:spPr>
          <a:xfrm>
            <a:off x="588419" y="1344617"/>
            <a:ext cx="8099285" cy="3561277"/>
          </a:xfrm>
          <a:prstGeom prst="rect">
            <a:avLst/>
          </a:prstGeom>
        </p:spPr>
      </p:pic>
      <p:sp>
        <p:nvSpPr>
          <p:cNvPr id="8" name="CasellaDiTesto 7"/>
          <p:cNvSpPr txBox="1"/>
          <p:nvPr/>
        </p:nvSpPr>
        <p:spPr>
          <a:xfrm rot="16200000">
            <a:off x="-1209745" y="2857136"/>
            <a:ext cx="3310265" cy="323165"/>
          </a:xfrm>
          <a:prstGeom prst="rect">
            <a:avLst/>
          </a:prstGeom>
          <a:noFill/>
        </p:spPr>
        <p:txBody>
          <a:bodyPr wrap="none" rtlCol="0">
            <a:spAutoFit/>
          </a:bodyPr>
          <a:lstStyle/>
          <a:p>
            <a:r>
              <a:rPr lang="it-IT" sz="1500" b="1" dirty="0">
                <a:latin typeface="Times New Roman" panose="02020603050405020304" pitchFamily="18" charset="0"/>
                <a:cs typeface="Times New Roman" panose="02020603050405020304" pitchFamily="18" charset="0"/>
              </a:rPr>
              <a:t>Up to 300 </a:t>
            </a:r>
            <a:r>
              <a:rPr lang="it-IT" sz="1500" b="1" dirty="0" err="1">
                <a:latin typeface="Times New Roman" panose="02020603050405020304" pitchFamily="18" charset="0"/>
                <a:cs typeface="Times New Roman" panose="02020603050405020304" pitchFamily="18" charset="0"/>
              </a:rPr>
              <a:t>cases</a:t>
            </a:r>
            <a:r>
              <a:rPr lang="it-IT" sz="1500" b="1" dirty="0">
                <a:latin typeface="Times New Roman" panose="02020603050405020304" pitchFamily="18" charset="0"/>
                <a:cs typeface="Times New Roman" panose="02020603050405020304" pitchFamily="18" charset="0"/>
              </a:rPr>
              <a:t> </a:t>
            </a:r>
            <a:r>
              <a:rPr lang="it-IT" sz="1500" b="1" dirty="0" err="1">
                <a:latin typeface="Times New Roman" panose="02020603050405020304" pitchFamily="18" charset="0"/>
                <a:cs typeface="Times New Roman" panose="02020603050405020304" pitchFamily="18" charset="0"/>
              </a:rPr>
              <a:t>provided</a:t>
            </a:r>
            <a:r>
              <a:rPr lang="it-IT" sz="1500" b="1" dirty="0">
                <a:latin typeface="Times New Roman" panose="02020603050405020304" pitchFamily="18" charset="0"/>
                <a:cs typeface="Times New Roman" panose="02020603050405020304" pitchFamily="18" charset="0"/>
              </a:rPr>
              <a:t> by UC Davis</a:t>
            </a:r>
          </a:p>
        </p:txBody>
      </p:sp>
      <p:sp>
        <p:nvSpPr>
          <p:cNvPr id="9" name="CasellaDiTesto 8"/>
          <p:cNvSpPr txBox="1"/>
          <p:nvPr/>
        </p:nvSpPr>
        <p:spPr>
          <a:xfrm>
            <a:off x="382278" y="5432035"/>
            <a:ext cx="8379443" cy="784830"/>
          </a:xfrm>
          <a:prstGeom prst="rect">
            <a:avLst/>
          </a:prstGeom>
          <a:noFill/>
        </p:spPr>
        <p:txBody>
          <a:bodyPr wrap="square" rtlCol="0">
            <a:spAutoFit/>
          </a:bodyPr>
          <a:lstStyle/>
          <a:p>
            <a:pPr marL="128588" indent="-128588">
              <a:buFontTx/>
              <a:buChar char="-"/>
            </a:pPr>
            <a:r>
              <a:rPr lang="en-US" sz="900" dirty="0" err="1">
                <a:latin typeface="Times New Roman" panose="02020603050405020304" pitchFamily="18" charset="0"/>
                <a:cs typeface="Times New Roman" panose="02020603050405020304" pitchFamily="18" charset="0"/>
              </a:rPr>
              <a:t>Sarno</a:t>
            </a:r>
            <a:r>
              <a:rPr lang="en-US" sz="900" dirty="0">
                <a:latin typeface="Times New Roman" panose="02020603050405020304" pitchFamily="18" charset="0"/>
                <a:cs typeface="Times New Roman" panose="02020603050405020304" pitchFamily="18" charset="0"/>
              </a:rPr>
              <a:t> A et al, </a:t>
            </a:r>
            <a:r>
              <a:rPr lang="en-US" sz="900" dirty="0" err="1">
                <a:latin typeface="Times New Roman" panose="02020603050405020304" pitchFamily="18" charset="0"/>
                <a:cs typeface="Times New Roman" panose="02020603050405020304" pitchFamily="18" charset="0"/>
              </a:rPr>
              <a:t>Personalised</a:t>
            </a:r>
            <a:r>
              <a:rPr lang="en-US" sz="900" dirty="0">
                <a:latin typeface="Times New Roman" panose="02020603050405020304" pitchFamily="18" charset="0"/>
                <a:cs typeface="Times New Roman" panose="02020603050405020304" pitchFamily="18" charset="0"/>
              </a:rPr>
              <a:t> estimates of mean glandular dose and image quality investigations in cone-beam computed tomography dedicated to the breast, </a:t>
            </a:r>
            <a:r>
              <a:rPr lang="en-GB" sz="900" dirty="0">
                <a:latin typeface="Times New Roman" panose="02020603050405020304" pitchFamily="18" charset="0"/>
                <a:cs typeface="Times New Roman" panose="02020603050405020304" pitchFamily="18" charset="0"/>
              </a:rPr>
              <a:t>ECR2019, Wien (Austria), 27</a:t>
            </a:r>
            <a:r>
              <a:rPr lang="en-GB" sz="900" baseline="30000" dirty="0">
                <a:latin typeface="Times New Roman" panose="02020603050405020304" pitchFamily="18" charset="0"/>
                <a:cs typeface="Times New Roman" panose="02020603050405020304" pitchFamily="18" charset="0"/>
              </a:rPr>
              <a:t>th </a:t>
            </a:r>
            <a:r>
              <a:rPr lang="en-GB" sz="900" dirty="0">
                <a:latin typeface="Times New Roman" panose="02020603050405020304" pitchFamily="18" charset="0"/>
                <a:cs typeface="Times New Roman" panose="02020603050405020304" pitchFamily="18" charset="0"/>
              </a:rPr>
              <a:t>February</a:t>
            </a:r>
            <a:r>
              <a:rPr lang="en-GB" sz="900" dirty="0">
                <a:latin typeface="Times New Roman" panose="02020603050405020304" pitchFamily="18" charset="0"/>
                <a:cs typeface="Times New Roman" panose="02020603050405020304" pitchFamily="18" charset="0"/>
                <a:sym typeface="Symbol" panose="05050102010706020507" pitchFamily="18" charset="2"/>
              </a:rPr>
              <a:t></a:t>
            </a:r>
            <a:r>
              <a:rPr lang="en-GB" sz="900" dirty="0">
                <a:latin typeface="Times New Roman" panose="02020603050405020304" pitchFamily="18" charset="0"/>
                <a:cs typeface="Times New Roman" panose="02020603050405020304" pitchFamily="18" charset="0"/>
              </a:rPr>
              <a:t>3</a:t>
            </a:r>
            <a:r>
              <a:rPr lang="en-GB" sz="900" baseline="30000" dirty="0">
                <a:latin typeface="Times New Roman" panose="02020603050405020304" pitchFamily="18" charset="0"/>
                <a:cs typeface="Times New Roman" panose="02020603050405020304" pitchFamily="18" charset="0"/>
              </a:rPr>
              <a:t>rd</a:t>
            </a:r>
            <a:r>
              <a:rPr lang="en-GB" sz="900" dirty="0">
                <a:latin typeface="Times New Roman" panose="02020603050405020304" pitchFamily="18" charset="0"/>
                <a:cs typeface="Times New Roman" panose="02020603050405020304" pitchFamily="18" charset="0"/>
              </a:rPr>
              <a:t> March 2019.</a:t>
            </a:r>
          </a:p>
          <a:p>
            <a:pPr marL="128588" indent="-128588">
              <a:buFontTx/>
              <a:buChar char="-"/>
            </a:pPr>
            <a:r>
              <a:rPr lang="en-US" sz="900" dirty="0" err="1">
                <a:latin typeface="Times New Roman" panose="02020603050405020304" pitchFamily="18" charset="0"/>
                <a:cs typeface="Times New Roman" panose="02020603050405020304" pitchFamily="18" charset="0"/>
              </a:rPr>
              <a:t>Sarno</a:t>
            </a:r>
            <a:r>
              <a:rPr lang="en-US" sz="900" dirty="0">
                <a:latin typeface="Times New Roman" panose="02020603050405020304" pitchFamily="18" charset="0"/>
                <a:cs typeface="Times New Roman" panose="02020603050405020304" pitchFamily="18" charset="0"/>
              </a:rPr>
              <a:t> A et al, </a:t>
            </a:r>
            <a:r>
              <a:rPr lang="en-GB" sz="900" dirty="0">
                <a:latin typeface="Times New Roman" panose="02020603050405020304" pitchFamily="18" charset="0"/>
                <a:cs typeface="Times New Roman" panose="02020603050405020304" pitchFamily="18" charset="0"/>
              </a:rPr>
              <a:t>Dedicated cone-beam breast CT: a patient specific GEANT4 study, 3</a:t>
            </a:r>
            <a:r>
              <a:rPr lang="en-GB" sz="900" baseline="30000" dirty="0">
                <a:latin typeface="Times New Roman" panose="02020603050405020304" pitchFamily="18" charset="0"/>
                <a:cs typeface="Times New Roman" panose="02020603050405020304" pitchFamily="18" charset="0"/>
              </a:rPr>
              <a:t>rd</a:t>
            </a:r>
            <a:r>
              <a:rPr lang="en-GB" sz="900" dirty="0">
                <a:latin typeface="Times New Roman" panose="02020603050405020304" pitchFamily="18" charset="0"/>
                <a:cs typeface="Times New Roman" panose="02020603050405020304" pitchFamily="18" charset="0"/>
              </a:rPr>
              <a:t> Geant4 international User Conference, Bordeaux (France), 29</a:t>
            </a:r>
            <a:r>
              <a:rPr lang="en-GB" sz="900" baseline="30000" dirty="0">
                <a:latin typeface="Times New Roman" panose="02020603050405020304" pitchFamily="18" charset="0"/>
                <a:cs typeface="Times New Roman" panose="02020603050405020304" pitchFamily="18" charset="0"/>
              </a:rPr>
              <a:t>th</a:t>
            </a:r>
            <a:r>
              <a:rPr lang="en-US" sz="900" dirty="0">
                <a:latin typeface="Times New Roman" panose="02020603050405020304" pitchFamily="18" charset="0"/>
                <a:cs typeface="Times New Roman" panose="02020603050405020304" pitchFamily="18" charset="0"/>
              </a:rPr>
              <a:t>–31</a:t>
            </a:r>
            <a:r>
              <a:rPr lang="en-US" sz="900" baseline="30000" dirty="0">
                <a:latin typeface="Times New Roman" panose="02020603050405020304" pitchFamily="18" charset="0"/>
                <a:cs typeface="Times New Roman" panose="02020603050405020304" pitchFamily="18" charset="0"/>
              </a:rPr>
              <a:t>st</a:t>
            </a:r>
            <a:r>
              <a:rPr lang="en-US" sz="900" dirty="0">
                <a:latin typeface="Times New Roman" panose="02020603050405020304" pitchFamily="18" charset="0"/>
                <a:cs typeface="Times New Roman" panose="02020603050405020304" pitchFamily="18" charset="0"/>
              </a:rPr>
              <a:t> October 2019</a:t>
            </a:r>
          </a:p>
          <a:p>
            <a:pPr marL="128588" indent="-128588">
              <a:buFontTx/>
              <a:buChar char="-"/>
            </a:pPr>
            <a:r>
              <a:rPr lang="en-US" sz="900" dirty="0" err="1">
                <a:latin typeface="Times New Roman" panose="02020603050405020304" pitchFamily="18" charset="0"/>
                <a:cs typeface="Times New Roman" panose="02020603050405020304" pitchFamily="18" charset="0"/>
              </a:rPr>
              <a:t>Sarno</a:t>
            </a:r>
            <a:r>
              <a:rPr lang="en-US" sz="900" dirty="0">
                <a:latin typeface="Times New Roman" panose="02020603050405020304" pitchFamily="18" charset="0"/>
                <a:cs typeface="Times New Roman" panose="02020603050405020304" pitchFamily="18" charset="0"/>
              </a:rPr>
              <a:t> A et al, Monte Carlo evaluation of glandular dose in cone-beam X-ray computed tomography dedicated to the breast: Homogeneous and heterogeneous breast models, </a:t>
            </a:r>
            <a:r>
              <a:rPr lang="en-US" sz="900" dirty="0" err="1">
                <a:latin typeface="Times New Roman" panose="02020603050405020304" pitchFamily="18" charset="0"/>
                <a:cs typeface="Times New Roman" panose="02020603050405020304" pitchFamily="18" charset="0"/>
              </a:rPr>
              <a:t>Phys</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Medica</a:t>
            </a:r>
            <a:r>
              <a:rPr lang="en-US" sz="900" dirty="0">
                <a:latin typeface="Times New Roman" panose="02020603050405020304" pitchFamily="18" charset="0"/>
                <a:cs typeface="Times New Roman" panose="02020603050405020304" pitchFamily="18" charset="0"/>
              </a:rPr>
              <a:t> (2018); 51:99-107.</a:t>
            </a:r>
            <a:endParaRPr lang="it-IT" sz="900" dirty="0">
              <a:latin typeface="Times New Roman" panose="02020603050405020304" pitchFamily="18" charset="0"/>
              <a:cs typeface="Times New Roman" panose="02020603050405020304" pitchFamily="18" charset="0"/>
            </a:endParaRPr>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1" name="Immagine 10" descr="a_5326">
            <a:extLst>
              <a:ext uri="{FF2B5EF4-FFF2-40B4-BE49-F238E27FC236}">
                <a16:creationId xmlns:a16="http://schemas.microsoft.com/office/drawing/2014/main" id="{0E78087F-0FC0-49A8-A782-62EEE6A3D5B9}"/>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2" name="Immagine 11">
            <a:extLst>
              <a:ext uri="{FF2B5EF4-FFF2-40B4-BE49-F238E27FC236}">
                <a16:creationId xmlns:a16="http://schemas.microsoft.com/office/drawing/2014/main" id="{F12422CD-BE1C-4F8F-8BE9-CFE84C9B4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3" name="Immagine 12">
            <a:extLst>
              <a:ext uri="{FF2B5EF4-FFF2-40B4-BE49-F238E27FC236}">
                <a16:creationId xmlns:a16="http://schemas.microsoft.com/office/drawing/2014/main" id="{94F1EB1A-2B24-4727-8FA4-32CABF5D263C}"/>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4" name="Connettore diritto 13">
            <a:extLst>
              <a:ext uri="{FF2B5EF4-FFF2-40B4-BE49-F238E27FC236}">
                <a16:creationId xmlns:a16="http://schemas.microsoft.com/office/drawing/2014/main" id="{9538F0C4-76DB-4629-BA84-5EDFADC4EA3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46745"/>
      </p:ext>
    </p:extLst>
  </p:cSld>
  <p:clrMapOvr>
    <a:masterClrMapping/>
  </p:clrMapOvr>
  <mc:AlternateContent xmlns:mc="http://schemas.openxmlformats.org/markup-compatibility/2006" xmlns:p14="http://schemas.microsoft.com/office/powerpoint/2010/main">
    <mc:Choice Requires="p14">
      <p:transition spd="slow" p14:dur="2000" advTm="87524"/>
    </mc:Choice>
    <mc:Fallback xmlns="">
      <p:transition spd="slow" advTm="875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7</a:t>
            </a:fld>
            <a:endParaRPr lang="it-IT"/>
          </a:p>
        </p:txBody>
      </p:sp>
      <p:sp>
        <p:nvSpPr>
          <p:cNvPr id="6" name="CasellaDiTesto 5"/>
          <p:cNvSpPr txBox="1"/>
          <p:nvPr/>
        </p:nvSpPr>
        <p:spPr>
          <a:xfrm>
            <a:off x="-363984" y="687397"/>
            <a:ext cx="9144000" cy="646331"/>
          </a:xfrm>
          <a:prstGeom prst="rect">
            <a:avLst/>
          </a:prstGeom>
          <a:noFill/>
        </p:spPr>
        <p:txBody>
          <a:bodyPr wrap="square" rtlCol="0">
            <a:spAutoFit/>
          </a:bodyPr>
          <a:lstStyle/>
          <a:p>
            <a:pPr algn="ctr"/>
            <a:r>
              <a:rPr lang="it-IT" sz="3600" dirty="0">
                <a:solidFill>
                  <a:schemeClr val="accent1"/>
                </a:solidFill>
                <a:latin typeface="Times New Roman" panose="02020603050405020304" pitchFamily="18" charset="0"/>
                <a:cs typeface="Times New Roman" panose="02020603050405020304" pitchFamily="18" charset="0"/>
              </a:rPr>
              <a:t>Database of </a:t>
            </a:r>
            <a:r>
              <a:rPr lang="it-IT" sz="3600" dirty="0" err="1">
                <a:solidFill>
                  <a:schemeClr val="accent1"/>
                </a:solidFill>
                <a:latin typeface="Times New Roman" panose="02020603050405020304" pitchFamily="18" charset="0"/>
                <a:cs typeface="Times New Roman" panose="02020603050405020304" pitchFamily="18" charset="0"/>
              </a:rPr>
              <a:t>uncompressed</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breast</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phantoms</a:t>
            </a:r>
            <a:endParaRPr lang="it-IT" sz="3600" dirty="0">
              <a:solidFill>
                <a:schemeClr val="accent1"/>
              </a:solidFill>
              <a:latin typeface="Times New Roman" panose="02020603050405020304" pitchFamily="18" charset="0"/>
              <a:cs typeface="Times New Roman" panose="02020603050405020304" pitchFamily="18" charset="0"/>
            </a:endParaRPr>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108492" y="1345185"/>
            <a:ext cx="6132035" cy="2774362"/>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1727554783"/>
              </p:ext>
            </p:extLst>
          </p:nvPr>
        </p:nvGraphicFramePr>
        <p:xfrm>
          <a:off x="628338" y="4140116"/>
          <a:ext cx="7890660" cy="1844220"/>
        </p:xfrm>
        <a:graphic>
          <a:graphicData uri="http://schemas.openxmlformats.org/drawingml/2006/table">
            <a:tbl>
              <a:tblPr firstRow="1" firstCol="1" bandRow="1">
                <a:tableStyleId>{5C22544A-7EE6-4342-B048-85BDC9FD1C3A}</a:tableStyleId>
              </a:tblPr>
              <a:tblGrid>
                <a:gridCol w="4193776">
                  <a:extLst>
                    <a:ext uri="{9D8B030D-6E8A-4147-A177-3AD203B41FA5}">
                      <a16:colId xmlns:a16="http://schemas.microsoft.com/office/drawing/2014/main" val="20000"/>
                    </a:ext>
                  </a:extLst>
                </a:gridCol>
                <a:gridCol w="924221">
                  <a:extLst>
                    <a:ext uri="{9D8B030D-6E8A-4147-A177-3AD203B41FA5}">
                      <a16:colId xmlns:a16="http://schemas.microsoft.com/office/drawing/2014/main" val="20001"/>
                    </a:ext>
                  </a:extLst>
                </a:gridCol>
                <a:gridCol w="924221">
                  <a:extLst>
                    <a:ext uri="{9D8B030D-6E8A-4147-A177-3AD203B41FA5}">
                      <a16:colId xmlns:a16="http://schemas.microsoft.com/office/drawing/2014/main" val="20002"/>
                    </a:ext>
                  </a:extLst>
                </a:gridCol>
                <a:gridCol w="924221">
                  <a:extLst>
                    <a:ext uri="{9D8B030D-6E8A-4147-A177-3AD203B41FA5}">
                      <a16:colId xmlns:a16="http://schemas.microsoft.com/office/drawing/2014/main" val="20003"/>
                    </a:ext>
                  </a:extLst>
                </a:gridCol>
                <a:gridCol w="924221">
                  <a:extLst>
                    <a:ext uri="{9D8B030D-6E8A-4147-A177-3AD203B41FA5}">
                      <a16:colId xmlns:a16="http://schemas.microsoft.com/office/drawing/2014/main" val="20004"/>
                    </a:ext>
                  </a:extLst>
                </a:gridCol>
              </a:tblGrid>
              <a:tr h="263460">
                <a:tc>
                  <a:txBody>
                    <a:bodyPr/>
                    <a:lstStyle/>
                    <a:p>
                      <a:pPr>
                        <a:spcAft>
                          <a:spcPts val="0"/>
                        </a:spcAft>
                      </a:pPr>
                      <a:r>
                        <a:rPr lang="en-US" sz="1400" dirty="0">
                          <a:solidFill>
                            <a:schemeClr val="tx1"/>
                          </a:solidFill>
                          <a:effectLst/>
                        </a:rPr>
                        <a:t> </a:t>
                      </a:r>
                      <a:endParaRPr lang="en-US" sz="1400" dirty="0">
                        <a:solidFill>
                          <a:schemeClr val="tx1"/>
                        </a:solidFill>
                        <a:effectLst/>
                        <a:latin typeface="Liberation Serif"/>
                        <a:ea typeface="WenQuanYi Zen Hei"/>
                        <a:cs typeface="Lohit Devanagari"/>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err="1">
                          <a:solidFill>
                            <a:schemeClr val="tx1"/>
                          </a:solidFill>
                          <a:effectLst/>
                        </a:rPr>
                        <a:t>Mean</a:t>
                      </a:r>
                      <a:endParaRPr lang="en-US" sz="1400" dirty="0">
                        <a:solidFill>
                          <a:schemeClr val="tx1"/>
                        </a:solidFill>
                        <a:effectLst/>
                        <a:latin typeface="Liberation Serif"/>
                        <a:ea typeface="WenQuanYi Zen Hei"/>
                        <a:cs typeface="Lohit Devanagari"/>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err="1">
                          <a:solidFill>
                            <a:schemeClr val="tx1"/>
                          </a:solidFill>
                          <a:effectLst/>
                        </a:rPr>
                        <a:t>Std</a:t>
                      </a:r>
                      <a:r>
                        <a:rPr lang="it-IT" sz="1400" dirty="0">
                          <a:solidFill>
                            <a:schemeClr val="tx1"/>
                          </a:solidFill>
                          <a:effectLst/>
                        </a:rPr>
                        <a:t>. </a:t>
                      </a:r>
                      <a:r>
                        <a:rPr lang="it-IT" sz="1400" dirty="0" err="1">
                          <a:solidFill>
                            <a:schemeClr val="tx1"/>
                          </a:solidFill>
                          <a:effectLst/>
                        </a:rPr>
                        <a:t>Dev</a:t>
                      </a:r>
                      <a:r>
                        <a:rPr lang="it-IT" sz="1400" dirty="0">
                          <a:solidFill>
                            <a:schemeClr val="tx1"/>
                          </a:solidFill>
                          <a:effectLst/>
                        </a:rPr>
                        <a:t>.</a:t>
                      </a:r>
                      <a:endParaRPr lang="en-US" sz="1400" dirty="0">
                        <a:solidFill>
                          <a:schemeClr val="tx1"/>
                        </a:solidFill>
                        <a:effectLst/>
                        <a:latin typeface="Liberation Serif"/>
                        <a:ea typeface="WenQuanYi Zen Hei"/>
                        <a:cs typeface="Lohit Devanagari"/>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rPr>
                        <a:t>Min.</a:t>
                      </a:r>
                      <a:endParaRPr lang="en-US" sz="1400" dirty="0">
                        <a:solidFill>
                          <a:schemeClr val="tx1"/>
                        </a:solidFill>
                        <a:effectLst/>
                        <a:latin typeface="Liberation Serif"/>
                        <a:ea typeface="WenQuanYi Zen Hei"/>
                        <a:cs typeface="Lohit Devanagari"/>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rPr>
                        <a:t>Max.</a:t>
                      </a:r>
                      <a:endParaRPr lang="en-US" sz="1400" dirty="0">
                        <a:solidFill>
                          <a:schemeClr val="tx1"/>
                        </a:solidFill>
                        <a:effectLst/>
                        <a:latin typeface="Liberation Serif"/>
                        <a:ea typeface="WenQuanYi Zen Hei"/>
                        <a:cs typeface="Lohit Devanagari"/>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3460">
                <a:tc>
                  <a:txBody>
                    <a:bodyPr/>
                    <a:lstStyle/>
                    <a:p>
                      <a:pPr>
                        <a:spcAft>
                          <a:spcPts val="0"/>
                        </a:spcAft>
                      </a:pPr>
                      <a:r>
                        <a:rPr lang="it-IT" sz="1400" dirty="0" err="1">
                          <a:solidFill>
                            <a:schemeClr val="tx1"/>
                          </a:solidFill>
                          <a:effectLst/>
                          <a:latin typeface="Times New Roman" panose="02020603050405020304" pitchFamily="18" charset="0"/>
                          <a:cs typeface="Times New Roman" panose="02020603050405020304" pitchFamily="18" charset="0"/>
                        </a:rPr>
                        <a:t>Glandular</a:t>
                      </a:r>
                      <a:r>
                        <a:rPr lang="it-IT" sz="1400" dirty="0">
                          <a:solidFill>
                            <a:schemeClr val="tx1"/>
                          </a:solidFill>
                          <a:effectLst/>
                          <a:latin typeface="Times New Roman" panose="02020603050405020304" pitchFamily="18" charset="0"/>
                          <a:cs typeface="Times New Roman" panose="02020603050405020304" pitchFamily="18" charset="0"/>
                        </a:rPr>
                        <a:t> </a:t>
                      </a:r>
                      <a:r>
                        <a:rPr lang="it-IT" sz="1400" dirty="0" err="1">
                          <a:solidFill>
                            <a:schemeClr val="tx1"/>
                          </a:solidFill>
                          <a:effectLst/>
                          <a:latin typeface="Times New Roman" panose="02020603050405020304" pitchFamily="18" charset="0"/>
                          <a:cs typeface="Times New Roman" panose="02020603050405020304" pitchFamily="18" charset="0"/>
                        </a:rPr>
                        <a:t>fraction</a:t>
                      </a:r>
                      <a:r>
                        <a:rPr lang="it-IT" sz="1400" dirty="0">
                          <a:solidFill>
                            <a:schemeClr val="tx1"/>
                          </a:solidFill>
                          <a:effectLst/>
                          <a:latin typeface="Times New Roman" panose="02020603050405020304" pitchFamily="18" charset="0"/>
                          <a:cs typeface="Times New Roman" panose="02020603050405020304" pitchFamily="18" charset="0"/>
                        </a:rPr>
                        <a:t> by mass </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0.13</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0.10</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a:solidFill>
                            <a:schemeClr val="tx1"/>
                          </a:solidFill>
                          <a:effectLst/>
                          <a:latin typeface="Times New Roman" panose="02020603050405020304" pitchFamily="18" charset="0"/>
                          <a:cs typeface="Times New Roman" panose="02020603050405020304" pitchFamily="18" charset="0"/>
                        </a:rPr>
                        <a:t>0.01</a:t>
                      </a:r>
                      <a:endParaRPr lang="en-US" sz="140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0.59</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3460">
                <a:tc>
                  <a:txBody>
                    <a:bodyPr/>
                    <a:lstStyle/>
                    <a:p>
                      <a:pPr>
                        <a:spcAft>
                          <a:spcPts val="0"/>
                        </a:spcAft>
                      </a:pPr>
                      <a:r>
                        <a:rPr lang="it-IT" sz="1400" dirty="0" err="1">
                          <a:solidFill>
                            <a:schemeClr val="tx1"/>
                          </a:solidFill>
                          <a:effectLst/>
                          <a:latin typeface="Times New Roman" panose="02020603050405020304" pitchFamily="18" charset="0"/>
                          <a:cs typeface="Times New Roman" panose="02020603050405020304" pitchFamily="18" charset="0"/>
                        </a:rPr>
                        <a:t>Glandular</a:t>
                      </a:r>
                      <a:r>
                        <a:rPr lang="it-IT" sz="1400" dirty="0">
                          <a:solidFill>
                            <a:schemeClr val="tx1"/>
                          </a:solidFill>
                          <a:effectLst/>
                          <a:latin typeface="Times New Roman" panose="02020603050405020304" pitchFamily="18" charset="0"/>
                          <a:cs typeface="Times New Roman" panose="02020603050405020304" pitchFamily="18" charset="0"/>
                        </a:rPr>
                        <a:t> </a:t>
                      </a:r>
                      <a:r>
                        <a:rPr lang="it-IT" sz="1400" dirty="0" err="1">
                          <a:solidFill>
                            <a:schemeClr val="tx1"/>
                          </a:solidFill>
                          <a:effectLst/>
                          <a:latin typeface="Times New Roman" panose="02020603050405020304" pitchFamily="18" charset="0"/>
                          <a:cs typeface="Times New Roman" panose="02020603050405020304" pitchFamily="18" charset="0"/>
                        </a:rPr>
                        <a:t>fraction</a:t>
                      </a:r>
                      <a:r>
                        <a:rPr lang="it-IT" sz="1400" dirty="0">
                          <a:solidFill>
                            <a:schemeClr val="tx1"/>
                          </a:solidFill>
                          <a:effectLst/>
                          <a:latin typeface="Times New Roman" panose="02020603050405020304" pitchFamily="18" charset="0"/>
                          <a:cs typeface="Times New Roman" panose="02020603050405020304" pitchFamily="18" charset="0"/>
                        </a:rPr>
                        <a:t> by volume</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0.11</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0.10</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0.01</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a:solidFill>
                            <a:schemeClr val="tx1"/>
                          </a:solidFill>
                          <a:effectLst/>
                          <a:latin typeface="Times New Roman" panose="02020603050405020304" pitchFamily="18" charset="0"/>
                          <a:cs typeface="Times New Roman" panose="02020603050405020304" pitchFamily="18" charset="0"/>
                        </a:rPr>
                        <a:t>0.53</a:t>
                      </a:r>
                      <a:endParaRPr lang="en-US" sz="140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460">
                <a:tc>
                  <a:txBody>
                    <a:bodyPr/>
                    <a:lstStyle/>
                    <a:p>
                      <a:pPr>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Breast volume – skin excluded (cm</a:t>
                      </a:r>
                      <a:r>
                        <a:rPr lang="en-US" sz="1400" baseline="30000" dirty="0">
                          <a:solidFill>
                            <a:schemeClr val="tx1"/>
                          </a:solidFill>
                          <a:effectLst/>
                          <a:latin typeface="Times New Roman" panose="02020603050405020304" pitchFamily="18" charset="0"/>
                          <a:cs typeface="Times New Roman" panose="02020603050405020304" pitchFamily="18" charset="0"/>
                        </a:rPr>
                        <a:t>3</a:t>
                      </a:r>
                      <a:r>
                        <a:rPr lang="en-US"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513.83</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198.24</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139.36</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a:solidFill>
                            <a:schemeClr val="tx1"/>
                          </a:solidFill>
                          <a:effectLst/>
                          <a:latin typeface="Times New Roman" panose="02020603050405020304" pitchFamily="18" charset="0"/>
                          <a:cs typeface="Times New Roman" panose="02020603050405020304" pitchFamily="18" charset="0"/>
                        </a:rPr>
                        <a:t>880.25</a:t>
                      </a:r>
                      <a:endParaRPr lang="en-US" sz="140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3460">
                <a:tc>
                  <a:txBody>
                    <a:bodyPr/>
                    <a:lstStyle/>
                    <a:p>
                      <a:pPr>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Breast length from chest wall to nipple </a:t>
                      </a:r>
                      <a:r>
                        <a:rPr lang="en-US" sz="1400" dirty="0">
                          <a:solidFill>
                            <a:schemeClr val="tx1"/>
                          </a:solidFill>
                          <a:effectLst/>
                          <a:latin typeface="Times New Roman" panose="02020603050405020304" pitchFamily="18" charset="0"/>
                          <a:cs typeface="Times New Roman" panose="02020603050405020304" pitchFamily="18" charset="0"/>
                        </a:rPr>
                        <a:t>(mm)</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a:solidFill>
                            <a:schemeClr val="tx1"/>
                          </a:solidFill>
                          <a:effectLst/>
                          <a:latin typeface="Times New Roman" panose="02020603050405020304" pitchFamily="18" charset="0"/>
                          <a:cs typeface="Times New Roman" panose="02020603050405020304" pitchFamily="18" charset="0"/>
                        </a:rPr>
                        <a:t>84.29</a:t>
                      </a:r>
                      <a:endParaRPr lang="en-US" sz="140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12.93</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49.85</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104.14</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3460">
                <a:tc>
                  <a:txBody>
                    <a:bodyPr/>
                    <a:lstStyle/>
                    <a:p>
                      <a:pPr>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Equivalent diameter at the center of mass (mm)</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105.87</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14.66</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57.13</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136.23</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3460">
                <a:tc>
                  <a:txBody>
                    <a:bodyPr/>
                    <a:lstStyle/>
                    <a:p>
                      <a:pPr>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Breast length-to-equivalent radius ratio (mm) </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1.62</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0.35</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1.11</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it-IT" sz="1400" dirty="0">
                          <a:solidFill>
                            <a:schemeClr val="tx1"/>
                          </a:solidFill>
                          <a:effectLst/>
                          <a:latin typeface="Times New Roman" panose="02020603050405020304" pitchFamily="18" charset="0"/>
                          <a:cs typeface="Times New Roman" panose="02020603050405020304" pitchFamily="18" charset="0"/>
                        </a:rPr>
                        <a:t>3.25</a:t>
                      </a:r>
                      <a:endParaRPr lang="en-US" sz="1400" dirty="0">
                        <a:solidFill>
                          <a:schemeClr val="tx1"/>
                        </a:solidFill>
                        <a:effectLst/>
                        <a:latin typeface="Times New Roman" panose="02020603050405020304" pitchFamily="18" charset="0"/>
                        <a:ea typeface="WenQuanYi Zen Hei"/>
                        <a:cs typeface="Times New Roman" panose="02020603050405020304" pitchFamily="18" charset="0"/>
                      </a:endParaRPr>
                    </a:p>
                  </a:txBody>
                  <a:tcPr marL="49054"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CasellaDiTesto 2"/>
          <p:cNvSpPr txBox="1"/>
          <p:nvPr/>
        </p:nvSpPr>
        <p:spPr>
          <a:xfrm>
            <a:off x="6123159" y="1615245"/>
            <a:ext cx="2912349" cy="1200329"/>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85 </a:t>
            </a:r>
            <a:r>
              <a:rPr lang="it-IT" b="1" dirty="0" err="1">
                <a:latin typeface="Times New Roman" panose="02020603050405020304" pitchFamily="18" charset="0"/>
                <a:cs typeface="Times New Roman" panose="02020603050405020304" pitchFamily="18" charset="0"/>
              </a:rPr>
              <a:t>digital</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breast</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phantoms</a:t>
            </a:r>
            <a:r>
              <a:rPr lang="it-IT" b="1" dirty="0">
                <a:latin typeface="Times New Roman" panose="02020603050405020304" pitchFamily="18" charset="0"/>
                <a:cs typeface="Times New Roman" panose="02020603050405020304" pitchFamily="18" charset="0"/>
              </a:rPr>
              <a:t> from 85 </a:t>
            </a:r>
            <a:r>
              <a:rPr lang="it-IT" b="1" dirty="0" err="1">
                <a:latin typeface="Times New Roman" panose="02020603050405020304" pitchFamily="18" charset="0"/>
                <a:cs typeface="Times New Roman" panose="02020603050405020304" pitchFamily="18" charset="0"/>
              </a:rPr>
              <a:t>unaffected</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breast</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acquired</a:t>
            </a:r>
            <a:r>
              <a:rPr lang="it-IT" b="1" dirty="0">
                <a:latin typeface="Times New Roman" panose="02020603050405020304" pitchFamily="18" charset="0"/>
                <a:cs typeface="Times New Roman" panose="02020603050405020304" pitchFamily="18" charset="0"/>
              </a:rPr>
              <a:t> with the UC Davis BCT scanner</a:t>
            </a:r>
            <a:endParaRPr lang="en-US" b="1" dirty="0">
              <a:latin typeface="Times New Roman" panose="02020603050405020304" pitchFamily="18" charset="0"/>
              <a:cs typeface="Times New Roman" panose="02020603050405020304" pitchFamily="18" charset="0"/>
            </a:endParaRPr>
          </a:p>
        </p:txBody>
      </p:sp>
      <p:sp>
        <p:nvSpPr>
          <p:cNvPr id="8"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0" name="Immagine 9" descr="a_5326">
            <a:extLst>
              <a:ext uri="{FF2B5EF4-FFF2-40B4-BE49-F238E27FC236}">
                <a16:creationId xmlns:a16="http://schemas.microsoft.com/office/drawing/2014/main" id="{F8CE8FA6-AE1D-4493-8329-D812897366C0}"/>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1" name="Immagine 10">
            <a:extLst>
              <a:ext uri="{FF2B5EF4-FFF2-40B4-BE49-F238E27FC236}">
                <a16:creationId xmlns:a16="http://schemas.microsoft.com/office/drawing/2014/main" id="{0E2C02B3-1698-4D68-94BE-754828F99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2" name="Immagine 11">
            <a:extLst>
              <a:ext uri="{FF2B5EF4-FFF2-40B4-BE49-F238E27FC236}">
                <a16:creationId xmlns:a16="http://schemas.microsoft.com/office/drawing/2014/main" id="{3171285F-9441-433B-964C-F5B27E0E3EE8}"/>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3" name="Connettore diritto 12">
            <a:extLst>
              <a:ext uri="{FF2B5EF4-FFF2-40B4-BE49-F238E27FC236}">
                <a16:creationId xmlns:a16="http://schemas.microsoft.com/office/drawing/2014/main" id="{3E50571F-5506-4AB2-9A53-80E2A0C53F34}"/>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469065"/>
      </p:ext>
    </p:extLst>
  </p:cSld>
  <p:clrMapOvr>
    <a:masterClrMapping/>
  </p:clrMapOvr>
  <mc:AlternateContent xmlns:mc="http://schemas.openxmlformats.org/markup-compatibility/2006" xmlns:p14="http://schemas.microsoft.com/office/powerpoint/2010/main">
    <mc:Choice Requires="p14">
      <p:transition spd="slow" p14:dur="2000" advTm="23692"/>
    </mc:Choice>
    <mc:Fallback xmlns="">
      <p:transition spd="slow" advTm="236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C1DDED0-6CDB-49F7-B167-86D32708859A}" type="slidenum">
              <a:rPr lang="it-IT" smtClean="0"/>
              <a:t>8</a:t>
            </a:fld>
            <a:endParaRPr lang="it-IT"/>
          </a:p>
        </p:txBody>
      </p:sp>
      <p:sp>
        <p:nvSpPr>
          <p:cNvPr id="6" name="CasellaDiTesto 5"/>
          <p:cNvSpPr txBox="1"/>
          <p:nvPr/>
        </p:nvSpPr>
        <p:spPr>
          <a:xfrm>
            <a:off x="-53268" y="702772"/>
            <a:ext cx="9144000" cy="646331"/>
          </a:xfrm>
          <a:prstGeom prst="rect">
            <a:avLst/>
          </a:prstGeom>
          <a:noFill/>
        </p:spPr>
        <p:txBody>
          <a:bodyPr wrap="square" rtlCol="0">
            <a:spAutoFit/>
          </a:bodyPr>
          <a:lstStyle/>
          <a:p>
            <a:r>
              <a:rPr lang="it-IT" sz="3600" dirty="0">
                <a:solidFill>
                  <a:schemeClr val="accent1"/>
                </a:solidFill>
                <a:latin typeface="Times New Roman" panose="02020603050405020304" pitchFamily="18" charset="0"/>
                <a:cs typeface="Times New Roman" panose="02020603050405020304" pitchFamily="18" charset="0"/>
              </a:rPr>
              <a:t>Digital </a:t>
            </a:r>
            <a:r>
              <a:rPr lang="it-IT" sz="3600" dirty="0" err="1">
                <a:solidFill>
                  <a:schemeClr val="accent1"/>
                </a:solidFill>
                <a:latin typeface="Times New Roman" panose="02020603050405020304" pitchFamily="18" charset="0"/>
                <a:cs typeface="Times New Roman" panose="02020603050405020304" pitchFamily="18" charset="0"/>
              </a:rPr>
              <a:t>tumor</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models</a:t>
            </a:r>
            <a:endParaRPr lang="it-IT" sz="3600" dirty="0">
              <a:solidFill>
                <a:schemeClr val="accent1"/>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1464630" y="1917811"/>
            <a:ext cx="6376510" cy="3939627"/>
          </a:xfrm>
          <a:prstGeom prst="rect">
            <a:avLst/>
          </a:prstGeom>
        </p:spPr>
      </p:pic>
      <p:sp>
        <p:nvSpPr>
          <p:cNvPr id="8" name="CasellaDiTesto 7"/>
          <p:cNvSpPr txBox="1"/>
          <p:nvPr/>
        </p:nvSpPr>
        <p:spPr>
          <a:xfrm>
            <a:off x="-133175" y="1516739"/>
            <a:ext cx="9144000" cy="338554"/>
          </a:xfrm>
          <a:prstGeom prst="rect">
            <a:avLst/>
          </a:prstGeom>
          <a:noFill/>
        </p:spPr>
        <p:txBody>
          <a:bodyPr wrap="square" rtlCol="0">
            <a:spAutoFit/>
          </a:bodyPr>
          <a:lstStyle/>
          <a:p>
            <a:pPr algn="ctr"/>
            <a:r>
              <a:rPr lang="it-IT" sz="1600" b="1" dirty="0">
                <a:latin typeface="Times New Roman" panose="02020603050405020304" pitchFamily="18" charset="0"/>
                <a:cs typeface="Times New Roman" panose="02020603050405020304" pitchFamily="18" charset="0"/>
              </a:rPr>
              <a:t>138 3D </a:t>
            </a:r>
            <a:r>
              <a:rPr lang="it-IT" sz="1600" b="1" dirty="0" err="1">
                <a:latin typeface="Times New Roman" panose="02020603050405020304" pitchFamily="18" charset="0"/>
                <a:cs typeface="Times New Roman" panose="02020603050405020304" pitchFamily="18" charset="0"/>
              </a:rPr>
              <a:t>digital</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breast</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tumor</a:t>
            </a:r>
            <a:r>
              <a:rPr lang="it-IT" sz="1600" b="1" dirty="0">
                <a:latin typeface="Times New Roman" panose="02020603050405020304" pitchFamily="18" charset="0"/>
                <a:cs typeface="Times New Roman" panose="02020603050405020304" pitchFamily="18" charset="0"/>
              </a:rPr>
              <a:t> models </a:t>
            </a:r>
            <a:r>
              <a:rPr lang="it-IT" sz="1600" b="1" dirty="0" err="1">
                <a:latin typeface="Times New Roman" panose="02020603050405020304" pitchFamily="18" charset="0"/>
                <a:cs typeface="Times New Roman" panose="02020603050405020304" pitchFamily="18" charset="0"/>
              </a:rPr>
              <a:t>developed</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within</a:t>
            </a:r>
            <a:r>
              <a:rPr lang="it-IT" sz="1600" b="1" dirty="0">
                <a:latin typeface="Times New Roman" panose="02020603050405020304" pitchFamily="18" charset="0"/>
                <a:cs typeface="Times New Roman" panose="02020603050405020304" pitchFamily="18" charset="0"/>
              </a:rPr>
              <a:t> </a:t>
            </a:r>
            <a:r>
              <a:rPr lang="it-IT" sz="1600" b="1" dirty="0" err="1">
                <a:latin typeface="Times New Roman" panose="02020603050405020304" pitchFamily="18" charset="0"/>
                <a:cs typeface="Times New Roman" panose="02020603050405020304" pitchFamily="18" charset="0"/>
              </a:rPr>
              <a:t>th</a:t>
            </a:r>
            <a:r>
              <a:rPr lang="it-IT" sz="1600" b="1" dirty="0">
                <a:latin typeface="Times New Roman" panose="02020603050405020304" pitchFamily="18" charset="0"/>
                <a:cs typeface="Times New Roman" panose="02020603050405020304" pitchFamily="18" charset="0"/>
              </a:rPr>
              <a:t> Horizon 2020  </a:t>
            </a:r>
            <a:r>
              <a:rPr lang="it-IT" sz="1600" b="1" dirty="0" err="1">
                <a:latin typeface="Times New Roman" panose="02020603050405020304" pitchFamily="18" charset="0"/>
                <a:cs typeface="Times New Roman" panose="02020603050405020304" pitchFamily="18" charset="0"/>
              </a:rPr>
              <a:t>MaXIMA</a:t>
            </a:r>
            <a:r>
              <a:rPr lang="it-IT" sz="1600" b="1" dirty="0">
                <a:latin typeface="Times New Roman" panose="02020603050405020304" pitchFamily="18" charset="0"/>
                <a:cs typeface="Times New Roman" panose="02020603050405020304" pitchFamily="18" charset="0"/>
              </a:rPr>
              <a:t> project</a:t>
            </a:r>
          </a:p>
        </p:txBody>
      </p:sp>
      <p:sp>
        <p:nvSpPr>
          <p:cNvPr id="9" name="CasellaDiTesto 8"/>
          <p:cNvSpPr txBox="1"/>
          <p:nvPr/>
        </p:nvSpPr>
        <p:spPr>
          <a:xfrm>
            <a:off x="1651625" y="5924865"/>
            <a:ext cx="6189515" cy="261610"/>
          </a:xfrm>
          <a:prstGeom prst="rect">
            <a:avLst/>
          </a:prstGeom>
          <a:noFill/>
        </p:spPr>
        <p:txBody>
          <a:bodyPr wrap="none" rtlCol="0">
            <a:spAutoFit/>
          </a:bodyPr>
          <a:lstStyle/>
          <a:p>
            <a:r>
              <a:rPr lang="it-IT" sz="1100" dirty="0" err="1">
                <a:latin typeface="Times New Roman" panose="02020603050405020304" pitchFamily="18" charset="0"/>
                <a:cs typeface="Times New Roman" panose="02020603050405020304" pitchFamily="18" charset="0"/>
              </a:rPr>
              <a:t>Bliznakova</a:t>
            </a:r>
            <a:r>
              <a:rPr lang="it-IT" sz="1100" dirty="0">
                <a:latin typeface="Times New Roman" panose="02020603050405020304" pitchFamily="18" charset="0"/>
                <a:cs typeface="Times New Roman" panose="02020603050405020304" pitchFamily="18" charset="0"/>
              </a:rPr>
              <a:t> K et al. Development of </a:t>
            </a:r>
            <a:r>
              <a:rPr lang="it-IT" sz="1100" dirty="0" err="1">
                <a:latin typeface="Times New Roman" panose="02020603050405020304" pitchFamily="18" charset="0"/>
                <a:cs typeface="Times New Roman" panose="02020603050405020304" pitchFamily="18" charset="0"/>
              </a:rPr>
              <a:t>breast</a:t>
            </a:r>
            <a:r>
              <a:rPr lang="it-IT" sz="1100" dirty="0">
                <a:latin typeface="Times New Roman" panose="02020603050405020304" pitchFamily="18" charset="0"/>
                <a:cs typeface="Times New Roman" panose="02020603050405020304" pitchFamily="18" charset="0"/>
              </a:rPr>
              <a:t> </a:t>
            </a:r>
            <a:r>
              <a:rPr lang="it-IT" sz="1100" dirty="0" err="1">
                <a:latin typeface="Times New Roman" panose="02020603050405020304" pitchFamily="18" charset="0"/>
                <a:cs typeface="Times New Roman" panose="02020603050405020304" pitchFamily="18" charset="0"/>
              </a:rPr>
              <a:t>lesions</a:t>
            </a:r>
            <a:r>
              <a:rPr lang="it-IT" sz="1100" dirty="0">
                <a:latin typeface="Times New Roman" panose="02020603050405020304" pitchFamily="18" charset="0"/>
                <a:cs typeface="Times New Roman" panose="02020603050405020304" pitchFamily="18" charset="0"/>
              </a:rPr>
              <a:t> </a:t>
            </a:r>
            <a:r>
              <a:rPr lang="it-IT" sz="1100" dirty="0" err="1">
                <a:latin typeface="Times New Roman" panose="02020603050405020304" pitchFamily="18" charset="0"/>
                <a:cs typeface="Times New Roman" panose="02020603050405020304" pitchFamily="18" charset="0"/>
              </a:rPr>
              <a:t>models</a:t>
            </a:r>
            <a:r>
              <a:rPr lang="it-IT" sz="1100" dirty="0">
                <a:latin typeface="Times New Roman" panose="02020603050405020304" pitchFamily="18" charset="0"/>
                <a:cs typeface="Times New Roman" panose="02020603050405020304" pitchFamily="18" charset="0"/>
              </a:rPr>
              <a:t> database. </a:t>
            </a:r>
            <a:r>
              <a:rPr lang="it-IT" sz="1100" i="1" dirty="0" err="1">
                <a:latin typeface="Times New Roman" panose="02020603050405020304" pitchFamily="18" charset="0"/>
                <a:cs typeface="Times New Roman" panose="02020603050405020304" pitchFamily="18" charset="0"/>
              </a:rPr>
              <a:t>Physica</a:t>
            </a:r>
            <a:r>
              <a:rPr lang="it-IT" sz="1100" i="1" dirty="0">
                <a:latin typeface="Times New Roman" panose="02020603050405020304" pitchFamily="18" charset="0"/>
                <a:cs typeface="Times New Roman" panose="02020603050405020304" pitchFamily="18" charset="0"/>
              </a:rPr>
              <a:t> Medica 64</a:t>
            </a:r>
            <a:r>
              <a:rPr lang="it-IT" sz="1100" dirty="0">
                <a:latin typeface="Times New Roman" panose="02020603050405020304" pitchFamily="18" charset="0"/>
                <a:cs typeface="Times New Roman" panose="02020603050405020304" pitchFamily="18" charset="0"/>
              </a:rPr>
              <a:t>, 293-303 (2019).</a:t>
            </a:r>
          </a:p>
        </p:txBody>
      </p:sp>
      <p:sp>
        <p:nvSpPr>
          <p:cNvPr id="10" name="Segnaposto piè di pagina 13"/>
          <p:cNvSpPr>
            <a:spLocks noGrp="1"/>
          </p:cNvSpPr>
          <p:nvPr>
            <p:ph type="ftr" sz="quarter" idx="11"/>
          </p:nvPr>
        </p:nvSpPr>
        <p:spPr>
          <a:xfrm>
            <a:off x="2433747" y="6356351"/>
            <a:ext cx="4763757" cy="365125"/>
          </a:xfrm>
        </p:spPr>
        <p:txBody>
          <a:bodyPr/>
          <a:lstStyle/>
          <a:p>
            <a:r>
              <a:rPr lang="en-US" dirty="0"/>
              <a:t>MC_INFN Meeting 12 </a:t>
            </a:r>
            <a:r>
              <a:rPr lang="en-US" dirty="0" err="1"/>
              <a:t>Giugno</a:t>
            </a:r>
            <a:r>
              <a:rPr lang="en-US" dirty="0"/>
              <a:t> 2020</a:t>
            </a:r>
            <a:endParaRPr lang="it-IT" dirty="0"/>
          </a:p>
        </p:txBody>
      </p:sp>
      <p:pic>
        <p:nvPicPr>
          <p:cNvPr id="11" name="Immagine 10" descr="a_5326">
            <a:extLst>
              <a:ext uri="{FF2B5EF4-FFF2-40B4-BE49-F238E27FC236}">
                <a16:creationId xmlns:a16="http://schemas.microsoft.com/office/drawing/2014/main" id="{3987EB93-CD8D-40D4-AC43-79771B3CDC7A}"/>
              </a:ext>
            </a:extLst>
          </p:cNvPr>
          <p:cNvPicPr/>
          <p:nvPr/>
        </p:nvPicPr>
        <p:blipFill>
          <a:blip r:embed="rId3" cstate="print"/>
          <a:srcRect/>
          <a:stretch>
            <a:fillRect/>
          </a:stretch>
        </p:blipFill>
        <p:spPr bwMode="auto">
          <a:xfrm>
            <a:off x="8277956" y="66062"/>
            <a:ext cx="732869" cy="661182"/>
          </a:xfrm>
          <a:prstGeom prst="rect">
            <a:avLst/>
          </a:prstGeom>
          <a:noFill/>
          <a:ln w="9525">
            <a:noFill/>
            <a:miter lim="800000"/>
            <a:headEnd/>
            <a:tailEnd/>
          </a:ln>
        </p:spPr>
      </p:pic>
      <p:pic>
        <p:nvPicPr>
          <p:cNvPr id="12" name="Immagine 11">
            <a:extLst>
              <a:ext uri="{FF2B5EF4-FFF2-40B4-BE49-F238E27FC236}">
                <a16:creationId xmlns:a16="http://schemas.microsoft.com/office/drawing/2014/main" id="{00A5744D-7DD9-4721-8FC7-F73C6A19DA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13" name="Immagine 12">
            <a:extLst>
              <a:ext uri="{FF2B5EF4-FFF2-40B4-BE49-F238E27FC236}">
                <a16:creationId xmlns:a16="http://schemas.microsoft.com/office/drawing/2014/main" id="{561AD44A-2342-4A90-A2F3-2206CA79AAD2}"/>
              </a:ext>
            </a:extLst>
          </p:cNvPr>
          <p:cNvPicPr>
            <a:picLocks noChangeAspect="1"/>
          </p:cNvPicPr>
          <p:nvPr/>
        </p:nvPicPr>
        <p:blipFill>
          <a:blip r:embed="rId5"/>
          <a:stretch>
            <a:fillRect/>
          </a:stretch>
        </p:blipFill>
        <p:spPr>
          <a:xfrm>
            <a:off x="53268" y="66059"/>
            <a:ext cx="2782216" cy="661185"/>
          </a:xfrm>
          <a:prstGeom prst="rect">
            <a:avLst/>
          </a:prstGeom>
        </p:spPr>
      </p:pic>
      <p:cxnSp>
        <p:nvCxnSpPr>
          <p:cNvPr id="14" name="Connettore diritto 13">
            <a:extLst>
              <a:ext uri="{FF2B5EF4-FFF2-40B4-BE49-F238E27FC236}">
                <a16:creationId xmlns:a16="http://schemas.microsoft.com/office/drawing/2014/main" id="{3BD7005E-1730-4659-8DBB-17E7430A9F82}"/>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734078"/>
      </p:ext>
    </p:extLst>
  </p:cSld>
  <p:clrMapOvr>
    <a:masterClrMapping/>
  </p:clrMapOvr>
  <mc:AlternateContent xmlns:mc="http://schemas.openxmlformats.org/markup-compatibility/2006" xmlns:p14="http://schemas.microsoft.com/office/powerpoint/2010/main">
    <mc:Choice Requires="p14">
      <p:transition spd="slow" p14:dur="2000" advTm="48187"/>
    </mc:Choice>
    <mc:Fallback xmlns="">
      <p:transition spd="slow" advTm="481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CFEF9998-EA5A-704C-8A73-81CF1847F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276" y="1396924"/>
            <a:ext cx="2106995" cy="1706082"/>
          </a:xfrm>
          <a:prstGeom prst="rect">
            <a:avLst/>
          </a:prstGeom>
        </p:spPr>
      </p:pic>
      <p:sp>
        <p:nvSpPr>
          <p:cNvPr id="4" name="Segnaposto piè di pagina 3"/>
          <p:cNvSpPr>
            <a:spLocks noGrp="1"/>
          </p:cNvSpPr>
          <p:nvPr>
            <p:ph type="ftr" sz="quarter" idx="11"/>
          </p:nvPr>
        </p:nvSpPr>
        <p:spPr/>
        <p:txBody>
          <a:bodyPr/>
          <a:lstStyle/>
          <a:p>
            <a:r>
              <a:rPr lang="en-US" dirty="0"/>
              <a:t>MC_INFN Meeting 12 </a:t>
            </a:r>
            <a:r>
              <a:rPr lang="en-US" dirty="0" err="1"/>
              <a:t>Giugno</a:t>
            </a:r>
            <a:r>
              <a:rPr lang="en-US" dirty="0"/>
              <a:t> 2020</a:t>
            </a:r>
            <a:endParaRPr lang="it-IT" dirty="0"/>
          </a:p>
        </p:txBody>
      </p:sp>
      <p:sp>
        <p:nvSpPr>
          <p:cNvPr id="5" name="Segnaposto numero diapositiva 4"/>
          <p:cNvSpPr>
            <a:spLocks noGrp="1"/>
          </p:cNvSpPr>
          <p:nvPr>
            <p:ph type="sldNum" sz="quarter" idx="12"/>
          </p:nvPr>
        </p:nvSpPr>
        <p:spPr/>
        <p:txBody>
          <a:bodyPr/>
          <a:lstStyle/>
          <a:p>
            <a:fld id="{7C1DDED0-6CDB-49F7-B167-86D32708859A}" type="slidenum">
              <a:rPr lang="it-IT" smtClean="0"/>
              <a:t>9</a:t>
            </a:fld>
            <a:endParaRPr lang="it-IT" dirty="0"/>
          </a:p>
        </p:txBody>
      </p:sp>
      <p:sp>
        <p:nvSpPr>
          <p:cNvPr id="6" name="CasellaDiTesto 5"/>
          <p:cNvSpPr txBox="1"/>
          <p:nvPr/>
        </p:nvSpPr>
        <p:spPr>
          <a:xfrm>
            <a:off x="70870" y="739924"/>
            <a:ext cx="9144000" cy="646331"/>
          </a:xfrm>
          <a:prstGeom prst="rect">
            <a:avLst/>
          </a:prstGeom>
          <a:noFill/>
        </p:spPr>
        <p:txBody>
          <a:bodyPr wrap="square" rtlCol="0">
            <a:spAutoFit/>
          </a:bodyPr>
          <a:lstStyle/>
          <a:p>
            <a:r>
              <a:rPr lang="it-IT" sz="3600" dirty="0">
                <a:solidFill>
                  <a:schemeClr val="accent1"/>
                </a:solidFill>
                <a:latin typeface="Times New Roman" panose="02020603050405020304" pitchFamily="18" charset="0"/>
                <a:cs typeface="Times New Roman" panose="02020603050405020304" pitchFamily="18" charset="0"/>
              </a:rPr>
              <a:t>The </a:t>
            </a:r>
            <a:r>
              <a:rPr lang="it-IT" sz="3600" dirty="0" err="1">
                <a:solidFill>
                  <a:schemeClr val="accent1"/>
                </a:solidFill>
                <a:latin typeface="Times New Roman" panose="02020603050405020304" pitchFamily="18" charset="0"/>
                <a:cs typeface="Times New Roman" panose="02020603050405020304" pitchFamily="18" charset="0"/>
              </a:rPr>
              <a:t>simulation</a:t>
            </a:r>
            <a:r>
              <a:rPr lang="it-IT" sz="3600" dirty="0">
                <a:solidFill>
                  <a:schemeClr val="accent1"/>
                </a:solidFill>
                <a:latin typeface="Times New Roman" panose="02020603050405020304" pitchFamily="18" charset="0"/>
                <a:cs typeface="Times New Roman" panose="02020603050405020304" pitchFamily="18" charset="0"/>
              </a:rPr>
              <a:t> </a:t>
            </a:r>
            <a:r>
              <a:rPr lang="it-IT" sz="3600" dirty="0" err="1">
                <a:solidFill>
                  <a:schemeClr val="accent1"/>
                </a:solidFill>
                <a:latin typeface="Times New Roman" panose="02020603050405020304" pitchFamily="18" charset="0"/>
                <a:cs typeface="Times New Roman" panose="02020603050405020304" pitchFamily="18" charset="0"/>
              </a:rPr>
              <a:t>platform</a:t>
            </a:r>
            <a:endParaRPr lang="it-IT" sz="3600" dirty="0">
              <a:solidFill>
                <a:schemeClr val="accent1"/>
              </a:solidFill>
              <a:latin typeface="Times New Roman" panose="02020603050405020304" pitchFamily="18" charset="0"/>
              <a:cs typeface="Times New Roman" panose="02020603050405020304" pitchFamily="18" charset="0"/>
            </a:endParaRPr>
          </a:p>
        </p:txBody>
      </p:sp>
      <p:sp>
        <p:nvSpPr>
          <p:cNvPr id="7" name="Rettangolo arrotondato 6">
            <a:extLst>
              <a:ext uri="{FF2B5EF4-FFF2-40B4-BE49-F238E27FC236}">
                <a16:creationId xmlns:a16="http://schemas.microsoft.com/office/drawing/2014/main" id="{EDFFB97E-AB38-0B45-B7B1-45907D632751}"/>
              </a:ext>
            </a:extLst>
          </p:cNvPr>
          <p:cNvSpPr/>
          <p:nvPr/>
        </p:nvSpPr>
        <p:spPr>
          <a:xfrm>
            <a:off x="3284700" y="3407792"/>
            <a:ext cx="2175794" cy="704713"/>
          </a:xfrm>
          <a:prstGeom prst="roundRect">
            <a:avLst/>
          </a:prstGeom>
          <a:solidFill>
            <a:schemeClr val="bg1"/>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asellaDiTesto 7">
            <a:extLst>
              <a:ext uri="{FF2B5EF4-FFF2-40B4-BE49-F238E27FC236}">
                <a16:creationId xmlns:a16="http://schemas.microsoft.com/office/drawing/2014/main" id="{3825A905-72F1-0F41-9035-0B989F3C6F10}"/>
              </a:ext>
            </a:extLst>
          </p:cNvPr>
          <p:cNvSpPr txBox="1"/>
          <p:nvPr/>
        </p:nvSpPr>
        <p:spPr>
          <a:xfrm>
            <a:off x="3194255" y="3407792"/>
            <a:ext cx="226623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Monte Carlo</a:t>
            </a:r>
          </a:p>
          <a:p>
            <a:pPr algn="ctr"/>
            <a:r>
              <a:rPr lang="en-US" b="1" dirty="0">
                <a:latin typeface="Times New Roman" panose="02020603050405020304" pitchFamily="18" charset="0"/>
                <a:cs typeface="Times New Roman" panose="02020603050405020304" pitchFamily="18" charset="0"/>
              </a:rPr>
              <a:t>based on </a:t>
            </a:r>
            <a:r>
              <a:rPr lang="it-IT" b="1" dirty="0">
                <a:latin typeface="Times New Roman" panose="02020603050405020304" pitchFamily="18" charset="0"/>
                <a:cs typeface="Times New Roman" panose="02020603050405020304" pitchFamily="18" charset="0"/>
              </a:rPr>
              <a:t>GEANT4</a:t>
            </a:r>
            <a:endParaRPr lang="en-US" b="1" dirty="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54ED42DD-4AE6-9F4C-A65A-3E2D39DDC2E1}"/>
              </a:ext>
            </a:extLst>
          </p:cNvPr>
          <p:cNvSpPr txBox="1"/>
          <p:nvPr/>
        </p:nvSpPr>
        <p:spPr>
          <a:xfrm>
            <a:off x="3749857" y="1773620"/>
            <a:ext cx="1054397" cy="415498"/>
          </a:xfrm>
          <a:prstGeom prst="rect">
            <a:avLst/>
          </a:prstGeom>
          <a:noFill/>
          <a:ln w="25400">
            <a:solidFill>
              <a:srgbClr val="FF0000"/>
            </a:solidFill>
          </a:ln>
        </p:spPr>
        <p:txBody>
          <a:bodyPr wrap="square" rtlCol="0">
            <a:spAutoFit/>
          </a:bodyPr>
          <a:lstStyle/>
          <a:p>
            <a:pPr algn="ctr"/>
            <a:r>
              <a:rPr lang="it-IT" sz="2100" b="1" dirty="0">
                <a:latin typeface="Times New Roman" panose="02020603050405020304" pitchFamily="18" charset="0"/>
                <a:cs typeface="Times New Roman" panose="02020603050405020304" pitchFamily="18" charset="0"/>
              </a:rPr>
              <a:t>INPUT</a:t>
            </a:r>
            <a:endParaRPr lang="en-US" sz="2100" b="1"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a16="http://schemas.microsoft.com/office/drawing/2014/main" id="{A0BC2009-95CF-284D-A177-581D4173FA98}"/>
              </a:ext>
            </a:extLst>
          </p:cNvPr>
          <p:cNvGrpSpPr/>
          <p:nvPr/>
        </p:nvGrpSpPr>
        <p:grpSpPr>
          <a:xfrm>
            <a:off x="956455" y="2877635"/>
            <a:ext cx="2481836" cy="271332"/>
            <a:chOff x="1837334" y="1595528"/>
            <a:chExt cx="3309112" cy="361776"/>
          </a:xfrm>
        </p:grpSpPr>
        <p:sp>
          <p:nvSpPr>
            <p:cNvPr id="11" name="Rettangolo 10">
              <a:extLst>
                <a:ext uri="{FF2B5EF4-FFF2-40B4-BE49-F238E27FC236}">
                  <a16:creationId xmlns:a16="http://schemas.microsoft.com/office/drawing/2014/main" id="{7F3E52D6-3D71-C345-9A93-30189F7D440D}"/>
                </a:ext>
              </a:extLst>
            </p:cNvPr>
            <p:cNvSpPr/>
            <p:nvPr/>
          </p:nvSpPr>
          <p:spPr>
            <a:xfrm>
              <a:off x="1837334" y="1648457"/>
              <a:ext cx="163961" cy="182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ttangolo 11">
              <a:extLst>
                <a:ext uri="{FF2B5EF4-FFF2-40B4-BE49-F238E27FC236}">
                  <a16:creationId xmlns:a16="http://schemas.microsoft.com/office/drawing/2014/main" id="{73BFF0B7-B905-684D-9AB3-EF8DE7869408}"/>
                </a:ext>
              </a:extLst>
            </p:cNvPr>
            <p:cNvSpPr/>
            <p:nvPr/>
          </p:nvSpPr>
          <p:spPr>
            <a:xfrm>
              <a:off x="2513762" y="1646255"/>
              <a:ext cx="163961" cy="18288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asellaDiTesto 13">
              <a:extLst>
                <a:ext uri="{FF2B5EF4-FFF2-40B4-BE49-F238E27FC236}">
                  <a16:creationId xmlns:a16="http://schemas.microsoft.com/office/drawing/2014/main" id="{462EE86C-AE77-064D-B154-394BE374AECB}"/>
                </a:ext>
              </a:extLst>
            </p:cNvPr>
            <p:cNvSpPr txBox="1"/>
            <p:nvPr/>
          </p:nvSpPr>
          <p:spPr>
            <a:xfrm>
              <a:off x="4495684" y="1646255"/>
              <a:ext cx="650762" cy="307775"/>
            </a:xfrm>
            <a:prstGeom prst="rect">
              <a:avLst/>
            </a:prstGeom>
            <a:noFill/>
          </p:spPr>
          <p:txBody>
            <a:bodyPr wrap="square" rtlCol="0">
              <a:spAutoFit/>
            </a:bodyPr>
            <a:lstStyle/>
            <a:p>
              <a:r>
                <a:rPr lang="it-IT" sz="900" b="1" dirty="0">
                  <a:latin typeface="Times New Roman" panose="02020603050405020304" pitchFamily="18" charset="0"/>
                  <a:cs typeface="Times New Roman" panose="02020603050405020304" pitchFamily="18" charset="0"/>
                </a:rPr>
                <a:t>Air</a:t>
              </a:r>
              <a:endParaRPr lang="en-US" sz="900" b="1" dirty="0">
                <a:latin typeface="Times New Roman" panose="02020603050405020304" pitchFamily="18" charset="0"/>
                <a:cs typeface="Times New Roman" panose="02020603050405020304" pitchFamily="18" charset="0"/>
              </a:endParaRPr>
            </a:p>
          </p:txBody>
        </p:sp>
        <p:sp>
          <p:nvSpPr>
            <p:cNvPr id="15" name="CasellaDiTesto 14">
              <a:extLst>
                <a:ext uri="{FF2B5EF4-FFF2-40B4-BE49-F238E27FC236}">
                  <a16:creationId xmlns:a16="http://schemas.microsoft.com/office/drawing/2014/main" id="{50932AE1-1D9A-BC4B-AE31-6CB9DE7AFD4D}"/>
                </a:ext>
              </a:extLst>
            </p:cNvPr>
            <p:cNvSpPr txBox="1"/>
            <p:nvPr/>
          </p:nvSpPr>
          <p:spPr>
            <a:xfrm>
              <a:off x="2611023" y="1595776"/>
              <a:ext cx="1189423" cy="307775"/>
            </a:xfrm>
            <a:prstGeom prst="rect">
              <a:avLst/>
            </a:prstGeom>
            <a:noFill/>
          </p:spPr>
          <p:txBody>
            <a:bodyPr wrap="square" rtlCol="0">
              <a:spAutoFit/>
            </a:bodyPr>
            <a:lstStyle/>
            <a:p>
              <a:r>
                <a:rPr lang="it-IT" sz="900" b="1" dirty="0">
                  <a:latin typeface="Times New Roman" panose="02020603050405020304" pitchFamily="18" charset="0"/>
                  <a:cs typeface="Times New Roman" panose="02020603050405020304" pitchFamily="18" charset="0"/>
                </a:rPr>
                <a:t>Adipose</a:t>
              </a:r>
              <a:endParaRPr lang="en-US" sz="900" b="1" dirty="0">
                <a:latin typeface="Times New Roman" panose="02020603050405020304" pitchFamily="18" charset="0"/>
                <a:cs typeface="Times New Roman" panose="02020603050405020304" pitchFamily="18" charset="0"/>
              </a:endParaRPr>
            </a:p>
          </p:txBody>
        </p:sp>
        <p:sp>
          <p:nvSpPr>
            <p:cNvPr id="16" name="CasellaDiTesto 15">
              <a:extLst>
                <a:ext uri="{FF2B5EF4-FFF2-40B4-BE49-F238E27FC236}">
                  <a16:creationId xmlns:a16="http://schemas.microsoft.com/office/drawing/2014/main" id="{16E63B3A-60B1-0F46-96CB-E5E7DB2C8671}"/>
                </a:ext>
              </a:extLst>
            </p:cNvPr>
            <p:cNvSpPr txBox="1"/>
            <p:nvPr/>
          </p:nvSpPr>
          <p:spPr>
            <a:xfrm>
              <a:off x="3496310" y="1649529"/>
              <a:ext cx="1002688" cy="307775"/>
            </a:xfrm>
            <a:prstGeom prst="rect">
              <a:avLst/>
            </a:prstGeom>
            <a:noFill/>
          </p:spPr>
          <p:txBody>
            <a:bodyPr wrap="square" rtlCol="0">
              <a:spAutoFit/>
            </a:bodyPr>
            <a:lstStyle/>
            <a:p>
              <a:r>
                <a:rPr lang="en-US" sz="900" b="1" dirty="0">
                  <a:latin typeface="Times New Roman" panose="02020603050405020304" pitchFamily="18" charset="0"/>
                  <a:cs typeface="Times New Roman" panose="02020603050405020304" pitchFamily="18" charset="0"/>
                </a:rPr>
                <a:t>Glandular</a:t>
              </a:r>
            </a:p>
          </p:txBody>
        </p:sp>
        <p:sp>
          <p:nvSpPr>
            <p:cNvPr id="17" name="Rettangolo 16">
              <a:extLst>
                <a:ext uri="{FF2B5EF4-FFF2-40B4-BE49-F238E27FC236}">
                  <a16:creationId xmlns:a16="http://schemas.microsoft.com/office/drawing/2014/main" id="{FFD976FB-C3D7-B04A-9C8E-865F803625B9}"/>
                </a:ext>
              </a:extLst>
            </p:cNvPr>
            <p:cNvSpPr/>
            <p:nvPr/>
          </p:nvSpPr>
          <p:spPr>
            <a:xfrm>
              <a:off x="4370372" y="1680341"/>
              <a:ext cx="163961"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ttangolo 17">
              <a:extLst>
                <a:ext uri="{FF2B5EF4-FFF2-40B4-BE49-F238E27FC236}">
                  <a16:creationId xmlns:a16="http://schemas.microsoft.com/office/drawing/2014/main" id="{AC0B2A01-DE38-3E4F-A90B-9F752333010B}"/>
                </a:ext>
              </a:extLst>
            </p:cNvPr>
            <p:cNvSpPr/>
            <p:nvPr/>
          </p:nvSpPr>
          <p:spPr>
            <a:xfrm>
              <a:off x="3368051" y="1688151"/>
              <a:ext cx="163961" cy="182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asellaDiTesto 18">
              <a:extLst>
                <a:ext uri="{FF2B5EF4-FFF2-40B4-BE49-F238E27FC236}">
                  <a16:creationId xmlns:a16="http://schemas.microsoft.com/office/drawing/2014/main" id="{0F45B80D-31FE-8E4A-9E35-CD90BF42E093}"/>
                </a:ext>
              </a:extLst>
            </p:cNvPr>
            <p:cNvSpPr txBox="1"/>
            <p:nvPr/>
          </p:nvSpPr>
          <p:spPr>
            <a:xfrm>
              <a:off x="1952619" y="1595528"/>
              <a:ext cx="609819" cy="307775"/>
            </a:xfrm>
            <a:prstGeom prst="rect">
              <a:avLst/>
            </a:prstGeom>
            <a:noFill/>
          </p:spPr>
          <p:txBody>
            <a:bodyPr wrap="square" rtlCol="0">
              <a:spAutoFit/>
            </a:bodyPr>
            <a:lstStyle/>
            <a:p>
              <a:r>
                <a:rPr lang="en-US" sz="900" b="1" dirty="0">
                  <a:latin typeface="Times New Roman" panose="02020603050405020304" pitchFamily="18" charset="0"/>
                  <a:cs typeface="Times New Roman" panose="02020603050405020304" pitchFamily="18" charset="0"/>
                </a:rPr>
                <a:t>Skin</a:t>
              </a:r>
            </a:p>
          </p:txBody>
        </p:sp>
      </p:grpSp>
      <p:grpSp>
        <p:nvGrpSpPr>
          <p:cNvPr id="20" name="Gruppo 19">
            <a:extLst>
              <a:ext uri="{FF2B5EF4-FFF2-40B4-BE49-F238E27FC236}">
                <a16:creationId xmlns:a16="http://schemas.microsoft.com/office/drawing/2014/main" id="{99A7CFD6-2134-8E4F-A461-5DB4E025D4BB}"/>
              </a:ext>
            </a:extLst>
          </p:cNvPr>
          <p:cNvGrpSpPr/>
          <p:nvPr/>
        </p:nvGrpSpPr>
        <p:grpSpPr>
          <a:xfrm>
            <a:off x="1020175" y="1726930"/>
            <a:ext cx="1822412" cy="1009235"/>
            <a:chOff x="1084036" y="1663700"/>
            <a:chExt cx="7194549" cy="3530600"/>
          </a:xfrm>
        </p:grpSpPr>
        <p:pic>
          <p:nvPicPr>
            <p:cNvPr id="21" name="Immagine 20">
              <a:extLst>
                <a:ext uri="{FF2B5EF4-FFF2-40B4-BE49-F238E27FC236}">
                  <a16:creationId xmlns:a16="http://schemas.microsoft.com/office/drawing/2014/main" id="{844229AF-6C75-D541-A57C-DC3A9D52E397}"/>
                </a:ext>
              </a:extLst>
            </p:cNvPr>
            <p:cNvPicPr>
              <a:picLocks noChangeAspect="1"/>
            </p:cNvPicPr>
            <p:nvPr/>
          </p:nvPicPr>
          <p:blipFill>
            <a:blip r:embed="rId3"/>
            <a:stretch>
              <a:fillRect/>
            </a:stretch>
          </p:blipFill>
          <p:spPr>
            <a:xfrm>
              <a:off x="1084036" y="1663700"/>
              <a:ext cx="3035300" cy="3530600"/>
            </a:xfrm>
            <a:prstGeom prst="rect">
              <a:avLst/>
            </a:prstGeom>
          </p:spPr>
        </p:pic>
        <p:pic>
          <p:nvPicPr>
            <p:cNvPr id="22" name="Immagine 21">
              <a:extLst>
                <a:ext uri="{FF2B5EF4-FFF2-40B4-BE49-F238E27FC236}">
                  <a16:creationId xmlns:a16="http://schemas.microsoft.com/office/drawing/2014/main" id="{FB6F30B3-F4A8-2943-84FB-7E95EE510688}"/>
                </a:ext>
              </a:extLst>
            </p:cNvPr>
            <p:cNvPicPr>
              <a:picLocks noChangeAspect="1"/>
            </p:cNvPicPr>
            <p:nvPr/>
          </p:nvPicPr>
          <p:blipFill>
            <a:blip r:embed="rId4"/>
            <a:stretch>
              <a:fillRect/>
            </a:stretch>
          </p:blipFill>
          <p:spPr>
            <a:xfrm>
              <a:off x="4249964" y="1669257"/>
              <a:ext cx="4028621" cy="3525043"/>
            </a:xfrm>
            <a:prstGeom prst="rect">
              <a:avLst/>
            </a:prstGeom>
          </p:spPr>
        </p:pic>
      </p:grpSp>
      <p:sp>
        <p:nvSpPr>
          <p:cNvPr id="23" name="CasellaDiTesto 22">
            <a:extLst>
              <a:ext uri="{FF2B5EF4-FFF2-40B4-BE49-F238E27FC236}">
                <a16:creationId xmlns:a16="http://schemas.microsoft.com/office/drawing/2014/main" id="{5E853007-6BFE-0F46-AECB-06EA78B52447}"/>
              </a:ext>
            </a:extLst>
          </p:cNvPr>
          <p:cNvSpPr txBox="1"/>
          <p:nvPr/>
        </p:nvSpPr>
        <p:spPr>
          <a:xfrm>
            <a:off x="905197" y="1396924"/>
            <a:ext cx="2063837" cy="300082"/>
          </a:xfrm>
          <a:prstGeom prst="rect">
            <a:avLst/>
          </a:prstGeom>
          <a:no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Digital Breast Phantoms</a:t>
            </a:r>
          </a:p>
        </p:txBody>
      </p:sp>
      <p:sp>
        <p:nvSpPr>
          <p:cNvPr id="24" name="CasellaDiTesto 23">
            <a:extLst>
              <a:ext uri="{FF2B5EF4-FFF2-40B4-BE49-F238E27FC236}">
                <a16:creationId xmlns:a16="http://schemas.microsoft.com/office/drawing/2014/main" id="{87B1502E-61C9-6B47-8D58-D3A6A03753B5}"/>
              </a:ext>
            </a:extLst>
          </p:cNvPr>
          <p:cNvSpPr txBox="1"/>
          <p:nvPr/>
        </p:nvSpPr>
        <p:spPr>
          <a:xfrm>
            <a:off x="5653276" y="2960648"/>
            <a:ext cx="1843363" cy="300082"/>
          </a:xfrm>
          <a:prstGeom prst="rect">
            <a:avLst/>
          </a:prstGeom>
          <a:no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Scanner specifications </a:t>
            </a:r>
          </a:p>
        </p:txBody>
      </p:sp>
      <p:sp>
        <p:nvSpPr>
          <p:cNvPr id="26" name="Rettangolo 25">
            <a:extLst>
              <a:ext uri="{FF2B5EF4-FFF2-40B4-BE49-F238E27FC236}">
                <a16:creationId xmlns:a16="http://schemas.microsoft.com/office/drawing/2014/main" id="{1260748C-F8C2-5345-AB67-6F3AF729DA2B}"/>
              </a:ext>
            </a:extLst>
          </p:cNvPr>
          <p:cNvSpPr/>
          <p:nvPr/>
        </p:nvSpPr>
        <p:spPr>
          <a:xfrm>
            <a:off x="764280" y="1302526"/>
            <a:ext cx="7402060" cy="1894507"/>
          </a:xfrm>
          <a:prstGeom prst="rect">
            <a:avLst/>
          </a:prstGeom>
          <a:noFill/>
          <a:ln w="254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350"/>
          </a:p>
        </p:txBody>
      </p:sp>
      <p:sp>
        <p:nvSpPr>
          <p:cNvPr id="27" name="Freccia destra 63">
            <a:extLst>
              <a:ext uri="{FF2B5EF4-FFF2-40B4-BE49-F238E27FC236}">
                <a16:creationId xmlns:a16="http://schemas.microsoft.com/office/drawing/2014/main" id="{6F535017-96EE-E647-8750-EFFD2ECE1692}"/>
              </a:ext>
            </a:extLst>
          </p:cNvPr>
          <p:cNvSpPr/>
          <p:nvPr/>
        </p:nvSpPr>
        <p:spPr>
          <a:xfrm rot="5400000">
            <a:off x="3671709" y="2653364"/>
            <a:ext cx="1204055"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CasellaDiTesto 27">
            <a:extLst>
              <a:ext uri="{FF2B5EF4-FFF2-40B4-BE49-F238E27FC236}">
                <a16:creationId xmlns:a16="http://schemas.microsoft.com/office/drawing/2014/main" id="{8598173B-DF8F-9941-B88F-0A62A62D4829}"/>
              </a:ext>
            </a:extLst>
          </p:cNvPr>
          <p:cNvSpPr txBox="1"/>
          <p:nvPr/>
        </p:nvSpPr>
        <p:spPr>
          <a:xfrm>
            <a:off x="3776927" y="4609358"/>
            <a:ext cx="1298420" cy="415498"/>
          </a:xfrm>
          <a:prstGeom prst="rect">
            <a:avLst/>
          </a:prstGeom>
          <a:noFill/>
          <a:ln w="25400">
            <a:solidFill>
              <a:schemeClr val="accent6"/>
            </a:solidFill>
          </a:ln>
        </p:spPr>
        <p:txBody>
          <a:bodyPr wrap="square" rtlCol="0">
            <a:spAutoFit/>
          </a:bodyPr>
          <a:lstStyle/>
          <a:p>
            <a:pPr algn="ctr"/>
            <a:r>
              <a:rPr lang="it-IT" sz="2100" b="1" dirty="0">
                <a:latin typeface="Times New Roman" panose="02020603050405020304" pitchFamily="18" charset="0"/>
                <a:cs typeface="Times New Roman" panose="02020603050405020304" pitchFamily="18" charset="0"/>
              </a:rPr>
              <a:t>OUTPUT</a:t>
            </a:r>
            <a:endParaRPr lang="en-US" sz="2100" b="1" dirty="0">
              <a:latin typeface="Times New Roman" panose="02020603050405020304" pitchFamily="18" charset="0"/>
              <a:cs typeface="Times New Roman" panose="02020603050405020304" pitchFamily="18" charset="0"/>
            </a:endParaRPr>
          </a:p>
        </p:txBody>
      </p:sp>
      <p:sp>
        <p:nvSpPr>
          <p:cNvPr id="29" name="Rettangolo 28">
            <a:extLst>
              <a:ext uri="{FF2B5EF4-FFF2-40B4-BE49-F238E27FC236}">
                <a16:creationId xmlns:a16="http://schemas.microsoft.com/office/drawing/2014/main" id="{CBC287C1-8E3E-6240-A427-5CCDDED76CF1}"/>
              </a:ext>
            </a:extLst>
          </p:cNvPr>
          <p:cNvSpPr/>
          <p:nvPr/>
        </p:nvSpPr>
        <p:spPr>
          <a:xfrm>
            <a:off x="802380" y="4377848"/>
            <a:ext cx="5020810" cy="2174801"/>
          </a:xfrm>
          <a:prstGeom prst="rect">
            <a:avLst/>
          </a:prstGeom>
          <a:noFill/>
          <a:ln w="254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sz="1350"/>
          </a:p>
        </p:txBody>
      </p:sp>
      <p:pic>
        <p:nvPicPr>
          <p:cNvPr id="30" name="Immagine 29">
            <a:extLst>
              <a:ext uri="{FF2B5EF4-FFF2-40B4-BE49-F238E27FC236}">
                <a16:creationId xmlns:a16="http://schemas.microsoft.com/office/drawing/2014/main" id="{9B9B06B8-4196-2348-98DF-973D572B4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740" y="5326922"/>
            <a:ext cx="2315154" cy="934895"/>
          </a:xfrm>
          <a:prstGeom prst="rect">
            <a:avLst/>
          </a:prstGeom>
        </p:spPr>
      </p:pic>
      <p:sp>
        <p:nvSpPr>
          <p:cNvPr id="31" name="CasellaDiTesto 30">
            <a:extLst>
              <a:ext uri="{FF2B5EF4-FFF2-40B4-BE49-F238E27FC236}">
                <a16:creationId xmlns:a16="http://schemas.microsoft.com/office/drawing/2014/main" id="{843B435C-C819-4549-A1D8-DDED194D751D}"/>
              </a:ext>
            </a:extLst>
          </p:cNvPr>
          <p:cNvSpPr txBox="1"/>
          <p:nvPr/>
        </p:nvSpPr>
        <p:spPr>
          <a:xfrm>
            <a:off x="3653695" y="5018358"/>
            <a:ext cx="1585784" cy="300082"/>
          </a:xfrm>
          <a:prstGeom prst="rect">
            <a:avLst/>
          </a:prstGeom>
          <a:noFill/>
        </p:spPr>
        <p:txBody>
          <a:bodyPr wrap="square" rtlCol="0">
            <a:spAutoFit/>
          </a:bodyPr>
          <a:lstStyle/>
          <a:p>
            <a:pPr algn="ctr"/>
            <a:r>
              <a:rPr lang="en-US" sz="1350" b="1" dirty="0">
                <a:latin typeface="Times New Roman" panose="02020603050405020304" pitchFamily="18" charset="0"/>
                <a:cs typeface="Times New Roman" panose="02020603050405020304" pitchFamily="18" charset="0"/>
              </a:rPr>
              <a:t>Image projections</a:t>
            </a:r>
          </a:p>
        </p:txBody>
      </p:sp>
      <p:sp>
        <p:nvSpPr>
          <p:cNvPr id="32" name="CasellaDiTesto 31">
            <a:extLst>
              <a:ext uri="{FF2B5EF4-FFF2-40B4-BE49-F238E27FC236}">
                <a16:creationId xmlns:a16="http://schemas.microsoft.com/office/drawing/2014/main" id="{E41E45EC-7773-A84F-A789-D40CCF7C1960}"/>
              </a:ext>
            </a:extLst>
          </p:cNvPr>
          <p:cNvSpPr txBox="1"/>
          <p:nvPr/>
        </p:nvSpPr>
        <p:spPr>
          <a:xfrm>
            <a:off x="6574957" y="4272872"/>
            <a:ext cx="2026203" cy="276999"/>
          </a:xfrm>
          <a:prstGeom prst="rect">
            <a:avLst/>
          </a:prstGeom>
          <a:noFill/>
          <a:ln w="50800">
            <a:solidFill>
              <a:schemeClr val="accent6"/>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Post processing</a:t>
            </a:r>
          </a:p>
        </p:txBody>
      </p:sp>
      <p:sp>
        <p:nvSpPr>
          <p:cNvPr id="33" name="Freccia destra 89">
            <a:extLst>
              <a:ext uri="{FF2B5EF4-FFF2-40B4-BE49-F238E27FC236}">
                <a16:creationId xmlns:a16="http://schemas.microsoft.com/office/drawing/2014/main" id="{0B1A2BE3-8041-B549-B60D-4181B031EE6D}"/>
              </a:ext>
            </a:extLst>
          </p:cNvPr>
          <p:cNvSpPr/>
          <p:nvPr/>
        </p:nvSpPr>
        <p:spPr>
          <a:xfrm rot="5400000">
            <a:off x="4150023" y="4212541"/>
            <a:ext cx="488834"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4" name="Immagin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27" y="4923275"/>
            <a:ext cx="2092657" cy="1390535"/>
          </a:xfrm>
          <a:prstGeom prst="rect">
            <a:avLst/>
          </a:prstGeom>
        </p:spPr>
      </p:pic>
      <p:pic>
        <p:nvPicPr>
          <p:cNvPr id="35" name="Immagin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8040" y="4666730"/>
            <a:ext cx="2219784" cy="1746230"/>
          </a:xfrm>
          <a:prstGeom prst="rect">
            <a:avLst/>
          </a:prstGeom>
        </p:spPr>
      </p:pic>
      <p:cxnSp>
        <p:nvCxnSpPr>
          <p:cNvPr id="3" name="Connettore 2 2"/>
          <p:cNvCxnSpPr/>
          <p:nvPr/>
        </p:nvCxnSpPr>
        <p:spPr>
          <a:xfrm>
            <a:off x="5637299" y="5371127"/>
            <a:ext cx="890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6" name="Immagine 35" descr="a_5326">
            <a:extLst>
              <a:ext uri="{FF2B5EF4-FFF2-40B4-BE49-F238E27FC236}">
                <a16:creationId xmlns:a16="http://schemas.microsoft.com/office/drawing/2014/main" id="{6E1CDE27-7273-48D9-982F-7C2BD21B5D84}"/>
              </a:ext>
            </a:extLst>
          </p:cNvPr>
          <p:cNvPicPr/>
          <p:nvPr/>
        </p:nvPicPr>
        <p:blipFill>
          <a:blip r:embed="rId8" cstate="print"/>
          <a:srcRect/>
          <a:stretch>
            <a:fillRect/>
          </a:stretch>
        </p:blipFill>
        <p:spPr bwMode="auto">
          <a:xfrm>
            <a:off x="8277956" y="66062"/>
            <a:ext cx="732869" cy="661182"/>
          </a:xfrm>
          <a:prstGeom prst="rect">
            <a:avLst/>
          </a:prstGeom>
          <a:noFill/>
          <a:ln w="9525">
            <a:noFill/>
            <a:miter lim="800000"/>
            <a:headEnd/>
            <a:tailEnd/>
          </a:ln>
        </p:spPr>
      </p:pic>
      <p:pic>
        <p:nvPicPr>
          <p:cNvPr id="37" name="Immagine 36">
            <a:extLst>
              <a:ext uri="{FF2B5EF4-FFF2-40B4-BE49-F238E27FC236}">
                <a16:creationId xmlns:a16="http://schemas.microsoft.com/office/drawing/2014/main" id="{1D7D89C6-9E7A-41E0-837A-B95135E5E1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6630" y="60173"/>
            <a:ext cx="1191326" cy="661186"/>
          </a:xfrm>
          <a:prstGeom prst="rect">
            <a:avLst/>
          </a:prstGeom>
        </p:spPr>
      </p:pic>
      <p:pic>
        <p:nvPicPr>
          <p:cNvPr id="38" name="Immagine 37">
            <a:extLst>
              <a:ext uri="{FF2B5EF4-FFF2-40B4-BE49-F238E27FC236}">
                <a16:creationId xmlns:a16="http://schemas.microsoft.com/office/drawing/2014/main" id="{1FD61152-0FAA-41E6-9FE6-4E04CF2C4EAF}"/>
              </a:ext>
            </a:extLst>
          </p:cNvPr>
          <p:cNvPicPr>
            <a:picLocks noChangeAspect="1"/>
          </p:cNvPicPr>
          <p:nvPr/>
        </p:nvPicPr>
        <p:blipFill>
          <a:blip r:embed="rId10"/>
          <a:stretch>
            <a:fillRect/>
          </a:stretch>
        </p:blipFill>
        <p:spPr>
          <a:xfrm>
            <a:off x="53268" y="66059"/>
            <a:ext cx="2782216" cy="661185"/>
          </a:xfrm>
          <a:prstGeom prst="rect">
            <a:avLst/>
          </a:prstGeom>
        </p:spPr>
      </p:pic>
      <p:cxnSp>
        <p:nvCxnSpPr>
          <p:cNvPr id="39" name="Connettore diritto 38">
            <a:extLst>
              <a:ext uri="{FF2B5EF4-FFF2-40B4-BE49-F238E27FC236}">
                <a16:creationId xmlns:a16="http://schemas.microsoft.com/office/drawing/2014/main" id="{E2469DC6-26E2-4103-9382-7082D3E62DB3}"/>
              </a:ext>
            </a:extLst>
          </p:cNvPr>
          <p:cNvCxnSpPr/>
          <p:nvPr/>
        </p:nvCxnSpPr>
        <p:spPr>
          <a:xfrm>
            <a:off x="2835484" y="727244"/>
            <a:ext cx="630851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992033"/>
      </p:ext>
    </p:extLst>
  </p:cSld>
  <p:clrMapOvr>
    <a:masterClrMapping/>
  </p:clrMapOvr>
  <mc:AlternateContent xmlns:mc="http://schemas.openxmlformats.org/markup-compatibility/2006" xmlns:p14="http://schemas.microsoft.com/office/powerpoint/2010/main">
    <mc:Choice Requires="p14">
      <p:transition spd="slow" p14:dur="2000" advTm="38573"/>
    </mc:Choice>
    <mc:Fallback xmlns="">
      <p:transition spd="slow" advTm="38573"/>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TotalTime>
  <Words>1552</Words>
  <Application>Microsoft Office PowerPoint</Application>
  <PresentationFormat>Presentazione su schermo (4:3)</PresentationFormat>
  <Paragraphs>222</Paragraphs>
  <Slides>24</Slides>
  <Notes>2</Notes>
  <HiddenSlides>0</HiddenSlides>
  <MMClips>1</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32" baseType="lpstr">
      <vt:lpstr>Arial</vt:lpstr>
      <vt:lpstr>Calibri</vt:lpstr>
      <vt:lpstr>Calibri Light</vt:lpstr>
      <vt:lpstr>Liberation Serif</vt:lpstr>
      <vt:lpstr>Quicksand</vt:lpstr>
      <vt:lpstr>Times New Roman</vt:lpstr>
      <vt:lpstr>Tema di Office</vt:lpstr>
      <vt:lpstr>Graph</vt:lpstr>
      <vt:lpstr>MC_INFN - Napoli</vt:lpstr>
      <vt:lpstr>Milestones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Monte Carlo application for in silico clinical trials in x-ray breast imaging</dc:title>
  <dc:creator>Admin</dc:creator>
  <cp:lastModifiedBy>giovanni</cp:lastModifiedBy>
  <cp:revision>93</cp:revision>
  <dcterms:created xsi:type="dcterms:W3CDTF">2020-05-08T14:06:20Z</dcterms:created>
  <dcterms:modified xsi:type="dcterms:W3CDTF">2020-06-11T09:46:44Z</dcterms:modified>
</cp:coreProperties>
</file>