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rels" ContentType="application/vnd.openxmlformats-package.relationships+xml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95" r:id="rId4"/>
    <p:sldId id="294" r:id="rId5"/>
    <p:sldId id="296" r:id="rId6"/>
    <p:sldId id="259" r:id="rId7"/>
    <p:sldId id="265" r:id="rId8"/>
    <p:sldId id="261" r:id="rId9"/>
    <p:sldId id="287" r:id="rId10"/>
    <p:sldId id="288" r:id="rId11"/>
    <p:sldId id="290" r:id="rId12"/>
    <p:sldId id="292" r:id="rId13"/>
    <p:sldId id="293" r:id="rId14"/>
  </p:sldIdLst>
  <p:sldSz cx="9906000" cy="6858000" type="A4"/>
  <p:notesSz cx="6858000" cy="9144000"/>
  <p:defaultTextStyle>
    <a:defPPr marL="0" marR="0" indent="0" algn="l" defTabSz="67354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30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430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430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430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430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430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430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430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4303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lo Mancini" initials="C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7082" autoAdjust="0"/>
  </p:normalViewPr>
  <p:slideViewPr>
    <p:cSldViewPr snapToGrid="0" snapToObjects="1">
      <p:cViewPr varScale="1">
        <p:scale>
          <a:sx n="119" d="100"/>
          <a:sy n="119" d="100"/>
        </p:scale>
        <p:origin x="-2456" y="-10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commentAuthors" Target="commentAuthor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7431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36774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1pPr>
    <a:lvl2pPr indent="168387" defTabSz="336774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2pPr>
    <a:lvl3pPr indent="336774" defTabSz="336774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3pPr>
    <a:lvl4pPr indent="505160" defTabSz="336774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4pPr>
    <a:lvl5pPr indent="673547" defTabSz="336774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5pPr>
    <a:lvl6pPr indent="841934" defTabSz="336774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6pPr>
    <a:lvl7pPr indent="1010321" defTabSz="336774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7pPr>
    <a:lvl8pPr indent="1178707" defTabSz="336774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8pPr>
    <a:lvl9pPr indent="1347094" defTabSz="336774" latinLnBrk="0">
      <a:lnSpc>
        <a:spcPct val="117999"/>
      </a:lnSpc>
      <a:defRPr sz="16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7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53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68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435322" y="3339703"/>
            <a:ext cx="9040150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7419" tIns="37419" rIns="37419" bIns="37419" anchor="ctr"/>
          <a:lstStyle/>
          <a:p>
            <a:pPr algn="l" defTabSz="336774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435323" y="928687"/>
            <a:ext cx="9035355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5323" y="3527227"/>
            <a:ext cx="9035355" cy="7143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967383" y="4473773"/>
            <a:ext cx="7971234" cy="36795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336774">
              <a:spcBef>
                <a:spcPts val="0"/>
              </a:spcBef>
              <a:buSzTx/>
              <a:buFontTx/>
              <a:buNone/>
              <a:defRPr sz="19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2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967383" y="3007343"/>
            <a:ext cx="7971234" cy="52184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336774">
              <a:spcBef>
                <a:spcPts val="1768"/>
              </a:spcBef>
              <a:buSzTx/>
              <a:buFontTx/>
              <a:buNone/>
              <a:defRPr sz="2900"/>
            </a:lvl1pPr>
          </a:lstStyle>
          <a:p>
            <a:r>
              <a:t>“Type a quote here.”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906000" cy="6858000"/>
          </a:xfrm>
          <a:prstGeom prst="rect">
            <a:avLst/>
          </a:prstGeom>
        </p:spPr>
        <p:txBody>
          <a:bodyPr lIns="67354" tIns="33677" rIns="67354" bIns="33677">
            <a:noAutofit/>
          </a:bodyPr>
          <a:lstStyle/>
          <a:p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ine"/>
          <p:cNvSpPr/>
          <p:nvPr/>
        </p:nvSpPr>
        <p:spPr>
          <a:xfrm>
            <a:off x="435322" y="1384102"/>
            <a:ext cx="9040159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7419" tIns="37419" rIns="37419" bIns="37419" anchor="ctr"/>
          <a:lstStyle/>
          <a:p>
            <a:pPr algn="l" defTabSz="336774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Line"/>
          <p:cNvSpPr/>
          <p:nvPr/>
        </p:nvSpPr>
        <p:spPr>
          <a:xfrm>
            <a:off x="435322" y="1384102"/>
            <a:ext cx="9040159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7419" tIns="37419" rIns="37419" bIns="37419" anchor="ctr"/>
          <a:lstStyle/>
          <a:p>
            <a:pPr algn="l" defTabSz="336774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69289" y="6465094"/>
            <a:ext cx="213296" cy="229457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5746254" y="5607843"/>
            <a:ext cx="1" cy="100021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7419" tIns="37419" rIns="37419" bIns="37419" anchor="ctr"/>
          <a:lstStyle/>
          <a:p>
            <a:pPr algn="l" defTabSz="336774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906000" cy="5339953"/>
          </a:xfrm>
          <a:prstGeom prst="rect">
            <a:avLst/>
          </a:prstGeom>
        </p:spPr>
        <p:txBody>
          <a:bodyPr lIns="67354" tIns="33677" rIns="67354" bIns="33677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073795" y="5473899"/>
            <a:ext cx="4411266" cy="1196578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978426" y="5956101"/>
            <a:ext cx="3772793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435323" y="2312789"/>
            <a:ext cx="9035355" cy="2232422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435322" y="3420070"/>
            <a:ext cx="4063370" cy="4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7419" tIns="37419" rIns="37419" bIns="37419" anchor="ctr"/>
          <a:lstStyle/>
          <a:p>
            <a:pPr algn="l" defTabSz="336774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Image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67354" tIns="33677" rIns="67354" bIns="33677">
            <a:noAutofit/>
          </a:bodyPr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435322" y="1009055"/>
            <a:ext cx="406300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5322" y="3607594"/>
            <a:ext cx="406300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>
            <a:off x="435322" y="1384102"/>
            <a:ext cx="3864499" cy="94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7419" tIns="37419" rIns="37419" bIns="37419" anchor="ctr"/>
          <a:lstStyle/>
          <a:p>
            <a:pPr algn="l" defTabSz="336774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Image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67354" tIns="33677" rIns="67354" bIns="33677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435322" y="232172"/>
            <a:ext cx="3869531" cy="98226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35322" y="1562695"/>
            <a:ext cx="3869531" cy="4688086"/>
          </a:xfrm>
          <a:prstGeom prst="rect">
            <a:avLst/>
          </a:prstGeom>
        </p:spPr>
        <p:txBody>
          <a:bodyPr/>
          <a:lstStyle>
            <a:lvl1pPr marL="243225" indent="-243225">
              <a:spcBef>
                <a:spcPts val="221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86451" indent="-243225">
              <a:spcBef>
                <a:spcPts val="221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29676" indent="-243225">
              <a:spcBef>
                <a:spcPts val="221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72901" indent="-243225">
              <a:spcBef>
                <a:spcPts val="221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16127" indent="-243225">
              <a:spcBef>
                <a:spcPts val="221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89042" y="6449949"/>
            <a:ext cx="213296" cy="229457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>
            <a:spLocks noGrp="1"/>
          </p:cNvSpPr>
          <p:nvPr>
            <p:ph type="body" idx="1"/>
          </p:nvPr>
        </p:nvSpPr>
        <p:spPr>
          <a:xfrm>
            <a:off x="677168" y="625078"/>
            <a:ext cx="8541990" cy="55989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"/>
          <p:cNvSpPr/>
          <p:nvPr/>
        </p:nvSpPr>
        <p:spPr>
          <a:xfrm flipH="1">
            <a:off x="6897438" y="357188"/>
            <a:ext cx="98" cy="560786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7419" tIns="37419" rIns="37419" bIns="37419" anchor="ctr"/>
          <a:lstStyle/>
          <a:p>
            <a:pPr algn="l" defTabSz="336774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9" name="Line"/>
          <p:cNvSpPr/>
          <p:nvPr/>
        </p:nvSpPr>
        <p:spPr>
          <a:xfrm>
            <a:off x="6897437" y="3138786"/>
            <a:ext cx="2626789" cy="4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7419" tIns="37419" rIns="37419" bIns="37419" anchor="ctr"/>
          <a:lstStyle/>
          <a:p>
            <a:pPr algn="l" defTabSz="336774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0" name="Image"/>
          <p:cNvSpPr>
            <a:spLocks noGrp="1"/>
          </p:cNvSpPr>
          <p:nvPr>
            <p:ph type="pic" sz="quarter" idx="13"/>
          </p:nvPr>
        </p:nvSpPr>
        <p:spPr>
          <a:xfrm>
            <a:off x="7023199" y="3250406"/>
            <a:ext cx="2495848" cy="2714625"/>
          </a:xfrm>
          <a:prstGeom prst="rect">
            <a:avLst/>
          </a:prstGeom>
        </p:spPr>
        <p:txBody>
          <a:bodyPr lIns="67354" tIns="33677" rIns="67354" bIns="33677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14"/>
          </p:nvPr>
        </p:nvSpPr>
        <p:spPr>
          <a:xfrm>
            <a:off x="7023199" y="357187"/>
            <a:ext cx="2495848" cy="2669977"/>
          </a:xfrm>
          <a:prstGeom prst="rect">
            <a:avLst/>
          </a:prstGeom>
        </p:spPr>
        <p:txBody>
          <a:bodyPr lIns="67354" tIns="33677" rIns="67354" bIns="33677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idx="15"/>
          </p:nvPr>
        </p:nvSpPr>
        <p:spPr>
          <a:xfrm>
            <a:off x="396627" y="357187"/>
            <a:ext cx="6375053" cy="5607844"/>
          </a:xfrm>
          <a:prstGeom prst="rect">
            <a:avLst/>
          </a:prstGeom>
        </p:spPr>
        <p:txBody>
          <a:bodyPr lIns="67354" tIns="33677" rIns="67354" bIns="33677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627" y="6090047"/>
            <a:ext cx="6375053" cy="6607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435322" y="1384102"/>
            <a:ext cx="9040159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7419" tIns="37419" rIns="37419" bIns="37419" anchor="ctr"/>
          <a:lstStyle/>
          <a:p>
            <a:pPr algn="l" defTabSz="336774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35323" y="232172"/>
            <a:ext cx="9035355" cy="98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419" tIns="37419" rIns="37419" bIns="374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35323" y="1562695"/>
            <a:ext cx="9035355" cy="468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419" tIns="37419" rIns="37419" bIns="374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69289" y="6449949"/>
            <a:ext cx="213296" cy="229457"/>
          </a:xfrm>
          <a:prstGeom prst="rect">
            <a:avLst/>
          </a:prstGeom>
          <a:ln w="12700">
            <a:miter lim="400000"/>
          </a:ln>
        </p:spPr>
        <p:txBody>
          <a:bodyPr wrap="none" lIns="37419" tIns="37419" rIns="37419" bIns="37419" anchor="b">
            <a:spAutoFit/>
          </a:bodyPr>
          <a:lstStyle>
            <a:lvl1pPr algn="r"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ransition xmlns:p14="http://schemas.microsoft.com/office/powerpoint/2010/main" spd="med"/>
  <p:txStyles>
    <p:titleStyle>
      <a:lvl1pPr marL="0" marR="0" indent="0" algn="l" defTabSz="430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430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430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430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430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430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430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430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4303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336774" marR="0" indent="-336774" algn="l" defTabSz="430322" rtl="0" latinLnBrk="0">
        <a:lnSpc>
          <a:spcPct val="100000"/>
        </a:lnSpc>
        <a:spcBef>
          <a:spcPts val="3094"/>
        </a:spcBef>
        <a:spcAft>
          <a:spcPts val="0"/>
        </a:spcAft>
        <a:buClrTx/>
        <a:buSzPct val="75000"/>
        <a:buFont typeface="Helvetica Neue"/>
        <a:buChar char="•"/>
        <a:tabLst/>
        <a:defRPr sz="27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673547" marR="0" indent="-336774" algn="l" defTabSz="430322" rtl="0" latinLnBrk="0">
        <a:lnSpc>
          <a:spcPct val="100000"/>
        </a:lnSpc>
        <a:spcBef>
          <a:spcPts val="3094"/>
        </a:spcBef>
        <a:spcAft>
          <a:spcPts val="0"/>
        </a:spcAft>
        <a:buClrTx/>
        <a:buSzPct val="75000"/>
        <a:buFont typeface="Helvetica Neue"/>
        <a:buChar char="•"/>
        <a:tabLst/>
        <a:defRPr sz="27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010321" marR="0" indent="-336774" algn="l" defTabSz="430322" rtl="0" latinLnBrk="0">
        <a:lnSpc>
          <a:spcPct val="100000"/>
        </a:lnSpc>
        <a:spcBef>
          <a:spcPts val="3094"/>
        </a:spcBef>
        <a:spcAft>
          <a:spcPts val="0"/>
        </a:spcAft>
        <a:buClrTx/>
        <a:buSzPct val="75000"/>
        <a:buFont typeface="Helvetica Neue"/>
        <a:buChar char="•"/>
        <a:tabLst/>
        <a:defRPr sz="27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347094" marR="0" indent="-336774" algn="l" defTabSz="430322" rtl="0" latinLnBrk="0">
        <a:lnSpc>
          <a:spcPct val="100000"/>
        </a:lnSpc>
        <a:spcBef>
          <a:spcPts val="3094"/>
        </a:spcBef>
        <a:spcAft>
          <a:spcPts val="0"/>
        </a:spcAft>
        <a:buClrTx/>
        <a:buSzPct val="75000"/>
        <a:buFont typeface="Helvetica Neue"/>
        <a:buChar char="•"/>
        <a:tabLst/>
        <a:defRPr sz="27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1683868" marR="0" indent="-336774" algn="l" defTabSz="430322" rtl="0" latinLnBrk="0">
        <a:lnSpc>
          <a:spcPct val="100000"/>
        </a:lnSpc>
        <a:spcBef>
          <a:spcPts val="3094"/>
        </a:spcBef>
        <a:spcAft>
          <a:spcPts val="0"/>
        </a:spcAft>
        <a:buClrTx/>
        <a:buSzPct val="75000"/>
        <a:buFont typeface="Helvetica Neue"/>
        <a:buChar char="•"/>
        <a:tabLst/>
        <a:defRPr sz="27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020641" marR="0" indent="-336774" algn="l" defTabSz="430322" rtl="0" latinLnBrk="0">
        <a:lnSpc>
          <a:spcPct val="100000"/>
        </a:lnSpc>
        <a:spcBef>
          <a:spcPts val="3094"/>
        </a:spcBef>
        <a:spcAft>
          <a:spcPts val="0"/>
        </a:spcAft>
        <a:buClrTx/>
        <a:buSzPct val="75000"/>
        <a:buFont typeface="Helvetica Neue"/>
        <a:buChar char="•"/>
        <a:tabLst/>
        <a:defRPr sz="27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2357415" marR="0" indent="-336774" algn="l" defTabSz="430322" rtl="0" latinLnBrk="0">
        <a:lnSpc>
          <a:spcPct val="100000"/>
        </a:lnSpc>
        <a:spcBef>
          <a:spcPts val="3094"/>
        </a:spcBef>
        <a:spcAft>
          <a:spcPts val="0"/>
        </a:spcAft>
        <a:buClrTx/>
        <a:buSzPct val="75000"/>
        <a:buFont typeface="Helvetica Neue"/>
        <a:buChar char="•"/>
        <a:tabLst/>
        <a:defRPr sz="27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2694188" marR="0" indent="-336774" algn="l" defTabSz="430322" rtl="0" latinLnBrk="0">
        <a:lnSpc>
          <a:spcPct val="100000"/>
        </a:lnSpc>
        <a:spcBef>
          <a:spcPts val="3094"/>
        </a:spcBef>
        <a:spcAft>
          <a:spcPts val="0"/>
        </a:spcAft>
        <a:buClrTx/>
        <a:buSzPct val="75000"/>
        <a:buFont typeface="Helvetica Neue"/>
        <a:buChar char="•"/>
        <a:tabLst/>
        <a:defRPr sz="27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3030962" marR="0" indent="-336774" algn="l" defTabSz="430322" rtl="0" latinLnBrk="0">
        <a:lnSpc>
          <a:spcPct val="100000"/>
        </a:lnSpc>
        <a:spcBef>
          <a:spcPts val="3094"/>
        </a:spcBef>
        <a:spcAft>
          <a:spcPts val="0"/>
        </a:spcAft>
        <a:buClrTx/>
        <a:buSzPct val="75000"/>
        <a:buFont typeface="Helvetica Neue"/>
        <a:buChar char="•"/>
        <a:tabLst/>
        <a:defRPr sz="27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4303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68387" algn="r" defTabSz="4303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36774" algn="r" defTabSz="4303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05160" algn="r" defTabSz="4303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73547" algn="r" defTabSz="4303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41934" algn="r" defTabSz="4303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10321" algn="r" defTabSz="4303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178707" algn="r" defTabSz="4303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47094" algn="r" defTabSz="4303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4" Type="http://schemas.openxmlformats.org/officeDocument/2006/relationships/image" Target="../media/image1.tif"/><Relationship Id="rId5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4" Type="http://schemas.openxmlformats.org/officeDocument/2006/relationships/image" Target="../media/image12.png"/><Relationship Id="rId5" Type="http://schemas.openxmlformats.org/officeDocument/2006/relationships/image" Target="../media/image13.tif"/><Relationship Id="rId6" Type="http://schemas.openxmlformats.org/officeDocument/2006/relationships/image" Target="../media/image14.t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onsutivo GeNIALE (Geant Nuclear Interaction At Low Energy)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Attività</a:t>
            </a:r>
            <a:r>
              <a:rPr lang="en-US" dirty="0" smtClean="0"/>
              <a:t> Geant4 </a:t>
            </a:r>
            <a:r>
              <a:rPr dirty="0"/>
              <a:t/>
            </a:r>
            <a:br>
              <a:rPr dirty="0"/>
            </a:br>
            <a:endParaRPr sz="1600" dirty="0"/>
          </a:p>
        </p:txBody>
      </p:sp>
      <p:sp>
        <p:nvSpPr>
          <p:cNvPr id="167" name="Riunione telematica della CSN5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Riunione telematica </a:t>
            </a:r>
            <a:r>
              <a:rPr lang="en-US" dirty="0" smtClean="0"/>
              <a:t>del gruppo Geant4 (progetto MC-INFN)</a:t>
            </a:r>
            <a:endParaRPr dirty="0"/>
          </a:p>
          <a:p>
            <a:r>
              <a:rPr lang="en-US" dirty="0" err="1" smtClean="0"/>
              <a:t>Giovedì</a:t>
            </a:r>
            <a:r>
              <a:rPr dirty="0" smtClean="0"/>
              <a:t>, </a:t>
            </a:r>
            <a:r>
              <a:rPr lang="en-US" dirty="0" smtClean="0"/>
              <a:t>11</a:t>
            </a:r>
            <a:r>
              <a:rPr dirty="0" smtClean="0"/>
              <a:t> </a:t>
            </a:r>
            <a:r>
              <a:rPr dirty="0"/>
              <a:t>Giugno 2020</a:t>
            </a:r>
          </a:p>
        </p:txBody>
      </p:sp>
      <p:sp>
        <p:nvSpPr>
          <p:cNvPr id="168" name="Carlo Mancini…"/>
          <p:cNvSpPr txBox="1"/>
          <p:nvPr/>
        </p:nvSpPr>
        <p:spPr>
          <a:xfrm>
            <a:off x="435323" y="5902523"/>
            <a:ext cx="5068463" cy="714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419" tIns="37419" rIns="37419" bIns="37419">
            <a:normAutofit fontScale="77500" lnSpcReduction="20000"/>
          </a:bodyPr>
          <a:lstStyle/>
          <a:p>
            <a:pPr algn="l"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Barbara Caccia, Carlo Mancini-</a:t>
            </a:r>
            <a:r>
              <a:rPr lang="en-US" dirty="0" err="1" smtClean="0"/>
              <a:t>Terracciano</a:t>
            </a:r>
            <a:r>
              <a:rPr lang="en-US" dirty="0" smtClean="0"/>
              <a:t>, Alessandro </a:t>
            </a:r>
            <a:r>
              <a:rPr lang="en-US" dirty="0" err="1" smtClean="0"/>
              <a:t>Campa</a:t>
            </a:r>
            <a:r>
              <a:rPr lang="en-US" dirty="0" smtClean="0"/>
              <a:t>, Silvia </a:t>
            </a:r>
            <a:r>
              <a:rPr lang="en-US" dirty="0" err="1" smtClean="0"/>
              <a:t>Pozzi</a:t>
            </a:r>
            <a:r>
              <a:rPr lang="en-US" dirty="0" smtClean="0"/>
              <a:t> </a:t>
            </a:r>
            <a:endParaRPr dirty="0"/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7513" y="5048640"/>
            <a:ext cx="1813543" cy="979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asted-movie.gif" descr="pasted-movie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09827" y="5912054"/>
            <a:ext cx="2449527" cy="716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5" name="Picture 1" descr="stemmai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924" y="5810877"/>
            <a:ext cx="886273" cy="80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Exploring Deep Learning to emulate BLO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Exploring Deep Learning to emulate BLOB</a:t>
            </a:r>
          </a:p>
        </p:txBody>
      </p:sp>
      <p:sp>
        <p:nvSpPr>
          <p:cNvPr id="406" name="Another possibility is using Deep Learning to emulate BLOB…"/>
          <p:cNvSpPr txBox="1">
            <a:spLocks noGrp="1"/>
          </p:cNvSpPr>
          <p:nvPr>
            <p:ph type="body" idx="1"/>
          </p:nvPr>
        </p:nvSpPr>
        <p:spPr>
          <a:xfrm>
            <a:off x="435323" y="1562696"/>
            <a:ext cx="9035355" cy="486626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86257" indent="-286257" defTabSz="365773">
              <a:spcBef>
                <a:spcPts val="1473"/>
              </a:spcBef>
              <a:defRPr sz="3060"/>
            </a:pPr>
            <a:r>
              <a:t>Another possibility is using Deep Learning to emulate BLOB</a:t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r>
              <a:t/>
            </a:r>
            <a:br/>
            <a:endParaRPr/>
          </a:p>
          <a:p>
            <a:pPr marL="286257" indent="-286257" defTabSz="365773">
              <a:spcBef>
                <a:spcPts val="1473"/>
              </a:spcBef>
              <a:defRPr sz="3060"/>
            </a:pPr>
            <a:r>
              <a:t>Bin the PDF output of BLOB (creating a 3D “image”)</a:t>
            </a:r>
          </a:p>
          <a:p>
            <a:pPr marL="286257" indent="-286257" defTabSz="365773">
              <a:spcBef>
                <a:spcPts val="1473"/>
              </a:spcBef>
              <a:defRPr sz="3060"/>
            </a:pPr>
            <a:r>
              <a:t>Train a Variational Auto Encoder (VAE) to reproduce such “images”</a:t>
            </a:r>
          </a:p>
          <a:p>
            <a:pPr marL="286257" indent="-286257" defTabSz="365773">
              <a:spcBef>
                <a:spcPts val="1473"/>
              </a:spcBef>
              <a:defRPr sz="3060"/>
            </a:pPr>
            <a:r>
              <a:t>Condition the VAE to the impact parameter</a:t>
            </a:r>
          </a:p>
          <a:p>
            <a:pPr marL="286257" indent="-286257" defTabSz="365773">
              <a:spcBef>
                <a:spcPts val="1473"/>
              </a:spcBef>
              <a:defRPr sz="3060"/>
            </a:pPr>
            <a:r>
              <a:t>The decoder part of the VAE is then used to generate events, sampling from the latent space</a:t>
            </a:r>
          </a:p>
        </p:txBody>
      </p:sp>
      <p:sp>
        <p:nvSpPr>
          <p:cNvPr id="40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435715" y="6449949"/>
            <a:ext cx="146870" cy="2294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408" name="schema_AE.pdf" descr="schema_A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0320" y="2102313"/>
            <a:ext cx="6785360" cy="1741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A possible collaboration with CERN Geant4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possible collaboration with CERN Geant4 team</a:t>
            </a:r>
          </a:p>
        </p:txBody>
      </p:sp>
      <p:sp>
        <p:nvSpPr>
          <p:cNvPr id="426" name="John Apostolakis and Alberto Ribon expressed interest in the GeNIALE outcomes and ideas…"/>
          <p:cNvSpPr txBox="1">
            <a:spLocks noGrp="1"/>
          </p:cNvSpPr>
          <p:nvPr>
            <p:ph type="body" sz="half" idx="1"/>
          </p:nvPr>
        </p:nvSpPr>
        <p:spPr>
          <a:xfrm>
            <a:off x="435323" y="1562695"/>
            <a:ext cx="5393349" cy="468808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13199" indent="-313199" defTabSz="400198">
              <a:spcBef>
                <a:spcPts val="1989"/>
              </a:spcBef>
              <a:defRPr sz="3348"/>
            </a:pPr>
            <a:r>
              <a:t>John Apostolakis and Alberto Ribon expressed interest in the GeNIALE outcomes and ideas</a:t>
            </a:r>
          </a:p>
          <a:p>
            <a:pPr marL="313199" indent="-313199" defTabSz="400198">
              <a:spcBef>
                <a:spcPts val="1989"/>
              </a:spcBef>
              <a:defRPr sz="3348"/>
            </a:pPr>
            <a:r>
              <a:t>We are working to present a project for a CERN Knowledge Transfer call</a:t>
            </a:r>
          </a:p>
          <a:p>
            <a:pPr marL="313199" indent="-313199" defTabSz="400198">
              <a:spcBef>
                <a:spcPts val="1989"/>
              </a:spcBef>
              <a:defRPr sz="3348"/>
            </a:pPr>
            <a:r>
              <a:t>GLEI3 (Geant4 Low Energy Ion Interaction Improvement)</a:t>
            </a:r>
          </a:p>
          <a:p>
            <a:pPr marL="313199" indent="-313199" defTabSz="400198">
              <a:spcBef>
                <a:spcPts val="1989"/>
              </a:spcBef>
              <a:defRPr sz="3348"/>
            </a:pPr>
            <a:r>
              <a:t>We are evaluating if proposing </a:t>
            </a:r>
          </a:p>
          <a:p>
            <a:pPr marL="626398" lvl="1" indent="-313199" defTabSz="400198">
              <a:spcBef>
                <a:spcPts val="958"/>
              </a:spcBef>
              <a:defRPr sz="3348"/>
            </a:pPr>
            <a:r>
              <a:t>the porting on GPU </a:t>
            </a:r>
          </a:p>
          <a:p>
            <a:pPr marL="626398" lvl="1" indent="-313199" defTabSz="400198">
              <a:spcBef>
                <a:spcPts val="958"/>
              </a:spcBef>
              <a:defRPr sz="3348"/>
            </a:pPr>
            <a:r>
              <a:t>or the Deep Learning approach</a:t>
            </a:r>
          </a:p>
        </p:txBody>
      </p:sp>
      <p:grpSp>
        <p:nvGrpSpPr>
          <p:cNvPr id="429" name="Image"/>
          <p:cNvGrpSpPr/>
          <p:nvPr/>
        </p:nvGrpSpPr>
        <p:grpSpPr>
          <a:xfrm rot="60000">
            <a:off x="5897918" y="1592863"/>
            <a:ext cx="3788280" cy="4543912"/>
            <a:chOff x="0" y="0"/>
            <a:chExt cx="4973331" cy="6462450"/>
          </a:xfrm>
        </p:grpSpPr>
        <p:pic>
          <p:nvPicPr>
            <p:cNvPr id="42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199" y="50799"/>
              <a:ext cx="4820933" cy="62592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7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973333" cy="6462451"/>
            </a:xfrm>
            <a:prstGeom prst="rect">
              <a:avLst/>
            </a:prstGeom>
            <a:effectLst/>
          </p:spPr>
        </p:pic>
      </p:grpSp>
      <p:sp>
        <p:nvSpPr>
          <p:cNvPr id="43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364413" y="6449949"/>
            <a:ext cx="218172" cy="2294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ublications related to GeNIA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Publications related to </a:t>
            </a:r>
            <a:r>
              <a:rPr lang="en-US" dirty="0" smtClean="0"/>
              <a:t>MC-INFN</a:t>
            </a:r>
            <a:endParaRPr dirty="0"/>
          </a:p>
        </p:txBody>
      </p:sp>
      <p:sp>
        <p:nvSpPr>
          <p:cNvPr id="440" name="C. Mancini-Terracciano et al. Preliminary results coupling “Stochastic Mean Field” and “Boltzmann-Langevin One Body” models with Geant4. In: Physica Medica 67 (2019), pp. 116–122. doi: 10.1016/j.ejmp.2019.10.026.…"/>
          <p:cNvSpPr txBox="1">
            <a:spLocks noGrp="1"/>
          </p:cNvSpPr>
          <p:nvPr>
            <p:ph type="body" idx="1"/>
          </p:nvPr>
        </p:nvSpPr>
        <p:spPr>
          <a:xfrm>
            <a:off x="435323" y="1562696"/>
            <a:ext cx="9035355" cy="501112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96361" indent="-296361" defTabSz="378682">
              <a:spcBef>
                <a:spcPts val="1400"/>
              </a:spcBef>
              <a:defRPr sz="211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solidFill>
                  <a:srgbClr val="000000"/>
                </a:solidFill>
              </a:rPr>
              <a:t>C. Mancini-Terracciano et al. Preliminary results coupling “Stochastic Mean Field” and “Boltzmann-Langevin One Body” models with Geant4. In: Physica Medica 67 (2019), pp. 116–122. doi: 10.1016/j.ejmp.2019.10.026.</a:t>
            </a:r>
          </a:p>
          <a:p>
            <a:pPr marL="296361" indent="-296361" defTabSz="378682">
              <a:spcBef>
                <a:spcPts val="1400"/>
              </a:spcBef>
              <a:defRPr sz="211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solidFill>
                  <a:srgbClr val="000000"/>
                </a:solidFill>
              </a:rPr>
              <a:t>A. Ciardiello et al. Preliminary results in using Deep Learning to emulate BLOB, a nuclear interaction model. In: Physica Medica 73 (May 2020), pp. 65-72. doi: 10.1016/j.ejmp.2020.04.005. arXiv: 2004.0496</a:t>
            </a:r>
          </a:p>
          <a:p>
            <a:pPr marL="296361" indent="-296361" defTabSz="378682">
              <a:spcBef>
                <a:spcPts val="1400"/>
              </a:spcBef>
              <a:defRPr sz="2112"/>
            </a:pPr>
            <a:r>
              <a:rPr sz="16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P. Arce et al. Report on G4-Med, a Geant4 benchmarking system for medical physics applications developed by the Geant4 Medical Simulation Benchmarking Group. In: Medical Physics (2020). doi: 10.1002/mp.14226.</a:t>
            </a:r>
          </a:p>
          <a:p>
            <a:pPr marL="296361" indent="-296361" defTabSz="378682">
              <a:spcBef>
                <a:spcPts val="1400"/>
              </a:spcBef>
              <a:defRPr sz="2112"/>
            </a:pPr>
            <a:r>
              <a:rPr dirty="0" smtClean="0"/>
              <a:t>C. Mancini-Terracciano et al. Validation of Geant4 nuclear reaction models for hadron therapy and preliminary results with BLOB. In: IFMBE Proceedings Series 68/1 (Mar. 2018), pp. 675–685. doi: 10.1007/978-981-10-9035-6_126.</a:t>
            </a:r>
          </a:p>
          <a:p>
            <a:pPr marL="296361" indent="-296361" defTabSz="378682">
              <a:spcBef>
                <a:spcPts val="1400"/>
              </a:spcBef>
              <a:defRPr sz="2112"/>
            </a:pPr>
            <a:r>
              <a:rPr dirty="0" smtClean="0"/>
              <a:t>P</a:t>
            </a:r>
            <a:r>
              <a:rPr dirty="0"/>
              <a:t>. Napolitani, M. Colonna, and C. Mancini-Terracciano. Cluster formation in nuclear reactions from mean-field inhomogeneities. In: Journal of Physics: Conference Series 1014.1 (Mar. 2018), p. 012008. doi: 10.1088/1742-6596/1014/1/ 012008.</a:t>
            </a:r>
          </a:p>
          <a:p>
            <a:pPr marL="296361" indent="-296361" defTabSz="378682">
              <a:spcBef>
                <a:spcPts val="1400"/>
              </a:spcBef>
              <a:defRPr sz="2112"/>
            </a:pPr>
            <a:r>
              <a:rPr dirty="0"/>
              <a:t>C. Mancini-Terracciano et al. Validation of Geant4 nuclear reaction models for hadrontherapy and preliminary results with SMF and BLOB. In: Physica Medica 42, Supplement 1 (2017), p. 12. doi: 10.1016/j.ejmp.2017.09.030.</a:t>
            </a:r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364413" y="6449949"/>
            <a:ext cx="218172" cy="2294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alks and an invited seminar about GeNIA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Talks and an invited seminar about </a:t>
            </a:r>
            <a:r>
              <a:rPr lang="en-US" dirty="0" smtClean="0"/>
              <a:t>MC-INFN</a:t>
            </a:r>
            <a:endParaRPr dirty="0"/>
          </a:p>
        </p:txBody>
      </p:sp>
      <p:sp>
        <p:nvSpPr>
          <p:cNvPr id="444" name="Preliminary results in using Deep Learning to emulate BLOB, a nuclear interaction model. Talk at the IEEE Nuclear Science Symposium and Medical Imaging Conference, 28 October - 2 November 2019, Manchester (United Kingdom)…"/>
          <p:cNvSpPr txBox="1">
            <a:spLocks noGrp="1"/>
          </p:cNvSpPr>
          <p:nvPr>
            <p:ph type="body" idx="1"/>
          </p:nvPr>
        </p:nvSpPr>
        <p:spPr>
          <a:xfrm>
            <a:off x="435323" y="1562695"/>
            <a:ext cx="9035355" cy="468808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spcBef>
                <a:spcPts val="1621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800" dirty="0">
                <a:solidFill>
                  <a:srgbClr val="000000"/>
                </a:solidFill>
                <a:latin typeface="+mj-lt"/>
              </a:rPr>
              <a:t>Preliminary results in using Deep Learning to emulate BLOB, a nuclear interaction model. Talk at the IEEE Nuclear Science Symposium and Medical Imaging Conference, 28 October - 2 November 2019, Manchester (United Kingdom)</a:t>
            </a:r>
          </a:p>
          <a:p>
            <a:pPr>
              <a:spcBef>
                <a:spcPts val="1621"/>
              </a:spcBef>
              <a:defRPr sz="2400"/>
            </a:pPr>
            <a:r>
              <a:rPr sz="1800" dirty="0">
                <a:solidFill>
                  <a:srgbClr val="000000"/>
                </a:solidFill>
                <a:latin typeface="+mj-lt"/>
              </a:rPr>
              <a:t>Preliminary results in using Deep Learning to emulate BLOB, a nuclear interaction mode. Talk at the ICCR-MCMA Conference, 17-21 June 2019, Montreal (Canada)</a:t>
            </a:r>
          </a:p>
          <a:p>
            <a:pPr>
              <a:spcBef>
                <a:spcPts val="1621"/>
              </a:spcBef>
              <a:defRPr sz="2400"/>
            </a:pPr>
            <a:r>
              <a:rPr sz="1800" dirty="0">
                <a:solidFill>
                  <a:srgbClr val="000000"/>
                </a:solidFill>
                <a:latin typeface="+mj-lt"/>
              </a:rPr>
              <a:t>Interfacing a nuclear interaction model (BLOB) with Geant4. Talk at the ICCR-MCMA Conference, 17-21 June 2019, Montreal (Canada)</a:t>
            </a:r>
          </a:p>
          <a:p>
            <a:pPr>
              <a:spcBef>
                <a:spcPts val="1621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800" dirty="0">
                <a:solidFill>
                  <a:srgbClr val="000000"/>
                </a:solidFill>
                <a:latin typeface="+mj-lt"/>
              </a:rPr>
              <a:t>Machine learning for medical applications of Physics. AI-at-SLAC invited seminar. 16th January 2019, SLAC, Menlo Park (CA, US).</a:t>
            </a:r>
          </a:p>
          <a:p>
            <a:pPr>
              <a:spcBef>
                <a:spcPts val="1621"/>
              </a:spcBef>
              <a:defRPr sz="2400"/>
            </a:pPr>
            <a:r>
              <a:rPr sz="1800" dirty="0">
                <a:solidFill>
                  <a:srgbClr val="000000"/>
                </a:solidFill>
                <a:latin typeface="+mj-lt"/>
              </a:rPr>
              <a:t>The interface of BLOB with Geant4. Invited talk at the ENSAR2 workshop, 24-26 April 2019, CIEMAT Madrid (Spain)</a:t>
            </a:r>
            <a:endParaRPr lang="en-US" sz="18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ts val="1621"/>
              </a:spcBef>
              <a:defRPr sz="2400"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Activities of </a:t>
            </a:r>
            <a:r>
              <a:rPr lang="en-US" sz="1800" dirty="0" err="1">
                <a:solidFill>
                  <a:srgbClr val="000000"/>
                </a:solidFill>
                <a:latin typeface="+mj-lt"/>
              </a:rPr>
              <a:t>Eurados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 Working Group 6 “Computational </a:t>
            </a:r>
            <a:r>
              <a:rPr lang="en-US" sz="1800" dirty="0" err="1">
                <a:solidFill>
                  <a:srgbClr val="000000"/>
                </a:solidFill>
                <a:latin typeface="+mj-lt"/>
              </a:rPr>
              <a:t>Dosimetry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” </a:t>
            </a:r>
            <a:r>
              <a:rPr lang="en-US" sz="1800" dirty="0" err="1">
                <a:solidFill>
                  <a:srgbClr val="000000"/>
                </a:solidFill>
                <a:latin typeface="+mj-lt"/>
              </a:rPr>
              <a:t>MathMet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 2019, 20-22 Nov 2019, </a:t>
            </a:r>
            <a:r>
              <a:rPr lang="en-US" sz="1800" dirty="0" err="1">
                <a:solidFill>
                  <a:srgbClr val="000000"/>
                </a:solidFill>
                <a:latin typeface="+mj-lt"/>
              </a:rPr>
              <a:t>Lisboa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, Portugal (</a:t>
            </a:r>
            <a:r>
              <a:rPr lang="en-US" sz="1800" i="1" dirty="0" err="1">
                <a:solidFill>
                  <a:srgbClr val="000000"/>
                </a:solidFill>
                <a:latin typeface="+mj-lt"/>
              </a:rPr>
              <a:t>Richiesto</a:t>
            </a:r>
            <a:r>
              <a:rPr lang="en-US" sz="18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+mj-lt"/>
              </a:rPr>
              <a:t>lavoro</a:t>
            </a:r>
            <a:r>
              <a:rPr lang="en-US" sz="18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+mj-lt"/>
              </a:rPr>
              <a:t>esteso</a:t>
            </a:r>
            <a:r>
              <a:rPr lang="en-US" sz="18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+mj-lt"/>
              </a:rPr>
              <a:t>entro</a:t>
            </a:r>
            <a:r>
              <a:rPr lang="en-US" sz="18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+mj-lt"/>
              </a:rPr>
              <a:t>Agosto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)</a:t>
            </a:r>
            <a:endParaRPr sz="18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ts val="1621"/>
              </a:spcBef>
              <a:defRPr sz="2400"/>
            </a:pPr>
            <a:r>
              <a:rPr dirty="0"/>
              <a:t>Preliminary results coupling SMF and BLOB with Geant4. First Biennial African Conference on Fundamental Physics and Applications. July 2018, Windhoek (Namibia).</a:t>
            </a:r>
          </a:p>
        </p:txBody>
      </p:sp>
      <p:sp>
        <p:nvSpPr>
          <p:cNvPr id="44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364413" y="6449949"/>
            <a:ext cx="218172" cy="2294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Nota</a:t>
            </a:r>
            <a:endParaRPr dirty="0"/>
          </a:p>
        </p:txBody>
      </p:sp>
      <p:sp>
        <p:nvSpPr>
          <p:cNvPr id="173" name="Introduction…"/>
          <p:cNvSpPr txBox="1">
            <a:spLocks noGrp="1"/>
          </p:cNvSpPr>
          <p:nvPr>
            <p:ph type="body" sz="half" idx="1"/>
          </p:nvPr>
        </p:nvSpPr>
        <p:spPr>
          <a:xfrm>
            <a:off x="435323" y="1562695"/>
            <a:ext cx="9035355" cy="468808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attività</a:t>
            </a:r>
            <a:r>
              <a:rPr lang="en-US" dirty="0" smtClean="0"/>
              <a:t> in </a:t>
            </a:r>
            <a:r>
              <a:rPr lang="en-US" dirty="0" err="1" smtClean="0"/>
              <a:t>corso</a:t>
            </a:r>
            <a:r>
              <a:rPr lang="en-US" dirty="0" smtClean="0"/>
              <a:t> </a:t>
            </a:r>
            <a:r>
              <a:rPr lang="en-US" dirty="0" err="1" smtClean="0"/>
              <a:t>elencate</a:t>
            </a:r>
            <a:r>
              <a:rPr lang="en-US" dirty="0" smtClean="0"/>
              <a:t> in </a:t>
            </a:r>
            <a:r>
              <a:rPr lang="en-US" dirty="0" err="1" smtClean="0"/>
              <a:t>questa</a:t>
            </a:r>
            <a:r>
              <a:rPr lang="en-US" dirty="0" smtClean="0"/>
              <a:t> </a:t>
            </a:r>
            <a:r>
              <a:rPr lang="en-US" dirty="0" err="1" smtClean="0"/>
              <a:t>presentazione</a:t>
            </a:r>
            <a:r>
              <a:rPr lang="en-US" dirty="0" smtClean="0"/>
              <a:t> </a:t>
            </a:r>
            <a:r>
              <a:rPr lang="en-US" dirty="0" err="1" smtClean="0"/>
              <a:t>probabilmente</a:t>
            </a:r>
            <a:r>
              <a:rPr lang="en-US" dirty="0" smtClean="0"/>
              <a:t> non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esaustive</a:t>
            </a:r>
            <a:r>
              <a:rPr lang="en-US" dirty="0" smtClean="0"/>
              <a:t>;</a:t>
            </a:r>
          </a:p>
          <a:p>
            <a:r>
              <a:rPr lang="en-US" dirty="0" smtClean="0"/>
              <a:t>I </a:t>
            </a:r>
            <a:r>
              <a:rPr lang="en-US" dirty="0" err="1" smtClean="0"/>
              <a:t>colleghi</a:t>
            </a:r>
            <a:r>
              <a:rPr lang="en-US" dirty="0" smtClean="0"/>
              <a:t> </a:t>
            </a:r>
            <a:r>
              <a:rPr lang="en-US" dirty="0" err="1" smtClean="0"/>
              <a:t>elencati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prima slide </a:t>
            </a:r>
            <a:r>
              <a:rPr lang="en-US" dirty="0" err="1" smtClean="0"/>
              <a:t>hanno</a:t>
            </a:r>
            <a:r>
              <a:rPr lang="en-US" dirty="0" smtClean="0"/>
              <a:t> </a:t>
            </a:r>
            <a:r>
              <a:rPr lang="en-US" dirty="0" err="1" smtClean="0"/>
              <a:t>contribuito</a:t>
            </a:r>
            <a:r>
              <a:rPr lang="en-US" dirty="0" smtClean="0"/>
              <a:t> e </a:t>
            </a:r>
            <a:r>
              <a:rPr lang="en-US" dirty="0" err="1" smtClean="0"/>
              <a:t>contribuiscono</a:t>
            </a:r>
            <a:r>
              <a:rPr lang="en-US" dirty="0" smtClean="0"/>
              <a:t> in </a:t>
            </a:r>
            <a:r>
              <a:rPr lang="en-US" dirty="0" err="1" smtClean="0"/>
              <a:t>misura</a:t>
            </a:r>
            <a:r>
              <a:rPr lang="en-US" dirty="0" smtClean="0"/>
              <a:t> </a:t>
            </a:r>
            <a:r>
              <a:rPr lang="en-US" dirty="0" err="1" smtClean="0"/>
              <a:t>diversa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attività</a:t>
            </a:r>
            <a:r>
              <a:rPr lang="en-US" dirty="0" smtClean="0"/>
              <a:t> e, </a:t>
            </a:r>
            <a:r>
              <a:rPr lang="en-US" dirty="0" err="1" smtClean="0"/>
              <a:t>anche</a:t>
            </a:r>
            <a:r>
              <a:rPr lang="en-US" dirty="0" smtClean="0"/>
              <a:t> in </a:t>
            </a:r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caso</a:t>
            </a:r>
            <a:r>
              <a:rPr lang="en-US" dirty="0" smtClean="0"/>
              <a:t>, </a:t>
            </a:r>
            <a:r>
              <a:rPr lang="en-US" dirty="0" err="1" smtClean="0"/>
              <a:t>l’elenco</a:t>
            </a:r>
            <a:r>
              <a:rPr lang="en-US" dirty="0" smtClean="0"/>
              <a:t> non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esaustivo</a:t>
            </a:r>
            <a:r>
              <a:rPr lang="en-US" dirty="0" smtClean="0"/>
              <a:t>;</a:t>
            </a:r>
          </a:p>
          <a:p>
            <a:r>
              <a:rPr lang="en-US" dirty="0" smtClean="0"/>
              <a:t>La vita </a:t>
            </a:r>
            <a:r>
              <a:rPr lang="en-US" dirty="0" err="1" smtClean="0"/>
              <a:t>lavorativa</a:t>
            </a:r>
            <a:r>
              <a:rPr lang="en-US" dirty="0" smtClean="0"/>
              <a:t> in </a:t>
            </a:r>
            <a:r>
              <a:rPr lang="en-US" dirty="0" err="1" smtClean="0"/>
              <a:t>questa</a:t>
            </a:r>
            <a:r>
              <a:rPr lang="en-US" dirty="0" smtClean="0"/>
              <a:t> </a:t>
            </a:r>
            <a:r>
              <a:rPr lang="en-US" dirty="0" err="1" smtClean="0"/>
              <a:t>fase</a:t>
            </a:r>
            <a:r>
              <a:rPr lang="en-US" dirty="0" smtClean="0"/>
              <a:t> di </a:t>
            </a:r>
            <a:r>
              <a:rPr lang="en-US" dirty="0" err="1" smtClean="0"/>
              <a:t>pandemia</a:t>
            </a:r>
            <a:r>
              <a:rPr lang="en-US" dirty="0"/>
              <a:t> </a:t>
            </a:r>
            <a:r>
              <a:rPr lang="en-US" dirty="0" smtClean="0"/>
              <a:t>ha </a:t>
            </a:r>
            <a:r>
              <a:rPr lang="en-US" dirty="0" err="1" smtClean="0"/>
              <a:t>avuto</a:t>
            </a:r>
            <a:r>
              <a:rPr lang="en-US" dirty="0" smtClean="0"/>
              <a:t> </a:t>
            </a:r>
            <a:r>
              <a:rPr lang="en-US" dirty="0" err="1" smtClean="0"/>
              <a:t>ritmi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emergenze</a:t>
            </a:r>
            <a:r>
              <a:rPr lang="en-US" dirty="0" smtClean="0"/>
              <a:t> diverse per </a:t>
            </a:r>
            <a:r>
              <a:rPr lang="en-US" dirty="0" err="1" smtClean="0"/>
              <a:t>tutti</a:t>
            </a:r>
            <a:r>
              <a:rPr lang="en-US" dirty="0" smtClean="0"/>
              <a:t> </a:t>
            </a:r>
            <a:r>
              <a:rPr lang="en-US" dirty="0" err="1" smtClean="0"/>
              <a:t>noi</a:t>
            </a:r>
            <a:r>
              <a:rPr lang="en-US" dirty="0" smtClean="0"/>
              <a:t>, ma aver </a:t>
            </a:r>
            <a:r>
              <a:rPr lang="en-US" dirty="0" err="1" smtClean="0"/>
              <a:t>mantenuto</a:t>
            </a:r>
            <a:r>
              <a:rPr lang="en-US" dirty="0" smtClean="0"/>
              <a:t> le </a:t>
            </a:r>
            <a:r>
              <a:rPr lang="en-US" dirty="0" err="1" smtClean="0"/>
              <a:t>fila</a:t>
            </a:r>
            <a:r>
              <a:rPr lang="en-US" dirty="0" smtClean="0"/>
              <a:t>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esserci</a:t>
            </a:r>
            <a:r>
              <a:rPr lang="en-US" dirty="0" smtClean="0"/>
              <a:t>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già</a:t>
            </a:r>
            <a:r>
              <a:rPr lang="en-US" dirty="0" smtClean="0"/>
              <a:t> in se </a:t>
            </a:r>
            <a:r>
              <a:rPr lang="en-US" dirty="0" err="1" smtClean="0"/>
              <a:t>un’ottima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 </a:t>
            </a:r>
            <a:endParaRPr dirty="0"/>
          </a:p>
        </p:txBody>
      </p:sp>
      <p:sp>
        <p:nvSpPr>
          <p:cNvPr id="175" name="Text"/>
          <p:cNvSpPr txBox="1"/>
          <p:nvPr/>
        </p:nvSpPr>
        <p:spPr>
          <a:xfrm>
            <a:off x="263884" y="6388394"/>
            <a:ext cx="225302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b">
            <a:spAutoFit/>
          </a:bodyPr>
          <a:lstStyle/>
          <a:p>
            <a: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fld id="{86CB4B4D-7CA3-9044-876B-883B54F8677D}" type="slidenum">
              <a:t>2</a:t>
            </a:fld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Milestones - </a:t>
            </a:r>
            <a:r>
              <a:rPr lang="it-IT" dirty="0"/>
              <a:t>INFN-RM1</a:t>
            </a:r>
            <a:endParaRPr lang="en-US" dirty="0"/>
          </a:p>
        </p:txBody>
      </p:sp>
      <p:sp>
        <p:nvSpPr>
          <p:cNvPr id="178" name="Introduction…"/>
          <p:cNvSpPr txBox="1">
            <a:spLocks noGrp="1"/>
          </p:cNvSpPr>
          <p:nvPr>
            <p:ph type="body" sz="half" idx="1"/>
          </p:nvPr>
        </p:nvSpPr>
        <p:spPr>
          <a:xfrm>
            <a:off x="435323" y="1562695"/>
            <a:ext cx="8377237" cy="4688086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31</a:t>
            </a:r>
            <a:r>
              <a:rPr lang="en-GB" dirty="0"/>
              <a:t>-12-2020</a:t>
            </a:r>
            <a:r>
              <a:rPr lang="en-US" dirty="0"/>
              <a:t> - </a:t>
            </a:r>
            <a:r>
              <a:rPr lang="it-IT" b="1" i="1" dirty="0"/>
              <a:t>GEANT4-ROMA I: Proposta alla collaborazione Geant4 di un </a:t>
            </a:r>
            <a:r>
              <a:rPr lang="it-IT" b="1" i="1" dirty="0" err="1"/>
              <a:t>advanced</a:t>
            </a:r>
            <a:r>
              <a:rPr lang="it-IT" b="1" i="1" dirty="0"/>
              <a:t> </a:t>
            </a:r>
            <a:r>
              <a:rPr lang="it-IT" b="1" i="1" dirty="0" err="1"/>
              <a:t>example</a:t>
            </a:r>
            <a:r>
              <a:rPr lang="it-IT" b="1" i="1" dirty="0"/>
              <a:t> basato su acceleratori medici </a:t>
            </a:r>
            <a:r>
              <a:rPr lang="it-IT" b="1" i="1" dirty="0" err="1"/>
              <a:t>Tomotherapy</a:t>
            </a:r>
            <a:r>
              <a:rPr lang="it-IT" b="1" i="1" dirty="0"/>
              <a:t>, con dati dosimetrici su fantoccio ad acqua</a:t>
            </a:r>
            <a:endParaRPr lang="en-US" i="1" dirty="0"/>
          </a:p>
          <a:p>
            <a:r>
              <a:rPr lang="en-GB" dirty="0"/>
              <a:t>30-11-2020</a:t>
            </a:r>
            <a:r>
              <a:rPr lang="en-US" dirty="0"/>
              <a:t> - </a:t>
            </a:r>
            <a:r>
              <a:rPr lang="it-IT" b="1" i="1" dirty="0"/>
              <a:t>GEANT4-ROMA I: Organizzazione di una attività divulgativa in occasione del meeting annuale della collaborazione MC-INFN presso ISS</a:t>
            </a:r>
            <a:endParaRPr lang="en-US" i="1" dirty="0"/>
          </a:p>
          <a:p>
            <a:r>
              <a:rPr lang="en-GB" dirty="0" smtClean="0"/>
              <a:t>30</a:t>
            </a:r>
            <a:r>
              <a:rPr lang="en-GB" dirty="0"/>
              <a:t>-06-</a:t>
            </a:r>
            <a:r>
              <a:rPr lang="en-GB" dirty="0" smtClean="0"/>
              <a:t>2020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it-IT" b="1" dirty="0" smtClean="0"/>
              <a:t>GEANT4</a:t>
            </a:r>
            <a:r>
              <a:rPr lang="it-IT" b="1" dirty="0"/>
              <a:t>-ROMA I: Benchmark dell'interfaccia BLOB-Geant4 con ulteriori dati sperimentali</a:t>
            </a:r>
            <a:endParaRPr lang="en-US" dirty="0"/>
          </a:p>
          <a:p>
            <a:r>
              <a:rPr lang="en-GB" dirty="0"/>
              <a:t>30-06-</a:t>
            </a:r>
            <a:r>
              <a:rPr lang="en-GB" dirty="0" smtClean="0"/>
              <a:t>2020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it-IT" b="1" dirty="0" smtClean="0"/>
              <a:t>GEANT4</a:t>
            </a:r>
            <a:r>
              <a:rPr lang="it-IT" b="1" dirty="0"/>
              <a:t>-ROMA I: Release di un esempio di Geant4 con l'interfaccia fra i modelli BLOB o SMF e </a:t>
            </a:r>
            <a:r>
              <a:rPr lang="it-IT" b="1" dirty="0" smtClean="0"/>
              <a:t>Geant4</a:t>
            </a:r>
            <a:endParaRPr lang="en-US" dirty="0"/>
          </a:p>
        </p:txBody>
      </p:sp>
      <p:sp>
        <p:nvSpPr>
          <p:cNvPr id="180" name="Text"/>
          <p:cNvSpPr txBox="1"/>
          <p:nvPr/>
        </p:nvSpPr>
        <p:spPr>
          <a:xfrm>
            <a:off x="263884" y="6388394"/>
            <a:ext cx="225302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b">
            <a:spAutoFit/>
          </a:bodyPr>
          <a:lstStyle/>
          <a:p>
            <a: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fld id="{86CB4B4D-7CA3-9044-876B-883B54F8677D}" type="slidenum">
              <a:t>3</a:t>
            </a:fld>
            <a:r>
              <a:t>￼</a:t>
            </a:r>
          </a:p>
        </p:txBody>
      </p:sp>
      <p:sp>
        <p:nvSpPr>
          <p:cNvPr id="182" name="Line"/>
          <p:cNvSpPr/>
          <p:nvPr/>
        </p:nvSpPr>
        <p:spPr>
          <a:xfrm>
            <a:off x="757404" y="1982391"/>
            <a:ext cx="2077029" cy="0"/>
          </a:xfrm>
          <a:prstGeom prst="line">
            <a:avLst/>
          </a:prstGeom>
        </p:spPr>
        <p:txBody>
          <a:bodyPr lIns="37419" tIns="37419" rIns="37419" bIns="374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092029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Introduction…"/>
          <p:cNvSpPr txBox="1">
            <a:spLocks noGrp="1"/>
          </p:cNvSpPr>
          <p:nvPr>
            <p:ph type="body" sz="half" idx="1"/>
          </p:nvPr>
        </p:nvSpPr>
        <p:spPr>
          <a:xfrm>
            <a:off x="410933" y="1534968"/>
            <a:ext cx="8377237" cy="468808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Monte Carlo technique used to evaluate </a:t>
            </a:r>
            <a:r>
              <a:rPr lang="en-US" sz="1800" dirty="0" err="1"/>
              <a:t>microdosimetric</a:t>
            </a:r>
            <a:r>
              <a:rPr lang="en-US" sz="1800" dirty="0"/>
              <a:t> spectra for irradiation with radionuclides </a:t>
            </a:r>
            <a:r>
              <a:rPr lang="mr-IN" sz="1800" dirty="0"/>
              <a:t>–</a:t>
            </a:r>
            <a:r>
              <a:rPr lang="en-US" sz="1800" dirty="0"/>
              <a:t> </a:t>
            </a:r>
            <a:r>
              <a:rPr lang="en-US" sz="1800" dirty="0" err="1"/>
              <a:t>basato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un </a:t>
            </a:r>
            <a:r>
              <a:rPr lang="en-US" sz="1800" dirty="0" err="1"/>
              <a:t>esercizio</a:t>
            </a:r>
            <a:r>
              <a:rPr lang="en-US" sz="1800" dirty="0"/>
              <a:t> </a:t>
            </a:r>
            <a:r>
              <a:rPr lang="en-US" sz="1800" dirty="0" err="1"/>
              <a:t>Eurados</a:t>
            </a:r>
            <a:r>
              <a:rPr lang="en-US" sz="1800" dirty="0"/>
              <a:t> (Carmen </a:t>
            </a:r>
            <a:r>
              <a:rPr lang="en-US" sz="1800" dirty="0" err="1"/>
              <a:t>Villagrasa</a:t>
            </a:r>
            <a:r>
              <a:rPr lang="en-US" sz="1800" dirty="0"/>
              <a:t>) </a:t>
            </a:r>
          </a:p>
        </p:txBody>
      </p:sp>
      <p:sp>
        <p:nvSpPr>
          <p:cNvPr id="180" name="Text"/>
          <p:cNvSpPr txBox="1"/>
          <p:nvPr/>
        </p:nvSpPr>
        <p:spPr>
          <a:xfrm>
            <a:off x="263884" y="6388394"/>
            <a:ext cx="225302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b">
            <a:spAutoFit/>
          </a:bodyPr>
          <a:lstStyle/>
          <a:p>
            <a: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fld id="{86CB4B4D-7CA3-9044-876B-883B54F8677D}" type="slidenum">
              <a:t>4</a:t>
            </a:fld>
            <a:r>
              <a:t>￼</a:t>
            </a:r>
          </a:p>
        </p:txBody>
      </p:sp>
      <p:sp>
        <p:nvSpPr>
          <p:cNvPr id="182" name="Line"/>
          <p:cNvSpPr/>
          <p:nvPr/>
        </p:nvSpPr>
        <p:spPr>
          <a:xfrm>
            <a:off x="757404" y="1982391"/>
            <a:ext cx="2077029" cy="0"/>
          </a:xfrm>
          <a:prstGeom prst="line">
            <a:avLst/>
          </a:prstGeom>
        </p:spPr>
        <p:txBody>
          <a:bodyPr lIns="37419" tIns="37419" rIns="37419" bIns="37419" anchor="ctr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Microdosimetry</a:t>
            </a:r>
            <a:endParaRPr lang="en-US" dirty="0"/>
          </a:p>
        </p:txBody>
      </p:sp>
      <p:pic>
        <p:nvPicPr>
          <p:cNvPr id="7" name="Immagine 8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69918" y="3747633"/>
            <a:ext cx="3722546" cy="2062563"/>
          </a:xfrm>
          <a:prstGeom prst="rect">
            <a:avLst/>
          </a:prstGeom>
          <a:ln>
            <a:noFill/>
          </a:ln>
        </p:spPr>
      </p:pic>
      <p:pic>
        <p:nvPicPr>
          <p:cNvPr id="8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07" y="3578832"/>
            <a:ext cx="2990246" cy="1135280"/>
          </a:xfrm>
          <a:prstGeom prst="rect">
            <a:avLst/>
          </a:prstGeom>
        </p:spPr>
      </p:pic>
      <p:sp>
        <p:nvSpPr>
          <p:cNvPr id="9" name="TextShape 3"/>
          <p:cNvSpPr txBox="1"/>
          <p:nvPr/>
        </p:nvSpPr>
        <p:spPr>
          <a:xfrm>
            <a:off x="4762417" y="4804010"/>
            <a:ext cx="4415978" cy="886116"/>
          </a:xfrm>
          <a:prstGeom prst="rect">
            <a:avLst/>
          </a:prstGeom>
          <a:noFill/>
          <a:ln>
            <a:noFill/>
          </a:ln>
        </p:spPr>
        <p:txBody>
          <a:bodyPr lIns="66294" tIns="33147" rIns="66294" bIns="33147"/>
          <a:lstStyle/>
          <a:p>
            <a:r>
              <a:rPr lang="it-IT" sz="1300" spc="-1" dirty="0">
                <a:solidFill>
                  <a:srgbClr val="0D1F63"/>
                </a:solidFill>
              </a:rPr>
              <a:t>In media 26 elettroni per decadimento (25 </a:t>
            </a:r>
            <a:r>
              <a:rPr lang="it-IT" sz="1300" spc="-1" dirty="0" err="1">
                <a:solidFill>
                  <a:srgbClr val="0D1F63"/>
                </a:solidFill>
              </a:rPr>
              <a:t>Auger</a:t>
            </a:r>
            <a:r>
              <a:rPr lang="it-IT" sz="1300" spc="-1" dirty="0">
                <a:solidFill>
                  <a:srgbClr val="0D1F63"/>
                </a:solidFill>
              </a:rPr>
              <a:t> + 1 da IC)</a:t>
            </a:r>
          </a:p>
          <a:p>
            <a:endParaRPr lang="it-IT" sz="1300" spc="-1" dirty="0">
              <a:solidFill>
                <a:srgbClr val="0D1F63"/>
              </a:solidFill>
            </a:endParaRPr>
          </a:p>
          <a:p>
            <a:r>
              <a:rPr lang="it-IT" sz="1300" spc="-1" dirty="0">
                <a:solidFill>
                  <a:srgbClr val="0D1F63"/>
                </a:solidFill>
              </a:rPr>
              <a:t>GEANT4-DNA + Monte Carlo ad hoc</a:t>
            </a:r>
          </a:p>
        </p:txBody>
      </p:sp>
      <p:sp>
        <p:nvSpPr>
          <p:cNvPr id="10" name="TextShape 3"/>
          <p:cNvSpPr txBox="1"/>
          <p:nvPr/>
        </p:nvSpPr>
        <p:spPr>
          <a:xfrm>
            <a:off x="435322" y="2064200"/>
            <a:ext cx="9263371" cy="1570875"/>
          </a:xfrm>
          <a:prstGeom prst="rect">
            <a:avLst/>
          </a:prstGeom>
          <a:noFill/>
          <a:ln>
            <a:noFill/>
          </a:ln>
        </p:spPr>
        <p:txBody>
          <a:bodyPr lIns="66294" tIns="33147" rIns="66294" bIns="33147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700" spc="-1">
                <a:solidFill>
                  <a:srgbClr val="0D1F63"/>
                </a:solidFill>
                <a:latin typeface="Arial"/>
              </a:defRPr>
            </a:lvl1pPr>
          </a:lstStyle>
          <a:p>
            <a:pPr algn="l"/>
            <a:endParaRPr lang="it-IT" sz="1800" spc="0" dirty="0">
              <a:solidFill>
                <a:srgbClr val="747474"/>
              </a:solidFill>
              <a:latin typeface="+mn-lt"/>
            </a:endParaRPr>
          </a:p>
          <a:p>
            <a:pPr marL="252580" indent="-252580" algn="l">
              <a:buFont typeface="Arial"/>
              <a:buChar char="•"/>
            </a:pPr>
            <a:r>
              <a:rPr lang="it-IT" sz="1800" spc="0" dirty="0">
                <a:solidFill>
                  <a:srgbClr val="747474"/>
                </a:solidFill>
                <a:latin typeface="+mn-lt"/>
              </a:rPr>
              <a:t>Target di acqua (diametro 10 </a:t>
            </a:r>
            <a:r>
              <a:rPr lang="el-GR" sz="1800" spc="0" dirty="0">
                <a:solidFill>
                  <a:srgbClr val="747474"/>
                </a:solidFill>
                <a:latin typeface="+mn-lt"/>
              </a:rPr>
              <a:t>μ</a:t>
            </a:r>
            <a:r>
              <a:rPr lang="it-IT" sz="1800" spc="0" dirty="0">
                <a:solidFill>
                  <a:srgbClr val="747474"/>
                </a:solidFill>
                <a:latin typeface="+mn-lt"/>
              </a:rPr>
              <a:t>m) in un “mondo” di acqua (diametro 30 </a:t>
            </a:r>
            <a:r>
              <a:rPr lang="el-GR" sz="1800" spc="0" dirty="0">
                <a:solidFill>
                  <a:srgbClr val="747474"/>
                </a:solidFill>
                <a:latin typeface="+mn-lt"/>
              </a:rPr>
              <a:t>μ</a:t>
            </a:r>
            <a:r>
              <a:rPr lang="it-IT" sz="1800" spc="0" dirty="0">
                <a:solidFill>
                  <a:srgbClr val="747474"/>
                </a:solidFill>
                <a:latin typeface="+mn-lt"/>
              </a:rPr>
              <a:t>m)</a:t>
            </a:r>
          </a:p>
          <a:p>
            <a:pPr marL="252580" indent="-252580" algn="l">
              <a:buFont typeface="Arial"/>
              <a:buChar char="•"/>
            </a:pPr>
            <a:endParaRPr lang="it-IT" sz="1800" spc="0" dirty="0">
              <a:solidFill>
                <a:srgbClr val="747474"/>
              </a:solidFill>
              <a:latin typeface="+mn-lt"/>
            </a:endParaRPr>
          </a:p>
          <a:p>
            <a:pPr marL="252580" indent="-252580" algn="l">
              <a:buFont typeface="Arial"/>
              <a:buChar char="•"/>
            </a:pPr>
            <a:r>
              <a:rPr lang="it-IT" sz="1800" spc="0" dirty="0">
                <a:solidFill>
                  <a:srgbClr val="747474"/>
                </a:solidFill>
                <a:latin typeface="+mn-lt"/>
              </a:rPr>
              <a:t>Sorgente di I-125 in due configurazioni geometriche: una sorgente puntiforme posta al centro del bersaglio e una distribuzione di radionuclidi sulla superficie del bersaglio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938367" y="5864744"/>
            <a:ext cx="8393157" cy="352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7419" tIns="37419" rIns="37419" bIns="37419" numCol="1" spcCol="28064" rtlCol="0" anchor="ctr">
            <a:spAutoFit/>
          </a:bodyPr>
          <a:lstStyle/>
          <a:p>
            <a:r>
              <a:rPr lang="en-US" sz="1800" b="1" i="1" dirty="0" err="1">
                <a:solidFill>
                  <a:schemeClr val="tx1"/>
                </a:solidFill>
              </a:rPr>
              <a:t>Lavoro</a:t>
            </a:r>
            <a:r>
              <a:rPr lang="en-US" sz="1800" b="1" i="1" dirty="0">
                <a:solidFill>
                  <a:schemeClr val="tx1"/>
                </a:solidFill>
              </a:rPr>
              <a:t> non </a:t>
            </a:r>
            <a:r>
              <a:rPr lang="en-US" sz="1800" b="1" i="1" dirty="0" err="1">
                <a:solidFill>
                  <a:schemeClr val="tx1"/>
                </a:solidFill>
              </a:rPr>
              <a:t>ancora</a:t>
            </a:r>
            <a:r>
              <a:rPr lang="en-US" sz="1800" b="1" i="1" dirty="0">
                <a:solidFill>
                  <a:schemeClr val="tx1"/>
                </a:solidFill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</a:rPr>
              <a:t>sottomesso</a:t>
            </a:r>
            <a:r>
              <a:rPr lang="en-US" sz="1800" b="1" i="1" dirty="0">
                <a:solidFill>
                  <a:schemeClr val="tx1"/>
                </a:solidFill>
              </a:rPr>
              <a:t> a </a:t>
            </a:r>
            <a:r>
              <a:rPr lang="en-US" sz="1800" b="1" i="1" dirty="0" err="1">
                <a:solidFill>
                  <a:schemeClr val="tx1"/>
                </a:solidFill>
              </a:rPr>
              <a:t>rivista</a:t>
            </a:r>
            <a:r>
              <a:rPr lang="en-US" sz="1800" b="1" i="1" dirty="0">
                <a:solidFill>
                  <a:schemeClr val="tx1"/>
                </a:solidFill>
              </a:rPr>
              <a:t>, </a:t>
            </a:r>
            <a:r>
              <a:rPr lang="en-US" sz="1800" b="1" i="1" dirty="0" err="1">
                <a:solidFill>
                  <a:schemeClr val="tx1"/>
                </a:solidFill>
              </a:rPr>
              <a:t>sono</a:t>
            </a:r>
            <a:r>
              <a:rPr lang="en-US" sz="1800" b="1" i="1" dirty="0">
                <a:solidFill>
                  <a:schemeClr val="tx1"/>
                </a:solidFill>
              </a:rPr>
              <a:t> in </a:t>
            </a:r>
            <a:r>
              <a:rPr lang="en-US" sz="1800" b="1" i="1" dirty="0" err="1">
                <a:solidFill>
                  <a:schemeClr val="tx1"/>
                </a:solidFill>
              </a:rPr>
              <a:t>corso</a:t>
            </a:r>
            <a:r>
              <a:rPr lang="en-US" sz="1800" b="1" i="1" dirty="0">
                <a:solidFill>
                  <a:schemeClr val="tx1"/>
                </a:solidFill>
              </a:rPr>
              <a:t> test con Physics List diverse </a:t>
            </a:r>
          </a:p>
        </p:txBody>
      </p:sp>
    </p:spTree>
    <p:extLst>
      <p:ext uri="{BB962C8B-B14F-4D97-AF65-F5344CB8AC3E}">
        <p14:creationId xmlns:p14="http://schemas.microsoft.com/office/powerpoint/2010/main" val="795782820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"/>
          <p:cNvSpPr txBox="1"/>
          <p:nvPr/>
        </p:nvSpPr>
        <p:spPr>
          <a:xfrm>
            <a:off x="263884" y="6388394"/>
            <a:ext cx="225302" cy="29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7419" tIns="37419" rIns="37419" bIns="37419" anchor="b">
            <a:spAutoFit/>
          </a:bodyPr>
          <a:lstStyle/>
          <a:p>
            <a: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fld id="{86CB4B4D-7CA3-9044-876B-883B54F8677D}" type="slidenum">
              <a:t>5</a:t>
            </a:fld>
            <a:r>
              <a:t>￼</a:t>
            </a:r>
          </a:p>
        </p:txBody>
      </p:sp>
      <p:sp>
        <p:nvSpPr>
          <p:cNvPr id="182" name="Line"/>
          <p:cNvSpPr/>
          <p:nvPr/>
        </p:nvSpPr>
        <p:spPr>
          <a:xfrm>
            <a:off x="757404" y="1982391"/>
            <a:ext cx="2077029" cy="0"/>
          </a:xfrm>
          <a:prstGeom prst="line">
            <a:avLst/>
          </a:prstGeom>
        </p:spPr>
        <p:txBody>
          <a:bodyPr lIns="37419" tIns="37419" rIns="37419" bIns="37419" anchor="ctr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7333" y="3969809"/>
            <a:ext cx="8933345" cy="25685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7419" tIns="37419" rIns="37419" bIns="37419" numCol="1" spcCol="28064" rtlCol="0" anchor="ctr">
            <a:spAutoFit/>
          </a:bodyPr>
          <a:lstStyle/>
          <a:p>
            <a:pPr algn="just"/>
            <a:r>
              <a:rPr lang="en-US" sz="1800" b="1" dirty="0" err="1">
                <a:solidFill>
                  <a:schemeClr val="tx1"/>
                </a:solidFill>
              </a:rPr>
              <a:t>Eurados</a:t>
            </a:r>
            <a:r>
              <a:rPr lang="en-US" sz="1800" b="1" dirty="0">
                <a:solidFill>
                  <a:schemeClr val="tx1"/>
                </a:solidFill>
              </a:rPr>
              <a:t> Annual Meeting (Firenze, 27-30 </a:t>
            </a:r>
            <a:r>
              <a:rPr lang="en-US" sz="1800" b="1" dirty="0" err="1">
                <a:solidFill>
                  <a:schemeClr val="tx1"/>
                </a:solidFill>
              </a:rPr>
              <a:t>gennaio</a:t>
            </a:r>
            <a:r>
              <a:rPr lang="en-US" sz="1800" b="1" dirty="0">
                <a:solidFill>
                  <a:schemeClr val="tx1"/>
                </a:solidFill>
              </a:rPr>
              <a:t> 2020) </a:t>
            </a:r>
            <a:r>
              <a:rPr lang="mr-IN" sz="1800" b="1" dirty="0">
                <a:solidFill>
                  <a:schemeClr val="tx1"/>
                </a:solidFill>
              </a:rPr>
              <a:t>–</a:t>
            </a:r>
            <a:r>
              <a:rPr lang="en-US" sz="1800" b="1" dirty="0">
                <a:solidFill>
                  <a:schemeClr val="tx1"/>
                </a:solidFill>
              </a:rPr>
              <a:t> Il </a:t>
            </a:r>
            <a:r>
              <a:rPr lang="en-US" sz="1800" b="1" dirty="0" err="1">
                <a:solidFill>
                  <a:schemeClr val="tx1"/>
                </a:solidFill>
              </a:rPr>
              <a:t>lavoro</a:t>
            </a:r>
            <a:r>
              <a:rPr lang="en-US" sz="1800" b="1" dirty="0">
                <a:solidFill>
                  <a:schemeClr val="tx1"/>
                </a:solidFill>
              </a:rPr>
              <a:t> di </a:t>
            </a:r>
            <a:r>
              <a:rPr lang="en-US" sz="1800" b="1" dirty="0" err="1">
                <a:solidFill>
                  <a:schemeClr val="tx1"/>
                </a:solidFill>
              </a:rPr>
              <a:t>interconfronto</a:t>
            </a:r>
            <a:r>
              <a:rPr lang="en-US" sz="1800" b="1" dirty="0">
                <a:solidFill>
                  <a:schemeClr val="tx1"/>
                </a:solidFill>
              </a:rPr>
              <a:t> (</a:t>
            </a:r>
            <a:r>
              <a:rPr lang="en-US" sz="1800" b="1" dirty="0" err="1">
                <a:solidFill>
                  <a:schemeClr val="tx1"/>
                </a:solidFill>
              </a:rPr>
              <a:t>Linac</a:t>
            </a:r>
            <a:r>
              <a:rPr lang="en-US" sz="1800" b="1" dirty="0">
                <a:solidFill>
                  <a:schemeClr val="tx1"/>
                </a:solidFill>
              </a:rPr>
              <a:t> Action)  </a:t>
            </a:r>
            <a:r>
              <a:rPr lang="en-US" sz="1800" b="1" dirty="0" err="1">
                <a:solidFill>
                  <a:schemeClr val="tx1"/>
                </a:solidFill>
              </a:rPr>
              <a:t>condotto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nell’ambito</a:t>
            </a:r>
            <a:r>
              <a:rPr lang="en-US" sz="1800" b="1" dirty="0">
                <a:solidFill>
                  <a:schemeClr val="tx1"/>
                </a:solidFill>
              </a:rPr>
              <a:t> del WG6 (Computational </a:t>
            </a:r>
            <a:r>
              <a:rPr lang="en-US" sz="1800" b="1" dirty="0" err="1">
                <a:solidFill>
                  <a:schemeClr val="tx1"/>
                </a:solidFill>
              </a:rPr>
              <a:t>Dosimetry</a:t>
            </a:r>
            <a:r>
              <a:rPr lang="en-US" sz="1800" b="1" dirty="0">
                <a:solidFill>
                  <a:schemeClr val="tx1"/>
                </a:solidFill>
              </a:rPr>
              <a:t>) </a:t>
            </a:r>
            <a:r>
              <a:rPr lang="en-US" sz="1800" b="1" dirty="0" err="1">
                <a:solidFill>
                  <a:schemeClr val="tx1"/>
                </a:solidFill>
              </a:rPr>
              <a:t>viene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riassunto</a:t>
            </a:r>
            <a:r>
              <a:rPr lang="en-US" sz="1800" b="1" dirty="0">
                <a:solidFill>
                  <a:schemeClr val="tx1"/>
                </a:solidFill>
              </a:rPr>
              <a:t> in un Report </a:t>
            </a:r>
            <a:r>
              <a:rPr lang="en-US" sz="1800" b="1" dirty="0" err="1">
                <a:solidFill>
                  <a:schemeClr val="tx1"/>
                </a:solidFill>
              </a:rPr>
              <a:t>Eurados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che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potrà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essere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distribuito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anche</a:t>
            </a:r>
            <a:r>
              <a:rPr lang="en-US" sz="1800" b="1" dirty="0">
                <a:solidFill>
                  <a:schemeClr val="tx1"/>
                </a:solidFill>
              </a:rPr>
              <a:t> a </a:t>
            </a:r>
            <a:r>
              <a:rPr lang="en-US" sz="1800" b="1" dirty="0" err="1">
                <a:solidFill>
                  <a:schemeClr val="tx1"/>
                </a:solidFill>
              </a:rPr>
              <a:t>corredo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dell’Advanced</a:t>
            </a:r>
            <a:r>
              <a:rPr lang="en-US" sz="1800" b="1" dirty="0">
                <a:solidFill>
                  <a:schemeClr val="tx1"/>
                </a:solidFill>
              </a:rPr>
              <a:t> Example Medical </a:t>
            </a:r>
            <a:r>
              <a:rPr lang="en-US" sz="1800" b="1" dirty="0" err="1">
                <a:solidFill>
                  <a:schemeClr val="tx1"/>
                </a:solidFill>
              </a:rPr>
              <a:t>Linac</a:t>
            </a:r>
            <a:r>
              <a:rPr lang="en-US" sz="1800" b="1" dirty="0">
                <a:solidFill>
                  <a:schemeClr val="tx1"/>
                </a:solidFill>
              </a:rPr>
              <a:t> di Geant4. </a:t>
            </a:r>
          </a:p>
          <a:p>
            <a:pPr algn="just"/>
            <a:r>
              <a:rPr lang="en-US" sz="1800" b="1" dirty="0">
                <a:solidFill>
                  <a:schemeClr val="tx1"/>
                </a:solidFill>
              </a:rPr>
              <a:t>I </a:t>
            </a:r>
            <a:r>
              <a:rPr lang="en-US" sz="1800" b="1" dirty="0" err="1">
                <a:solidFill>
                  <a:schemeClr val="tx1"/>
                </a:solidFill>
              </a:rPr>
              <a:t>dati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descrittivi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dell’acceleratore</a:t>
            </a:r>
            <a:r>
              <a:rPr lang="en-US" sz="1800" b="1" dirty="0">
                <a:solidFill>
                  <a:schemeClr val="tx1"/>
                </a:solidFill>
              </a:rPr>
              <a:t> e </a:t>
            </a:r>
            <a:r>
              <a:rPr lang="en-US" sz="1800" b="1" dirty="0" err="1">
                <a:solidFill>
                  <a:schemeClr val="tx1"/>
                </a:solidFill>
              </a:rPr>
              <a:t>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dati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dosimetrici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dei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fantocci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eterogenei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usati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nell’interconfronto</a:t>
            </a:r>
            <a:r>
              <a:rPr lang="en-US" sz="1800" b="1" dirty="0">
                <a:solidFill>
                  <a:schemeClr val="tx1"/>
                </a:solidFill>
              </a:rPr>
              <a:t> (</a:t>
            </a:r>
            <a:r>
              <a:rPr lang="en-US" sz="1800" b="1" dirty="0" err="1">
                <a:solidFill>
                  <a:schemeClr val="tx1"/>
                </a:solidFill>
              </a:rPr>
              <a:t>prodotti</a:t>
            </a:r>
            <a:r>
              <a:rPr lang="en-US" sz="1800" b="1" dirty="0">
                <a:solidFill>
                  <a:schemeClr val="tx1"/>
                </a:solidFill>
              </a:rPr>
              <a:t> da </a:t>
            </a:r>
            <a:r>
              <a:rPr lang="en-US" sz="1800" b="1" dirty="0" err="1">
                <a:solidFill>
                  <a:schemeClr val="tx1"/>
                </a:solidFill>
              </a:rPr>
              <a:t>Laboratoire</a:t>
            </a:r>
            <a:r>
              <a:rPr lang="en-US" sz="1800" b="1" dirty="0">
                <a:solidFill>
                  <a:schemeClr val="tx1"/>
                </a:solidFill>
              </a:rPr>
              <a:t> National Henry </a:t>
            </a:r>
            <a:r>
              <a:rPr lang="en-US" sz="1800" b="1" dirty="0" err="1">
                <a:solidFill>
                  <a:schemeClr val="tx1"/>
                </a:solidFill>
              </a:rPr>
              <a:t>Bequerel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mr-IN" sz="1800" b="1" dirty="0">
                <a:solidFill>
                  <a:schemeClr val="tx1"/>
                </a:solidFill>
              </a:rPr>
              <a:t>–</a:t>
            </a:r>
            <a:r>
              <a:rPr lang="en-US" sz="1800" b="1" dirty="0">
                <a:solidFill>
                  <a:schemeClr val="tx1"/>
                </a:solidFill>
              </a:rPr>
              <a:t> CEA, LIST, LNA-LNHB) </a:t>
            </a:r>
            <a:r>
              <a:rPr lang="en-US" sz="1800" b="1" dirty="0" err="1">
                <a:solidFill>
                  <a:schemeClr val="tx1"/>
                </a:solidFill>
              </a:rPr>
              <a:t>saranno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disponibili</a:t>
            </a:r>
            <a:r>
              <a:rPr lang="en-US" sz="1800" b="1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n-US" sz="1800" b="1" dirty="0" err="1">
                <a:solidFill>
                  <a:schemeClr val="tx1"/>
                </a:solidFill>
              </a:rPr>
              <a:t>Stato</a:t>
            </a:r>
            <a:r>
              <a:rPr lang="en-US" sz="1800" b="1" dirty="0">
                <a:solidFill>
                  <a:schemeClr val="tx1"/>
                </a:solidFill>
              </a:rPr>
              <a:t> del report: </a:t>
            </a:r>
            <a:r>
              <a:rPr lang="en-US" sz="1800" b="1" dirty="0" err="1">
                <a:solidFill>
                  <a:schemeClr val="tx1"/>
                </a:solidFill>
              </a:rPr>
              <a:t>completato</a:t>
            </a:r>
            <a:r>
              <a:rPr lang="en-US" sz="1800" b="1" dirty="0">
                <a:solidFill>
                  <a:schemeClr val="tx1"/>
                </a:solidFill>
              </a:rPr>
              <a:t> e in </a:t>
            </a:r>
            <a:r>
              <a:rPr lang="en-US" sz="1800" b="1" dirty="0" err="1">
                <a:solidFill>
                  <a:schemeClr val="tx1"/>
                </a:solidFill>
              </a:rPr>
              <a:t>attesa</a:t>
            </a:r>
            <a:r>
              <a:rPr lang="en-US" sz="1800" b="1" dirty="0">
                <a:solidFill>
                  <a:schemeClr val="tx1"/>
                </a:solidFill>
              </a:rPr>
              <a:t> di </a:t>
            </a:r>
            <a:r>
              <a:rPr lang="en-US" sz="1800" b="1" dirty="0" err="1">
                <a:solidFill>
                  <a:schemeClr val="tx1"/>
                </a:solidFill>
              </a:rPr>
              <a:t>revisione</a:t>
            </a:r>
            <a:r>
              <a:rPr lang="en-US" sz="1800" b="1" dirty="0">
                <a:solidFill>
                  <a:schemeClr val="tx1"/>
                </a:solidFill>
              </a:rPr>
              <a:t> da parte del Council di </a:t>
            </a:r>
            <a:r>
              <a:rPr lang="en-US" sz="1800" b="1" dirty="0" err="1">
                <a:solidFill>
                  <a:schemeClr val="tx1"/>
                </a:solidFill>
              </a:rPr>
              <a:t>Eurados</a:t>
            </a: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1800" b="1" dirty="0" err="1">
                <a:solidFill>
                  <a:schemeClr val="tx1"/>
                </a:solidFill>
              </a:rPr>
              <a:t>Sarà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stampato</a:t>
            </a:r>
            <a:r>
              <a:rPr lang="en-US" sz="1800" b="1" dirty="0">
                <a:solidFill>
                  <a:schemeClr val="tx1"/>
                </a:solidFill>
              </a:rPr>
              <a:t> e </a:t>
            </a:r>
            <a:r>
              <a:rPr lang="en-US" sz="1800" b="1" dirty="0" err="1">
                <a:solidFill>
                  <a:schemeClr val="tx1"/>
                </a:solidFill>
              </a:rPr>
              <a:t>distribuito</a:t>
            </a:r>
            <a:r>
              <a:rPr lang="en-US" sz="1800" b="1" dirty="0">
                <a:solidFill>
                  <a:schemeClr val="tx1"/>
                </a:solidFill>
              </a:rPr>
              <a:t> da </a:t>
            </a:r>
            <a:r>
              <a:rPr lang="en-US" sz="1800" b="1" dirty="0" err="1">
                <a:solidFill>
                  <a:schemeClr val="tx1"/>
                </a:solidFill>
              </a:rPr>
              <a:t>Eurados</a:t>
            </a:r>
            <a:r>
              <a:rPr lang="en-US" sz="1800" b="1" dirty="0">
                <a:solidFill>
                  <a:schemeClr val="tx1"/>
                </a:solidFill>
              </a:rPr>
              <a:t>. Data </a:t>
            </a:r>
            <a:r>
              <a:rPr lang="en-US" sz="1800" b="1" dirty="0" err="1">
                <a:solidFill>
                  <a:schemeClr val="tx1"/>
                </a:solidFill>
              </a:rPr>
              <a:t>presumibile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settembre</a:t>
            </a:r>
            <a:r>
              <a:rPr lang="en-US" sz="1800" b="1" dirty="0">
                <a:solidFill>
                  <a:schemeClr val="tx1"/>
                </a:solidFill>
              </a:rPr>
              <a:t> 2020.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87" y="1605562"/>
            <a:ext cx="3104177" cy="2152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620" y="1044147"/>
            <a:ext cx="2308065" cy="2713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093952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u GeNIALE"/>
          <p:cNvSpPr txBox="1">
            <a:spLocks noGrp="1"/>
          </p:cNvSpPr>
          <p:nvPr>
            <p:ph type="title"/>
          </p:nvPr>
        </p:nvSpPr>
        <p:spPr>
          <a:xfrm>
            <a:off x="435322" y="232172"/>
            <a:ext cx="9159090" cy="98226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dal </a:t>
            </a:r>
            <a:r>
              <a:rPr lang="en-US" dirty="0" err="1" smtClean="0"/>
              <a:t>Resoconto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dirty="0" smtClean="0"/>
              <a:t> </a:t>
            </a:r>
            <a:r>
              <a:rPr dirty="0" err="1" smtClean="0"/>
              <a:t>GeNIALE</a:t>
            </a:r>
            <a:r>
              <a:rPr lang="en-US" dirty="0" smtClean="0"/>
              <a:t> (Carlo Mancini-</a:t>
            </a:r>
            <a:r>
              <a:rPr lang="en-US" dirty="0" err="1" smtClean="0"/>
              <a:t>Terracciano</a:t>
            </a:r>
            <a:r>
              <a:rPr lang="en-US" dirty="0" smtClean="0"/>
              <a:t>)</a:t>
            </a:r>
            <a:endParaRPr dirty="0"/>
          </a:p>
        </p:txBody>
      </p:sp>
      <p:sp>
        <p:nvSpPr>
          <p:cNvPr id="185" name="Geant4 Nuclear Interaction At Low Energy…"/>
          <p:cNvSpPr txBox="1">
            <a:spLocks noGrp="1"/>
          </p:cNvSpPr>
          <p:nvPr>
            <p:ph type="body" idx="1"/>
          </p:nvPr>
        </p:nvSpPr>
        <p:spPr>
          <a:xfrm>
            <a:off x="435322" y="1562695"/>
            <a:ext cx="6734988" cy="4688086"/>
          </a:xfrm>
          <a:prstGeom prst="rect">
            <a:avLst/>
          </a:prstGeom>
        </p:spPr>
        <p:txBody>
          <a:bodyPr/>
          <a:lstStyle/>
          <a:p>
            <a:r>
              <a:rPr dirty="0"/>
              <a:t>Geant4 Nuclear Interaction At Low Energy</a:t>
            </a:r>
          </a:p>
          <a:p>
            <a:r>
              <a:rPr dirty="0"/>
              <a:t>Finanziato dalla CSN5 per </a:t>
            </a:r>
            <a:r>
              <a:rPr lang="en-US" dirty="0" smtClean="0"/>
              <a:t>2017-2019</a:t>
            </a:r>
            <a:endParaRPr dirty="0"/>
          </a:p>
          <a:p>
            <a:r>
              <a:rPr dirty="0"/>
              <a:t>Come “progetto giovani”</a:t>
            </a:r>
          </a:p>
          <a:p>
            <a:r>
              <a:rPr dirty="0" smtClean="0"/>
              <a:t>Un </a:t>
            </a:r>
            <a:r>
              <a:rPr dirty="0"/>
              <a:t>anno dalla Sapienza (assegno di ricerca per progetti proposti dai candidati)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3939" y="3310316"/>
            <a:ext cx="1928389" cy="975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17289" y="1680808"/>
            <a:ext cx="2477123" cy="1337359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435715" y="6449949"/>
            <a:ext cx="146870" cy="2294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89" name="pasted-movie.gif" descr="pasted-movie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31087" y="4849421"/>
            <a:ext cx="2449527" cy="716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roblems in Geant4 below 100 MeV/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Problems in Geant4 below 100 MeV/u</a:t>
            </a:r>
          </a:p>
        </p:txBody>
      </p:sp>
      <p:sp>
        <p:nvSpPr>
          <p:cNvPr id="234" name="Despite the numerous and relevant application would use it, there is no dedicated model to nuclear interaction below 100 MeV/u in Geant4…"/>
          <p:cNvSpPr txBox="1">
            <a:spLocks noGrp="1"/>
          </p:cNvSpPr>
          <p:nvPr>
            <p:ph type="body" sz="half" idx="1"/>
          </p:nvPr>
        </p:nvSpPr>
        <p:spPr>
          <a:xfrm>
            <a:off x="435323" y="1562695"/>
            <a:ext cx="5071769" cy="468808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72786" indent="-272786" defTabSz="348560">
              <a:spcBef>
                <a:spcPts val="2504"/>
              </a:spcBef>
              <a:defRPr sz="2916"/>
            </a:pPr>
            <a:r>
              <a:t>Despite the numerous and relevant application would use it, there is no dedicated model to nuclear interaction below 100 MeV/u in Geant4</a:t>
            </a:r>
          </a:p>
          <a:p>
            <a:pPr marL="272786" indent="-272786" defTabSz="348560">
              <a:spcBef>
                <a:spcPts val="2504"/>
              </a:spcBef>
              <a:defRPr sz="2916"/>
            </a:pPr>
            <a:r>
              <a:t>Many papers showed the difficulties of Geant4 in this energy domain:</a:t>
            </a:r>
          </a:p>
          <a:p>
            <a:pPr marL="545572" lvl="1" indent="-272786" defTabSz="348560">
              <a:spcBef>
                <a:spcPts val="663"/>
              </a:spcBef>
              <a:defRPr sz="2106"/>
            </a:pPr>
            <a:r>
              <a:t>Braunn et al. have shown discrepancies up to one order of magnitude in </a:t>
            </a:r>
            <a:r>
              <a:rPr baseline="31999"/>
              <a:t>12</a:t>
            </a:r>
            <a:r>
              <a:t>C fragmentation at 95 MeV/u on thick PMMA target </a:t>
            </a:r>
          </a:p>
          <a:p>
            <a:pPr marL="545572" lvl="1" indent="-272786" defTabSz="348560">
              <a:spcBef>
                <a:spcPts val="663"/>
              </a:spcBef>
              <a:defRPr sz="2106"/>
            </a:pPr>
            <a:r>
              <a:t>De Napoli et al. showed discrepancy specially on angular distribution of the secondaries emitted in the interaction of 62 MeV/u </a:t>
            </a:r>
            <a:r>
              <a:rPr baseline="31999"/>
              <a:t>12</a:t>
            </a:r>
            <a:r>
              <a:t>C on thin carbon target</a:t>
            </a:r>
          </a:p>
          <a:p>
            <a:pPr marL="545572" lvl="1" indent="-272786" defTabSz="348560">
              <a:spcBef>
                <a:spcPts val="663"/>
              </a:spcBef>
              <a:defRPr sz="2106"/>
            </a:pPr>
            <a:r>
              <a:t>Dudouet et al. found similar results with a 95 MeV/u </a:t>
            </a:r>
            <a:r>
              <a:rPr baseline="31999"/>
              <a:t>12</a:t>
            </a:r>
            <a:r>
              <a:t>C beam on H, C, O, Al and Ti targets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9345" y="2951974"/>
            <a:ext cx="3783003" cy="215063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ross section of the 6Li production at 2.2 degree in a 12C on natC reaction at 62 MeV/u."/>
          <p:cNvSpPr txBox="1"/>
          <p:nvPr/>
        </p:nvSpPr>
        <p:spPr>
          <a:xfrm>
            <a:off x="5823468" y="5120075"/>
            <a:ext cx="3783002" cy="906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419" tIns="37419" rIns="37419" bIns="37419" anchor="ctr">
            <a:spAutoFit/>
          </a:bodyPr>
          <a:lstStyle/>
          <a:p>
            <a:pPr>
              <a:spcBef>
                <a:spcPts val="3094"/>
              </a:spcBef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Cross section of the </a:t>
            </a:r>
            <a:r>
              <a:rPr baseline="31999"/>
              <a:t>6</a:t>
            </a:r>
            <a:r>
              <a:t>Li production at 2.2 degree in a </a:t>
            </a:r>
            <a:r>
              <a:rPr baseline="31999"/>
              <a:t>12</a:t>
            </a:r>
            <a:r>
              <a:t>C on </a:t>
            </a:r>
            <a:r>
              <a:rPr baseline="31999"/>
              <a:t>nat</a:t>
            </a:r>
            <a:r>
              <a:t>C reaction at 62 MeV/u.</a:t>
            </a:r>
          </a:p>
        </p:txBody>
      </p:sp>
      <p:sp>
        <p:nvSpPr>
          <p:cNvPr id="237" name="[Plot from De Napoli et al. Phys. Med. Biol., vol. 57, no. 22, pp. 7651–7671, Nov. 2012]"/>
          <p:cNvSpPr txBox="1"/>
          <p:nvPr/>
        </p:nvSpPr>
        <p:spPr>
          <a:xfrm>
            <a:off x="7706313" y="1635037"/>
            <a:ext cx="1571376" cy="115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419" tIns="37419" rIns="37419" bIns="37419" anchor="ctr">
            <a:spAutoFit/>
          </a:bodyPr>
          <a:lstStyle>
            <a:lvl1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[Plot from De Napoli et al. Phys. Med. Biol., vol. 57, no. 22, pp. 7651–7671, Nov. 2012]</a:t>
            </a:r>
          </a:p>
        </p:txBody>
      </p:sp>
      <p:sp>
        <p:nvSpPr>
          <p:cNvPr id="238" name="Exp. data…"/>
          <p:cNvSpPr txBox="1"/>
          <p:nvPr/>
        </p:nvSpPr>
        <p:spPr>
          <a:xfrm>
            <a:off x="6024444" y="1776165"/>
            <a:ext cx="1308084" cy="937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7419" tIns="37419" rIns="37419" bIns="37419" anchor="ctr">
            <a:normAutofit fontScale="77500" lnSpcReduction="20000"/>
          </a:bodyPr>
          <a:lstStyle/>
          <a:p>
            <a:pPr marL="212822" indent="-212822" algn="l" defTabSz="279708">
              <a:spcBef>
                <a:spcPts val="368"/>
              </a:spcBef>
              <a:buSzPct val="75000"/>
              <a:buChar char="•"/>
              <a:defRPr sz="234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Exp. data</a:t>
            </a:r>
          </a:p>
          <a:p>
            <a:pPr marL="212822" indent="-212822" algn="l" defTabSz="279708">
              <a:spcBef>
                <a:spcPts val="368"/>
              </a:spcBef>
              <a:buSzPct val="75000"/>
              <a:buChar char="•"/>
              <a:defRPr sz="234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solidFill>
                  <a:srgbClr val="0B5D18"/>
                </a:solidFill>
                <a:latin typeface="Helvetica"/>
                <a:ea typeface="Helvetica"/>
                <a:cs typeface="Helvetica"/>
                <a:sym typeface="Helvetica"/>
              </a:rPr>
              <a:t>G4-BIC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212822" indent="-212822" algn="l" defTabSz="279708">
              <a:spcBef>
                <a:spcPts val="368"/>
              </a:spcBef>
              <a:buSzPct val="75000"/>
              <a:buChar char="•"/>
              <a:defRPr sz="2340">
                <a:solidFill>
                  <a:srgbClr val="86100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G4-QMD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364413" y="6449949"/>
            <a:ext cx="218172" cy="2294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eNIALE collabor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GeNIALE collaborations</a:t>
            </a:r>
          </a:p>
        </p:txBody>
      </p:sp>
      <p:sp>
        <p:nvSpPr>
          <p:cNvPr id="199" name="Maria Colonna, (INFN-LNS) G. A. Pablo Cirrone and Luciano Pandola…"/>
          <p:cNvSpPr txBox="1">
            <a:spLocks noGrp="1"/>
          </p:cNvSpPr>
          <p:nvPr>
            <p:ph type="body" idx="1"/>
          </p:nvPr>
        </p:nvSpPr>
        <p:spPr>
          <a:xfrm>
            <a:off x="435322" y="1562695"/>
            <a:ext cx="8053285" cy="468808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86257" indent="-286257" defTabSz="365773">
              <a:spcBef>
                <a:spcPts val="2578"/>
              </a:spcBef>
              <a:defRPr sz="3060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Maria Colonna, </a:t>
            </a:r>
            <a:r>
              <a:rPr sz="2100"/>
              <a:t>(INFN-LNS)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b="1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G. A. Pablo Cirrone </a:t>
            </a:r>
            <a:r>
              <a:t>and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 Luciano Pandola</a:t>
            </a:r>
            <a:endParaRPr sz="2100"/>
          </a:p>
          <a:p>
            <a:pPr marL="286257" indent="-286257" defTabSz="365773">
              <a:spcBef>
                <a:spcPts val="2578"/>
              </a:spcBef>
              <a:defRPr sz="3060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Paolo Napolitani</a:t>
            </a:r>
            <a:r>
              <a:t> </a:t>
            </a:r>
            <a:r>
              <a:rPr sz="2100"/>
              <a:t>(IN2P3-Orsay)</a:t>
            </a:r>
          </a:p>
          <a:p>
            <a:pPr marL="286257" indent="-286257" defTabSz="365773">
              <a:spcBef>
                <a:spcPts val="2578"/>
              </a:spcBef>
              <a:defRPr sz="3060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Barbara Caccia</a:t>
            </a:r>
            <a:r>
              <a:t> </a:t>
            </a:r>
            <a:r>
              <a:rPr sz="2100"/>
              <a:t>(National Center for Radiation Protection and Computational Physics of the Italian Institute of Health)</a:t>
            </a:r>
          </a:p>
          <a:p>
            <a:pPr marL="286257" indent="-286257" defTabSz="365773">
              <a:spcBef>
                <a:spcPts val="2578"/>
              </a:spcBef>
              <a:defRPr sz="3060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Andrea Dotti</a:t>
            </a:r>
            <a:r>
              <a:t> </a:t>
            </a:r>
            <a:r>
              <a:rPr sz="2100"/>
              <a:t>(previously at SLAC)</a:t>
            </a:r>
            <a:br>
              <a:rPr sz="2100"/>
            </a:b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Makoto Asai</a:t>
            </a:r>
            <a:r>
              <a:t> and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Dennis Wright</a:t>
            </a:r>
            <a:r>
              <a:t> </a:t>
            </a:r>
            <a:r>
              <a:rPr sz="2100"/>
              <a:t>(SLAC)</a:t>
            </a:r>
          </a:p>
          <a:p>
            <a:pPr marL="286257" indent="-286257" defTabSz="365773">
              <a:spcBef>
                <a:spcPts val="2578"/>
              </a:spcBef>
              <a:defRPr sz="3060"/>
            </a:pPr>
            <a:r>
              <a:t>Possible with: </a:t>
            </a:r>
            <a:b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Alberto Ribon </a:t>
            </a:r>
            <a:r>
              <a:t>and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 John Apostolakis </a:t>
            </a:r>
            <a:r>
              <a:rPr sz="2100"/>
              <a:t>(CERN)</a:t>
            </a:r>
            <a:br>
              <a:rPr sz="2100"/>
            </a:br>
            <a:r>
              <a:rPr sz="2100" b="1">
                <a:latin typeface="Helvetica Neue"/>
                <a:ea typeface="Helvetica Neue"/>
                <a:cs typeface="Helvetica Neue"/>
                <a:sym typeface="Helvetica Neue"/>
              </a:rPr>
              <a:t>Indaco Biazzo</a:t>
            </a:r>
            <a:r>
              <a:rPr sz="2100"/>
              <a:t> (Politecnico di Torino)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435715" y="6449949"/>
            <a:ext cx="146870" cy="2294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94985" y="5499573"/>
            <a:ext cx="879046" cy="79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17384" y="2453306"/>
            <a:ext cx="1408377" cy="722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unknown.png" descr="unknow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9386" y="4623066"/>
            <a:ext cx="2619669" cy="397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82923" y="3332361"/>
            <a:ext cx="1103171" cy="101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30517" y="1679225"/>
            <a:ext cx="1207982" cy="588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ANIMA (Accelerate the computation of a Nuclear Interaction model for Medical Applications 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ANIMA</a:t>
            </a:r>
            <a:br/>
            <a:r>
              <a:rPr sz="1800">
                <a:solidFill>
                  <a:srgbClr val="797979"/>
                </a:solidFill>
              </a:rPr>
              <a:t>(Accelerate the computation of a Nuclear Interaction model for Medical Applications )</a:t>
            </a:r>
          </a:p>
        </p:txBody>
      </p:sp>
      <p:sp>
        <p:nvSpPr>
          <p:cNvPr id="396" name="I proposed a GeNIALE spin-off as a  Marie Curie Global Fellow…"/>
          <p:cNvSpPr txBox="1">
            <a:spLocks noGrp="1"/>
          </p:cNvSpPr>
          <p:nvPr>
            <p:ph type="body" sz="half" idx="1"/>
          </p:nvPr>
        </p:nvSpPr>
        <p:spPr>
          <a:xfrm>
            <a:off x="435323" y="1567160"/>
            <a:ext cx="5364521" cy="468808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72786" indent="-272786" defTabSz="348560">
              <a:spcBef>
                <a:spcPts val="1842"/>
              </a:spcBef>
              <a:defRPr sz="2916"/>
            </a:pPr>
            <a:r>
              <a:t>I proposed a GeNIALE spin-off as a </a:t>
            </a:r>
            <a:br/>
            <a:r>
              <a:t>Marie Curie Global Fellow</a:t>
            </a:r>
          </a:p>
          <a:p>
            <a:pPr marL="272786" indent="-272786" defTabSz="348560">
              <a:spcBef>
                <a:spcPts val="1842"/>
              </a:spcBef>
              <a:defRPr sz="2916"/>
            </a:pPr>
            <a:r>
              <a:t>A complete re-design of BLOB</a:t>
            </a:r>
          </a:p>
          <a:p>
            <a:pPr marL="545572" lvl="1" indent="-272786" defTabSz="348560">
              <a:spcBef>
                <a:spcPts val="1031"/>
              </a:spcBef>
              <a:defRPr sz="2916"/>
            </a:pPr>
            <a:r>
              <a:t>Adapting it to light ion interactions</a:t>
            </a:r>
          </a:p>
          <a:p>
            <a:pPr marL="545572" lvl="1" indent="-272786" defTabSz="348560">
              <a:spcBef>
                <a:spcPts val="1031"/>
              </a:spcBef>
              <a:defRPr sz="2916"/>
            </a:pPr>
            <a:r>
              <a:t>Porting the code on GPU</a:t>
            </a:r>
          </a:p>
          <a:p>
            <a:pPr marL="272786" indent="-272786" defTabSz="348560">
              <a:spcBef>
                <a:spcPts val="1842"/>
              </a:spcBef>
              <a:defRPr sz="2916"/>
            </a:pPr>
            <a:r>
              <a:t>INFN as host institution</a:t>
            </a:r>
          </a:p>
          <a:p>
            <a:pPr marL="272786" indent="-272786" defTabSz="348560">
              <a:spcBef>
                <a:spcPts val="1842"/>
              </a:spcBef>
              <a:defRPr sz="2916"/>
            </a:pPr>
            <a:r>
              <a:t>SLAC as outgoing phase </a:t>
            </a:r>
            <a:br/>
            <a:r>
              <a:t>institutions</a:t>
            </a:r>
          </a:p>
          <a:p>
            <a:pPr marL="272786" indent="-272786" defTabSz="348560">
              <a:spcBef>
                <a:spcPts val="1842"/>
              </a:spcBef>
              <a:defRPr sz="2916"/>
            </a:pPr>
            <a:r>
              <a:t>Nvidia as a partner</a:t>
            </a:r>
          </a:p>
          <a:p>
            <a:pPr marL="272786" indent="-272786" defTabSz="348560">
              <a:spcBef>
                <a:spcPts val="1842"/>
              </a:spcBef>
              <a:defRPr sz="2916"/>
            </a:pPr>
            <a:r>
              <a:t>Got the “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Seal of Excellence</a:t>
            </a:r>
            <a:r>
              <a:t>”</a:t>
            </a:r>
          </a:p>
        </p:txBody>
      </p:sp>
      <p:grpSp>
        <p:nvGrpSpPr>
          <p:cNvPr id="399" name="Seal of Excellence.pdf"/>
          <p:cNvGrpSpPr/>
          <p:nvPr/>
        </p:nvGrpSpPr>
        <p:grpSpPr>
          <a:xfrm rot="21480000">
            <a:off x="6115302" y="1645857"/>
            <a:ext cx="3541629" cy="4614903"/>
            <a:chOff x="0" y="0"/>
            <a:chExt cx="4649522" cy="6563415"/>
          </a:xfrm>
        </p:grpSpPr>
        <p:pic>
          <p:nvPicPr>
            <p:cNvPr id="398" name="Seal of Excellence.pdf" descr="Seal of Excellenc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200" y="38100"/>
              <a:ext cx="4497123" cy="63602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7" name="Seal of Excellence.pdf" descr="Seal of Excellence.pdf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649523" cy="6563416"/>
            </a:xfrm>
            <a:prstGeom prst="rect">
              <a:avLst/>
            </a:prstGeom>
            <a:effectLst/>
          </p:spPr>
        </p:pic>
      </p:grpSp>
      <p:sp>
        <p:nvSpPr>
          <p:cNvPr id="40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430072" y="6449949"/>
            <a:ext cx="152513" cy="2294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grpSp>
        <p:nvGrpSpPr>
          <p:cNvPr id="403" name="Nvidia_suport.pdf"/>
          <p:cNvGrpSpPr/>
          <p:nvPr/>
        </p:nvGrpSpPr>
        <p:grpSpPr>
          <a:xfrm>
            <a:off x="4207369" y="3643005"/>
            <a:ext cx="1916911" cy="2294087"/>
            <a:chOff x="0" y="0"/>
            <a:chExt cx="2516559" cy="3262700"/>
          </a:xfrm>
        </p:grpSpPr>
        <p:pic>
          <p:nvPicPr>
            <p:cNvPr id="402" name="Nvidia_suport.pdf" descr="Nvidia_suport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200" y="50800"/>
              <a:ext cx="2364160" cy="30595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1" name="Nvidia_suport.pdf" descr="Nvidia_suport.pdf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516560" cy="3262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1306</Words>
  <Application>Microsoft Macintosh PowerPoint</Application>
  <PresentationFormat>A4 Paper (210x297 mm)</PresentationFormat>
  <Paragraphs>100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ModernPortfolio</vt:lpstr>
      <vt:lpstr>Attività Geant4  </vt:lpstr>
      <vt:lpstr>Nota</vt:lpstr>
      <vt:lpstr>Milestones - INFN-RM1</vt:lpstr>
      <vt:lpstr>Microdosimetry</vt:lpstr>
      <vt:lpstr>Medical Linac</vt:lpstr>
      <vt:lpstr>dal Resoconto su GeNIALE (Carlo Mancini-Terracciano)</vt:lpstr>
      <vt:lpstr>Problems in Geant4 below 100 MeV/u</vt:lpstr>
      <vt:lpstr>GeNIALE collaborations</vt:lpstr>
      <vt:lpstr>ANIMA (Accelerate the computation of a Nuclear Interaction model for Medical Applications )</vt:lpstr>
      <vt:lpstr>Exploring Deep Learning to emulate BLOB</vt:lpstr>
      <vt:lpstr>A possible collaboration with CERN Geant4 team</vt:lpstr>
      <vt:lpstr>Publications related to MC-INFN</vt:lpstr>
      <vt:lpstr>Talks and an invited seminar about MC-INFN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Geant4  </dc:title>
  <cp:lastModifiedBy>Barbara Caccia</cp:lastModifiedBy>
  <cp:revision>22</cp:revision>
  <cp:lastPrinted>2020-06-11T18:31:55Z</cp:lastPrinted>
  <dcterms:modified xsi:type="dcterms:W3CDTF">2020-06-12T06:51:01Z</dcterms:modified>
</cp:coreProperties>
</file>