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9" r:id="rId4"/>
    <p:sldId id="260" r:id="rId5"/>
    <p:sldId id="257" r:id="rId6"/>
    <p:sldId id="265" r:id="rId7"/>
    <p:sldId id="266" r:id="rId8"/>
    <p:sldId id="268" r:id="rId9"/>
    <p:sldId id="270" r:id="rId10"/>
    <p:sldId id="267" r:id="rId11"/>
    <p:sldId id="258" r:id="rId12"/>
    <p:sldId id="261" r:id="rId13"/>
    <p:sldId id="262" r:id="rId14"/>
    <p:sldId id="263" r:id="rId15"/>
    <p:sldId id="264" r:id="rId16"/>
    <p:sldId id="271" r:id="rId17"/>
    <p:sldId id="272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to" initials="a" lastIdx="1" clrIdx="0">
    <p:extLst>
      <p:ext uri="{19B8F6BF-5375-455C-9EA6-DF929625EA0E}">
        <p15:presenceInfo xmlns:p15="http://schemas.microsoft.com/office/powerpoint/2012/main" userId="19a11f16babeaac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>
        <p:scale>
          <a:sx n="70" d="100"/>
          <a:sy n="70" d="100"/>
        </p:scale>
        <p:origin x="7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11T16:52:48.980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F5A57-8040-4A77-9BC8-965F51CDD43F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1FE6C-127A-422D-A31E-CFD42B24EE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9618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TextShape 1"/>
          <p:cNvSpPr txBox="1"/>
          <p:nvPr/>
        </p:nvSpPr>
        <p:spPr>
          <a:xfrm>
            <a:off x="4278240" y="10156680"/>
            <a:ext cx="3261960" cy="515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980112B6-0929-48D0-9A27-AC4CC89DD1D2}" type="slidenum"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5</a:t>
            </a:fld>
            <a:endParaRPr/>
          </a:p>
        </p:txBody>
      </p:sp>
      <p:sp>
        <p:nvSpPr>
          <p:cNvPr id="708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511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PlaceHolder 1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28920" cy="4792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0" name="TextShape 2"/>
          <p:cNvSpPr txBox="1"/>
          <p:nvPr/>
        </p:nvSpPr>
        <p:spPr>
          <a:xfrm>
            <a:off x="4278240" y="10156680"/>
            <a:ext cx="3261960" cy="515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B95CAE63-6B8F-477C-96E6-2201FDCA821E}" type="slidenum"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158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TextShape 1"/>
          <p:cNvSpPr txBox="1"/>
          <p:nvPr/>
        </p:nvSpPr>
        <p:spPr>
          <a:xfrm>
            <a:off x="4278240" y="10156680"/>
            <a:ext cx="3261960" cy="515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F01B2D2F-94ED-4DBC-B567-558160A6E3AD}" type="slidenum"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7</a:t>
            </a:fld>
            <a:endParaRPr/>
          </a:p>
        </p:txBody>
      </p:sp>
      <p:sp>
        <p:nvSpPr>
          <p:cNvPr id="72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8877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TextShape 1"/>
          <p:cNvSpPr txBox="1"/>
          <p:nvPr/>
        </p:nvSpPr>
        <p:spPr>
          <a:xfrm>
            <a:off x="4278240" y="10156680"/>
            <a:ext cx="3261960" cy="515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68495D1-4D10-468F-ADF8-A22010769F70}" type="slidenum"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8</a:t>
            </a:fld>
            <a:endParaRPr/>
          </a:p>
        </p:txBody>
      </p:sp>
      <p:sp>
        <p:nvSpPr>
          <p:cNvPr id="73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0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3269-7945-4938-8CD0-6D9663ACEEAA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16E1-0008-4533-AC2B-06ADF6BADD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18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3269-7945-4938-8CD0-6D9663ACEEAA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16E1-0008-4533-AC2B-06ADF6BADD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59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3269-7945-4938-8CD0-6D9663ACEEAA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16E1-0008-4533-AC2B-06ADF6BADD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166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36006-A807-4124-9E75-776736F6838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56B77-D60F-4BD1-917E-F01E5577951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836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36006-A807-4124-9E75-776736F6838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56B77-D60F-4BD1-917E-F01E5577951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381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36006-A807-4124-9E75-776736F6838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56B77-D60F-4BD1-917E-F01E5577951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1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36006-A807-4124-9E75-776736F6838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56B77-D60F-4BD1-917E-F01E5577951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945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36006-A807-4124-9E75-776736F6838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56B77-D60F-4BD1-917E-F01E5577951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69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36006-A807-4124-9E75-776736F6838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56B77-D60F-4BD1-917E-F01E5577951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760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36006-A807-4124-9E75-776736F6838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56B77-D60F-4BD1-917E-F01E5577951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888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36006-A807-4124-9E75-776736F6838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56B77-D60F-4BD1-917E-F01E5577951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65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3269-7945-4938-8CD0-6D9663ACEEAA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16E1-0008-4533-AC2B-06ADF6BADD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18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36006-A807-4124-9E75-776736F6838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56B77-D60F-4BD1-917E-F01E5577951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411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36006-A807-4124-9E75-776736F6838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56B77-D60F-4BD1-917E-F01E5577951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009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36006-A807-4124-9E75-776736F6838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56B77-D60F-4BD1-917E-F01E5577951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2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3269-7945-4938-8CD0-6D9663ACEEAA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16E1-0008-4533-AC2B-06ADF6BADD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48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3269-7945-4938-8CD0-6D9663ACEEAA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16E1-0008-4533-AC2B-06ADF6BADD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75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3269-7945-4938-8CD0-6D9663ACEEAA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16E1-0008-4533-AC2B-06ADF6BADD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94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3269-7945-4938-8CD0-6D9663ACEEAA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16E1-0008-4533-AC2B-06ADF6BADD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42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3269-7945-4938-8CD0-6D9663ACEEAA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16E1-0008-4533-AC2B-06ADF6BADD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88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3269-7945-4938-8CD0-6D9663ACEEAA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16E1-0008-4533-AC2B-06ADF6BADD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51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3269-7945-4938-8CD0-6D9663ACEEAA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16E1-0008-4533-AC2B-06ADF6BADD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693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53269-7945-4938-8CD0-6D9663ACEEAA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916E1-0008-4533-AC2B-06ADF6BADD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42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36006-A807-4124-9E75-776736F6838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56B77-D60F-4BD1-917E-F01E5577951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29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478/AAPP.981A5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4400" dirty="0" smtClean="0"/>
              <a:t>XI Meeting del Gruppo MC-INFN</a:t>
            </a:r>
            <a:br>
              <a:rPr lang="it-IT" sz="4400" dirty="0" smtClean="0"/>
            </a:br>
            <a:r>
              <a:rPr lang="it-IT" sz="4000" dirty="0" smtClean="0"/>
              <a:t>Relazione sulle attività 2020 </a:t>
            </a:r>
            <a:br>
              <a:rPr lang="it-IT" sz="4000" dirty="0" smtClean="0"/>
            </a:br>
            <a:r>
              <a:rPr lang="it-IT" sz="4000" dirty="0" smtClean="0"/>
              <a:t>e programmazione 2021 </a:t>
            </a:r>
            <a:br>
              <a:rPr lang="it-IT" sz="4000" dirty="0" smtClean="0"/>
            </a:br>
            <a:r>
              <a:rPr lang="it-IT" sz="4000" dirty="0" smtClean="0"/>
              <a:t>per la Sezione di Catania</a:t>
            </a:r>
            <a:endParaRPr lang="it-IT" sz="4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059238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INFN – Sezione di Catania</a:t>
            </a:r>
          </a:p>
          <a:p>
            <a:r>
              <a:rPr lang="it-IT" dirty="0" smtClean="0"/>
              <a:t>Responsabile locale per MC-INFN</a:t>
            </a:r>
          </a:p>
          <a:p>
            <a:r>
              <a:rPr lang="it-IT" dirty="0" smtClean="0"/>
              <a:t>Prof. Ernesto Amato (Università di Messina)</a:t>
            </a:r>
          </a:p>
          <a:p>
            <a:endParaRPr lang="it-IT" dirty="0"/>
          </a:p>
          <a:p>
            <a:r>
              <a:rPr lang="it-IT" dirty="0" smtClean="0"/>
              <a:t>12 giugno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345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GEANT4-CATANIA: Proposta di un esempio di applicazione di GEANT4 per dosimetria interna di radionuclidi utilizzando un modello ellissoidale di target </a:t>
            </a:r>
            <a:r>
              <a:rPr lang="it-IT" sz="2800" dirty="0" smtClean="0"/>
              <a:t>biologici (31/12/2020)</a:t>
            </a:r>
            <a:endParaRPr lang="it-IT" sz="28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3" b="19988"/>
          <a:stretch/>
        </p:blipFill>
        <p:spPr bwMode="auto">
          <a:xfrm>
            <a:off x="350022" y="1959429"/>
            <a:ext cx="2635718" cy="2050869"/>
          </a:xfrm>
          <a:prstGeom prst="rect">
            <a:avLst/>
          </a:prstGeom>
          <a:noFill/>
          <a:ln w="36000" cap="sq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22" y="4171701"/>
            <a:ext cx="2635718" cy="243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681" y="2813329"/>
            <a:ext cx="4066268" cy="281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7876903" y="1959429"/>
            <a:ext cx="37490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Già esistente codice GEANT4 utilizzato per il calcolo di frazioni di assorbimento da e-, alfa, gamma e radionuclidi in serie di volumi ellissoidali, uniformemente emittenti.</a:t>
            </a:r>
          </a:p>
          <a:p>
            <a:r>
              <a:rPr lang="it-IT" dirty="0" smtClean="0"/>
              <a:t>Il codice, derivato da preesistenti esempi di GEANT4 opportunamente modificati, è servito per la costruzione del modello analitico ellissoidale pubblicato tra il 2009 ed il 2013.</a:t>
            </a:r>
          </a:p>
          <a:p>
            <a:r>
              <a:rPr lang="it-IT" dirty="0" smtClean="0"/>
              <a:t>La redazione della proposta dell’esempio di applicazione da sottoporre alla collaborazione GEANT4 è iniziata e non si prevedono ritardi nel suo completamento, rispetto alla </a:t>
            </a:r>
            <a:r>
              <a:rPr lang="it-IT" dirty="0" err="1" smtClean="0"/>
              <a:t>deadline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91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 err="1" smtClean="0"/>
              <a:t>Milestone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GEANT4-CATANIA: Identificazione degli interventi di ottimizzazione sul codice dell'esperimento JUNO e stima del guadagno in termini di </a:t>
            </a:r>
            <a:r>
              <a:rPr lang="it-IT" sz="2400" dirty="0" smtClean="0"/>
              <a:t>prestazioni</a:t>
            </a:r>
            <a:br>
              <a:rPr lang="it-IT" sz="2400" dirty="0" smtClean="0"/>
            </a:br>
            <a:r>
              <a:rPr lang="it-IT" sz="2400" dirty="0" smtClean="0"/>
              <a:t>Data: 30-04-2020</a:t>
            </a:r>
            <a:endParaRPr lang="en-GB" sz="24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Propagazione fotoni in G4 è data </a:t>
            </a:r>
            <a:r>
              <a:rPr lang="it-IT" dirty="0" err="1" smtClean="0"/>
              <a:t>parallel</a:t>
            </a:r>
            <a:endParaRPr lang="it-IT" dirty="0" smtClean="0"/>
          </a:p>
          <a:p>
            <a:r>
              <a:rPr lang="it-IT" dirty="0" smtClean="0"/>
              <a:t>Molto lavoro fatto da Simon </a:t>
            </a:r>
            <a:r>
              <a:rPr lang="it-IT" dirty="0" err="1" smtClean="0"/>
              <a:t>Blyth</a:t>
            </a:r>
            <a:r>
              <a:rPr lang="it-IT" dirty="0" smtClean="0"/>
              <a:t> (</a:t>
            </a:r>
            <a:r>
              <a:rPr lang="it-IT" dirty="0" err="1" smtClean="0"/>
              <a:t>Proceeding</a:t>
            </a:r>
            <a:r>
              <a:rPr lang="it-IT" dirty="0" smtClean="0"/>
              <a:t> CHEP 2019)</a:t>
            </a:r>
          </a:p>
          <a:p>
            <a:pPr lvl="1"/>
            <a:r>
              <a:rPr lang="it-IT" dirty="0" smtClean="0"/>
              <a:t>Intercetta i fotoni prima che oggetto sia creato</a:t>
            </a:r>
          </a:p>
          <a:p>
            <a:pPr lvl="1"/>
            <a:r>
              <a:rPr lang="it-IT" dirty="0" smtClean="0"/>
              <a:t>Sposta queste informazioni in </a:t>
            </a:r>
            <a:r>
              <a:rPr lang="it-IT" dirty="0" err="1" smtClean="0"/>
              <a:t>Opticks</a:t>
            </a:r>
            <a:endParaRPr lang="it-IT" dirty="0" smtClean="0"/>
          </a:p>
          <a:p>
            <a:pPr lvl="2"/>
            <a:r>
              <a:rPr lang="it-IT" dirty="0" smtClean="0"/>
              <a:t>Dove ha ricreato:</a:t>
            </a:r>
          </a:p>
          <a:p>
            <a:pPr lvl="3"/>
            <a:r>
              <a:rPr lang="it-IT" dirty="0" smtClean="0"/>
              <a:t>Geometria</a:t>
            </a:r>
          </a:p>
          <a:p>
            <a:pPr lvl="3"/>
            <a:r>
              <a:rPr lang="it-IT" dirty="0" smtClean="0"/>
              <a:t>I vari eventi cui un fotone può essere soggetto</a:t>
            </a:r>
          </a:p>
          <a:p>
            <a:pPr lvl="1"/>
            <a:r>
              <a:rPr lang="it-IT" dirty="0" smtClean="0"/>
              <a:t>Sposta indietro i fotoni propagati sino alla superficie dei PMT</a:t>
            </a:r>
          </a:p>
          <a:p>
            <a:pPr lvl="1"/>
            <a:r>
              <a:rPr lang="it-IT" dirty="0" smtClean="0"/>
              <a:t>Ancora qualche piccola discrepanza con G4 x86 a causa dei generatori pseudo casuali</a:t>
            </a:r>
            <a:endParaRPr lang="en-GB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528" y="2826356"/>
            <a:ext cx="4709170" cy="16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20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 smtClean="0"/>
              <a:t>Primo intervento individuato</a:t>
            </a:r>
          </a:p>
          <a:p>
            <a:r>
              <a:rPr lang="it-IT" dirty="0" smtClean="0"/>
              <a:t>Sulla base di quanto fatto da Simon </a:t>
            </a:r>
            <a:r>
              <a:rPr lang="it-IT" dirty="0" err="1" smtClean="0"/>
              <a:t>Blyth</a:t>
            </a:r>
            <a:r>
              <a:rPr lang="it-IT" dirty="0" smtClean="0"/>
              <a:t>, modificare il sistema di gestione della particelle per poter raccogliere i fotoni e trattarli in modo parallelo</a:t>
            </a:r>
          </a:p>
          <a:p>
            <a:r>
              <a:rPr lang="it-IT" dirty="0" smtClean="0"/>
              <a:t>Due opzioni</a:t>
            </a:r>
          </a:p>
          <a:p>
            <a:pPr lvl="1"/>
            <a:r>
              <a:rPr lang="it-IT" dirty="0" smtClean="0"/>
              <a:t>MPI: usando un sistema che raccolga i fotoni centralmente ma li distribuisca tra i vari nodi per la gestione parallela; in questo caso guadagno potrebbe essere al massimo lineare, ma potrebbe essere più semplice modificare il codice</a:t>
            </a:r>
          </a:p>
          <a:p>
            <a:pPr lvl="1"/>
            <a:r>
              <a:rPr lang="it-IT" dirty="0" smtClean="0"/>
              <a:t>GPU: invece di mandare i dati sui fotoni ad un processo esterno, sviluppare un </a:t>
            </a:r>
            <a:r>
              <a:rPr lang="it-IT" dirty="0" err="1" smtClean="0"/>
              <a:t>kernel</a:t>
            </a:r>
            <a:r>
              <a:rPr lang="it-IT" dirty="0" smtClean="0"/>
              <a:t> GPU per la gestione diretta; gestendo opportunamente la memoria guadagno potrebbe essere di un fattore consistente (fattori tipici in questo caso fino a 25-30)</a:t>
            </a:r>
          </a:p>
          <a:p>
            <a:pPr marL="0" indent="0">
              <a:buNone/>
            </a:pPr>
            <a:r>
              <a:rPr lang="it-IT" dirty="0" smtClean="0"/>
              <a:t>Prossima </a:t>
            </a:r>
            <a:r>
              <a:rPr lang="it-IT" dirty="0" err="1" smtClean="0"/>
              <a:t>deadline</a:t>
            </a:r>
            <a:r>
              <a:rPr lang="it-IT" dirty="0" smtClean="0"/>
              <a:t> proposta 30-04-2021</a:t>
            </a:r>
            <a:endParaRPr lang="en-GB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it-IT" sz="2400" dirty="0" err="1" smtClean="0"/>
              <a:t>Milestone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GEANT4-CATANIA: Identificazione degli interventi di ottimizzazione sul codice dell'esperimento JUNO e stima del guadagno in termini di </a:t>
            </a:r>
            <a:r>
              <a:rPr lang="it-IT" sz="2400" dirty="0" smtClean="0"/>
              <a:t>prestazioni</a:t>
            </a:r>
            <a:br>
              <a:rPr lang="it-IT" sz="2400" dirty="0" smtClean="0"/>
            </a:br>
            <a:r>
              <a:rPr lang="it-IT" sz="2400" dirty="0" smtClean="0"/>
              <a:t>Data: 30-04-2020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63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400" dirty="0" err="1" smtClean="0"/>
              <a:t>Milestone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GEANT4-CATANIA: Release del primo prototipo di uno </a:t>
            </a:r>
            <a:r>
              <a:rPr lang="it-IT" sz="2400" dirty="0" err="1"/>
              <a:t>stack</a:t>
            </a:r>
            <a:r>
              <a:rPr lang="it-IT" sz="2400" dirty="0"/>
              <a:t> dedicato ai fotoni ottici dell'esperimento JUNO, implementato con uso della </a:t>
            </a:r>
            <a:r>
              <a:rPr lang="it-IT" sz="2400" dirty="0" smtClean="0"/>
              <a:t>GPU</a:t>
            </a:r>
            <a:br>
              <a:rPr lang="it-IT" sz="2400" dirty="0" smtClean="0"/>
            </a:br>
            <a:r>
              <a:rPr lang="it-IT" sz="2400" dirty="0" smtClean="0"/>
              <a:t>Data: 30-06-2020</a:t>
            </a:r>
            <a:endParaRPr lang="en-GB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Alcuni punti vanno approfonditi:</a:t>
            </a:r>
          </a:p>
          <a:p>
            <a:r>
              <a:rPr lang="it-IT" dirty="0" smtClean="0"/>
              <a:t>Capire la tolleranza sui generatori di numeri pseudo casuali in esecuzione su piattaforme HW diverse, emerse con </a:t>
            </a:r>
            <a:r>
              <a:rPr lang="it-IT" dirty="0" err="1" smtClean="0"/>
              <a:t>Optick</a:t>
            </a:r>
            <a:endParaRPr lang="en-GB" dirty="0" smtClean="0"/>
          </a:p>
          <a:p>
            <a:r>
              <a:rPr lang="it-IT" dirty="0" smtClean="0"/>
              <a:t>Approfondire il calcolo della distanza tra il fotone e la geometria per proporre una soluzione su GPU</a:t>
            </a:r>
          </a:p>
          <a:p>
            <a:pPr marL="0" indent="0">
              <a:buNone/>
            </a:pPr>
            <a:r>
              <a:rPr lang="it-IT" dirty="0" smtClean="0"/>
              <a:t>Quindi </a:t>
            </a:r>
            <a:r>
              <a:rPr lang="it-IT" dirty="0" smtClean="0"/>
              <a:t>si propone </a:t>
            </a:r>
            <a:r>
              <a:rPr lang="it-IT" dirty="0" smtClean="0"/>
              <a:t>di spostare la </a:t>
            </a:r>
            <a:r>
              <a:rPr lang="it-IT" dirty="0" err="1" smtClean="0"/>
              <a:t>deadline</a:t>
            </a:r>
            <a:r>
              <a:rPr lang="it-IT" dirty="0" smtClean="0"/>
              <a:t> al </a:t>
            </a:r>
            <a:r>
              <a:rPr lang="it-IT" dirty="0" smtClean="0"/>
              <a:t>31/12/2020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8417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 err="1" smtClean="0"/>
              <a:t>Milestone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GEANT4-CATANIA: Terza scuola Geant4 in Cina in collaborazione con l'esperimento </a:t>
            </a:r>
            <a:r>
              <a:rPr lang="it-IT" sz="2400" dirty="0" smtClean="0"/>
              <a:t>JUNO</a:t>
            </a:r>
            <a:br>
              <a:rPr lang="it-IT" sz="2400" dirty="0" smtClean="0"/>
            </a:br>
            <a:r>
              <a:rPr lang="it-IT" sz="2400" dirty="0" smtClean="0"/>
              <a:t>Data: 30-07-2020</a:t>
            </a:r>
            <a:endParaRPr lang="en-GB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Scuola 2019 ha ottenuto ottimi risultati</a:t>
            </a:r>
          </a:p>
          <a:p>
            <a:r>
              <a:rPr lang="it-IT" dirty="0" smtClean="0"/>
              <a:t>Principale limite di queste scuole: non si vuole chiedere agli studenti di pagare l’iscrizione e i colleghi cinesi devono trovare i fondi per coprire tutte le spese</a:t>
            </a:r>
          </a:p>
          <a:p>
            <a:r>
              <a:rPr lang="it-IT" dirty="0" smtClean="0"/>
              <a:t>A Gennaio non vi erano ancora notizie su quando e dove poter tenere la scuola</a:t>
            </a:r>
          </a:p>
          <a:p>
            <a:r>
              <a:rPr lang="it-IT" dirty="0" smtClean="0"/>
              <a:t>Con l’emergenza SARS-COV-2 tutto rimandato almeno al 2021, forse al 2022</a:t>
            </a:r>
          </a:p>
          <a:p>
            <a:r>
              <a:rPr lang="it-IT" dirty="0" smtClean="0"/>
              <a:t>Prossima </a:t>
            </a:r>
            <a:r>
              <a:rPr lang="it-IT" dirty="0" err="1" smtClean="0"/>
              <a:t>deadline</a:t>
            </a:r>
            <a:r>
              <a:rPr lang="it-IT" dirty="0" smtClean="0"/>
              <a:t> </a:t>
            </a:r>
            <a:r>
              <a:rPr lang="it-IT" dirty="0" smtClean="0"/>
              <a:t>proposta: </a:t>
            </a:r>
            <a:r>
              <a:rPr lang="it-IT" dirty="0" smtClean="0"/>
              <a:t>luglio 2021</a:t>
            </a:r>
          </a:p>
        </p:txBody>
      </p:sp>
    </p:spTree>
    <p:extLst>
      <p:ext uri="{BB962C8B-B14F-4D97-AF65-F5344CB8AC3E}">
        <p14:creationId xmlns:p14="http://schemas.microsoft.com/office/powerpoint/2010/main" val="197769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Partecipanti nel 2021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/>
              <a:t>Ernesto Amato (Responsabile Locale), Università di Messina, Professore Associato – 100</a:t>
            </a:r>
            <a:r>
              <a:rPr lang="it-IT" sz="2000" dirty="0" smtClean="0"/>
              <a:t>%</a:t>
            </a:r>
          </a:p>
          <a:p>
            <a:r>
              <a:rPr lang="it-IT" sz="2000" dirty="0" smtClean="0"/>
              <a:t>Daniele Pistone</a:t>
            </a:r>
            <a:r>
              <a:rPr lang="it-IT" sz="2000" dirty="0" smtClean="0"/>
              <a:t>, Università di Messina,</a:t>
            </a:r>
            <a:r>
              <a:rPr lang="it-IT" sz="2000" dirty="0" smtClean="0"/>
              <a:t> Dottorando in Fisica (100%)</a:t>
            </a:r>
            <a:endParaRPr lang="it-IT" sz="2000" dirty="0"/>
          </a:p>
          <a:p>
            <a:r>
              <a:rPr lang="it-IT" sz="2000" dirty="0"/>
              <a:t>Lucrezia Auditore, Università di Messina, personale Tecnico </a:t>
            </a:r>
            <a:r>
              <a:rPr lang="it-IT" sz="2000" dirty="0" err="1"/>
              <a:t>cat</a:t>
            </a:r>
            <a:r>
              <a:rPr lang="it-IT" sz="2000" dirty="0"/>
              <a:t>. D </a:t>
            </a:r>
            <a:r>
              <a:rPr lang="it-IT" sz="2000" dirty="0" smtClean="0"/>
              <a:t>con contratto docenza – </a:t>
            </a:r>
            <a:r>
              <a:rPr lang="it-IT" sz="2000" dirty="0"/>
              <a:t>(50%)</a:t>
            </a:r>
          </a:p>
          <a:p>
            <a:r>
              <a:rPr lang="it-IT" sz="2000" dirty="0"/>
              <a:t>Antonio Italiano, INFN Sezione di Catania e Università di Messina, Ricercatore – </a:t>
            </a:r>
            <a:r>
              <a:rPr lang="it-IT" sz="2000" dirty="0" smtClean="0"/>
              <a:t>70</a:t>
            </a:r>
            <a:r>
              <a:rPr lang="it-IT" sz="2000" dirty="0"/>
              <a:t>%</a:t>
            </a:r>
          </a:p>
          <a:p>
            <a:r>
              <a:rPr lang="it-IT" sz="2000" dirty="0">
                <a:solidFill>
                  <a:srgbClr val="0070C0"/>
                </a:solidFill>
              </a:rPr>
              <a:t>Giuseppe Andronico, INFN Sezione di Catania, Tecnologo - 10%</a:t>
            </a:r>
          </a:p>
          <a:p>
            <a:r>
              <a:rPr lang="it-IT" sz="2000" dirty="0">
                <a:solidFill>
                  <a:srgbClr val="0070C0"/>
                </a:solidFill>
              </a:rPr>
              <a:t>Marco </a:t>
            </a:r>
            <a:r>
              <a:rPr lang="it-IT" sz="2000" dirty="0" err="1">
                <a:solidFill>
                  <a:srgbClr val="0070C0"/>
                </a:solidFill>
              </a:rPr>
              <a:t>Fargetta</a:t>
            </a:r>
            <a:r>
              <a:rPr lang="it-IT" sz="2000" dirty="0">
                <a:solidFill>
                  <a:srgbClr val="0070C0"/>
                </a:solidFill>
              </a:rPr>
              <a:t>, INFN Sezione di Catania, Tecnologo – 20%</a:t>
            </a:r>
          </a:p>
          <a:p>
            <a:r>
              <a:rPr lang="it-IT" sz="2000" dirty="0">
                <a:solidFill>
                  <a:srgbClr val="0070C0"/>
                </a:solidFill>
              </a:rPr>
              <a:t>Riccardo Bruno, INFN Sezione di Catania, Tecnologo - 10</a:t>
            </a:r>
            <a:r>
              <a:rPr lang="it-IT" sz="2000" dirty="0" smtClean="0">
                <a:solidFill>
                  <a:srgbClr val="0070C0"/>
                </a:solidFill>
              </a:rPr>
              <a:t>%</a:t>
            </a:r>
          </a:p>
          <a:p>
            <a:r>
              <a:rPr lang="it-IT" sz="2000" dirty="0" smtClean="0">
                <a:solidFill>
                  <a:srgbClr val="0070C0"/>
                </a:solidFill>
              </a:rPr>
              <a:t>Francesco Romano</a:t>
            </a:r>
            <a:r>
              <a:rPr lang="it-IT" sz="2000" dirty="0" smtClean="0">
                <a:solidFill>
                  <a:srgbClr val="0070C0"/>
                </a:solidFill>
              </a:rPr>
              <a:t>, INFN Sezione di Catania, Ricercatore - 40%</a:t>
            </a:r>
          </a:p>
          <a:p>
            <a:endParaRPr lang="it-IT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Attività 2021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it-IT" dirty="0" smtClean="0"/>
              <a:t>Sviluppo </a:t>
            </a:r>
            <a:r>
              <a:rPr lang="it-IT" dirty="0"/>
              <a:t>di modelli di </a:t>
            </a:r>
            <a:r>
              <a:rPr lang="it-IT" dirty="0" err="1" smtClean="0"/>
              <a:t>microdosimetria</a:t>
            </a:r>
            <a:r>
              <a:rPr lang="it-IT" dirty="0" smtClean="0"/>
              <a:t> </a:t>
            </a:r>
            <a:r>
              <a:rPr lang="it-IT" dirty="0" smtClean="0"/>
              <a:t>nell’ambito dell’Advanced </a:t>
            </a:r>
            <a:r>
              <a:rPr lang="it-IT" dirty="0" err="1" smtClean="0"/>
              <a:t>example</a:t>
            </a:r>
            <a:r>
              <a:rPr lang="it-IT" dirty="0" smtClean="0"/>
              <a:t> «</a:t>
            </a:r>
            <a:r>
              <a:rPr lang="it-IT" dirty="0" err="1" smtClean="0"/>
              <a:t>Radioprotection</a:t>
            </a:r>
            <a:r>
              <a:rPr lang="it-IT" dirty="0" smtClean="0"/>
              <a:t>» applicata </a:t>
            </a:r>
            <a:r>
              <a:rPr lang="it-IT" dirty="0" smtClean="0"/>
              <a:t>a:</a:t>
            </a:r>
          </a:p>
          <a:p>
            <a:pPr lvl="1">
              <a:lnSpc>
                <a:spcPct val="120000"/>
              </a:lnSpc>
            </a:pPr>
            <a:r>
              <a:rPr lang="it-IT" sz="2600" dirty="0" smtClean="0"/>
              <a:t>Terapia con protoni e ioni (simulazione di un </a:t>
            </a:r>
            <a:r>
              <a:rPr lang="it-IT" sz="2600" dirty="0" err="1" smtClean="0"/>
              <a:t>microdosimetro</a:t>
            </a:r>
            <a:r>
              <a:rPr lang="it-IT" sz="2600" dirty="0" smtClean="0"/>
              <a:t> al diamante mono-stadio e doppio stadio)</a:t>
            </a:r>
            <a:endParaRPr lang="it-IT" sz="2600" dirty="0"/>
          </a:p>
          <a:p>
            <a:pPr lvl="1">
              <a:lnSpc>
                <a:spcPct val="120000"/>
              </a:lnSpc>
            </a:pPr>
            <a:r>
              <a:rPr lang="it-IT" sz="2600" dirty="0" smtClean="0"/>
              <a:t>Terapia </a:t>
            </a:r>
            <a:r>
              <a:rPr lang="it-IT" sz="2600" dirty="0"/>
              <a:t>medico-nucleare e </a:t>
            </a:r>
            <a:r>
              <a:rPr lang="it-IT" sz="2600" dirty="0" err="1" smtClean="0"/>
              <a:t>imaging</a:t>
            </a:r>
            <a:r>
              <a:rPr lang="it-IT" sz="2600" dirty="0" smtClean="0"/>
              <a:t> </a:t>
            </a:r>
            <a:r>
              <a:rPr lang="it-IT" sz="2600" dirty="0"/>
              <a:t>radiologico con mezzi di contrasto ad alto </a:t>
            </a:r>
            <a:r>
              <a:rPr lang="it-IT" sz="2600" dirty="0" smtClean="0"/>
              <a:t>Z.</a:t>
            </a:r>
            <a:endParaRPr lang="it-IT" sz="2600" dirty="0"/>
          </a:p>
          <a:p>
            <a:pPr>
              <a:lnSpc>
                <a:spcPct val="120000"/>
              </a:lnSpc>
            </a:pPr>
            <a:r>
              <a:rPr lang="it-IT" dirty="0" smtClean="0"/>
              <a:t>Promozione </a:t>
            </a:r>
            <a:r>
              <a:rPr lang="it-IT" dirty="0"/>
              <a:t>dell’uso di GEANT4 come strumento di calcolo </a:t>
            </a:r>
            <a:r>
              <a:rPr lang="it-IT" dirty="0" smtClean="0"/>
              <a:t>dosimetrico e </a:t>
            </a:r>
            <a:r>
              <a:rPr lang="it-IT" dirty="0" err="1" smtClean="0"/>
              <a:t>radioprotezionistico</a:t>
            </a:r>
            <a:r>
              <a:rPr lang="it-IT" dirty="0" smtClean="0"/>
              <a:t> </a:t>
            </a:r>
            <a:r>
              <a:rPr lang="it-IT" dirty="0"/>
              <a:t>per la caratterizzazione dei campi di radiazione da sorgenti </a:t>
            </a:r>
            <a:r>
              <a:rPr lang="it-IT" dirty="0" err="1"/>
              <a:t>radionuclidiche</a:t>
            </a:r>
            <a:r>
              <a:rPr lang="it-IT" dirty="0"/>
              <a:t> in geometrie di esposizione complesse</a:t>
            </a:r>
            <a:r>
              <a:rPr lang="it-IT" dirty="0" smtClean="0"/>
              <a:t>.</a:t>
            </a:r>
            <a:r>
              <a:rPr lang="it-IT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it-IT" dirty="0" smtClean="0"/>
              <a:t>Release di Geant4 contenente eventuali correzioni e bug </a:t>
            </a:r>
            <a:r>
              <a:rPr lang="it-IT" dirty="0" err="1" smtClean="0"/>
              <a:t>fix</a:t>
            </a:r>
            <a:r>
              <a:rPr lang="it-IT" dirty="0" smtClean="0"/>
              <a:t> sugli </a:t>
            </a:r>
            <a:r>
              <a:rPr lang="it-IT" dirty="0" err="1" smtClean="0"/>
              <a:t>advanced</a:t>
            </a:r>
            <a:r>
              <a:rPr lang="it-IT" dirty="0" smtClean="0"/>
              <a:t> </a:t>
            </a:r>
            <a:r>
              <a:rPr lang="it-IT" dirty="0" err="1" smtClean="0"/>
              <a:t>examples</a:t>
            </a:r>
            <a:endParaRPr lang="it-IT" dirty="0"/>
          </a:p>
          <a:p>
            <a:pPr>
              <a:lnSpc>
                <a:spcPct val="120000"/>
              </a:lnSpc>
            </a:pPr>
            <a:r>
              <a:rPr lang="it-IT" dirty="0" smtClean="0"/>
              <a:t>Evento </a:t>
            </a:r>
            <a:r>
              <a:rPr lang="it-IT" dirty="0"/>
              <a:t>di formazione in Cina </a:t>
            </a:r>
            <a:r>
              <a:rPr lang="it-IT" dirty="0" smtClean="0"/>
              <a:t>entro luglio 2021</a:t>
            </a:r>
            <a:endParaRPr lang="it-IT" dirty="0"/>
          </a:p>
          <a:p>
            <a:pPr>
              <a:lnSpc>
                <a:spcPct val="120000"/>
              </a:lnSpc>
            </a:pPr>
            <a:r>
              <a:rPr lang="it-IT" dirty="0" smtClean="0"/>
              <a:t>Implementare </a:t>
            </a:r>
            <a:r>
              <a:rPr lang="it-IT" dirty="0"/>
              <a:t>le </a:t>
            </a:r>
            <a:r>
              <a:rPr lang="it-IT" dirty="0" smtClean="0"/>
              <a:t>modifiche a </a:t>
            </a:r>
            <a:r>
              <a:rPr lang="it-IT" dirty="0" smtClean="0"/>
              <a:t>Geant4 </a:t>
            </a:r>
            <a:r>
              <a:rPr lang="it-IT" dirty="0" smtClean="0"/>
              <a:t>studiate per l’esperimento JUMO </a:t>
            </a:r>
            <a:r>
              <a:rPr lang="it-IT" dirty="0"/>
              <a:t>e studiare i miglioramenti </a:t>
            </a:r>
            <a:r>
              <a:rPr lang="it-IT" dirty="0" smtClean="0"/>
              <a:t>ottenuti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98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Partecipanti nel 2020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/>
              <a:t>Ernesto Amato (Responsabile Locale), Università di Messina, Professore Associato – 100%</a:t>
            </a:r>
          </a:p>
          <a:p>
            <a:r>
              <a:rPr lang="it-IT" sz="2000" dirty="0"/>
              <a:t>Lucrezia Auditore, Università di Messina, personale Tecnico </a:t>
            </a:r>
            <a:r>
              <a:rPr lang="it-IT" sz="2000" dirty="0" err="1"/>
              <a:t>cat</a:t>
            </a:r>
            <a:r>
              <a:rPr lang="it-IT" sz="2000" dirty="0"/>
              <a:t>. D – (50%)</a:t>
            </a:r>
          </a:p>
          <a:p>
            <a:r>
              <a:rPr lang="it-IT" sz="2000" dirty="0"/>
              <a:t>Antonio Italiano, INFN Sezione di Catania e Università di Messina, Ricercatore – 50%</a:t>
            </a:r>
          </a:p>
          <a:p>
            <a:r>
              <a:rPr lang="it-IT" sz="2000" dirty="0">
                <a:solidFill>
                  <a:srgbClr val="0070C0"/>
                </a:solidFill>
              </a:rPr>
              <a:t>Giuseppe Andronico, INFN Sezione di Catania, Tecnologo - 10%</a:t>
            </a:r>
          </a:p>
          <a:p>
            <a:r>
              <a:rPr lang="it-IT" sz="2000" dirty="0">
                <a:solidFill>
                  <a:srgbClr val="0070C0"/>
                </a:solidFill>
              </a:rPr>
              <a:t>Marco </a:t>
            </a:r>
            <a:r>
              <a:rPr lang="it-IT" sz="2000" dirty="0" err="1">
                <a:solidFill>
                  <a:srgbClr val="0070C0"/>
                </a:solidFill>
              </a:rPr>
              <a:t>Fargetta</a:t>
            </a:r>
            <a:r>
              <a:rPr lang="it-IT" sz="2000" dirty="0">
                <a:solidFill>
                  <a:srgbClr val="0070C0"/>
                </a:solidFill>
              </a:rPr>
              <a:t>, INFN Sezione di Catania, Tecnologo – 20%</a:t>
            </a:r>
          </a:p>
          <a:p>
            <a:r>
              <a:rPr lang="it-IT" sz="2000" dirty="0">
                <a:solidFill>
                  <a:srgbClr val="0070C0"/>
                </a:solidFill>
              </a:rPr>
              <a:t>Riccardo Bruno, INFN Sezione di Catania, Tecnologo - 10%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464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Deadline</a:t>
            </a:r>
            <a:r>
              <a:rPr lang="it-IT" dirty="0" smtClean="0"/>
              <a:t> 2020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373612"/>
              </p:ext>
            </p:extLst>
          </p:nvPr>
        </p:nvGraphicFramePr>
        <p:xfrm>
          <a:off x="627018" y="1690688"/>
          <a:ext cx="10726782" cy="4036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8864">
                  <a:extLst>
                    <a:ext uri="{9D8B030D-6E8A-4147-A177-3AD203B41FA5}">
                      <a16:colId xmlns:a16="http://schemas.microsoft.com/office/drawing/2014/main" val="1578211985"/>
                    </a:ext>
                  </a:extLst>
                </a:gridCol>
                <a:gridCol w="2604087">
                  <a:extLst>
                    <a:ext uri="{9D8B030D-6E8A-4147-A177-3AD203B41FA5}">
                      <a16:colId xmlns:a16="http://schemas.microsoft.com/office/drawing/2014/main" val="544304763"/>
                    </a:ext>
                  </a:extLst>
                </a:gridCol>
                <a:gridCol w="7203831">
                  <a:extLst>
                    <a:ext uri="{9D8B030D-6E8A-4147-A177-3AD203B41FA5}">
                      <a16:colId xmlns:a16="http://schemas.microsoft.com/office/drawing/2014/main" val="2317536448"/>
                    </a:ext>
                  </a:extLst>
                </a:gridCol>
              </a:tblGrid>
              <a:tr h="666206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INFN-CT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30-04-2020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GEANT4-CATANIA: Identificazione degli interventi di ottimizzazione sul codice dell'esperimento JUNO e stima del guadagno in termini di prestazioni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711162"/>
                  </a:ext>
                </a:extLst>
              </a:tr>
              <a:tr h="66620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30-06-2020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GEANT4-CATANIA: Release del primo prototipo di uno </a:t>
                      </a:r>
                      <a:r>
                        <a:rPr lang="it-IT" sz="1800" dirty="0" err="1">
                          <a:effectLst/>
                        </a:rPr>
                        <a:t>stack</a:t>
                      </a:r>
                      <a:r>
                        <a:rPr lang="it-IT" sz="1800" dirty="0">
                          <a:effectLst/>
                        </a:rPr>
                        <a:t> dedicato ai fotoni ottici dell'esperimento JUNO, implementato con uso della GPU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2992681"/>
                  </a:ext>
                </a:extLst>
              </a:tr>
              <a:tr h="44413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31-07-2020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GEANT4-CATANIA: Terza scuola Geant4 in Cina in collaborazione con l'esperimento JUNO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9528247"/>
                  </a:ext>
                </a:extLst>
              </a:tr>
              <a:tr h="111034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31-12-2020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GEANT4-CATANIA: implementazione di un applicativo in GEANT4 per </a:t>
                      </a:r>
                      <a:r>
                        <a:rPr lang="it-IT" sz="1800" dirty="0" err="1">
                          <a:effectLst/>
                        </a:rPr>
                        <a:t>voxel</a:t>
                      </a:r>
                      <a:r>
                        <a:rPr lang="it-IT" sz="1800" dirty="0">
                          <a:effectLst/>
                        </a:rPr>
                        <a:t>-dosimetria che usi SPECT/CT o PET/CT. Test su almeno 5 casi clinici e confronto con </a:t>
                      </a:r>
                      <a:r>
                        <a:rPr lang="it-IT" sz="1800" dirty="0" err="1">
                          <a:effectLst/>
                        </a:rPr>
                        <a:t>voxel</a:t>
                      </a:r>
                      <a:r>
                        <a:rPr lang="it-IT" sz="1800" dirty="0">
                          <a:effectLst/>
                        </a:rPr>
                        <a:t>-dosimetria tramite convoluzione con software commerciale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206757"/>
                  </a:ext>
                </a:extLst>
              </a:tr>
              <a:tr h="8882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31-12-2020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GEANT4-CATANIA: Proposta di un esempio di applicazione di GEANT4 per dosimetria interna di radionuclidi utilizzando un modello ellissoidale di target biologici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0053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7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Autofit/>
          </a:bodyPr>
          <a:lstStyle/>
          <a:p>
            <a:r>
              <a:rPr lang="it-IT" sz="2800" dirty="0"/>
              <a:t>GEANT4-CATANIA: implementazione di un applicativo in GEANT4 per </a:t>
            </a:r>
            <a:r>
              <a:rPr lang="it-IT" sz="2800" dirty="0" err="1"/>
              <a:t>voxel</a:t>
            </a:r>
            <a:r>
              <a:rPr lang="it-IT" sz="2800" dirty="0"/>
              <a:t>-dosimetria che usi SPECT/CT o PET/CT. 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Test </a:t>
            </a:r>
            <a:r>
              <a:rPr lang="it-IT" sz="2800" dirty="0"/>
              <a:t>su almeno 5 casi clinici e confronto con </a:t>
            </a:r>
            <a:r>
              <a:rPr lang="it-IT" sz="2800" dirty="0" err="1"/>
              <a:t>voxel</a:t>
            </a:r>
            <a:r>
              <a:rPr lang="it-IT" sz="2800" dirty="0"/>
              <a:t>-dosimetria tramite convoluzione con software </a:t>
            </a:r>
            <a:r>
              <a:rPr lang="it-IT" sz="2800" dirty="0" smtClean="0"/>
              <a:t>commerciale (31/12/2020)</a:t>
            </a:r>
            <a:endParaRPr lang="it-IT" sz="2800" dirty="0"/>
          </a:p>
        </p:txBody>
      </p:sp>
      <p:pic>
        <p:nvPicPr>
          <p:cNvPr id="4" name="Picture 3"/>
          <p:cNvPicPr/>
          <p:nvPr/>
        </p:nvPicPr>
        <p:blipFill>
          <a:blip r:embed="rId2"/>
        </p:blipFill>
        <p:spPr>
          <a:xfrm>
            <a:off x="7649709" y="1944777"/>
            <a:ext cx="3704091" cy="4588574"/>
          </a:xfrm>
          <a:prstGeom prst="rect">
            <a:avLst/>
          </a:prstGeom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838200" y="2207739"/>
            <a:ext cx="630718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E’ stata sviluppata una applicazione che: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Importa una CT (DICOM) e definisce la geometria </a:t>
            </a:r>
            <a:r>
              <a:rPr lang="it-IT" sz="2000" dirty="0" err="1" smtClean="0"/>
              <a:t>voxelizzata</a:t>
            </a:r>
            <a:r>
              <a:rPr lang="it-IT" sz="2000" dirty="0" smtClean="0"/>
              <a:t>, proporzionando la densità dei </a:t>
            </a:r>
            <a:r>
              <a:rPr lang="it-IT" sz="2000" dirty="0" err="1" smtClean="0"/>
              <a:t>voxel</a:t>
            </a:r>
            <a:r>
              <a:rPr lang="it-IT" sz="2000" dirty="0" smtClean="0"/>
              <a:t> alle HU e definendo i materiali tramite segmentazione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Importa una PET o SPECT (DICOM) e distribuisce spazialmente la sorgente radioisotopica in accordo ad essa.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Restituisce </a:t>
            </a:r>
            <a:r>
              <a:rPr lang="it-IT" sz="2000" dirty="0" err="1" smtClean="0"/>
              <a:t>scoring</a:t>
            </a:r>
            <a:r>
              <a:rPr lang="it-IT" sz="2000" dirty="0" smtClean="0"/>
              <a:t> di dose in mappa </a:t>
            </a:r>
            <a:r>
              <a:rPr lang="it-IT" sz="2000" dirty="0" err="1" smtClean="0"/>
              <a:t>voxelizzata</a:t>
            </a:r>
            <a:r>
              <a:rPr lang="it-IT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E’ in fase di test con diversi casi clinici di PET/CT (18F-colina, 18F-Neuraceq, 18F-FDG) e SPECT/CT (90Y-microsfere, 177Lu-DOTATATE) acquisite nella Medicina Nucleare del Policlinico Universitario di Messina.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113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/>
          <p:nvPr/>
        </p:nvPicPr>
        <p:blipFill>
          <a:blip r:embed="rId3"/>
          <a:srcRect l="65711"/>
          <a:stretch/>
        </p:blipFill>
        <p:spPr>
          <a:xfrm>
            <a:off x="8540280" y="318446"/>
            <a:ext cx="2837469" cy="3913920"/>
          </a:xfrm>
          <a:prstGeom prst="rect">
            <a:avLst/>
          </a:prstGeom>
          <a:ln>
            <a:noFill/>
          </a:ln>
        </p:spPr>
      </p:pic>
      <p:sp>
        <p:nvSpPr>
          <p:cNvPr id="266" name="TextShape 4"/>
          <p:cNvSpPr txBox="1"/>
          <p:nvPr/>
        </p:nvSpPr>
        <p:spPr>
          <a:xfrm>
            <a:off x="390755" y="1687122"/>
            <a:ext cx="6675779" cy="3831400"/>
          </a:xfrm>
          <a:prstGeom prst="rect">
            <a:avLst/>
          </a:prstGeom>
          <a:noFill/>
          <a:ln>
            <a:noFill/>
          </a:ln>
        </p:spPr>
        <p:txBody>
          <a:bodyPr lIns="0" tIns="34396" rIns="0" bIns="0"/>
          <a:lstStyle/>
          <a:p>
            <a:pPr>
              <a:lnSpc>
                <a:spcPct val="100000"/>
              </a:lnSpc>
            </a:pP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from databases (also user-defined): elements, compounds, mixtures, </a:t>
            </a:r>
            <a:r>
              <a:rPr lang="en-GB" sz="2000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tissues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In case of </a:t>
            </a:r>
            <a:r>
              <a:rPr lang="en-GB" sz="2000" spc="-1" dirty="0">
                <a:solidFill>
                  <a:srgbClr val="3254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voxelized phantom </a:t>
            </a: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materials assigned to voxels </a:t>
            </a:r>
            <a:r>
              <a:rPr lang="en-GB" sz="2000" spc="-1" dirty="0">
                <a:solidFill>
                  <a:srgbClr val="3254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from CT </a:t>
            </a: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via HU range translator, requiring: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	◦ 1) </a:t>
            </a:r>
            <a:r>
              <a:rPr lang="en-GB" sz="2000" spc="-1" dirty="0">
                <a:solidFill>
                  <a:srgbClr val="3254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HU range → materials </a:t>
            </a: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calibration file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◦ 2) </a:t>
            </a:r>
            <a:r>
              <a:rPr lang="en-GB" sz="2000" spc="-1" dirty="0">
                <a:solidFill>
                  <a:srgbClr val="3254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HU → mass density </a:t>
            </a: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(g/cm</a:t>
            </a:r>
            <a:r>
              <a:rPr lang="en-GB" sz="2000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relation file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◦ 3) </a:t>
            </a:r>
            <a:r>
              <a:rPr lang="en-GB" sz="2000" spc="-1" dirty="0">
                <a:solidFill>
                  <a:srgbClr val="3254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density tolerance </a:t>
            </a: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(0.1 g/cm</a:t>
            </a:r>
            <a:r>
              <a:rPr lang="en-GB" sz="2000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 </a:t>
            </a: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our study)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Single different material (chemical composition) is assigned for each range of HU (1) and with </a:t>
            </a:r>
            <a:r>
              <a:rPr lang="en-GB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denisties</a:t>
            </a: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differing for less than the tolerance value (3)</a:t>
            </a:r>
            <a:endParaRPr sz="2000" dirty="0"/>
          </a:p>
          <a:p>
            <a:pPr>
              <a:lnSpc>
                <a:spcPct val="100000"/>
              </a:lnSpc>
            </a:pPr>
            <a:endParaRPr sz="2177" dirty="0"/>
          </a:p>
        </p:txBody>
      </p:sp>
      <p:pic>
        <p:nvPicPr>
          <p:cNvPr id="267" name="Picture 6"/>
          <p:cNvPicPr/>
          <p:nvPr/>
        </p:nvPicPr>
        <p:blipFill>
          <a:blip r:embed="rId4"/>
          <a:stretch/>
        </p:blipFill>
        <p:spPr>
          <a:xfrm>
            <a:off x="7733943" y="3879668"/>
            <a:ext cx="4114069" cy="2860766"/>
          </a:xfrm>
          <a:prstGeom prst="rect">
            <a:avLst/>
          </a:prstGeom>
          <a:ln>
            <a:noFill/>
          </a:ln>
        </p:spPr>
      </p:pic>
      <p:sp>
        <p:nvSpPr>
          <p:cNvPr id="268" name="CustomShape 5"/>
          <p:cNvSpPr/>
          <p:nvPr/>
        </p:nvSpPr>
        <p:spPr>
          <a:xfrm>
            <a:off x="173933" y="46151"/>
            <a:ext cx="10851118" cy="12922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7457" rIns="0" bIns="0" anchor="ctr"/>
          <a:lstStyle/>
          <a:p>
            <a:pPr>
              <a:lnSpc>
                <a:spcPct val="100000"/>
              </a:lnSpc>
            </a:pPr>
            <a:r>
              <a:rPr lang="it-IT" sz="4400" spc="-1" dirty="0" err="1">
                <a:solidFill>
                  <a:srgbClr val="8B28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Materials</a:t>
            </a:r>
            <a:r>
              <a:rPr lang="it-IT" sz="4400" spc="-1" dirty="0">
                <a:solidFill>
                  <a:srgbClr val="8B28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lang="it-IT" sz="4400" spc="-1" dirty="0" err="1" smtClean="0">
                <a:solidFill>
                  <a:srgbClr val="8B28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densities</a:t>
            </a:r>
            <a:r>
              <a:rPr lang="it-IT" sz="4400" spc="-1" dirty="0" smtClean="0">
                <a:solidFill>
                  <a:srgbClr val="8B28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(from </a:t>
            </a:r>
            <a:r>
              <a:rPr lang="it-IT" sz="4400" spc="-1" dirty="0">
                <a:solidFill>
                  <a:srgbClr val="8B28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CT)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38556058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4"/>
          <p:cNvSpPr/>
          <p:nvPr/>
        </p:nvSpPr>
        <p:spPr>
          <a:xfrm>
            <a:off x="173933" y="46151"/>
            <a:ext cx="11870021" cy="12922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7457" rIns="0" bIns="0" anchor="ctr"/>
          <a:lstStyle/>
          <a:p>
            <a:pPr>
              <a:lnSpc>
                <a:spcPct val="100000"/>
              </a:lnSpc>
            </a:pPr>
            <a:r>
              <a:rPr lang="it-IT" sz="4000" spc="-1" dirty="0">
                <a:solidFill>
                  <a:srgbClr val="8B28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Distribution of </a:t>
            </a:r>
            <a:r>
              <a:rPr lang="it-IT" sz="4000" spc="-1" dirty="0" err="1">
                <a:solidFill>
                  <a:srgbClr val="8B28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radioactive</a:t>
            </a:r>
            <a:r>
              <a:rPr lang="it-IT" sz="4000" spc="-1" dirty="0">
                <a:solidFill>
                  <a:srgbClr val="8B28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4000" spc="-1" dirty="0" smtClean="0">
                <a:solidFill>
                  <a:srgbClr val="8B28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source (from PET-SPECT)</a:t>
            </a:r>
            <a:endParaRPr sz="4000" dirty="0"/>
          </a:p>
        </p:txBody>
      </p:sp>
      <p:sp>
        <p:nvSpPr>
          <p:cNvPr id="273" name="CustomShape 5"/>
          <p:cNvSpPr/>
          <p:nvPr/>
        </p:nvSpPr>
        <p:spPr>
          <a:xfrm>
            <a:off x="320659" y="1687122"/>
            <a:ext cx="8735591" cy="47866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4396" rIns="0" bIns="0"/>
          <a:lstStyle/>
          <a:p>
            <a:pPr>
              <a:lnSpc>
                <a:spcPct val="100000"/>
              </a:lnSpc>
            </a:pPr>
            <a:r>
              <a:rPr lang="it-IT" sz="241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Source = volume in which the particles are emitted:</a:t>
            </a:r>
            <a:endParaRPr sz="2177"/>
          </a:p>
          <a:p>
            <a:pPr>
              <a:lnSpc>
                <a:spcPct val="100000"/>
              </a:lnSpc>
            </a:pPr>
            <a:r>
              <a:rPr lang="it-IT" sz="241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◦</a:t>
            </a:r>
            <a:r>
              <a:rPr lang="it-IT" sz="2419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Point like		</a:t>
            </a:r>
            <a:r>
              <a:rPr lang="it-IT" sz="241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◦</a:t>
            </a:r>
            <a:r>
              <a:rPr lang="it-IT" sz="2419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geometrical		</a:t>
            </a:r>
            <a:r>
              <a:rPr lang="it-IT" sz="241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◦ voxelized </a:t>
            </a:r>
            <a:endParaRPr sz="2177"/>
          </a:p>
          <a:p>
            <a:pPr>
              <a:lnSpc>
                <a:spcPct val="100000"/>
              </a:lnSpc>
            </a:pPr>
            <a:r>
              <a:rPr lang="it-IT" sz="241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◦ </a:t>
            </a:r>
            <a:r>
              <a:rPr lang="it-IT" sz="2419" spc="-1">
                <a:solidFill>
                  <a:srgbClr val="3254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imported voxelized distrib. (from PET) </a:t>
            </a:r>
            <a:endParaRPr sz="2177"/>
          </a:p>
          <a:p>
            <a:pPr>
              <a:lnSpc>
                <a:spcPct val="100000"/>
              </a:lnSpc>
            </a:pPr>
            <a:r>
              <a:rPr lang="it-IT" sz="241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SUV → activity (or probability) conversion</a:t>
            </a:r>
            <a:endParaRPr sz="2177"/>
          </a:p>
          <a:p>
            <a:pPr>
              <a:lnSpc>
                <a:spcPct val="100000"/>
              </a:lnSpc>
            </a:pPr>
            <a:r>
              <a:rPr lang="it-IT" sz="2419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it-IT" sz="241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◦ </a:t>
            </a:r>
            <a:r>
              <a:rPr lang="it-IT" sz="2419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Range traslator (from file table)</a:t>
            </a:r>
            <a:endParaRPr sz="2177"/>
          </a:p>
          <a:p>
            <a:pPr>
              <a:lnSpc>
                <a:spcPct val="100000"/>
              </a:lnSpc>
            </a:pPr>
            <a:r>
              <a:rPr lang="it-IT" sz="241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 ◦ </a:t>
            </a:r>
            <a:r>
              <a:rPr lang="it-IT" sz="2419" spc="-1">
                <a:solidFill>
                  <a:srgbClr val="3254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Linear translator (from PET SUV units)</a:t>
            </a:r>
            <a:endParaRPr sz="2177"/>
          </a:p>
          <a:p>
            <a:pPr>
              <a:lnSpc>
                <a:spcPct val="100000"/>
              </a:lnSpc>
            </a:pPr>
            <a:r>
              <a:rPr lang="it-IT" sz="241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set source position respect to phantom, </a:t>
            </a:r>
            <a:endParaRPr sz="2177"/>
          </a:p>
          <a:p>
            <a:pPr>
              <a:lnSpc>
                <a:spcPct val="100000"/>
              </a:lnSpc>
            </a:pPr>
            <a:r>
              <a:rPr lang="it-IT" sz="241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define primary particles (or ions): </a:t>
            </a:r>
            <a:r>
              <a:rPr lang="it-IT" sz="2419" spc="-1">
                <a:solidFill>
                  <a:srgbClr val="3254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positrons (e</a:t>
            </a:r>
            <a:r>
              <a:rPr lang="it-IT" sz="2419" spc="-1" baseline="30000">
                <a:solidFill>
                  <a:srgbClr val="3254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</a:t>
            </a:r>
            <a:r>
              <a:rPr lang="it-IT" sz="2419" spc="-1">
                <a:solidFill>
                  <a:srgbClr val="3254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sz="2177"/>
          </a:p>
          <a:p>
            <a:pPr>
              <a:lnSpc>
                <a:spcPct val="100000"/>
              </a:lnSpc>
            </a:pPr>
            <a:r>
              <a:rPr lang="it-IT" sz="241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their characteristics (direction of emission, energy distribution, in case half-life etc.): </a:t>
            </a:r>
            <a:r>
              <a:rPr lang="it-IT" sz="2419" spc="-1">
                <a:solidFill>
                  <a:srgbClr val="3254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isotropic, </a:t>
            </a:r>
            <a:r>
              <a:rPr lang="it-IT" sz="2419" spc="-1" baseline="30000">
                <a:solidFill>
                  <a:srgbClr val="3254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18</a:t>
            </a:r>
            <a:r>
              <a:rPr lang="it-IT" sz="2419" spc="-1">
                <a:solidFill>
                  <a:srgbClr val="3254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 e</a:t>
            </a:r>
            <a:r>
              <a:rPr lang="it-IT" sz="2419" spc="-1" baseline="30000">
                <a:solidFill>
                  <a:srgbClr val="3254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</a:t>
            </a:r>
            <a:r>
              <a:rPr lang="it-IT" sz="2419" spc="-1">
                <a:solidFill>
                  <a:srgbClr val="3254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spectrum, databases t</a:t>
            </a:r>
            <a:r>
              <a:rPr lang="it-IT" sz="2419" spc="-1" baseline="-25000">
                <a:solidFill>
                  <a:srgbClr val="3254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½</a:t>
            </a:r>
            <a:r>
              <a:rPr lang="it-IT" sz="2419" spc="-1">
                <a:solidFill>
                  <a:srgbClr val="3254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sz="2177"/>
          </a:p>
          <a:p>
            <a:pPr>
              <a:lnSpc>
                <a:spcPct val="100000"/>
              </a:lnSpc>
            </a:pPr>
            <a:r>
              <a:rPr lang="it-IT" sz="241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set number of primaries (events) or initial activity </a:t>
            </a:r>
            <a:endParaRPr sz="2177"/>
          </a:p>
          <a:p>
            <a:pPr>
              <a:lnSpc>
                <a:spcPct val="100000"/>
              </a:lnSpc>
            </a:pPr>
            <a:endParaRPr sz="2177"/>
          </a:p>
        </p:txBody>
      </p:sp>
      <p:sp>
        <p:nvSpPr>
          <p:cNvPr id="274" name="CustomShape 6"/>
          <p:cNvSpPr/>
          <p:nvPr/>
        </p:nvSpPr>
        <p:spPr>
          <a:xfrm>
            <a:off x="10182159" y="5064849"/>
            <a:ext cx="1688864" cy="635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7"/>
          <p:cNvSpPr/>
          <p:nvPr/>
        </p:nvSpPr>
        <p:spPr>
          <a:xfrm>
            <a:off x="10182159" y="5064849"/>
            <a:ext cx="1688864" cy="6356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/>
          <a:lstStyle/>
          <a:p>
            <a:pPr>
              <a:lnSpc>
                <a:spcPct val="100000"/>
              </a:lnSpc>
            </a:pPr>
            <a:r>
              <a:rPr lang="it-IT" sz="2177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</a:t>
            </a:r>
            <a:endParaRPr sz="2177"/>
          </a:p>
        </p:txBody>
      </p:sp>
      <p:pic>
        <p:nvPicPr>
          <p:cNvPr id="276" name="Picture 3"/>
          <p:cNvPicPr/>
          <p:nvPr/>
        </p:nvPicPr>
        <p:blipFill>
          <a:blip r:embed="rId4"/>
          <a:srcRect l="66365" t="8601" b="6536"/>
          <a:stretch/>
        </p:blipFill>
        <p:spPr>
          <a:xfrm>
            <a:off x="9393674" y="1485103"/>
            <a:ext cx="2477348" cy="2948872"/>
          </a:xfrm>
          <a:prstGeom prst="rect">
            <a:avLst/>
          </a:prstGeom>
          <a:ln>
            <a:noFill/>
          </a:ln>
        </p:spPr>
      </p:pic>
      <p:sp>
        <p:nvSpPr>
          <p:cNvPr id="277" name="CustomShape 8"/>
          <p:cNvSpPr/>
          <p:nvPr/>
        </p:nvSpPr>
        <p:spPr>
          <a:xfrm>
            <a:off x="11342463" y="1438516"/>
            <a:ext cx="1057118" cy="4179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/>
          <a:lstStyle/>
          <a:p>
            <a:pPr>
              <a:lnSpc>
                <a:spcPct val="100000"/>
              </a:lnSpc>
            </a:pPr>
            <a:r>
              <a:rPr lang="it-IT" sz="1451" spc="-1">
                <a:solidFill>
                  <a:srgbClr val="00F10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SUV</a:t>
            </a:r>
            <a:endParaRPr sz="2177"/>
          </a:p>
        </p:txBody>
      </p:sp>
    </p:spTree>
    <p:extLst>
      <p:ext uri="{BB962C8B-B14F-4D97-AF65-F5344CB8AC3E}">
        <p14:creationId xmlns:p14="http://schemas.microsoft.com/office/powerpoint/2010/main" val="34611766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10886179" y="6585218"/>
            <a:ext cx="389235" cy="2259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8F6C1158-592C-4D53-881D-44622904FC46}" type="slidenum">
              <a:rPr lang="it-IT" sz="1693" spc="-1">
                <a:solidFill>
                  <a:srgbClr val="D1E7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</a:t>
            </a:fld>
            <a:endParaRPr sz="2177"/>
          </a:p>
        </p:txBody>
      </p:sp>
      <p:pic>
        <p:nvPicPr>
          <p:cNvPr id="323" name="Immagine 5"/>
          <p:cNvPicPr/>
          <p:nvPr/>
        </p:nvPicPr>
        <p:blipFill>
          <a:blip r:embed="rId3"/>
          <a:stretch/>
        </p:blipFill>
        <p:spPr>
          <a:xfrm>
            <a:off x="4179923" y="46151"/>
            <a:ext cx="8005013" cy="6202514"/>
          </a:xfrm>
          <a:prstGeom prst="rect">
            <a:avLst/>
          </a:prstGeom>
          <a:ln>
            <a:noFill/>
          </a:ln>
        </p:spPr>
      </p:pic>
      <p:sp>
        <p:nvSpPr>
          <p:cNvPr id="324" name="CustomShape 4"/>
          <p:cNvSpPr/>
          <p:nvPr/>
        </p:nvSpPr>
        <p:spPr>
          <a:xfrm>
            <a:off x="173933" y="46151"/>
            <a:ext cx="3991622" cy="46342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4396" rIns="0" bIns="0"/>
          <a:lstStyle/>
          <a:p>
            <a:pPr>
              <a:lnSpc>
                <a:spcPct val="100000"/>
              </a:lnSpc>
            </a:pPr>
            <a:r>
              <a:rPr lang="it-IT" sz="38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GATE vs GAMOS</a:t>
            </a:r>
            <a:endParaRPr sz="2177"/>
          </a:p>
          <a:p>
            <a:pPr>
              <a:lnSpc>
                <a:spcPct val="100000"/>
              </a:lnSpc>
            </a:pPr>
            <a:r>
              <a:rPr lang="it-IT" sz="38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Results comparison:</a:t>
            </a:r>
            <a:endParaRPr sz="2177"/>
          </a:p>
          <a:p>
            <a:pPr>
              <a:lnSpc>
                <a:spcPct val="100000"/>
              </a:lnSpc>
            </a:pPr>
            <a:r>
              <a:rPr lang="it-IT" sz="3386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simulation 3D dose rate map in axial plane</a:t>
            </a:r>
            <a:endParaRPr sz="2177"/>
          </a:p>
          <a:p>
            <a:pPr>
              <a:lnSpc>
                <a:spcPct val="100000"/>
              </a:lnSpc>
            </a:pPr>
            <a:r>
              <a:rPr lang="it-IT" sz="3386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simulation Dose rate profile for a slice</a:t>
            </a:r>
            <a:endParaRPr sz="2177"/>
          </a:p>
        </p:txBody>
      </p:sp>
      <p:sp>
        <p:nvSpPr>
          <p:cNvPr id="325" name="CustomShape 5"/>
          <p:cNvSpPr/>
          <p:nvPr/>
        </p:nvSpPr>
        <p:spPr>
          <a:xfrm>
            <a:off x="25902" y="4888953"/>
            <a:ext cx="4087407" cy="1654468"/>
          </a:xfrm>
          <a:prstGeom prst="rect">
            <a:avLst/>
          </a:prstGeom>
          <a:solidFill>
            <a:srgbClr val="FFFFFF">
              <a:alpha val="5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/>
          <a:lstStyle/>
          <a:p>
            <a:pPr>
              <a:lnSpc>
                <a:spcPct val="100000"/>
              </a:lnSpc>
            </a:pPr>
            <a:r>
              <a:rPr lang="it-IT" sz="1451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N. generated events: </a:t>
            </a:r>
            <a:endParaRPr sz="2177"/>
          </a:p>
          <a:p>
            <a:pPr>
              <a:lnSpc>
                <a:spcPct val="100000"/>
              </a:lnSpc>
            </a:pPr>
            <a:r>
              <a:rPr lang="it-IT" sz="1451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25 M GATE, 20 M GAMOS</a:t>
            </a:r>
            <a:endParaRPr sz="2177"/>
          </a:p>
          <a:p>
            <a:pPr>
              <a:lnSpc>
                <a:spcPct val="100000"/>
              </a:lnSpc>
            </a:pPr>
            <a:r>
              <a:rPr lang="it-IT" sz="1451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Administered activity: 300 MBq </a:t>
            </a:r>
            <a:endParaRPr sz="2177"/>
          </a:p>
          <a:p>
            <a:pPr>
              <a:lnSpc>
                <a:spcPct val="100000"/>
              </a:lnSpc>
            </a:pPr>
            <a:r>
              <a:rPr lang="it-IT" sz="1451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Δt = 84 m</a:t>
            </a:r>
            <a:endParaRPr sz="2177"/>
          </a:p>
          <a:p>
            <a:pPr>
              <a:lnSpc>
                <a:spcPct val="100000"/>
              </a:lnSpc>
            </a:pPr>
            <a:endParaRPr sz="2177"/>
          </a:p>
          <a:p>
            <a:pPr>
              <a:lnSpc>
                <a:spcPct val="100000"/>
              </a:lnSpc>
            </a:pPr>
            <a:r>
              <a:rPr lang="it-IT" sz="1451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Resolution: 256 x 256 x 510</a:t>
            </a:r>
            <a:endParaRPr sz="2177"/>
          </a:p>
          <a:p>
            <a:pPr>
              <a:lnSpc>
                <a:spcPct val="100000"/>
              </a:lnSpc>
            </a:pPr>
            <a:r>
              <a:rPr lang="it-IT" sz="1451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Voxel size: 2.0 x 2.0 x 2.34 mm</a:t>
            </a:r>
            <a:endParaRPr sz="2177"/>
          </a:p>
        </p:txBody>
      </p:sp>
    </p:spTree>
    <p:extLst>
      <p:ext uri="{BB962C8B-B14F-4D97-AF65-F5344CB8AC3E}">
        <p14:creationId xmlns:p14="http://schemas.microsoft.com/office/powerpoint/2010/main" val="11822153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Picture 2"/>
          <p:cNvPicPr/>
          <p:nvPr/>
        </p:nvPicPr>
        <p:blipFill>
          <a:blip r:embed="rId3"/>
          <a:stretch/>
        </p:blipFill>
        <p:spPr>
          <a:xfrm>
            <a:off x="96870" y="1107622"/>
            <a:ext cx="12016663" cy="5547693"/>
          </a:xfrm>
          <a:prstGeom prst="rect">
            <a:avLst/>
          </a:prstGeom>
          <a:ln>
            <a:noFill/>
          </a:ln>
        </p:spPr>
      </p:pic>
      <p:sp>
        <p:nvSpPr>
          <p:cNvPr id="367" name="TextShape 1"/>
          <p:cNvSpPr txBox="1"/>
          <p:nvPr/>
        </p:nvSpPr>
        <p:spPr>
          <a:xfrm>
            <a:off x="10886179" y="6585218"/>
            <a:ext cx="389235" cy="2259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F3C01EB7-9B3E-4D38-AB00-5489307814D6}" type="slidenum">
              <a:rPr lang="it-IT" sz="1693" spc="-1">
                <a:solidFill>
                  <a:srgbClr val="D1E7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</a:t>
            </a:fld>
            <a:endParaRPr sz="2177"/>
          </a:p>
        </p:txBody>
      </p:sp>
      <p:sp>
        <p:nvSpPr>
          <p:cNvPr id="370" name="TextShape 4"/>
          <p:cNvSpPr txBox="1"/>
          <p:nvPr/>
        </p:nvSpPr>
        <p:spPr>
          <a:xfrm>
            <a:off x="785651" y="-1011838"/>
            <a:ext cx="11405816" cy="608235"/>
          </a:xfrm>
          <a:prstGeom prst="rect">
            <a:avLst/>
          </a:prstGeom>
          <a:noFill/>
          <a:ln>
            <a:noFill/>
          </a:ln>
        </p:spPr>
        <p:txBody>
          <a:bodyPr lIns="0" tIns="34396" rIns="0" bIns="0"/>
          <a:lstStyle/>
          <a:p>
            <a:pPr marL="414921" indent="-404472"/>
            <a:r>
              <a:rPr lang="en-GB" sz="38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Background suppression: comparison</a:t>
            </a:r>
            <a:endParaRPr sz="2177"/>
          </a:p>
        </p:txBody>
      </p:sp>
      <p:sp>
        <p:nvSpPr>
          <p:cNvPr id="371" name="CustomShape 5"/>
          <p:cNvSpPr/>
          <p:nvPr/>
        </p:nvSpPr>
        <p:spPr>
          <a:xfrm>
            <a:off x="174804" y="0"/>
            <a:ext cx="12189076" cy="39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4396" rIns="0" bIns="0"/>
          <a:lstStyle/>
          <a:p>
            <a:pPr>
              <a:lnSpc>
                <a:spcPct val="100000"/>
              </a:lnSpc>
            </a:pPr>
            <a:r>
              <a:rPr lang="it-IT" sz="290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Background </a:t>
            </a:r>
            <a:r>
              <a:rPr lang="it-IT" sz="2903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suppression</a:t>
            </a:r>
            <a:r>
              <a:rPr lang="it-IT" sz="290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it-IT" sz="2903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results</a:t>
            </a:r>
            <a:r>
              <a:rPr lang="it-IT" sz="290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903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comparison</a:t>
            </a:r>
            <a:endParaRPr sz="2177" dirty="0"/>
          </a:p>
          <a:p>
            <a:pPr>
              <a:lnSpc>
                <a:spcPct val="100000"/>
              </a:lnSpc>
            </a:pPr>
            <a:r>
              <a:rPr lang="it-IT" sz="2903" spc="-1" dirty="0">
                <a:solidFill>
                  <a:srgbClr val="0E07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 </a:t>
            </a:r>
            <a:r>
              <a:rPr lang="it-IT" sz="2903" spc="-1" dirty="0" err="1">
                <a:solidFill>
                  <a:srgbClr val="0E07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cut</a:t>
            </a:r>
            <a:r>
              <a:rPr lang="it-IT" sz="2903" spc="-1" dirty="0">
                <a:solidFill>
                  <a:srgbClr val="0E07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903" spc="-1" dirty="0" err="1">
                <a:solidFill>
                  <a:srgbClr val="0E07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</a:t>
            </a:r>
            <a:r>
              <a:rPr lang="it-IT" sz="2903" spc="-1" dirty="0">
                <a:solidFill>
                  <a:srgbClr val="0E07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3D dose </a:t>
            </a:r>
            <a:r>
              <a:rPr lang="it-IT" sz="2903" spc="-1" dirty="0" err="1">
                <a:solidFill>
                  <a:srgbClr val="0E07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map</a:t>
            </a:r>
            <a:r>
              <a:rPr lang="it-IT" sz="2903" spc="-1" dirty="0">
                <a:solidFill>
                  <a:srgbClr val="0E07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/ CT </a:t>
            </a:r>
            <a:r>
              <a:rPr lang="it-IT" sz="290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vs</a:t>
            </a:r>
            <a:r>
              <a:rPr lang="it-IT" sz="2903" spc="-1" dirty="0">
                <a:solidFill>
                  <a:srgbClr val="0E07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903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SUV&gt;1000 </a:t>
            </a:r>
            <a:r>
              <a:rPr lang="it-IT" sz="2903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cut</a:t>
            </a:r>
            <a:r>
              <a:rPr lang="it-IT" sz="2903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903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</a:t>
            </a:r>
            <a:r>
              <a:rPr lang="it-IT" sz="2903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3D dose </a:t>
            </a:r>
            <a:r>
              <a:rPr lang="it-IT" sz="2903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map</a:t>
            </a:r>
            <a:r>
              <a:rPr lang="it-IT" sz="2903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/ CT</a:t>
            </a:r>
            <a:endParaRPr sz="2177" dirty="0"/>
          </a:p>
          <a:p>
            <a:pPr>
              <a:lnSpc>
                <a:spcPct val="100000"/>
              </a:lnSpc>
            </a:pPr>
            <a:endParaRPr sz="2177" dirty="0"/>
          </a:p>
          <a:p>
            <a:pPr>
              <a:lnSpc>
                <a:spcPct val="100000"/>
              </a:lnSpc>
            </a:pPr>
            <a:endParaRPr sz="2177" dirty="0"/>
          </a:p>
        </p:txBody>
      </p:sp>
      <p:sp>
        <p:nvSpPr>
          <p:cNvPr id="372" name="CustomShape 6"/>
          <p:cNvSpPr/>
          <p:nvPr/>
        </p:nvSpPr>
        <p:spPr>
          <a:xfrm>
            <a:off x="3222073" y="1007484"/>
            <a:ext cx="1014015" cy="4179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/>
          <a:lstStyle/>
          <a:p>
            <a:pPr>
              <a:lnSpc>
                <a:spcPct val="100000"/>
              </a:lnSpc>
            </a:pPr>
            <a:r>
              <a:rPr lang="it-IT" sz="1693" b="1" spc="-1">
                <a:solidFill>
                  <a:srgbClr val="0E07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Gy/evt</a:t>
            </a:r>
            <a:endParaRPr sz="2177"/>
          </a:p>
        </p:txBody>
      </p:sp>
      <p:sp>
        <p:nvSpPr>
          <p:cNvPr id="373" name="CustomShape 7"/>
          <p:cNvSpPr/>
          <p:nvPr/>
        </p:nvSpPr>
        <p:spPr>
          <a:xfrm>
            <a:off x="3223814" y="3881469"/>
            <a:ext cx="1014015" cy="4179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/>
          <a:lstStyle/>
          <a:p>
            <a:pPr>
              <a:lnSpc>
                <a:spcPct val="100000"/>
              </a:lnSpc>
            </a:pPr>
            <a:r>
              <a:rPr lang="it-IT" sz="1693" b="1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Gy/evt</a:t>
            </a:r>
            <a:endParaRPr sz="2177"/>
          </a:p>
        </p:txBody>
      </p:sp>
      <p:sp>
        <p:nvSpPr>
          <p:cNvPr id="374" name="CustomShape 8"/>
          <p:cNvSpPr/>
          <p:nvPr/>
        </p:nvSpPr>
        <p:spPr>
          <a:xfrm>
            <a:off x="96870" y="928679"/>
            <a:ext cx="1393236" cy="4162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/>
          <a:lstStyle/>
          <a:p>
            <a:pPr>
              <a:lnSpc>
                <a:spcPct val="100000"/>
              </a:lnSpc>
            </a:pPr>
            <a:r>
              <a:rPr lang="it-IT" sz="2177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 cut</a:t>
            </a:r>
            <a:endParaRPr sz="2177"/>
          </a:p>
        </p:txBody>
      </p:sp>
      <p:sp>
        <p:nvSpPr>
          <p:cNvPr id="375" name="CustomShape 9"/>
          <p:cNvSpPr/>
          <p:nvPr/>
        </p:nvSpPr>
        <p:spPr>
          <a:xfrm>
            <a:off x="96870" y="3783507"/>
            <a:ext cx="2176932" cy="7253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/>
          <a:lstStyle/>
          <a:p>
            <a:pPr>
              <a:lnSpc>
                <a:spcPct val="100000"/>
              </a:lnSpc>
            </a:pPr>
            <a:r>
              <a:rPr lang="it-IT" sz="2177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SUV&gt;1000 cut</a:t>
            </a:r>
            <a:endParaRPr sz="2177"/>
          </a:p>
        </p:txBody>
      </p:sp>
    </p:spTree>
    <p:extLst>
      <p:ext uri="{BB962C8B-B14F-4D97-AF65-F5344CB8AC3E}">
        <p14:creationId xmlns:p14="http://schemas.microsoft.com/office/powerpoint/2010/main" val="9590939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838200" y="365125"/>
            <a:ext cx="10515600" cy="1460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smtClean="0"/>
              <a:t>GEANT4-CATANIA: implementazione di un applicativo in GEANT4 per voxel-dosimetria che usi SPECT/CT o PET/CT. </a:t>
            </a:r>
            <a:br>
              <a:rPr lang="it-IT" sz="2800" smtClean="0"/>
            </a:br>
            <a:r>
              <a:rPr lang="it-IT" sz="2800" smtClean="0"/>
              <a:t>Test su almeno 5 casi clinici e confronto con voxel-dosimetria tramite convoluzione con software commerciale (31/12/2020)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38200" y="2547257"/>
            <a:ext cx="94814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Stato di avanzamento: in linea con la </a:t>
            </a:r>
            <a:r>
              <a:rPr lang="it-IT" b="1" dirty="0" err="1" smtClean="0"/>
              <a:t>deadline</a:t>
            </a:r>
            <a:r>
              <a:rPr lang="it-IT" b="1" dirty="0" smtClean="0"/>
              <a:t>.</a:t>
            </a:r>
          </a:p>
          <a:p>
            <a:endParaRPr lang="it-IT" dirty="0"/>
          </a:p>
          <a:p>
            <a:r>
              <a:rPr lang="it-IT" dirty="0" smtClean="0"/>
              <a:t>Articoli (2020):</a:t>
            </a:r>
          </a:p>
          <a:p>
            <a:endParaRPr lang="it-IT" dirty="0"/>
          </a:p>
          <a:p>
            <a:r>
              <a:rPr lang="it-IT" dirty="0"/>
              <a:t>Pistone, D., Auditore, L., Italiano, A., </a:t>
            </a:r>
            <a:r>
              <a:rPr lang="it-IT" dirty="0" err="1"/>
              <a:t>Mandaglio</a:t>
            </a:r>
            <a:r>
              <a:rPr lang="it-IT" dirty="0"/>
              <a:t>, G., </a:t>
            </a:r>
            <a:r>
              <a:rPr lang="it-IT" dirty="0" err="1"/>
              <a:t>Minutoli</a:t>
            </a:r>
            <a:r>
              <a:rPr lang="it-IT" dirty="0"/>
              <a:t>, F., Baldari, S., &amp; Amato, E. (</a:t>
            </a:r>
            <a:r>
              <a:rPr lang="it-IT" b="1" dirty="0"/>
              <a:t>2020</a:t>
            </a:r>
            <a:r>
              <a:rPr lang="it-IT" dirty="0"/>
              <a:t>). Monte Carlo </a:t>
            </a:r>
            <a:r>
              <a:rPr lang="it-IT" dirty="0" err="1"/>
              <a:t>based</a:t>
            </a:r>
            <a:r>
              <a:rPr lang="it-IT" dirty="0"/>
              <a:t> dose-rate </a:t>
            </a:r>
            <a:r>
              <a:rPr lang="it-IT" dirty="0" err="1"/>
              <a:t>assessment</a:t>
            </a:r>
            <a:r>
              <a:rPr lang="it-IT" dirty="0"/>
              <a:t> in </a:t>
            </a:r>
            <a:r>
              <a:rPr lang="it-IT" baseline="30000" dirty="0"/>
              <a:t>18</a:t>
            </a:r>
            <a:r>
              <a:rPr lang="it-IT" dirty="0"/>
              <a:t>F-Choline PET </a:t>
            </a:r>
            <a:r>
              <a:rPr lang="it-IT" dirty="0" err="1"/>
              <a:t>examination</a:t>
            </a:r>
            <a:r>
              <a:rPr lang="it-IT" dirty="0"/>
              <a:t>: a </a:t>
            </a:r>
            <a:r>
              <a:rPr lang="it-IT" dirty="0" err="1"/>
              <a:t>comparison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GATE and GAMOS </a:t>
            </a:r>
            <a:r>
              <a:rPr lang="it-IT" dirty="0" err="1"/>
              <a:t>codes</a:t>
            </a:r>
            <a:r>
              <a:rPr lang="it-IT" dirty="0"/>
              <a:t>. </a:t>
            </a:r>
            <a:r>
              <a:rPr lang="it-IT" i="1" dirty="0"/>
              <a:t>Atti della Accademia Peloritana dei Pericolanti - Classe di Scienze Fisiche, Matematiche e Naturali, 98</a:t>
            </a:r>
            <a:r>
              <a:rPr lang="it-IT" dirty="0"/>
              <a:t>(1), A5. </a:t>
            </a:r>
            <a:r>
              <a:rPr lang="it-IT" dirty="0" err="1"/>
              <a:t>doi</a:t>
            </a:r>
            <a:r>
              <a:rPr lang="it-IT" dirty="0" smtClean="0"/>
              <a:t>: </a:t>
            </a:r>
            <a:r>
              <a:rPr lang="it-IT" dirty="0" smtClean="0">
                <a:hlinkClick r:id="rId2"/>
              </a:rPr>
              <a:t>http</a:t>
            </a:r>
            <a:r>
              <a:rPr lang="it-IT" dirty="0">
                <a:hlinkClick r:id="rId2"/>
              </a:rPr>
              <a:t>://</a:t>
            </a:r>
            <a:r>
              <a:rPr lang="it-IT" dirty="0" smtClean="0">
                <a:hlinkClick r:id="rId2"/>
              </a:rPr>
              <a:t>dx.doi.org/10.1478/AAPP.981A5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02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1242</Words>
  <Application>Microsoft Office PowerPoint</Application>
  <PresentationFormat>Widescreen</PresentationFormat>
  <Paragraphs>130</Paragraphs>
  <Slides>16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Tema di Office</vt:lpstr>
      <vt:lpstr>1_Tema di Office</vt:lpstr>
      <vt:lpstr>XI Meeting del Gruppo MC-INFN Relazione sulle attività 2020  e programmazione 2021  per la Sezione di Catania</vt:lpstr>
      <vt:lpstr>Partecipanti nel 2020</vt:lpstr>
      <vt:lpstr>Deadline 2020</vt:lpstr>
      <vt:lpstr>GEANT4-CATANIA: implementazione di un applicativo in GEANT4 per voxel-dosimetria che usi SPECT/CT o PET/CT.  Test su almeno 5 casi clinici e confronto con voxel-dosimetria tramite convoluzione con software commerciale (31/12/2020)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GEANT4-CATANIA: Proposta di un esempio di applicazione di GEANT4 per dosimetria interna di radionuclidi utilizzando un modello ellissoidale di target biologici (31/12/2020)</vt:lpstr>
      <vt:lpstr>Milestone GEANT4-CATANIA: Identificazione degli interventi di ottimizzazione sul codice dell'esperimento JUNO e stima del guadagno in termini di prestazioni Data: 30-04-2020</vt:lpstr>
      <vt:lpstr>Milestone GEANT4-CATANIA: Identificazione degli interventi di ottimizzazione sul codice dell'esperimento JUNO e stima del guadagno in termini di prestazioni Data: 30-04-2020</vt:lpstr>
      <vt:lpstr>Milestone GEANT4-CATANIA: Release del primo prototipo di uno stack dedicato ai fotoni ottici dell'esperimento JUNO, implementato con uso della GPU Data: 30-06-2020</vt:lpstr>
      <vt:lpstr>Milestone GEANT4-CATANIA: Terza scuola Geant4 in Cina in collaborazione con l'esperimento JUNO Data: 30-07-2020</vt:lpstr>
      <vt:lpstr>Partecipanti nel 2021</vt:lpstr>
      <vt:lpstr>Attività 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amato</dc:creator>
  <cp:lastModifiedBy>amato</cp:lastModifiedBy>
  <cp:revision>24</cp:revision>
  <dcterms:created xsi:type="dcterms:W3CDTF">2020-06-11T12:17:29Z</dcterms:created>
  <dcterms:modified xsi:type="dcterms:W3CDTF">2020-06-11T19:33:57Z</dcterms:modified>
</cp:coreProperties>
</file>