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58" r:id="rId12"/>
    <p:sldId id="25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252" y="102"/>
      </p:cViewPr>
      <p:guideLst>
        <p:guide orient="horz" pos="1620"/>
        <p:guide pos="28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2273BF-07EE-444F-93CD-009344881313}" type="doc">
      <dgm:prSet loTypeId="urn:microsoft.com/office/officeart/2005/8/layout/cycle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7483EB5-89A5-4F5B-9097-CF4CDE8487D4}">
      <dgm:prSet phldrT="[Text]" custT="1"/>
      <dgm:spPr/>
      <dgm:t>
        <a:bodyPr/>
        <a:lstStyle/>
        <a:p>
          <a:r>
            <a:rPr lang="en-US" sz="1400" dirty="0" smtClean="0"/>
            <a:t>Accelerator lattice design and optics calculation</a:t>
          </a:r>
          <a:endParaRPr lang="en-US" sz="1400" dirty="0"/>
        </a:p>
      </dgm:t>
    </dgm:pt>
    <dgm:pt modelId="{781FF111-53A0-483B-AC3F-793E5ABCA436}" type="parTrans" cxnId="{27E7C4C0-B668-4D26-BB69-82B5FF2A2588}">
      <dgm:prSet/>
      <dgm:spPr/>
      <dgm:t>
        <a:bodyPr/>
        <a:lstStyle/>
        <a:p>
          <a:endParaRPr lang="en-US" sz="1600"/>
        </a:p>
      </dgm:t>
    </dgm:pt>
    <dgm:pt modelId="{C42EE6A3-72B2-49CB-A1FA-4435B152EA60}" type="sibTrans" cxnId="{27E7C4C0-B668-4D26-BB69-82B5FF2A2588}">
      <dgm:prSet/>
      <dgm:spPr>
        <a:solidFill>
          <a:srgbClr val="FF0000"/>
        </a:solidFill>
      </dgm:spPr>
      <dgm:t>
        <a:bodyPr/>
        <a:lstStyle/>
        <a:p>
          <a:endParaRPr lang="en-US" sz="1600"/>
        </a:p>
      </dgm:t>
    </dgm:pt>
    <dgm:pt modelId="{143C5E5D-7B06-4D14-8314-993A66A8CAF1}">
      <dgm:prSet phldrT="[Text]" custT="1"/>
      <dgm:spPr/>
      <dgm:t>
        <a:bodyPr/>
        <a:lstStyle/>
        <a:p>
          <a:r>
            <a:rPr lang="en-US" sz="1400" dirty="0" smtClean="0"/>
            <a:t>Detector background estimation (MC)</a:t>
          </a:r>
          <a:endParaRPr lang="en-US" sz="1400" dirty="0"/>
        </a:p>
      </dgm:t>
    </dgm:pt>
    <dgm:pt modelId="{0DDB1846-CCA6-4075-8C8F-B63667BB3656}" type="parTrans" cxnId="{0FFE483D-BD81-46A1-B5F7-676EC00A4E31}">
      <dgm:prSet/>
      <dgm:spPr/>
      <dgm:t>
        <a:bodyPr/>
        <a:lstStyle/>
        <a:p>
          <a:endParaRPr lang="en-US" sz="1600"/>
        </a:p>
      </dgm:t>
    </dgm:pt>
    <dgm:pt modelId="{3160E0E5-BBE7-428B-BC67-0F8DFAE33F24}" type="sibTrans" cxnId="{0FFE483D-BD81-46A1-B5F7-676EC00A4E31}">
      <dgm:prSet/>
      <dgm:spPr/>
      <dgm:t>
        <a:bodyPr/>
        <a:lstStyle/>
        <a:p>
          <a:endParaRPr lang="en-US" sz="1600"/>
        </a:p>
      </dgm:t>
    </dgm:pt>
    <dgm:pt modelId="{7C594CC5-CE5A-45E1-A5AD-5F88A3CF97F7}" type="pres">
      <dgm:prSet presAssocID="{D62273BF-07EE-444F-93CD-009344881313}" presName="cycle" presStyleCnt="0">
        <dgm:presLayoutVars>
          <dgm:dir/>
          <dgm:resizeHandles val="exact"/>
        </dgm:presLayoutVars>
      </dgm:prSet>
      <dgm:spPr/>
    </dgm:pt>
    <dgm:pt modelId="{5D09615C-A8E5-4163-A329-873C4C86172D}" type="pres">
      <dgm:prSet presAssocID="{37483EB5-89A5-4F5B-9097-CF4CDE8487D4}" presName="dummy" presStyleCnt="0"/>
      <dgm:spPr/>
    </dgm:pt>
    <dgm:pt modelId="{B8D866BC-2BD3-4695-9D54-69446F4E646E}" type="pres">
      <dgm:prSet presAssocID="{37483EB5-89A5-4F5B-9097-CF4CDE8487D4}" presName="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C4753-6966-45E4-91AA-162B556B3401}" type="pres">
      <dgm:prSet presAssocID="{C42EE6A3-72B2-49CB-A1FA-4435B152EA60}" presName="sibTrans" presStyleLbl="node1" presStyleIdx="0" presStyleCnt="2"/>
      <dgm:spPr/>
    </dgm:pt>
    <dgm:pt modelId="{6629D446-D7CB-408C-8778-662A306A1D62}" type="pres">
      <dgm:prSet presAssocID="{143C5E5D-7B06-4D14-8314-993A66A8CAF1}" presName="dummy" presStyleCnt="0"/>
      <dgm:spPr/>
    </dgm:pt>
    <dgm:pt modelId="{D1831BD9-A20B-4D2B-9FDD-BF88B26903F8}" type="pres">
      <dgm:prSet presAssocID="{143C5E5D-7B06-4D14-8314-993A66A8CAF1}" presName="node" presStyleLbl="revTx" presStyleIdx="1" presStyleCnt="2">
        <dgm:presLayoutVars>
          <dgm:bulletEnabled val="1"/>
        </dgm:presLayoutVars>
      </dgm:prSet>
      <dgm:spPr/>
    </dgm:pt>
    <dgm:pt modelId="{CD2BC667-F35F-43AF-8962-5C1C2931C02D}" type="pres">
      <dgm:prSet presAssocID="{3160E0E5-BBE7-428B-BC67-0F8DFAE33F24}" presName="sibTrans" presStyleLbl="node1" presStyleIdx="1" presStyleCnt="2"/>
      <dgm:spPr/>
    </dgm:pt>
  </dgm:ptLst>
  <dgm:cxnLst>
    <dgm:cxn modelId="{0FFE483D-BD81-46A1-B5F7-676EC00A4E31}" srcId="{D62273BF-07EE-444F-93CD-009344881313}" destId="{143C5E5D-7B06-4D14-8314-993A66A8CAF1}" srcOrd="1" destOrd="0" parTransId="{0DDB1846-CCA6-4075-8C8F-B63667BB3656}" sibTransId="{3160E0E5-BBE7-428B-BC67-0F8DFAE33F24}"/>
    <dgm:cxn modelId="{27E7C4C0-B668-4D26-BB69-82B5FF2A2588}" srcId="{D62273BF-07EE-444F-93CD-009344881313}" destId="{37483EB5-89A5-4F5B-9097-CF4CDE8487D4}" srcOrd="0" destOrd="0" parTransId="{781FF111-53A0-483B-AC3F-793E5ABCA436}" sibTransId="{C42EE6A3-72B2-49CB-A1FA-4435B152EA60}"/>
    <dgm:cxn modelId="{01E1995F-662C-4DE0-8AD4-3409A7E63CBB}" type="presOf" srcId="{3160E0E5-BBE7-428B-BC67-0F8DFAE33F24}" destId="{CD2BC667-F35F-43AF-8962-5C1C2931C02D}" srcOrd="0" destOrd="0" presId="urn:microsoft.com/office/officeart/2005/8/layout/cycle1"/>
    <dgm:cxn modelId="{362FF10C-CB84-4654-B8D2-827E8043BF7A}" type="presOf" srcId="{37483EB5-89A5-4F5B-9097-CF4CDE8487D4}" destId="{B8D866BC-2BD3-4695-9D54-69446F4E646E}" srcOrd="0" destOrd="0" presId="urn:microsoft.com/office/officeart/2005/8/layout/cycle1"/>
    <dgm:cxn modelId="{94F42276-AB92-4983-B2D1-77B9D9F7321E}" type="presOf" srcId="{143C5E5D-7B06-4D14-8314-993A66A8CAF1}" destId="{D1831BD9-A20B-4D2B-9FDD-BF88B26903F8}" srcOrd="0" destOrd="0" presId="urn:microsoft.com/office/officeart/2005/8/layout/cycle1"/>
    <dgm:cxn modelId="{11CCF8C7-C6AC-43E3-90A6-67C9EC359F81}" type="presOf" srcId="{D62273BF-07EE-444F-93CD-009344881313}" destId="{7C594CC5-CE5A-45E1-A5AD-5F88A3CF97F7}" srcOrd="0" destOrd="0" presId="urn:microsoft.com/office/officeart/2005/8/layout/cycle1"/>
    <dgm:cxn modelId="{CEC976A2-EB4D-48CA-89A5-B5B54D315CE6}" type="presOf" srcId="{C42EE6A3-72B2-49CB-A1FA-4435B152EA60}" destId="{198C4753-6966-45E4-91AA-162B556B3401}" srcOrd="0" destOrd="0" presId="urn:microsoft.com/office/officeart/2005/8/layout/cycle1"/>
    <dgm:cxn modelId="{F51F2A1D-5CBB-43E6-A5C9-4E21BA5D3BD9}" type="presParOf" srcId="{7C594CC5-CE5A-45E1-A5AD-5F88A3CF97F7}" destId="{5D09615C-A8E5-4163-A329-873C4C86172D}" srcOrd="0" destOrd="0" presId="urn:microsoft.com/office/officeart/2005/8/layout/cycle1"/>
    <dgm:cxn modelId="{1BAE4922-02B7-4AC1-AB18-0DAC84A66E89}" type="presParOf" srcId="{7C594CC5-CE5A-45E1-A5AD-5F88A3CF97F7}" destId="{B8D866BC-2BD3-4695-9D54-69446F4E646E}" srcOrd="1" destOrd="0" presId="urn:microsoft.com/office/officeart/2005/8/layout/cycle1"/>
    <dgm:cxn modelId="{03C361DE-C2AD-448A-A4DC-D8F25DAF0027}" type="presParOf" srcId="{7C594CC5-CE5A-45E1-A5AD-5F88A3CF97F7}" destId="{198C4753-6966-45E4-91AA-162B556B3401}" srcOrd="2" destOrd="0" presId="urn:microsoft.com/office/officeart/2005/8/layout/cycle1"/>
    <dgm:cxn modelId="{79871545-FE81-497B-A10F-21B9D518A224}" type="presParOf" srcId="{7C594CC5-CE5A-45E1-A5AD-5F88A3CF97F7}" destId="{6629D446-D7CB-408C-8778-662A306A1D62}" srcOrd="3" destOrd="0" presId="urn:microsoft.com/office/officeart/2005/8/layout/cycle1"/>
    <dgm:cxn modelId="{E7B30D1E-B8C8-480F-8AD8-165ED6858468}" type="presParOf" srcId="{7C594CC5-CE5A-45E1-A5AD-5F88A3CF97F7}" destId="{D1831BD9-A20B-4D2B-9FDD-BF88B26903F8}" srcOrd="4" destOrd="0" presId="urn:microsoft.com/office/officeart/2005/8/layout/cycle1"/>
    <dgm:cxn modelId="{68812F3F-9102-4ECB-B4A7-5429BF2F1B0F}" type="presParOf" srcId="{7C594CC5-CE5A-45E1-A5AD-5F88A3CF97F7}" destId="{CD2BC667-F35F-43AF-8962-5C1C2931C02D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866BC-2BD3-4695-9D54-69446F4E646E}">
      <dsp:nvSpPr>
        <dsp:cNvPr id="0" name=""/>
        <dsp:cNvSpPr/>
      </dsp:nvSpPr>
      <dsp:spPr>
        <a:xfrm>
          <a:off x="1705528" y="1066902"/>
          <a:ext cx="1043250" cy="104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Accelerator lattice design and optics calculation</a:t>
          </a:r>
          <a:endParaRPr lang="en-US" sz="1400" kern="1200" dirty="0"/>
        </a:p>
      </dsp:txBody>
      <dsp:txXfrm>
        <a:off x="1705528" y="1066902"/>
        <a:ext cx="1043250" cy="1043250"/>
      </dsp:txXfrm>
    </dsp:sp>
    <dsp:sp modelId="{198C4753-6966-45E4-91AA-162B556B3401}">
      <dsp:nvSpPr>
        <dsp:cNvPr id="0" name=""/>
        <dsp:cNvSpPr/>
      </dsp:nvSpPr>
      <dsp:spPr>
        <a:xfrm>
          <a:off x="302237" y="515875"/>
          <a:ext cx="2145303" cy="2145303"/>
        </a:xfrm>
        <a:prstGeom prst="circularArrow">
          <a:avLst>
            <a:gd name="adj1" fmla="val 9483"/>
            <a:gd name="adj2" fmla="val 684952"/>
            <a:gd name="adj3" fmla="val 7850793"/>
            <a:gd name="adj4" fmla="val 2264255"/>
            <a:gd name="adj5" fmla="val 11063"/>
          </a:avLst>
        </a:prstGeom>
        <a:solidFill>
          <a:srgbClr val="FF0000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31BD9-A20B-4D2B-9FDD-BF88B26903F8}">
      <dsp:nvSpPr>
        <dsp:cNvPr id="0" name=""/>
        <dsp:cNvSpPr/>
      </dsp:nvSpPr>
      <dsp:spPr>
        <a:xfrm>
          <a:off x="998" y="1066902"/>
          <a:ext cx="1043250" cy="104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Detector background estimation (MC)</a:t>
          </a:r>
          <a:endParaRPr lang="en-US" sz="1400" kern="1200" dirty="0"/>
        </a:p>
      </dsp:txBody>
      <dsp:txXfrm>
        <a:off x="998" y="1066902"/>
        <a:ext cx="1043250" cy="1043250"/>
      </dsp:txXfrm>
    </dsp:sp>
    <dsp:sp modelId="{CD2BC667-F35F-43AF-8962-5C1C2931C02D}">
      <dsp:nvSpPr>
        <dsp:cNvPr id="0" name=""/>
        <dsp:cNvSpPr/>
      </dsp:nvSpPr>
      <dsp:spPr>
        <a:xfrm>
          <a:off x="302237" y="515875"/>
          <a:ext cx="2145303" cy="2145303"/>
        </a:xfrm>
        <a:prstGeom prst="circularArrow">
          <a:avLst>
            <a:gd name="adj1" fmla="val 9483"/>
            <a:gd name="adj2" fmla="val 684952"/>
            <a:gd name="adj3" fmla="val 18650793"/>
            <a:gd name="adj4" fmla="val 13064255"/>
            <a:gd name="adj5" fmla="val 11063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E2905-0BF5-4028-B67B-778588BB8732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BA922-B4C3-4F98-9F63-2B543A36E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9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BA922-B4C3-4F98-9F63-2B543A36E1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25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55" y="1327799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26 May 2020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 Mereghetti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76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26 May 2020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 Mereghetti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601648"/>
            <a:ext cx="4759514" cy="3569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26 May 2020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 Mereghetti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4616450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1" y="180668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4616450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6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1" y="180668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3154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5"/>
          <a:stretch/>
        </p:blipFill>
        <p:spPr>
          <a:xfrm>
            <a:off x="3959440" y="1940784"/>
            <a:ext cx="1221946" cy="1261931"/>
          </a:xfrm>
          <a:prstGeom prst="rect">
            <a:avLst/>
          </a:prstGeom>
        </p:spPr>
      </p:pic>
      <p:sp>
        <p:nvSpPr>
          <p:cNvPr id="4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4616450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26 May 2020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 Mereghetti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26 May 2020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 Mereghetti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0"/>
            <a:ext cx="3657600" cy="32627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26 May 2020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 Mereghetti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6704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55613" y="3826475"/>
            <a:ext cx="8231187" cy="447075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52333"/>
            <a:ext cx="4040188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952333"/>
            <a:ext cx="4041775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26 May 2020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 Mereghetti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648"/>
            <a:ext cx="9144000" cy="707202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94205"/>
            <a:ext cx="8229600" cy="320314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26 May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 Mereghetti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 7" descr="bande-01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cern.ch/bmi/fedb/coupling/linebuilder/-/merge_requests/13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gitlab.cern.ch/muoncollider_mdi_flukageo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35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Building the FLUKA Geometry (IV)</a:t>
            </a:r>
            <a:endParaRPr lang="en-US" sz="32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22" y="882628"/>
            <a:ext cx="5750657" cy="3954891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522581" y="3617061"/>
            <a:ext cx="3249738" cy="942094"/>
          </a:xfrm>
          <a:solidFill>
            <a:schemeClr val="bg1"/>
          </a:solidFill>
          <a:ln>
            <a:noFill/>
          </a:ln>
        </p:spPr>
        <p:txBody>
          <a:bodyPr>
            <a:normAutofit fontScale="85000" lnSpcReduction="10000"/>
          </a:bodyPr>
          <a:lstStyle/>
          <a:p>
            <a:pPr marL="36576" indent="0" algn="ctr">
              <a:buNone/>
            </a:pPr>
            <a:r>
              <a:rPr lang="en-US" sz="2000" dirty="0" smtClean="0"/>
              <a:t>3D view of the MC FLUKA geometry experimental cavern towards machine tunnel;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May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Mereghetti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86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The necessary set-up to create FLUKA geometries of the MC ring with LB and FEDB based on MAD-8 output files is now available;</a:t>
            </a:r>
          </a:p>
          <a:p>
            <a:pPr lvl="1"/>
            <a:r>
              <a:rPr lang="en-US" sz="1800" dirty="0" smtClean="0"/>
              <a:t>Tried to have something usable ASAP;</a:t>
            </a:r>
          </a:p>
          <a:p>
            <a:pPr lvl="1"/>
            <a:r>
              <a:rPr lang="en-US" sz="1800" dirty="0" err="1" smtClean="0"/>
              <a:t>Git</a:t>
            </a:r>
            <a:r>
              <a:rPr lang="en-US" sz="1800" dirty="0" smtClean="0"/>
              <a:t> repos on gitlab.cern.ch, such that work can progress in parallel;</a:t>
            </a:r>
          </a:p>
          <a:p>
            <a:r>
              <a:rPr lang="en-US" sz="2000" dirty="0" smtClean="0"/>
              <a:t>For the time being:</a:t>
            </a:r>
          </a:p>
          <a:p>
            <a:pPr lvl="1"/>
            <a:r>
              <a:rPr lang="en-US" sz="1800" dirty="0" smtClean="0"/>
              <a:t>Used MAD-8 output files describing half-ring;</a:t>
            </a:r>
          </a:p>
          <a:p>
            <a:pPr lvl="2"/>
            <a:r>
              <a:rPr lang="en-US" sz="1800" dirty="0" smtClean="0"/>
              <a:t>Largest geometry possible, to verify that set up is solid;</a:t>
            </a:r>
          </a:p>
          <a:p>
            <a:pPr lvl="2"/>
            <a:r>
              <a:rPr lang="en-US" sz="1800" dirty="0" smtClean="0"/>
              <a:t>For the actual simulations, only some hundreds of meters around the detector will be needed;</a:t>
            </a:r>
          </a:p>
          <a:p>
            <a:pPr lvl="1"/>
            <a:r>
              <a:rPr lang="en-US" sz="1800" dirty="0" smtClean="0"/>
              <a:t>Created (not so) dummy geometries of SC magnets;</a:t>
            </a:r>
          </a:p>
          <a:p>
            <a:pPr lvl="1"/>
            <a:endParaRPr lang="en-US" sz="1800" dirty="0" smtClean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 May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Mereghetti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55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Outlook (for discussion)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4205"/>
            <a:ext cx="8463134" cy="3203145"/>
          </a:xfrm>
        </p:spPr>
        <p:txBody>
          <a:bodyPr>
            <a:noAutofit/>
          </a:bodyPr>
          <a:lstStyle/>
          <a:p>
            <a:r>
              <a:rPr lang="en-US" sz="1800" dirty="0" smtClean="0"/>
              <a:t>Detailed verification of machine geometry:</a:t>
            </a:r>
          </a:p>
          <a:p>
            <a:pPr lvl="1"/>
            <a:r>
              <a:rPr lang="en-US" sz="1400" dirty="0" smtClean="0"/>
              <a:t>Add missing models of SC magnets – mainly </a:t>
            </a:r>
            <a:r>
              <a:rPr lang="en-US" sz="1400" dirty="0" err="1" smtClean="0"/>
              <a:t>sextupoles</a:t>
            </a:r>
            <a:r>
              <a:rPr lang="en-US" sz="1400" dirty="0" smtClean="0"/>
              <a:t> (A. Mereghetti, </a:t>
            </a:r>
            <a:r>
              <a:rPr lang="en-US" sz="1400" dirty="0"/>
              <a:t>F. </a:t>
            </a:r>
            <a:r>
              <a:rPr lang="en-US" sz="1400" dirty="0" err="1"/>
              <a:t>Collamati</a:t>
            </a:r>
            <a:r>
              <a:rPr lang="en-US" sz="1400" dirty="0"/>
              <a:t>, C. </a:t>
            </a:r>
            <a:r>
              <a:rPr lang="en-US" sz="1400" dirty="0" err="1"/>
              <a:t>Curatolo</a:t>
            </a:r>
            <a:r>
              <a:rPr lang="en-US" sz="1400" dirty="0" smtClean="0"/>
              <a:t>);</a:t>
            </a:r>
          </a:p>
          <a:p>
            <a:pPr lvl="1"/>
            <a:r>
              <a:rPr lang="en-US" sz="1400" dirty="0" smtClean="0"/>
              <a:t>Verify that the design closed orbit and linear optics is reproduced with acceptable accuracy (A. Mereghetti);</a:t>
            </a:r>
          </a:p>
          <a:p>
            <a:pPr lvl="1"/>
            <a:r>
              <a:rPr lang="en-US" sz="1400" dirty="0" smtClean="0"/>
              <a:t>Check that models of SC magnets are actually representative of what was used by </a:t>
            </a:r>
            <a:r>
              <a:rPr lang="en-US" sz="1400" err="1" smtClean="0"/>
              <a:t>N</a:t>
            </a:r>
            <a:r>
              <a:rPr lang="en-US" sz="1400" smtClean="0"/>
              <a:t>. Mokhov</a:t>
            </a:r>
            <a:r>
              <a:rPr lang="en-US" sz="1400" dirty="0" smtClean="0"/>
              <a:t> et al. (F. </a:t>
            </a:r>
            <a:r>
              <a:rPr lang="en-US" sz="1400" dirty="0" err="1" smtClean="0"/>
              <a:t>Collamati</a:t>
            </a:r>
            <a:r>
              <a:rPr lang="en-US" sz="1400" dirty="0" smtClean="0"/>
              <a:t>, C. </a:t>
            </a:r>
            <a:r>
              <a:rPr lang="en-US" sz="1400" dirty="0" err="1" smtClean="0"/>
              <a:t>Curatolo</a:t>
            </a:r>
            <a:r>
              <a:rPr lang="en-US" sz="1400" dirty="0" smtClean="0"/>
              <a:t>);</a:t>
            </a:r>
          </a:p>
          <a:p>
            <a:pPr lvl="2"/>
            <a:r>
              <a:rPr lang="en-US" sz="1400" dirty="0" smtClean="0"/>
              <a:t>SC material, dimensions, opening, </a:t>
            </a:r>
            <a:r>
              <a:rPr lang="en-US" sz="1400" dirty="0" err="1" smtClean="0"/>
              <a:t>etc</a:t>
            </a:r>
            <a:r>
              <a:rPr lang="en-US" sz="1400" dirty="0" smtClean="0"/>
              <a:t>…</a:t>
            </a:r>
          </a:p>
          <a:p>
            <a:pPr lvl="1"/>
            <a:r>
              <a:rPr lang="en-US" sz="1400" dirty="0" smtClean="0"/>
              <a:t>Improve geometry of experimental cavern: nozzle, tunnel around final focusing, </a:t>
            </a:r>
            <a:r>
              <a:rPr lang="en-US" sz="1400" dirty="0" err="1" smtClean="0"/>
              <a:t>etc</a:t>
            </a:r>
            <a:r>
              <a:rPr lang="en-US" sz="1400" dirty="0" smtClean="0"/>
              <a:t>… </a:t>
            </a:r>
            <a:r>
              <a:rPr lang="en-US" sz="1400" dirty="0"/>
              <a:t>(F. </a:t>
            </a:r>
            <a:r>
              <a:rPr lang="en-US" sz="1400" dirty="0" err="1"/>
              <a:t>Collamati</a:t>
            </a:r>
            <a:r>
              <a:rPr lang="en-US" sz="1400" dirty="0"/>
              <a:t>, C. </a:t>
            </a:r>
            <a:r>
              <a:rPr lang="en-US" sz="1400" dirty="0" err="1"/>
              <a:t>Curatolo</a:t>
            </a:r>
            <a:r>
              <a:rPr lang="en-US" sz="1400" dirty="0" smtClean="0"/>
              <a:t>);</a:t>
            </a:r>
          </a:p>
          <a:p>
            <a:r>
              <a:rPr lang="en-US" sz="1800" dirty="0" smtClean="0"/>
              <a:t>Collect relevant physics cards (F. </a:t>
            </a:r>
            <a:r>
              <a:rPr lang="en-US" sz="1800" dirty="0" err="1" smtClean="0"/>
              <a:t>Collamati</a:t>
            </a:r>
            <a:r>
              <a:rPr lang="en-US" sz="1800" dirty="0" smtClean="0"/>
              <a:t>, C. </a:t>
            </a:r>
            <a:r>
              <a:rPr lang="en-US" sz="1800" dirty="0" err="1" smtClean="0"/>
              <a:t>Curatolo</a:t>
            </a:r>
            <a:r>
              <a:rPr lang="en-US" sz="1800" dirty="0" smtClean="0"/>
              <a:t>, A. Mereghetti, P. Sala) and set up suitable scoring;</a:t>
            </a:r>
          </a:p>
          <a:p>
            <a:r>
              <a:rPr lang="en-US" sz="1800" dirty="0"/>
              <a:t>Run</a:t>
            </a:r>
            <a:r>
              <a:rPr lang="en-US" sz="1800" dirty="0" smtClean="0"/>
              <a:t>!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 May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Mereghetti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09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Preliminary </a:t>
            </a:r>
            <a:r>
              <a:rPr lang="en-US" sz="3600" dirty="0" err="1" smtClean="0"/>
              <a:t>Fluka</a:t>
            </a:r>
            <a:r>
              <a:rPr lang="en-US" sz="3600" dirty="0" smtClean="0"/>
              <a:t> Geometry for MDI Studies of the 1.5 </a:t>
            </a:r>
            <a:r>
              <a:rPr lang="en-US" sz="3600" dirty="0" err="1" smtClean="0"/>
              <a:t>TeV</a:t>
            </a:r>
            <a:r>
              <a:rPr lang="en-US" sz="3600" dirty="0" smtClean="0"/>
              <a:t> Muon Collider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 May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Mereghetti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57200" y="2806477"/>
            <a:ext cx="2743200" cy="314740"/>
          </a:xfrm>
        </p:spPr>
        <p:txBody>
          <a:bodyPr/>
          <a:lstStyle/>
          <a:p>
            <a:r>
              <a:rPr lang="en-US" dirty="0" smtClean="0"/>
              <a:t>Alessio Mereghetti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209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err="1" smtClean="0"/>
              <a:t>LineBuilder</a:t>
            </a:r>
            <a:r>
              <a:rPr lang="en-US" dirty="0" smtClean="0"/>
              <a:t> and FLUKA Element </a:t>
            </a:r>
            <a:r>
              <a:rPr lang="en-US" dirty="0" err="1" smtClean="0"/>
              <a:t>DataBase</a:t>
            </a:r>
            <a:endParaRPr lang="en-US" dirty="0" smtClean="0"/>
          </a:p>
          <a:p>
            <a:r>
              <a:rPr lang="en-US" dirty="0" smtClean="0"/>
              <a:t>Application of LB/FEDB to MC MDI Studies</a:t>
            </a:r>
          </a:p>
          <a:p>
            <a:pPr lvl="1"/>
            <a:r>
              <a:rPr lang="en-US" dirty="0" smtClean="0"/>
              <a:t>Building the FLUKA Geometry</a:t>
            </a:r>
          </a:p>
          <a:p>
            <a:r>
              <a:rPr lang="en-US" dirty="0" smtClean="0"/>
              <a:t>Conclusions and Outlook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 May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Mereghetti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68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640" y="875800"/>
            <a:ext cx="5627828" cy="3203145"/>
          </a:xfrm>
        </p:spPr>
        <p:txBody>
          <a:bodyPr>
            <a:noAutofit/>
          </a:bodyPr>
          <a:lstStyle/>
          <a:p>
            <a:r>
              <a:rPr lang="en-US" sz="1600" dirty="0" smtClean="0"/>
              <a:t>In a high-luminosity, high-intensity muon collider (MC) ring, high background is expected in the experimental apparatus due to muon decays in the circulating beam;</a:t>
            </a:r>
          </a:p>
          <a:p>
            <a:pPr lvl="1"/>
            <a:r>
              <a:rPr lang="en-US" sz="1200" dirty="0" smtClean="0"/>
              <a:t>Measures to lower the background in the detector may also impact the design of the accelerator in the vicinity of the detector;</a:t>
            </a:r>
          </a:p>
          <a:p>
            <a:pPr lvl="1"/>
            <a:r>
              <a:rPr lang="en-US" sz="1200" dirty="0" smtClean="0"/>
              <a:t>It is essential to have a flexible simulation set up, in order to:</a:t>
            </a:r>
          </a:p>
          <a:p>
            <a:pPr lvl="2"/>
            <a:r>
              <a:rPr lang="en-US" sz="1000" dirty="0" smtClean="0"/>
              <a:t>Estimate the background induced by the machine / circulating beam;</a:t>
            </a:r>
          </a:p>
          <a:p>
            <a:pPr lvl="2"/>
            <a:r>
              <a:rPr lang="en-US" sz="1000" dirty="0" smtClean="0"/>
              <a:t>Feed the design of the machine back with results from Monte Carlo (MC) simulations about the detector background;</a:t>
            </a:r>
          </a:p>
          <a:p>
            <a:r>
              <a:rPr lang="en-US" sz="1600" dirty="0" smtClean="0"/>
              <a:t>At CERN, studies where a similar flexibility is needed are conducted daily;</a:t>
            </a:r>
          </a:p>
          <a:p>
            <a:pPr lvl="1"/>
            <a:r>
              <a:rPr lang="en-US" sz="1200" dirty="0" smtClean="0"/>
              <a:t>Optics/Lattice design: MADX;</a:t>
            </a:r>
          </a:p>
          <a:p>
            <a:pPr lvl="1"/>
            <a:r>
              <a:rPr lang="en-US" sz="1200" dirty="0" smtClean="0"/>
              <a:t>Energy deposition / particle </a:t>
            </a:r>
            <a:r>
              <a:rPr lang="en-US" sz="1200" dirty="0" err="1" smtClean="0"/>
              <a:t>fluences</a:t>
            </a:r>
            <a:r>
              <a:rPr lang="en-US" sz="1200" dirty="0" smtClean="0"/>
              <a:t> / </a:t>
            </a:r>
            <a:r>
              <a:rPr lang="en-US" sz="1200" dirty="0" err="1" smtClean="0"/>
              <a:t>etc</a:t>
            </a:r>
            <a:r>
              <a:rPr lang="en-US" sz="1200" dirty="0" smtClean="0"/>
              <a:t>… (MC): FLUKA;</a:t>
            </a:r>
          </a:p>
          <a:p>
            <a:pPr lvl="1"/>
            <a:r>
              <a:rPr lang="en-US" sz="1200" dirty="0" smtClean="0"/>
              <a:t>From the lattice structure (MADX) to MC geometry (FLUKA): </a:t>
            </a:r>
            <a:r>
              <a:rPr lang="en-US" sz="1200" dirty="0" err="1" smtClean="0"/>
              <a:t>LineBuilder</a:t>
            </a:r>
            <a:r>
              <a:rPr lang="en-US" sz="1200" dirty="0" smtClean="0"/>
              <a:t> (LB) and FLUKA Element </a:t>
            </a:r>
            <a:r>
              <a:rPr lang="en-US" sz="1200" dirty="0" err="1" smtClean="0"/>
              <a:t>DataBase</a:t>
            </a:r>
            <a:r>
              <a:rPr lang="en-US" sz="1200" dirty="0" smtClean="0"/>
              <a:t> (FEDB);</a:t>
            </a:r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 May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Mereghetti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82334344"/>
              </p:ext>
            </p:extLst>
          </p:nvPr>
        </p:nvGraphicFramePr>
        <p:xfrm>
          <a:off x="6190291" y="566064"/>
          <a:ext cx="2749778" cy="3177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24506" y="3104425"/>
            <a:ext cx="2881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LB and FEDB: from the lattice structure to the FLUKA geometry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5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LineBuilder</a:t>
            </a:r>
            <a:r>
              <a:rPr lang="en-US" sz="3200" dirty="0" smtClean="0"/>
              <a:t> and FLUKA Element </a:t>
            </a:r>
            <a:r>
              <a:rPr lang="en-US" sz="3200" dirty="0" err="1" smtClean="0"/>
              <a:t>DataBase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The FLUKA Element </a:t>
            </a:r>
            <a:r>
              <a:rPr lang="en-US" sz="1600" dirty="0" err="1" smtClean="0"/>
              <a:t>DataBase</a:t>
            </a:r>
            <a:r>
              <a:rPr lang="en-US" sz="1600" dirty="0" smtClean="0"/>
              <a:t> (FEDB) is a collection of FLUKA geometries of accelerator / beam lines elements:</a:t>
            </a:r>
          </a:p>
          <a:p>
            <a:pPr lvl="1"/>
            <a:r>
              <a:rPr lang="en-US" sz="1200" dirty="0" smtClean="0"/>
              <a:t>Full description of each object: bodies, regions, material assignments;</a:t>
            </a:r>
          </a:p>
          <a:p>
            <a:pPr lvl="1"/>
            <a:r>
              <a:rPr lang="en-US" sz="1200" dirty="0" smtClean="0"/>
              <a:t>Each object is described in its own reference system, independently of the other elements </a:t>
            </a:r>
            <a:r>
              <a:rPr lang="en-US" sz="1200" dirty="0" smtClean="0">
                <a:sym typeface="Wingdings" panose="05000000000000000000" pitchFamily="2" charset="2"/>
              </a:rPr>
              <a:t> easy to modify / update / debug</a:t>
            </a:r>
            <a:r>
              <a:rPr lang="en-US" sz="1200" dirty="0" smtClean="0"/>
              <a:t>;</a:t>
            </a:r>
          </a:p>
          <a:p>
            <a:pPr lvl="1"/>
            <a:r>
              <a:rPr lang="en-US" sz="1200" dirty="0" smtClean="0"/>
              <a:t>Any type of element can be described: magnets, collimators, interconnects, monitors, </a:t>
            </a:r>
            <a:r>
              <a:rPr lang="en-US" sz="1200" dirty="0" err="1" smtClean="0"/>
              <a:t>etc</a:t>
            </a:r>
            <a:r>
              <a:rPr lang="en-US" sz="1200" dirty="0" smtClean="0"/>
              <a:t>…;</a:t>
            </a:r>
          </a:p>
          <a:p>
            <a:r>
              <a:rPr lang="en-US" sz="1600" dirty="0" smtClean="0"/>
              <a:t>The </a:t>
            </a:r>
            <a:r>
              <a:rPr lang="en-US" sz="1600" dirty="0" err="1" smtClean="0"/>
              <a:t>LineBuilder</a:t>
            </a:r>
            <a:r>
              <a:rPr lang="en-US" sz="1600" dirty="0" smtClean="0"/>
              <a:t> (LB) is a python program capable of producing complex accelerator geometries in FLUKA:</a:t>
            </a:r>
          </a:p>
          <a:p>
            <a:pPr lvl="1"/>
            <a:r>
              <a:rPr lang="en-US" sz="1200" dirty="0" smtClean="0"/>
              <a:t>Lattice structure and powering of magnets is taken from output files of optics codes (e.g. MAD-X);</a:t>
            </a:r>
          </a:p>
          <a:p>
            <a:pPr lvl="2"/>
            <a:r>
              <a:rPr lang="en-US" sz="1000" dirty="0" smtClean="0"/>
              <a:t>Twiss file: lattice structure, powering of magnets and linear optics </a:t>
            </a:r>
            <a:r>
              <a:rPr lang="en-US" sz="1000" dirty="0" smtClean="0">
                <a:sym typeface="Wingdings" panose="05000000000000000000" pitchFamily="2" charset="2"/>
              </a:rPr>
              <a:t> generation of the geometry + check of optics;</a:t>
            </a:r>
            <a:endParaRPr lang="en-US" sz="1000" dirty="0" smtClean="0"/>
          </a:p>
          <a:p>
            <a:pPr lvl="2"/>
            <a:r>
              <a:rPr lang="en-US" sz="1000" dirty="0" smtClean="0"/>
              <a:t>Survey file: beam position throughout the beam line in a global 3D reference system </a:t>
            </a:r>
            <a:r>
              <a:rPr lang="en-US" sz="1000" dirty="0" smtClean="0">
                <a:sym typeface="Wingdings" panose="05000000000000000000" pitchFamily="2" charset="2"/>
              </a:rPr>
              <a:t> check of orbit;</a:t>
            </a:r>
            <a:endParaRPr lang="en-US" sz="1000" dirty="0" smtClean="0"/>
          </a:p>
          <a:p>
            <a:pPr lvl="1"/>
            <a:r>
              <a:rPr lang="en-US" sz="1200" dirty="0" smtClean="0"/>
              <a:t>Geometries of accelerator elements are taken from the FEDB;</a:t>
            </a:r>
          </a:p>
          <a:p>
            <a:pPr lvl="1"/>
            <a:r>
              <a:rPr lang="en-US" sz="1200" dirty="0" smtClean="0"/>
              <a:t>User directives, to customize the geometry: which portion of accelerator/beam line, further manipulation to lattice structure, tunnel geometry, detailed position of monitors, </a:t>
            </a:r>
            <a:r>
              <a:rPr lang="en-US" sz="1200" dirty="0" err="1" smtClean="0"/>
              <a:t>etc</a:t>
            </a:r>
            <a:r>
              <a:rPr lang="en-US" sz="1200" dirty="0" smtClean="0"/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 May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Mereghetti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176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Application of LB/FEDB to MC MDI Studies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94205"/>
            <a:ext cx="5437062" cy="3203145"/>
          </a:xfrm>
        </p:spPr>
        <p:txBody>
          <a:bodyPr>
            <a:noAutofit/>
          </a:bodyPr>
          <a:lstStyle/>
          <a:p>
            <a:r>
              <a:rPr lang="en-US" sz="1600" dirty="0" smtClean="0"/>
              <a:t>Set up LB/FEDB for MC MDI studies: complications due to:</a:t>
            </a:r>
          </a:p>
          <a:p>
            <a:pPr lvl="1"/>
            <a:r>
              <a:rPr lang="en-US" sz="1400" dirty="0" smtClean="0"/>
              <a:t>lattice/optics has been studied with MAD-8: peculiar format of files, that could not be modified!</a:t>
            </a:r>
          </a:p>
          <a:p>
            <a:pPr lvl="1"/>
            <a:r>
              <a:rPr lang="en-US" sz="1400" dirty="0" smtClean="0"/>
              <a:t>Naming convention of elements completely different from that used at CERN – e.g. elements cannot be uniquely identified by their names;</a:t>
            </a:r>
          </a:p>
          <a:p>
            <a:pPr lvl="1"/>
            <a:r>
              <a:rPr lang="en-US" sz="1400" dirty="0" smtClean="0"/>
              <a:t>Very limited use of MARKERs – e.g. separation between arcs and long straight sections (LSS);</a:t>
            </a:r>
          </a:p>
          <a:p>
            <a:r>
              <a:rPr lang="en-US" sz="1800" dirty="0" smtClean="0"/>
              <a:t>Usual tasks when a new machine has to be built:</a:t>
            </a:r>
          </a:p>
          <a:p>
            <a:pPr lvl="1"/>
            <a:r>
              <a:rPr lang="en-US" sz="1400" dirty="0" smtClean="0"/>
              <a:t>Build the FEDB + tunnel geometries;</a:t>
            </a:r>
          </a:p>
          <a:p>
            <a:pPr lvl="1"/>
            <a:r>
              <a:rPr lang="en-US" sz="1400" dirty="0" smtClean="0"/>
              <a:t>Customize the geometry construction;</a:t>
            </a:r>
          </a:p>
          <a:p>
            <a:pPr lvl="1"/>
            <a:endParaRPr lang="en-US" sz="1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 May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Mereghetti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2673" y="1164380"/>
            <a:ext cx="3085278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Script to convert MAD-8 output files into MAD-X format (crunched by LB);</a:t>
            </a:r>
          </a:p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General tool, inserted in LB code repo (</a:t>
            </a:r>
            <a:r>
              <a:rPr lang="en-US" sz="1200" dirty="0" smtClean="0">
                <a:solidFill>
                  <a:srgbClr val="00B050"/>
                </a:solidFill>
                <a:hlinkClick r:id="rId2"/>
              </a:rPr>
              <a:t>MR</a:t>
            </a:r>
            <a:r>
              <a:rPr lang="en-US" sz="1200" dirty="0" smtClean="0">
                <a:solidFill>
                  <a:srgbClr val="00B050"/>
                </a:solidFill>
              </a:rPr>
              <a:t>), crunches both </a:t>
            </a:r>
            <a:r>
              <a:rPr lang="en-US" sz="1200" dirty="0" err="1" smtClean="0">
                <a:solidFill>
                  <a:srgbClr val="00B050"/>
                </a:solidFill>
              </a:rPr>
              <a:t>twiss</a:t>
            </a:r>
            <a:r>
              <a:rPr lang="en-US" sz="1200" dirty="0" smtClean="0">
                <a:solidFill>
                  <a:srgbClr val="00B050"/>
                </a:solidFill>
              </a:rPr>
              <a:t> and survey files;</a:t>
            </a:r>
            <a:endParaRPr lang="en-US" sz="1200" dirty="0">
              <a:solidFill>
                <a:srgbClr val="00B050"/>
              </a:solidFill>
            </a:endParaRPr>
          </a:p>
        </p:txBody>
      </p:sp>
      <p:cxnSp>
        <p:nvCxnSpPr>
          <p:cNvPr id="10" name="Straight Arrow Connector 9"/>
          <p:cNvCxnSpPr>
            <a:stCxn id="8" idx="1"/>
            <a:endCxn id="13" idx="3"/>
          </p:cNvCxnSpPr>
          <p:nvPr/>
        </p:nvCxnSpPr>
        <p:spPr>
          <a:xfrm flipH="1">
            <a:off x="5611390" y="1579879"/>
            <a:ext cx="401283" cy="20774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355154" y="1579879"/>
            <a:ext cx="4256236" cy="415498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2673" y="2180043"/>
            <a:ext cx="3085278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Customization of crunching </a:t>
            </a:r>
            <a:r>
              <a:rPr lang="en-US" sz="1200" dirty="0" err="1" smtClean="0">
                <a:solidFill>
                  <a:srgbClr val="00B050"/>
                </a:solidFill>
              </a:rPr>
              <a:t>twiss</a:t>
            </a:r>
            <a:r>
              <a:rPr lang="en-US" sz="1200" dirty="0" smtClean="0">
                <a:solidFill>
                  <a:srgbClr val="00B050"/>
                </a:solidFill>
              </a:rPr>
              <a:t> sequence by LB + further manipulation;</a:t>
            </a:r>
            <a:endParaRPr lang="en-US" sz="1200" dirty="0">
              <a:solidFill>
                <a:srgbClr val="00B050"/>
              </a:solidFill>
            </a:endParaRPr>
          </a:p>
        </p:txBody>
      </p:sp>
      <p:cxnSp>
        <p:nvCxnSpPr>
          <p:cNvPr id="16" name="Straight Arrow Connector 15"/>
          <p:cNvCxnSpPr>
            <a:stCxn id="15" idx="1"/>
            <a:endCxn id="17" idx="3"/>
          </p:cNvCxnSpPr>
          <p:nvPr/>
        </p:nvCxnSpPr>
        <p:spPr>
          <a:xfrm flipH="1">
            <a:off x="5611390" y="2410876"/>
            <a:ext cx="401283" cy="20487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355154" y="2034399"/>
            <a:ext cx="4256236" cy="1162711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12673" y="2804919"/>
            <a:ext cx="3085278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Building the FLUKA geometry of the MC was also the occasion for fixing a couple of bugs in LB </a:t>
            </a:r>
            <a:r>
              <a:rPr lang="en-US" sz="1200" dirty="0">
                <a:solidFill>
                  <a:srgbClr val="00B050"/>
                </a:solidFill>
              </a:rPr>
              <a:t>(</a:t>
            </a:r>
            <a:r>
              <a:rPr lang="en-US" sz="1200" dirty="0">
                <a:solidFill>
                  <a:srgbClr val="00B050"/>
                </a:solidFill>
                <a:hlinkClick r:id="rId2"/>
              </a:rPr>
              <a:t>MR</a:t>
            </a:r>
            <a:r>
              <a:rPr lang="en-US" sz="1200" dirty="0">
                <a:solidFill>
                  <a:srgbClr val="00B050"/>
                </a:solidFill>
              </a:rPr>
              <a:t>)</a:t>
            </a:r>
            <a:r>
              <a:rPr lang="en-US" sz="1200" dirty="0" smtClean="0">
                <a:solidFill>
                  <a:srgbClr val="00B050"/>
                </a:solidFill>
              </a:rPr>
              <a:t>;</a:t>
            </a:r>
            <a:endParaRPr lang="en-US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5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Building the FLUKA Geometry</a:t>
            </a:r>
            <a:endParaRPr lang="en-US" sz="32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4" y="983062"/>
            <a:ext cx="2536031" cy="3262312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212460" y="880692"/>
            <a:ext cx="5846021" cy="2336161"/>
          </a:xfrm>
        </p:spPr>
        <p:txBody>
          <a:bodyPr>
            <a:noAutofit/>
          </a:bodyPr>
          <a:lstStyle/>
          <a:p>
            <a:r>
              <a:rPr lang="en-US" sz="1200" dirty="0" smtClean="0"/>
              <a:t>View of the MC FLUKA geometry from top;</a:t>
            </a:r>
          </a:p>
          <a:p>
            <a:r>
              <a:rPr lang="en-US" sz="1200" dirty="0" smtClean="0"/>
              <a:t>Used MAD-8 output files describing half-ring;</a:t>
            </a:r>
          </a:p>
          <a:p>
            <a:pPr lvl="1"/>
            <a:r>
              <a:rPr lang="en-US" sz="1050" dirty="0" smtClean="0"/>
              <a:t>Entire ring cannot be really built, since all the MB kicks sum to &gt;2</a:t>
            </a:r>
            <a:r>
              <a:rPr lang="en-US" sz="1050" dirty="0" smtClean="0">
                <a:latin typeface="Symbol" panose="05050102010706020507" pitchFamily="18" charset="2"/>
              </a:rPr>
              <a:t>p</a:t>
            </a:r>
            <a:r>
              <a:rPr lang="en-US" sz="1050" dirty="0" smtClean="0"/>
              <a:t>…</a:t>
            </a:r>
          </a:p>
          <a:p>
            <a:pPr lvl="1"/>
            <a:r>
              <a:rPr lang="en-US" sz="1050" dirty="0" smtClean="0"/>
              <a:t>Visible already in the part of beam line close to the second IP;</a:t>
            </a:r>
          </a:p>
          <a:p>
            <a:r>
              <a:rPr lang="en-US" sz="1200" dirty="0" smtClean="0"/>
              <a:t>Half-ring is presently the largest MC geometry that we can build for the time being;</a:t>
            </a:r>
          </a:p>
          <a:p>
            <a:pPr lvl="1"/>
            <a:r>
              <a:rPr lang="en-US" sz="1050" dirty="0" smtClean="0"/>
              <a:t>Used to verify that the set-up is sound;</a:t>
            </a:r>
          </a:p>
          <a:p>
            <a:pPr lvl="1"/>
            <a:r>
              <a:rPr lang="en-US" sz="1050" dirty="0" smtClean="0"/>
              <a:t>Production of simulation results will come with a smaller portion of beam line – typically, few hundreds meters downstream of IP;</a:t>
            </a:r>
          </a:p>
          <a:p>
            <a:r>
              <a:rPr lang="en-US" sz="1200" dirty="0" smtClean="0"/>
              <a:t>Tried to come up with something usable by others ASAP:</a:t>
            </a:r>
          </a:p>
          <a:p>
            <a:pPr lvl="1"/>
            <a:r>
              <a:rPr lang="en-US" sz="1050" dirty="0" smtClean="0"/>
              <a:t>F. </a:t>
            </a:r>
            <a:r>
              <a:rPr lang="en-US" sz="1050" dirty="0" err="1" smtClean="0"/>
              <a:t>Collamati</a:t>
            </a:r>
            <a:r>
              <a:rPr lang="en-US" sz="1050" dirty="0" smtClean="0"/>
              <a:t>, C. </a:t>
            </a:r>
            <a:r>
              <a:rPr lang="en-US" sz="1050" dirty="0" err="1" smtClean="0"/>
              <a:t>Curatolo</a:t>
            </a:r>
            <a:r>
              <a:rPr lang="en-US" sz="1050" dirty="0" smtClean="0"/>
              <a:t> and P. Sala can proceed with missing points in simulation set-up (e.g. scoring, physics cards, relevant details of geometry of cavern/detector);</a:t>
            </a:r>
          </a:p>
          <a:p>
            <a:pPr lvl="1"/>
            <a:r>
              <a:rPr lang="en-US" sz="1050" dirty="0" smtClean="0"/>
              <a:t>A. Mereghetti can have some more detailed checks on correctness of geometry;</a:t>
            </a:r>
            <a:endParaRPr lang="en-US" sz="10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May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Mereghetti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3" t="36355" b="24962"/>
          <a:stretch/>
        </p:blipFill>
        <p:spPr>
          <a:xfrm>
            <a:off x="2119194" y="3677335"/>
            <a:ext cx="6893017" cy="107956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1252092" y="3589128"/>
            <a:ext cx="471454" cy="28945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14" idx="1"/>
            <a:endCxn id="19" idx="3"/>
          </p:cNvCxnSpPr>
          <p:nvPr/>
        </p:nvCxnSpPr>
        <p:spPr>
          <a:xfrm flipH="1" flipV="1">
            <a:off x="1723546" y="3733853"/>
            <a:ext cx="395648" cy="4832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388047" y="2749778"/>
            <a:ext cx="1164379" cy="0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355157" y="1789329"/>
            <a:ext cx="0" cy="1993261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487819" y="2493107"/>
            <a:ext cx="901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B0F0"/>
                </a:solidFill>
              </a:rPr>
              <a:t>450 m</a:t>
            </a:r>
            <a:endParaRPr lang="en-US" sz="1100" dirty="0">
              <a:solidFill>
                <a:srgbClr val="00B0F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86307" y="2099627"/>
            <a:ext cx="901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B0F0"/>
                </a:solidFill>
              </a:rPr>
              <a:t>7</a:t>
            </a:r>
            <a:r>
              <a:rPr lang="en-US" sz="1100" dirty="0" smtClean="0">
                <a:solidFill>
                  <a:srgbClr val="00B0F0"/>
                </a:solidFill>
              </a:rPr>
              <a:t>50 m</a:t>
            </a:r>
            <a:endParaRPr lang="en-US" sz="1100" dirty="0">
              <a:solidFill>
                <a:srgbClr val="00B0F0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1348576" y="1756437"/>
            <a:ext cx="1251950" cy="1993261"/>
          </a:xfrm>
          <a:custGeom>
            <a:avLst/>
            <a:gdLst>
              <a:gd name="connsiteX0" fmla="*/ 6578 w 1251950"/>
              <a:gd name="connsiteY0" fmla="*/ 0 h 1993261"/>
              <a:gd name="connsiteX1" fmla="*/ 611792 w 1251950"/>
              <a:gd name="connsiteY1" fmla="*/ 111834 h 1993261"/>
              <a:gd name="connsiteX2" fmla="*/ 1118330 w 1251950"/>
              <a:gd name="connsiteY2" fmla="*/ 526274 h 1993261"/>
              <a:gd name="connsiteX3" fmla="*/ 1236742 w 1251950"/>
              <a:gd name="connsiteY3" fmla="*/ 1230164 h 1993261"/>
              <a:gd name="connsiteX4" fmla="*/ 848615 w 1251950"/>
              <a:gd name="connsiteY4" fmla="*/ 1802487 h 1993261"/>
              <a:gd name="connsiteX5" fmla="*/ 0 w 1251950"/>
              <a:gd name="connsiteY5" fmla="*/ 1993261 h 199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1950" h="1993261">
                <a:moveTo>
                  <a:pt x="6578" y="0"/>
                </a:moveTo>
                <a:cubicBezTo>
                  <a:pt x="216539" y="12061"/>
                  <a:pt x="426500" y="24122"/>
                  <a:pt x="611792" y="111834"/>
                </a:cubicBezTo>
                <a:cubicBezTo>
                  <a:pt x="797084" y="199546"/>
                  <a:pt x="1014172" y="339886"/>
                  <a:pt x="1118330" y="526274"/>
                </a:cubicBezTo>
                <a:cubicBezTo>
                  <a:pt x="1222488" y="712662"/>
                  <a:pt x="1281695" y="1017462"/>
                  <a:pt x="1236742" y="1230164"/>
                </a:cubicBezTo>
                <a:cubicBezTo>
                  <a:pt x="1191790" y="1442866"/>
                  <a:pt x="1054739" y="1675304"/>
                  <a:pt x="848615" y="1802487"/>
                </a:cubicBezTo>
                <a:cubicBezTo>
                  <a:pt x="642491" y="1929670"/>
                  <a:pt x="5482" y="1942827"/>
                  <a:pt x="0" y="1993261"/>
                </a:cubicBezTo>
              </a:path>
            </a:pathLst>
          </a:custGeom>
          <a:noFill/>
          <a:ln w="190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726851" y="1645535"/>
            <a:ext cx="901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B050"/>
                </a:solidFill>
              </a:rPr>
              <a:t>1300 m</a:t>
            </a:r>
            <a:endParaRPr lang="en-US" sz="11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58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Building the FLUKA Geometry (II)</a:t>
            </a:r>
            <a:endParaRPr lang="en-US" sz="32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48" y="891230"/>
            <a:ext cx="3948719" cy="271564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May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Mereghetti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569" y="2753608"/>
            <a:ext cx="6545526" cy="221410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249658" y="933317"/>
            <a:ext cx="4578578" cy="228352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1400" dirty="0" smtClean="0"/>
              <a:t>View of the MC FLUKA geometry from top;</a:t>
            </a:r>
          </a:p>
          <a:p>
            <a:r>
              <a:rPr lang="en-US" sz="1400" dirty="0" smtClean="0"/>
              <a:t>Very essential geometry at the detector location and in the region of the magnets immediately next to it;</a:t>
            </a:r>
          </a:p>
          <a:p>
            <a:pPr lvl="1"/>
            <a:r>
              <a:rPr lang="en-US" sz="1100" dirty="0" smtClean="0"/>
              <a:t>To be developed, following geometry used by N. </a:t>
            </a:r>
            <a:r>
              <a:rPr lang="en-US" sz="1100" dirty="0" err="1" smtClean="0"/>
              <a:t>Mokhov</a:t>
            </a:r>
            <a:r>
              <a:rPr lang="en-US" sz="1100" dirty="0" smtClean="0"/>
              <a:t>;</a:t>
            </a:r>
          </a:p>
          <a:p>
            <a:r>
              <a:rPr lang="en-US" sz="1400" dirty="0" smtClean="0"/>
              <a:t>Created the </a:t>
            </a:r>
            <a:r>
              <a:rPr lang="en-US" sz="1400" dirty="0" err="1" smtClean="0">
                <a:hlinkClick r:id="rId4"/>
              </a:rPr>
              <a:t>muoncollider_mdi_flukageo</a:t>
            </a:r>
            <a:r>
              <a:rPr lang="en-US" sz="1400" dirty="0" smtClean="0"/>
              <a:t> group on gitlab.cern.ch, collecting the </a:t>
            </a:r>
            <a:r>
              <a:rPr lang="en-US" sz="1400" dirty="0" err="1" smtClean="0"/>
              <a:t>git</a:t>
            </a:r>
            <a:r>
              <a:rPr lang="en-US" sz="1400" dirty="0" smtClean="0"/>
              <a:t> repos of the FEDB and geometry for MDI studies (+</a:t>
            </a:r>
            <a:r>
              <a:rPr lang="en-US" sz="1400" dirty="0" err="1" smtClean="0"/>
              <a:t>config</a:t>
            </a:r>
            <a:r>
              <a:rPr lang="en-US" sz="1400" dirty="0" smtClean="0"/>
              <a:t> files);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47188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Building the FLUKA Geometry (III)</a:t>
            </a:r>
            <a:endParaRPr lang="en-US" sz="32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1" y="1016220"/>
            <a:ext cx="4448131" cy="3059106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806655" y="1013947"/>
            <a:ext cx="4049016" cy="3110662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1200" dirty="0" smtClean="0"/>
              <a:t>A very basic FEDB (for the time being):</a:t>
            </a:r>
          </a:p>
          <a:p>
            <a:r>
              <a:rPr lang="en-US" sz="1200" dirty="0" smtClean="0"/>
              <a:t>Only dipoles and quadrupoles;</a:t>
            </a:r>
          </a:p>
          <a:p>
            <a:pPr lvl="1"/>
            <a:r>
              <a:rPr lang="en-US" sz="1100" dirty="0" smtClean="0"/>
              <a:t>To be enriched with missing elements (e.g. </a:t>
            </a:r>
            <a:r>
              <a:rPr lang="en-US" sz="1100" dirty="0" err="1" smtClean="0"/>
              <a:t>sextupoles</a:t>
            </a:r>
            <a:r>
              <a:rPr lang="en-US" sz="1100" dirty="0" smtClean="0"/>
              <a:t>);</a:t>
            </a:r>
          </a:p>
          <a:p>
            <a:r>
              <a:rPr lang="en-US" sz="1200" dirty="0" smtClean="0"/>
              <a:t>All quads / dipoles have same cross section, and lengths as per each family;</a:t>
            </a:r>
          </a:p>
          <a:p>
            <a:pPr lvl="1"/>
            <a:r>
              <a:rPr lang="en-US" sz="1100" dirty="0" smtClean="0"/>
              <a:t>Is this true? From comments in the MAD-8 input files this seems not to be the case…</a:t>
            </a:r>
          </a:p>
          <a:p>
            <a:r>
              <a:rPr lang="en-US" sz="1200" dirty="0" smtClean="0"/>
              <a:t>Dimensions / shapes based on my personal experience on LHC studies;</a:t>
            </a:r>
          </a:p>
          <a:p>
            <a:pPr lvl="1"/>
            <a:r>
              <a:rPr lang="en-US" sz="1100" dirty="0" smtClean="0"/>
              <a:t>Are these adequate for the MC MDI studies?</a:t>
            </a:r>
          </a:p>
          <a:p>
            <a:r>
              <a:rPr lang="en-US" sz="1200" dirty="0" smtClean="0"/>
              <a:t>Using materials pre-defined in FLUKA (i.e. no SC coils, SS collars / beam pipe, </a:t>
            </a:r>
            <a:r>
              <a:rPr lang="en-US" sz="1200" dirty="0" err="1" smtClean="0"/>
              <a:t>etc</a:t>
            </a:r>
            <a:r>
              <a:rPr lang="en-US" sz="1200" dirty="0" smtClean="0"/>
              <a:t>…);</a:t>
            </a:r>
          </a:p>
          <a:p>
            <a:pPr lvl="1"/>
            <a:r>
              <a:rPr lang="en-US" sz="1100" dirty="0" smtClean="0"/>
              <a:t>We should check that this is acceptable for our studies…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May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Mereghetti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12218"/>
      </p:ext>
    </p:extLst>
  </p:cSld>
  <p:clrMapOvr>
    <a:masterClrMapping/>
  </p:clrMapOvr>
</p:sld>
</file>

<file path=ppt/theme/theme1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CERNCorporate16-9.potx</Template>
  <TotalTime>216</TotalTime>
  <Words>1272</Words>
  <Application>Microsoft Office PowerPoint</Application>
  <PresentationFormat>On-screen Show (16:9)</PresentationFormat>
  <Paragraphs>127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Optima</vt:lpstr>
      <vt:lpstr>Symbol</vt:lpstr>
      <vt:lpstr>Wingdings</vt:lpstr>
      <vt:lpstr>CERNCorporate16-9</vt:lpstr>
      <vt:lpstr>PowerPoint Presentation</vt:lpstr>
      <vt:lpstr>Preliminary Fluka Geometry for MDI Studies of the 1.5 TeV Muon Collider</vt:lpstr>
      <vt:lpstr>Outline</vt:lpstr>
      <vt:lpstr>Introduction</vt:lpstr>
      <vt:lpstr>LineBuilder and FLUKA Element DataBase</vt:lpstr>
      <vt:lpstr>Application of LB/FEDB to MC MDI Studies</vt:lpstr>
      <vt:lpstr>Building the FLUKA Geometry</vt:lpstr>
      <vt:lpstr>Building the FLUKA Geometry (II)</vt:lpstr>
      <vt:lpstr>Building the FLUKA Geometry (III)</vt:lpstr>
      <vt:lpstr>Building the FLUKA Geometry (IV)</vt:lpstr>
      <vt:lpstr>Conclusions</vt:lpstr>
      <vt:lpstr>Outlook (for discussion)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Alessio Mereghetti</cp:lastModifiedBy>
  <cp:revision>28</cp:revision>
  <dcterms:created xsi:type="dcterms:W3CDTF">2012-11-30T11:04:26Z</dcterms:created>
  <dcterms:modified xsi:type="dcterms:W3CDTF">2020-05-25T09:31:54Z</dcterms:modified>
</cp:coreProperties>
</file>