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64"/>
  </p:notesMasterIdLst>
  <p:sldIdLst>
    <p:sldId id="257" r:id="rId3"/>
    <p:sldId id="294" r:id="rId4"/>
    <p:sldId id="268" r:id="rId5"/>
    <p:sldId id="351" r:id="rId6"/>
    <p:sldId id="370" r:id="rId7"/>
    <p:sldId id="372" r:id="rId8"/>
    <p:sldId id="374" r:id="rId9"/>
    <p:sldId id="376" r:id="rId10"/>
    <p:sldId id="382" r:id="rId11"/>
    <p:sldId id="440" r:id="rId12"/>
    <p:sldId id="354" r:id="rId13"/>
    <p:sldId id="420" r:id="rId14"/>
    <p:sldId id="355" r:id="rId15"/>
    <p:sldId id="356" r:id="rId16"/>
    <p:sldId id="393" r:id="rId17"/>
    <p:sldId id="394" r:id="rId18"/>
    <p:sldId id="418" r:id="rId19"/>
    <p:sldId id="359" r:id="rId20"/>
    <p:sldId id="360" r:id="rId21"/>
    <p:sldId id="361" r:id="rId22"/>
    <p:sldId id="395" r:id="rId23"/>
    <p:sldId id="396" r:id="rId24"/>
    <p:sldId id="362" r:id="rId25"/>
    <p:sldId id="428" r:id="rId26"/>
    <p:sldId id="429" r:id="rId27"/>
    <p:sldId id="430" r:id="rId28"/>
    <p:sldId id="363" r:id="rId29"/>
    <p:sldId id="364" r:id="rId30"/>
    <p:sldId id="421" r:id="rId31"/>
    <p:sldId id="261" r:id="rId32"/>
    <p:sldId id="341" r:id="rId33"/>
    <p:sldId id="264" r:id="rId34"/>
    <p:sldId id="256" r:id="rId35"/>
    <p:sldId id="309" r:id="rId36"/>
    <p:sldId id="263" r:id="rId37"/>
    <p:sldId id="384" r:id="rId38"/>
    <p:sldId id="385" r:id="rId39"/>
    <p:sldId id="386" r:id="rId40"/>
    <p:sldId id="387" r:id="rId41"/>
    <p:sldId id="388" r:id="rId42"/>
    <p:sldId id="390" r:id="rId43"/>
    <p:sldId id="391" r:id="rId44"/>
    <p:sldId id="437" r:id="rId45"/>
    <p:sldId id="438" r:id="rId46"/>
    <p:sldId id="439" r:id="rId47"/>
    <p:sldId id="410" r:id="rId48"/>
    <p:sldId id="411" r:id="rId49"/>
    <p:sldId id="412" r:id="rId50"/>
    <p:sldId id="407" r:id="rId51"/>
    <p:sldId id="413" r:id="rId52"/>
    <p:sldId id="408" r:id="rId53"/>
    <p:sldId id="432" r:id="rId54"/>
    <p:sldId id="433" r:id="rId55"/>
    <p:sldId id="434" r:id="rId56"/>
    <p:sldId id="435" r:id="rId57"/>
    <p:sldId id="436" r:id="rId58"/>
    <p:sldId id="441" r:id="rId59"/>
    <p:sldId id="442" r:id="rId60"/>
    <p:sldId id="415" r:id="rId61"/>
    <p:sldId id="416" r:id="rId62"/>
    <p:sldId id="417" r:id="rId6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6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E8A1EB-36D8-4E09-8C81-0190B1EB68ED}" type="doc">
      <dgm:prSet loTypeId="urn:microsoft.com/office/officeart/2005/8/layout/arrow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58B15E63-E575-4AA8-B65B-59D8C431CE87}">
      <dgm:prSet phldrT="[テキスト]"/>
      <dgm:spPr>
        <a:solidFill>
          <a:srgbClr val="3333CC"/>
        </a:solidFill>
      </dgm:spPr>
      <dgm:t>
        <a:bodyPr/>
        <a:lstStyle/>
        <a:p>
          <a:r>
            <a:rPr kumimoji="1" lang="en-US" altLang="ja-JP" dirty="0" smtClean="0"/>
            <a:t>No upgrade</a:t>
          </a:r>
        </a:p>
        <a:p>
          <a:r>
            <a:rPr kumimoji="1" lang="en-US" altLang="ja-JP" dirty="0" smtClean="0"/>
            <a:t>BAD</a:t>
          </a:r>
          <a:endParaRPr kumimoji="1" lang="ja-JP" altLang="en-US" dirty="0"/>
        </a:p>
      </dgm:t>
    </dgm:pt>
    <dgm:pt modelId="{5855B085-80AA-43C0-B071-0087136E34C8}" type="parTrans" cxnId="{5693C281-277C-4643-9594-4084E2E22CCD}">
      <dgm:prSet/>
      <dgm:spPr/>
      <dgm:t>
        <a:bodyPr/>
        <a:lstStyle/>
        <a:p>
          <a:endParaRPr kumimoji="1" lang="ja-JP" altLang="en-US"/>
        </a:p>
      </dgm:t>
    </dgm:pt>
    <dgm:pt modelId="{690A166E-BE9D-4126-A83C-11E15B8AE56D}" type="sibTrans" cxnId="{5693C281-277C-4643-9594-4084E2E22CCD}">
      <dgm:prSet/>
      <dgm:spPr/>
      <dgm:t>
        <a:bodyPr/>
        <a:lstStyle/>
        <a:p>
          <a:endParaRPr kumimoji="1" lang="ja-JP" altLang="en-US"/>
        </a:p>
      </dgm:t>
    </dgm:pt>
    <dgm:pt modelId="{0742EC54-67F4-4680-95F3-60F95CB7E2F9}">
      <dgm:prSet phldrT="[テキスト]"/>
      <dgm:spPr>
        <a:solidFill>
          <a:srgbClr val="FF0000"/>
        </a:solidFill>
      </dgm:spPr>
      <dgm:t>
        <a:bodyPr/>
        <a:lstStyle/>
        <a:p>
          <a:r>
            <a:rPr kumimoji="1" lang="en-US" altLang="ja-JP" dirty="0" smtClean="0"/>
            <a:t>Upgrade</a:t>
          </a:r>
        </a:p>
        <a:p>
          <a:r>
            <a:rPr kumimoji="1" lang="en-US" altLang="ja-JP" dirty="0" smtClean="0"/>
            <a:t>GOOD</a:t>
          </a:r>
          <a:endParaRPr kumimoji="1" lang="ja-JP" altLang="en-US" dirty="0"/>
        </a:p>
      </dgm:t>
    </dgm:pt>
    <dgm:pt modelId="{F158C901-7920-488D-AFC3-9C6EA74C3557}" type="parTrans" cxnId="{131C648C-35A9-4395-8B3A-2F8C2C069F80}">
      <dgm:prSet/>
      <dgm:spPr/>
      <dgm:t>
        <a:bodyPr/>
        <a:lstStyle/>
        <a:p>
          <a:endParaRPr kumimoji="1" lang="ja-JP" altLang="en-US"/>
        </a:p>
      </dgm:t>
    </dgm:pt>
    <dgm:pt modelId="{C4BCB7BB-3DA1-4D2E-88F7-3090CD4CF7A2}" type="sibTrans" cxnId="{131C648C-35A9-4395-8B3A-2F8C2C069F80}">
      <dgm:prSet/>
      <dgm:spPr/>
      <dgm:t>
        <a:bodyPr/>
        <a:lstStyle/>
        <a:p>
          <a:endParaRPr kumimoji="1" lang="ja-JP" altLang="en-US"/>
        </a:p>
      </dgm:t>
    </dgm:pt>
    <dgm:pt modelId="{78F5DAF6-6459-47BD-BF56-AFDC97120CCA}" type="pres">
      <dgm:prSet presAssocID="{09E8A1EB-36D8-4E09-8C81-0190B1EB68E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8F586B17-E9DD-47E2-9D0F-8F18A3942ABC}" type="pres">
      <dgm:prSet presAssocID="{58B15E63-E575-4AA8-B65B-59D8C431CE87}" presName="arrow" presStyleLbl="node1" presStyleIdx="0" presStyleCnt="2" custScaleX="6509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64F5679-F392-45F4-9636-86E572324F55}" type="pres">
      <dgm:prSet presAssocID="{0742EC54-67F4-4680-95F3-60F95CB7E2F9}" presName="arrow" presStyleLbl="node1" presStyleIdx="1" presStyleCnt="2" custScaleX="65094" custRadScaleRad="1628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77241DBE-8A63-45F1-AA98-EFDDAA5B4BEC}" type="presOf" srcId="{0742EC54-67F4-4680-95F3-60F95CB7E2F9}" destId="{F64F5679-F392-45F4-9636-86E572324F55}" srcOrd="0" destOrd="0" presId="urn:microsoft.com/office/officeart/2005/8/layout/arrow1"/>
    <dgm:cxn modelId="{9F426165-3AB3-4C5F-B720-5C8162F9710D}" type="presOf" srcId="{09E8A1EB-36D8-4E09-8C81-0190B1EB68ED}" destId="{78F5DAF6-6459-47BD-BF56-AFDC97120CCA}" srcOrd="0" destOrd="0" presId="urn:microsoft.com/office/officeart/2005/8/layout/arrow1"/>
    <dgm:cxn modelId="{5693C281-277C-4643-9594-4084E2E22CCD}" srcId="{09E8A1EB-36D8-4E09-8C81-0190B1EB68ED}" destId="{58B15E63-E575-4AA8-B65B-59D8C431CE87}" srcOrd="0" destOrd="0" parTransId="{5855B085-80AA-43C0-B071-0087136E34C8}" sibTransId="{690A166E-BE9D-4126-A83C-11E15B8AE56D}"/>
    <dgm:cxn modelId="{131C648C-35A9-4395-8B3A-2F8C2C069F80}" srcId="{09E8A1EB-36D8-4E09-8C81-0190B1EB68ED}" destId="{0742EC54-67F4-4680-95F3-60F95CB7E2F9}" srcOrd="1" destOrd="0" parTransId="{F158C901-7920-488D-AFC3-9C6EA74C3557}" sibTransId="{C4BCB7BB-3DA1-4D2E-88F7-3090CD4CF7A2}"/>
    <dgm:cxn modelId="{E99F36C6-1656-41CF-98A8-5ADF188D836D}" type="presOf" srcId="{58B15E63-E575-4AA8-B65B-59D8C431CE87}" destId="{8F586B17-E9DD-47E2-9D0F-8F18A3942ABC}" srcOrd="0" destOrd="0" presId="urn:microsoft.com/office/officeart/2005/8/layout/arrow1"/>
    <dgm:cxn modelId="{45E2B828-2DD7-4A3B-80BF-0D325896B07C}" type="presParOf" srcId="{78F5DAF6-6459-47BD-BF56-AFDC97120CCA}" destId="{8F586B17-E9DD-47E2-9D0F-8F18A3942ABC}" srcOrd="0" destOrd="0" presId="urn:microsoft.com/office/officeart/2005/8/layout/arrow1"/>
    <dgm:cxn modelId="{3B288DF5-8D36-4CAC-8AFD-02D8B901D641}" type="presParOf" srcId="{78F5DAF6-6459-47BD-BF56-AFDC97120CCA}" destId="{F64F5679-F392-45F4-9636-86E572324F55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E8A1EB-36D8-4E09-8C81-0190B1EB68ED}" type="doc">
      <dgm:prSet loTypeId="urn:microsoft.com/office/officeart/2005/8/layout/arrow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58B15E63-E575-4AA8-B65B-59D8C431CE87}">
      <dgm:prSet phldrT="[テキスト]"/>
      <dgm:spPr>
        <a:solidFill>
          <a:srgbClr val="3333CC"/>
        </a:solidFill>
      </dgm:spPr>
      <dgm:t>
        <a:bodyPr/>
        <a:lstStyle/>
        <a:p>
          <a:r>
            <a:rPr kumimoji="1" lang="en-US" altLang="ja-JP" dirty="0" smtClean="0"/>
            <a:t>No upgrade</a:t>
          </a:r>
        </a:p>
        <a:p>
          <a:r>
            <a:rPr kumimoji="1" lang="en-US" altLang="ja-JP" dirty="0" smtClean="0"/>
            <a:t>BAD</a:t>
          </a:r>
          <a:endParaRPr kumimoji="1" lang="ja-JP" altLang="en-US" dirty="0"/>
        </a:p>
      </dgm:t>
    </dgm:pt>
    <dgm:pt modelId="{5855B085-80AA-43C0-B071-0087136E34C8}" type="parTrans" cxnId="{5693C281-277C-4643-9594-4084E2E22CCD}">
      <dgm:prSet/>
      <dgm:spPr/>
      <dgm:t>
        <a:bodyPr/>
        <a:lstStyle/>
        <a:p>
          <a:endParaRPr kumimoji="1" lang="ja-JP" altLang="en-US"/>
        </a:p>
      </dgm:t>
    </dgm:pt>
    <dgm:pt modelId="{690A166E-BE9D-4126-A83C-11E15B8AE56D}" type="sibTrans" cxnId="{5693C281-277C-4643-9594-4084E2E22CCD}">
      <dgm:prSet/>
      <dgm:spPr/>
      <dgm:t>
        <a:bodyPr/>
        <a:lstStyle/>
        <a:p>
          <a:endParaRPr kumimoji="1" lang="ja-JP" altLang="en-US"/>
        </a:p>
      </dgm:t>
    </dgm:pt>
    <dgm:pt modelId="{0742EC54-67F4-4680-95F3-60F95CB7E2F9}">
      <dgm:prSet phldrT="[テキスト]"/>
      <dgm:spPr>
        <a:solidFill>
          <a:srgbClr val="FF0000"/>
        </a:solidFill>
      </dgm:spPr>
      <dgm:t>
        <a:bodyPr/>
        <a:lstStyle/>
        <a:p>
          <a:r>
            <a:rPr kumimoji="1" lang="en-US" altLang="ja-JP" dirty="0" smtClean="0"/>
            <a:t>Upgrade</a:t>
          </a:r>
        </a:p>
        <a:p>
          <a:r>
            <a:rPr kumimoji="1" lang="en-US" altLang="ja-JP" dirty="0" smtClean="0"/>
            <a:t>GOOD</a:t>
          </a:r>
          <a:endParaRPr kumimoji="1" lang="ja-JP" altLang="en-US" dirty="0"/>
        </a:p>
      </dgm:t>
    </dgm:pt>
    <dgm:pt modelId="{F158C901-7920-488D-AFC3-9C6EA74C3557}" type="parTrans" cxnId="{131C648C-35A9-4395-8B3A-2F8C2C069F80}">
      <dgm:prSet/>
      <dgm:spPr/>
      <dgm:t>
        <a:bodyPr/>
        <a:lstStyle/>
        <a:p>
          <a:endParaRPr kumimoji="1" lang="ja-JP" altLang="en-US"/>
        </a:p>
      </dgm:t>
    </dgm:pt>
    <dgm:pt modelId="{C4BCB7BB-3DA1-4D2E-88F7-3090CD4CF7A2}" type="sibTrans" cxnId="{131C648C-35A9-4395-8B3A-2F8C2C069F80}">
      <dgm:prSet/>
      <dgm:spPr/>
      <dgm:t>
        <a:bodyPr/>
        <a:lstStyle/>
        <a:p>
          <a:endParaRPr kumimoji="1" lang="ja-JP" altLang="en-US"/>
        </a:p>
      </dgm:t>
    </dgm:pt>
    <dgm:pt modelId="{78F5DAF6-6459-47BD-BF56-AFDC97120CCA}" type="pres">
      <dgm:prSet presAssocID="{09E8A1EB-36D8-4E09-8C81-0190B1EB68E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8F586B17-E9DD-47E2-9D0F-8F18A3942ABC}" type="pres">
      <dgm:prSet presAssocID="{58B15E63-E575-4AA8-B65B-59D8C431CE87}" presName="arrow" presStyleLbl="node1" presStyleIdx="0" presStyleCnt="2" custAng="5400000" custScaleX="65094" custRadScaleRad="114009" custRadScaleInc="47479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64F5679-F392-45F4-9636-86E572324F55}" type="pres">
      <dgm:prSet presAssocID="{0742EC54-67F4-4680-95F3-60F95CB7E2F9}" presName="arrow" presStyleLbl="node1" presStyleIdx="1" presStyleCnt="2" custAng="5400000" custScaleX="65094" custRadScaleRad="77775" custRadScaleInc="5370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18D63D2A-0374-4D92-B0FC-4A0DF226D1D9}" type="presOf" srcId="{09E8A1EB-36D8-4E09-8C81-0190B1EB68ED}" destId="{78F5DAF6-6459-47BD-BF56-AFDC97120CCA}" srcOrd="0" destOrd="0" presId="urn:microsoft.com/office/officeart/2005/8/layout/arrow1"/>
    <dgm:cxn modelId="{28849784-F618-40A7-83E5-4B5E70E1F559}" type="presOf" srcId="{0742EC54-67F4-4680-95F3-60F95CB7E2F9}" destId="{F64F5679-F392-45F4-9636-86E572324F55}" srcOrd="0" destOrd="0" presId="urn:microsoft.com/office/officeart/2005/8/layout/arrow1"/>
    <dgm:cxn modelId="{5693C281-277C-4643-9594-4084E2E22CCD}" srcId="{09E8A1EB-36D8-4E09-8C81-0190B1EB68ED}" destId="{58B15E63-E575-4AA8-B65B-59D8C431CE87}" srcOrd="0" destOrd="0" parTransId="{5855B085-80AA-43C0-B071-0087136E34C8}" sibTransId="{690A166E-BE9D-4126-A83C-11E15B8AE56D}"/>
    <dgm:cxn modelId="{09583EFB-75CA-47DE-B41D-C03D6542A169}" type="presOf" srcId="{58B15E63-E575-4AA8-B65B-59D8C431CE87}" destId="{8F586B17-E9DD-47E2-9D0F-8F18A3942ABC}" srcOrd="0" destOrd="0" presId="urn:microsoft.com/office/officeart/2005/8/layout/arrow1"/>
    <dgm:cxn modelId="{131C648C-35A9-4395-8B3A-2F8C2C069F80}" srcId="{09E8A1EB-36D8-4E09-8C81-0190B1EB68ED}" destId="{0742EC54-67F4-4680-95F3-60F95CB7E2F9}" srcOrd="1" destOrd="0" parTransId="{F158C901-7920-488D-AFC3-9C6EA74C3557}" sibTransId="{C4BCB7BB-3DA1-4D2E-88F7-3090CD4CF7A2}"/>
    <dgm:cxn modelId="{1EC16D1B-FDB8-4D0C-ACEE-EB32E5B5790C}" type="presParOf" srcId="{78F5DAF6-6459-47BD-BF56-AFDC97120CCA}" destId="{8F586B17-E9DD-47E2-9D0F-8F18A3942ABC}" srcOrd="0" destOrd="0" presId="urn:microsoft.com/office/officeart/2005/8/layout/arrow1"/>
    <dgm:cxn modelId="{F80BE380-34F3-4357-A363-D28E3EF872D2}" type="presParOf" srcId="{78F5DAF6-6459-47BD-BF56-AFDC97120CCA}" destId="{F64F5679-F392-45F4-9636-86E572324F55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586B17-E9DD-47E2-9D0F-8F18A3942ABC}">
      <dsp:nvSpPr>
        <dsp:cNvPr id="0" name=""/>
        <dsp:cNvSpPr/>
      </dsp:nvSpPr>
      <dsp:spPr>
        <a:xfrm rot="16200000">
          <a:off x="199701" y="244"/>
          <a:ext cx="743711" cy="1142519"/>
        </a:xfrm>
        <a:prstGeom prst="upArrow">
          <a:avLst>
            <a:gd name="adj1" fmla="val 50000"/>
            <a:gd name="adj2" fmla="val 35000"/>
          </a:avLst>
        </a:prstGeom>
        <a:solidFill>
          <a:srgbClr val="3333CC"/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700" kern="1200" dirty="0" smtClean="0"/>
            <a:t>No upgrade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700" kern="1200" dirty="0" smtClean="0"/>
            <a:t>BAD</a:t>
          </a:r>
          <a:endParaRPr kumimoji="1" lang="ja-JP" altLang="en-US" sz="700" kern="1200" dirty="0"/>
        </a:p>
      </dsp:txBody>
      <dsp:txXfrm rot="16200000">
        <a:off x="199701" y="244"/>
        <a:ext cx="743711" cy="1142519"/>
      </dsp:txXfrm>
    </dsp:sp>
    <dsp:sp modelId="{F64F5679-F392-45F4-9636-86E572324F55}">
      <dsp:nvSpPr>
        <dsp:cNvPr id="0" name=""/>
        <dsp:cNvSpPr/>
      </dsp:nvSpPr>
      <dsp:spPr>
        <a:xfrm rot="5400000">
          <a:off x="1736412" y="244"/>
          <a:ext cx="743711" cy="1142519"/>
        </a:xfrm>
        <a:prstGeom prst="upArrow">
          <a:avLst>
            <a:gd name="adj1" fmla="val 50000"/>
            <a:gd name="adj2" fmla="val 35000"/>
          </a:avLst>
        </a:prstGeom>
        <a:solidFill>
          <a:srgbClr val="FF0000"/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49784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700" kern="1200" dirty="0" smtClean="0"/>
            <a:t>Upgrade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700" kern="1200" dirty="0" smtClean="0"/>
            <a:t>GOOD</a:t>
          </a:r>
          <a:endParaRPr kumimoji="1" lang="ja-JP" altLang="en-US" sz="700" kern="1200" dirty="0"/>
        </a:p>
      </dsp:txBody>
      <dsp:txXfrm rot="5400000">
        <a:off x="1736412" y="244"/>
        <a:ext cx="743711" cy="114251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586B17-E9DD-47E2-9D0F-8F18A3942ABC}">
      <dsp:nvSpPr>
        <dsp:cNvPr id="0" name=""/>
        <dsp:cNvSpPr/>
      </dsp:nvSpPr>
      <dsp:spPr>
        <a:xfrm>
          <a:off x="642938" y="928692"/>
          <a:ext cx="619873" cy="952274"/>
        </a:xfrm>
        <a:prstGeom prst="upArrow">
          <a:avLst>
            <a:gd name="adj1" fmla="val 50000"/>
            <a:gd name="adj2" fmla="val 35000"/>
          </a:avLst>
        </a:prstGeom>
        <a:solidFill>
          <a:srgbClr val="3333CC"/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600" kern="1200" dirty="0" smtClean="0"/>
            <a:t>No upgrade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600" kern="1200" dirty="0" smtClean="0"/>
            <a:t>BAD</a:t>
          </a:r>
          <a:endParaRPr kumimoji="1" lang="ja-JP" altLang="en-US" sz="600" kern="1200" dirty="0"/>
        </a:p>
      </dsp:txBody>
      <dsp:txXfrm>
        <a:off x="642938" y="928692"/>
        <a:ext cx="619873" cy="952274"/>
      </dsp:txXfrm>
    </dsp:sp>
    <dsp:sp modelId="{F64F5679-F392-45F4-9636-86E572324F55}">
      <dsp:nvSpPr>
        <dsp:cNvPr id="0" name=""/>
        <dsp:cNvSpPr/>
      </dsp:nvSpPr>
      <dsp:spPr>
        <a:xfrm rot="10800000">
          <a:off x="642925" y="1928848"/>
          <a:ext cx="619873" cy="952274"/>
        </a:xfrm>
        <a:prstGeom prst="upArrow">
          <a:avLst>
            <a:gd name="adj1" fmla="val 50000"/>
            <a:gd name="adj2" fmla="val 35000"/>
          </a:avLst>
        </a:prstGeom>
        <a:solidFill>
          <a:srgbClr val="FF0000"/>
        </a:solidFill>
        <a:ln w="25400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" tIns="42672" rIns="42672" bIns="42672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600" kern="1200" dirty="0" smtClean="0"/>
            <a:t>Upgrade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600" kern="1200" dirty="0" smtClean="0"/>
            <a:t>GOOD</a:t>
          </a:r>
          <a:endParaRPr kumimoji="1" lang="ja-JP" altLang="en-US" sz="600" kern="1200" dirty="0"/>
        </a:p>
      </dsp:txBody>
      <dsp:txXfrm rot="10800000">
        <a:off x="642925" y="1928848"/>
        <a:ext cx="619873" cy="952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F17BC-C792-4981-9599-B9AE3842CC75}" type="datetimeFigureOut">
              <a:rPr kumimoji="1" lang="ja-JP" altLang="en-US" smtClean="0"/>
              <a:pPr/>
              <a:t>2010/9/28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7D9F3-46B2-4175-9D0A-E60C906A90D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C76FB-E392-4161-81A8-8B525D4CBC9C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15C63-651F-4A50-B024-FB08885D93B1}" type="slidenum">
              <a:rPr lang="en-US" altLang="ja-JP">
                <a:solidFill>
                  <a:prstClr val="black"/>
                </a:solidFill>
              </a:rPr>
              <a:pPr/>
              <a:t>10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6C9EB-F96F-413C-9B9A-6B9931778318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667FD-C573-4104-A377-D7126CF73703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70638-B644-4328-A561-04591000F05C}" type="slidenum">
              <a:rPr lang="ja-JP" altLang="en-US" smtClean="0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F28F4-58BB-48A9-9AA5-0265749FCB82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F28F4-58BB-48A9-9AA5-0265749FCB82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AC35-6626-4764-B18E-A7D7D8739970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AC35-6626-4764-B18E-A7D7D8739970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F28F4-58BB-48A9-9AA5-0265749FCB82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9B8DE6-BF17-45D5-80F3-67FE60C369A2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 smtClean="0"/>
          </a:p>
        </p:txBody>
      </p:sp>
      <p:sp>
        <p:nvSpPr>
          <p:cNvPr id="3686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4CFA5AA-F10D-477D-9C72-47E1134DC8E7}" type="slidenum">
              <a:rPr lang="en-US" altLang="ja-JP"/>
              <a:pPr/>
              <a:t>27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1218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2EA91D1-85CA-4093-BB54-CC55E813FB9F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6FC0F-588B-4CAE-8674-EF81E31A6234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D0B307-D52B-4976-A2E2-7B6F734A62B2}" type="slidenum">
              <a:rPr lang="en-US" altLang="ja-JP">
                <a:solidFill>
                  <a:prstClr val="black"/>
                </a:solidFill>
              </a:rPr>
              <a:pPr/>
              <a:t>37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3475" y="703263"/>
            <a:ext cx="4592638" cy="3443287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549" y="4358054"/>
            <a:ext cx="5008904" cy="4078166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73B0-69F6-4E8C-ACA9-5AA92FF25B1E}" type="slidenum">
              <a:rPr lang="en-US" altLang="ja-JP">
                <a:solidFill>
                  <a:prstClr val="black"/>
                </a:solidFill>
              </a:rPr>
              <a:pPr/>
              <a:t>38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smtClean="0"/>
              <a:t>MPW: Multi Project Wafer</a:t>
            </a:r>
          </a:p>
          <a:p>
            <a:r>
              <a:rPr lang="en-US" altLang="ja-JP" smtClean="0"/>
              <a:t>UBM: Under Bump Metarization</a:t>
            </a:r>
          </a:p>
          <a:p>
            <a:endParaRPr lang="en-US" altLang="ja-JP" smtClean="0"/>
          </a:p>
        </p:txBody>
      </p:sp>
      <p:sp>
        <p:nvSpPr>
          <p:cNvPr id="2150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EC4BC-BA96-4F3D-9831-DF7C2B430E60}" type="slidenum">
              <a:rPr lang="en-US" altLang="ja-JP">
                <a:solidFill>
                  <a:prstClr val="black"/>
                </a:solidFill>
              </a:rPr>
              <a:pPr/>
              <a:t>39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73B0-69F6-4E8C-ACA9-5AA92FF25B1E}" type="slidenum">
              <a:rPr lang="en-US" altLang="ja-JP">
                <a:solidFill>
                  <a:prstClr val="black"/>
                </a:solidFill>
              </a:rPr>
              <a:pPr/>
              <a:t>40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73B0-69F6-4E8C-ACA9-5AA92FF25B1E}" type="slidenum">
              <a:rPr lang="en-US" altLang="ja-JP">
                <a:solidFill>
                  <a:prstClr val="black"/>
                </a:solidFill>
              </a:rPr>
              <a:pPr/>
              <a:t>41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73B0-69F6-4E8C-ACA9-5AA92FF25B1E}" type="slidenum">
              <a:rPr lang="en-US" altLang="ja-JP">
                <a:solidFill>
                  <a:prstClr val="black"/>
                </a:solidFill>
              </a:rPr>
              <a:pPr/>
              <a:t>42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327C3-4FC3-436A-BF12-80D5B50CD7F8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327C3-4FC3-436A-BF12-80D5B50CD7F8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327C3-4FC3-436A-BF12-80D5B50CD7F8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327C3-4FC3-436A-BF12-80D5B50CD7F8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327C3-4FC3-436A-BF12-80D5B50CD7F8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C327C3-4FC3-436A-BF12-80D5B50CD7F8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AC35-6626-4764-B18E-A7D7D8739970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73B0-69F6-4E8C-ACA9-5AA92FF25B1E}" type="slidenum">
              <a:rPr lang="en-US" altLang="ja-JP">
                <a:solidFill>
                  <a:prstClr val="black"/>
                </a:solidFill>
              </a:rPr>
              <a:pPr/>
              <a:t>5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AC35-6626-4764-B18E-A7D7D8739970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FAC35-6626-4764-B18E-A7D7D8739970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0" y="-9362909"/>
            <a:ext cx="1701" cy="201161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6981" tIns="48491" rIns="96981" bIns="48491" anchor="ctr"/>
          <a:lstStyle/>
          <a:p>
            <a:endParaRPr lang="ja-JP" altLang="en-US"/>
          </a:p>
        </p:txBody>
      </p:sp>
      <p:sp>
        <p:nvSpPr>
          <p:cNvPr id="921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460" y="4343067"/>
            <a:ext cx="5483679" cy="411246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0" y="-1609224"/>
            <a:ext cx="1701" cy="201161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6981" tIns="48491" rIns="96981" bIns="48491" anchor="ctr"/>
          <a:lstStyle/>
          <a:p>
            <a:endParaRPr lang="ja-JP" altLang="en-US"/>
          </a:p>
        </p:txBody>
      </p:sp>
      <p:sp>
        <p:nvSpPr>
          <p:cNvPr id="102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460" y="4343067"/>
            <a:ext cx="5483679" cy="411246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0" y="-1609224"/>
            <a:ext cx="1701" cy="2011613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6981" tIns="48491" rIns="96981" bIns="48491" anchor="ctr"/>
          <a:lstStyle/>
          <a:p>
            <a:endParaRPr lang="ja-JP" altLang="en-US"/>
          </a:p>
        </p:txBody>
      </p:sp>
      <p:sp>
        <p:nvSpPr>
          <p:cNvPr id="112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5460" y="4343067"/>
            <a:ext cx="5483679" cy="411246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659225" y="-11799888"/>
            <a:ext cx="33320038" cy="249888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460" y="4343066"/>
            <a:ext cx="5483679" cy="40172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659225" y="-11799888"/>
            <a:ext cx="33320038" cy="249888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460" y="4343066"/>
            <a:ext cx="5483679" cy="40172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57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18F15321-47C0-4BCD-BA33-28866B2C1A55}" type="slidenum">
              <a:rPr lang="en-GB" altLang="ja-JP" smtClean="0"/>
              <a:pPr/>
              <a:t>58</a:t>
            </a:fld>
            <a:endParaRPr lang="en-GB" altLang="ja-JP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59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0569E-9882-4B4F-B99B-0DA34C9A5BDA}" type="slidenum">
              <a:rPr lang="fr-FR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60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 2"/>
          <p:cNvSpPr txBox="1">
            <a:spLocks noGrp="1"/>
          </p:cNvSpPr>
          <p:nvPr>
            <p:ph type="body" sz="quarter" idx="1"/>
          </p:nvPr>
        </p:nvSpPr>
        <p:spPr>
          <a:xfrm>
            <a:off x="685464" y="4343322"/>
            <a:ext cx="5485674" cy="276999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F98C8F-2E5A-44BF-82A5-E86272C0455F}" type="slidenum">
              <a:rPr lang="en-US" altLang="ja-JP">
                <a:solidFill>
                  <a:prstClr val="black"/>
                </a:solidFill>
              </a:rPr>
              <a:pPr/>
              <a:t>7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D73B0-69F6-4E8C-ACA9-5AA92FF25B1E}" type="slidenum">
              <a:rPr lang="en-US" altLang="ja-JP">
                <a:solidFill>
                  <a:prstClr val="black"/>
                </a:solidFill>
              </a:rPr>
              <a:pPr/>
              <a:t>8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7D9F3-46B2-4175-9D0A-E60C906A90DC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7DA53-0FA0-4ED2-A462-7694509024B2}" type="datetime1">
              <a:rPr kumimoji="1" lang="en-US" altLang="ja-JP" smtClean="0"/>
              <a:t>9/28/2010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7FE01-AF2C-4402-90D0-D2450DFD8AA4}" type="datetime1">
              <a:rPr kumimoji="1" lang="en-US" altLang="ja-JP" smtClean="0"/>
              <a:t>9/28/2010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9A990-0F60-4195-BE42-BC0EA58EE6D1}" type="datetime1">
              <a:rPr kumimoji="1" lang="en-US" altLang="ja-JP" smtClean="0"/>
              <a:t>9/28/2010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ja-JP" altLang="en-US" smtClean="0"/>
              <a:t>マスタ サブタイトルの書式設定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BD24E-DA44-4F60-8D37-895E0CFA40E1}" type="datetime1">
              <a:rPr lang="en-US" altLang="ja-JP" smtClean="0">
                <a:solidFill>
                  <a:prstClr val="black"/>
                </a:solidFill>
              </a:rPr>
              <a:t>9/28/2010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&lt;#&gt;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85794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0CFCB-EFBD-43B5-8588-19617E25276B}" type="datetime1">
              <a:rPr lang="en-US" altLang="ja-JP" smtClean="0">
                <a:solidFill>
                  <a:prstClr val="black"/>
                </a:solidFill>
              </a:rPr>
              <a:t>9/28/2010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&lt;#&gt;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4D83-9E40-4B38-812F-1E60523F6BFE}" type="datetime1">
              <a:rPr lang="en-US" altLang="ja-JP" smtClean="0">
                <a:solidFill>
                  <a:prstClr val="black"/>
                </a:solidFill>
              </a:rPr>
              <a:t>9/28/2010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&lt;#&gt;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CA657-41F9-41F0-902C-8C29EE9C2429}" type="datetime1">
              <a:rPr lang="en-US" altLang="ja-JP" smtClean="0">
                <a:solidFill>
                  <a:prstClr val="black"/>
                </a:solidFill>
              </a:rPr>
              <a:t>9/28/2010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&lt;#&gt;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 2 段組み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857232"/>
            <a:ext cx="4038600" cy="5268931"/>
          </a:xfrm>
        </p:spPr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857232"/>
            <a:ext cx="4038600" cy="5268931"/>
          </a:xfrm>
        </p:spPr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B199B-EB12-47B1-924E-FD7EA948B849}" type="datetime1">
              <a:rPr lang="en-US" altLang="ja-JP" smtClean="0">
                <a:solidFill>
                  <a:prstClr val="black"/>
                </a:solidFill>
              </a:rPr>
              <a:t>9/28/2010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&lt;#&gt;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0E334-F4D0-4E0A-9BF9-20A893F43646}" type="datetime1">
              <a:rPr lang="en-US" altLang="ja-JP" smtClean="0">
                <a:solidFill>
                  <a:prstClr val="black"/>
                </a:solidFill>
              </a:rPr>
              <a:t>9/28/2010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&lt;#&gt;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857232"/>
            <a:ext cx="4038600" cy="5268931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857232"/>
            <a:ext cx="4038600" cy="5268931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F2534-C50C-4EC2-87BD-EF69B6D1042F}" type="datetime1">
              <a:rPr lang="en-US" altLang="ja-JP" smtClean="0">
                <a:solidFill>
                  <a:prstClr val="black"/>
                </a:solidFill>
              </a:rPr>
              <a:t>9/28/2010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&lt;#&gt;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紙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8000641" y="6447558"/>
            <a:ext cx="689760" cy="34131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hangingPunct="0">
              <a:lnSpc>
                <a:spcPct val="11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6650" algn="l"/>
              </a:tabLst>
              <a:defRPr/>
            </a:pPr>
            <a:fld id="{140E4544-FCDE-4CDD-8693-18D4E7DDA518}" type="slidenum">
              <a:rPr kumimoji="0" lang="en-GB" altLang="ja-JP">
                <a:solidFill>
                  <a:srgbClr val="000000"/>
                </a:solidFill>
                <a:latin typeface="Century Schoolbook L" pitchFamily="16" charset="0"/>
              </a:rPr>
              <a:pPr algn="ctr" hangingPunct="0">
                <a:lnSpc>
                  <a:spcPct val="111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656650" algn="l"/>
                </a:tabLst>
                <a:defRPr/>
              </a:pPr>
              <a:t>&lt;#&gt;</a:t>
            </a:fld>
            <a:endParaRPr kumimoji="0" lang="en-GB" altLang="ja-JP" dirty="0">
              <a:solidFill>
                <a:srgbClr val="000000"/>
              </a:solidFill>
              <a:latin typeface="Century Schoolbook L" pitchFamily="16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F3D64-EA3C-4EAC-88B7-16CF3C24C3B6}" type="datetime1">
              <a:rPr kumimoji="1" lang="en-US" altLang="ja-JP" smtClean="0"/>
              <a:t>9/28/2010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40470" y="0"/>
            <a:ext cx="4603530" cy="462455"/>
          </a:xfrm>
        </p:spPr>
        <p:txBody>
          <a:bodyPr/>
          <a:lstStyle>
            <a:lvl1pPr>
              <a:defRPr/>
            </a:lvl1pPr>
          </a:lstStyle>
          <a:p>
            <a:r>
              <a:rPr lang="sl-SI" dirty="0" smtClean="0"/>
              <a:t>Title</a:t>
            </a:r>
            <a:endParaRPr lang="sl-SI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8772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D15B2-B1D8-4B5A-8D01-C8F250ED826A}" type="slidenum">
              <a:rPr lang="en-GB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F2157-B584-4D9B-8A56-84D1F36B5B81}" type="slidenum">
              <a:rPr lang="en-GB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7013" y="1009650"/>
            <a:ext cx="3657600" cy="554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7013" y="1009650"/>
            <a:ext cx="3657600" cy="554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44249-32BF-4658-B165-EFB37D9F236E}" type="slidenum">
              <a:rPr lang="en-GB">
                <a:solidFill>
                  <a:srgbClr val="000000"/>
                </a:solidFill>
              </a:rPr>
              <a:pPr>
                <a:defRPr/>
              </a:pPr>
              <a:t>&lt;#&gt;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764A-5B5F-4AF0-AF66-F83567C01DA1}" type="datetime1">
              <a:rPr kumimoji="1" lang="en-US" altLang="ja-JP" smtClean="0"/>
              <a:t>9/28/2010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74E0E-1055-472E-90A7-AD76B576C4AA}" type="datetime1">
              <a:rPr kumimoji="1" lang="en-US" altLang="ja-JP" smtClean="0"/>
              <a:t>9/28/2010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8798-98FE-4682-A752-A1B59013238B}" type="datetime1">
              <a:rPr kumimoji="1" lang="en-US" altLang="ja-JP" smtClean="0"/>
              <a:t>9/28/2010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CFFA7-5ED9-4408-9CB4-70D09FEE3C72}" type="datetime1">
              <a:rPr kumimoji="1" lang="en-US" altLang="ja-JP" smtClean="0"/>
              <a:t>9/28/2010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9A8A-8CC5-4FBB-8E00-73C4B806B90A}" type="datetime1">
              <a:rPr kumimoji="1" lang="en-US" altLang="ja-JP" smtClean="0"/>
              <a:t>9/28/2010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86E46-6EE1-47D2-A150-E0793C21E562}" type="datetime1">
              <a:rPr kumimoji="1" lang="en-US" altLang="ja-JP" smtClean="0"/>
              <a:t>9/28/2010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342F3-E3BC-4234-8DF8-7E3FE40BEA7D}" type="datetime1">
              <a:rPr kumimoji="1" lang="en-US" altLang="ja-JP" smtClean="0"/>
              <a:t>9/28/2010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1BC4E-4877-49F7-BE6F-DDA4C3B2C39C}" type="datetime1">
              <a:rPr kumimoji="1" lang="en-US" altLang="ja-JP" smtClean="0"/>
              <a:t>9/28/2010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71" y="429"/>
            <a:ext cx="9142858" cy="392863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1438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 smtClean="0"/>
              <a:t>マスタ タイトルの書式設定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29600" cy="526893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445F1D4E-8ECB-4592-AE6E-6055835D70AB}" type="datetime1">
              <a:rPr kumimoji="0" lang="en-US" altLang="ja-JP" smtClean="0">
                <a:solidFill>
                  <a:prstClr val="black"/>
                </a:solidFill>
              </a:rPr>
              <a:t>9/28/2010</a:t>
            </a:fld>
            <a:endParaRPr kumimoji="0" lang="en-US" dirty="0" smtClean="0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kumimoji="0" lang="en-US" smtClean="0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kumimoji="0" lang="en-US" smtClean="0">
                <a:solidFill>
                  <a:prstClr val="black"/>
                </a:solidFill>
              </a:rPr>
              <a:pPr algn="r"/>
              <a:t>&lt;#&gt;</a:t>
            </a:fld>
            <a:endParaRPr kumimoji="0" lang="en-US" dirty="0" smtClean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</p:sldLayoutIdLst>
  <p:hf hdr="0" ftr="0" dt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oleObject" Target="../embeddings/Microsoft_Office_Word_97-2003___1.doc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88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belle2.kek.jp/B2GM/7th/index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9.jpeg"/><Relationship Id="rId4" Type="http://schemas.openxmlformats.org/officeDocument/2006/relationships/image" Target="../media/image10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2.png"/><Relationship Id="rId4" Type="http://schemas.openxmlformats.org/officeDocument/2006/relationships/image" Target="../media/image35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6.png"/><Relationship Id="rId5" Type="http://schemas.openxmlformats.org/officeDocument/2006/relationships/image" Target="../media/image115.emf"/><Relationship Id="rId4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1.png"/><Relationship Id="rId5" Type="http://schemas.openxmlformats.org/officeDocument/2006/relationships/image" Target="../media/image70.png"/><Relationship Id="rId4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4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aldebaran.hll.mpg.de/twiki/bin/view/DEPFET/WebHome" TargetMode="External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1.emf"/><Relationship Id="rId4" Type="http://schemas.openxmlformats.org/officeDocument/2006/relationships/image" Target="../media/image1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wmf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wmf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Sep. 28, 2010</a:t>
            </a:r>
          </a:p>
          <a:p>
            <a:r>
              <a:rPr lang="en-US" altLang="ja-JP" dirty="0" smtClean="0"/>
              <a:t>Yutaka USHIRODA (KEK)</a:t>
            </a:r>
          </a:p>
          <a:p>
            <a:r>
              <a:rPr lang="en-US" altLang="ja-JP" dirty="0" smtClean="0"/>
              <a:t>for the Belle II Collaboration</a:t>
            </a:r>
            <a:endParaRPr 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Belle II Detector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a typeface="ＭＳ Ｐゴシック" charset="-128"/>
              </a:rPr>
              <a:t>Radiation Damage</a:t>
            </a:r>
          </a:p>
        </p:txBody>
      </p:sp>
      <p:sp>
        <p:nvSpPr>
          <p:cNvPr id="205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F7ADD06-DFB0-46E5-BFD9-0F776F88AEBF}" type="slidenum">
              <a:rPr lang="en-GB">
                <a:solidFill>
                  <a:srgbClr val="000000"/>
                </a:solidFill>
              </a:rPr>
              <a:pPr/>
              <a:t>10</a:t>
            </a:fld>
            <a:endParaRPr lang="en-GB">
              <a:solidFill>
                <a:srgbClr val="000000"/>
              </a:solidFill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5003800" y="1052513"/>
          <a:ext cx="3455988" cy="1985962"/>
        </p:xfrm>
        <a:graphic>
          <a:graphicData uri="http://schemas.openxmlformats.org/presentationml/2006/ole">
            <p:oleObj spid="_x0000_s287746" name="Dokument" r:id="rId4" imgW="5258520" imgH="3718080" progId="Word.Document.8">
              <p:embed/>
            </p:oleObj>
          </a:graphicData>
        </a:graphic>
      </p:graphicFrame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5370513" y="2205038"/>
            <a:ext cx="1289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mtClean="0">
                <a:solidFill>
                  <a:srgbClr val="000000"/>
                </a:solidFill>
                <a:latin typeface="Arial" charset="0"/>
              </a:rPr>
              <a:t>Gate </a:t>
            </a:r>
            <a:r>
              <a:rPr kumimoji="0" lang="en-US" altLang="ja-JP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oxide</a:t>
            </a: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 flipV="1">
            <a:off x="6443663" y="2205038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5" name="Text Box 8"/>
          <p:cNvSpPr txBox="1">
            <a:spLocks noChangeArrowheads="1"/>
          </p:cNvSpPr>
          <p:nvPr/>
        </p:nvSpPr>
        <p:spPr bwMode="auto">
          <a:xfrm>
            <a:off x="179388" y="981075"/>
            <a:ext cx="477361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DEPFET based on a MOS structure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problem with ionising radiation: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Creation of fixed (positive) charges in the oxide layer and at the interface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Attracts electrons at the Si/SiO</a:t>
            </a:r>
            <a:r>
              <a:rPr kumimoji="0" lang="de-DE" sz="14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 interface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Need more negative gate voltages to compensate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dirty="0" smtClean="0">
                <a:solidFill>
                  <a:srgbClr val="000000"/>
                </a:solidFill>
                <a:latin typeface="Arial" charset="0"/>
              </a:rPr>
              <a:t>=&gt; Shift of transistor threshold</a:t>
            </a:r>
          </a:p>
        </p:txBody>
      </p:sp>
      <p:pic>
        <p:nvPicPr>
          <p:cNvPr id="2056" name="Inhaltsplatzhalter 12" descr="fixed_bias_gate_shift_factor_0p47.png"/>
          <p:cNvPicPr>
            <a:picLocks noChangeAspect="1"/>
          </p:cNvPicPr>
          <p:nvPr/>
        </p:nvPicPr>
        <p:blipFill>
          <a:blip r:embed="rId5" cstate="print"/>
          <a:srcRect l="7353" t="8315" r="13235" b="4382"/>
          <a:stretch>
            <a:fillRect/>
          </a:stretch>
        </p:blipFill>
        <p:spPr bwMode="auto">
          <a:xfrm>
            <a:off x="395288" y="2997671"/>
            <a:ext cx="40544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5" descr="Flatband Volt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5238" y="3219921"/>
            <a:ext cx="3673475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" name="Text Box 16"/>
          <p:cNvSpPr txBox="1">
            <a:spLocks noChangeArrowheads="1"/>
          </p:cNvSpPr>
          <p:nvPr/>
        </p:nvSpPr>
        <p:spPr bwMode="auto">
          <a:xfrm>
            <a:off x="6156325" y="3860800"/>
            <a:ext cx="1692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Solution: thin oxides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&lt; 2.5V shift at 10Mrad</a:t>
            </a:r>
          </a:p>
        </p:txBody>
      </p:sp>
      <p:sp>
        <p:nvSpPr>
          <p:cNvPr id="2059" name="TextBox 14"/>
          <p:cNvSpPr txBox="1">
            <a:spLocks noChangeArrowheads="1"/>
          </p:cNvSpPr>
          <p:nvPr/>
        </p:nvSpPr>
        <p:spPr bwMode="auto">
          <a:xfrm>
            <a:off x="1547813" y="4581525"/>
            <a:ext cx="3168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For standard DEPFETs the thereshold voltage shifts reach 14 V after 4 Mrad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Too large for safe operation!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SVD</a:t>
            </a:r>
            <a:endParaRPr kumimoji="1" lang="ja-JP" alt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50" y="2162198"/>
            <a:ext cx="8497888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39552" y="928670"/>
            <a:ext cx="796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HPK resumed DSSD production with 6’’ wafers</a:t>
            </a:r>
          </a:p>
          <a:p>
            <a:r>
              <a:rPr lang="en-US" altLang="ja-JP" dirty="0" smtClean="0"/>
              <a:t>Two types of rectangular sensors and</a:t>
            </a:r>
          </a:p>
          <a:p>
            <a:r>
              <a:rPr lang="en-US" altLang="ja-JP" dirty="0" smtClean="0"/>
              <a:t>Trapezoidal sensors for slanted part (still under discussion)</a:t>
            </a:r>
          </a:p>
        </p:txBody>
      </p:sp>
      <p:pic>
        <p:nvPicPr>
          <p:cNvPr id="6" name="Picture 25" descr="apv_chips"/>
          <p:cNvPicPr>
            <a:picLocks noChangeAspect="1" noChangeArrowheads="1"/>
          </p:cNvPicPr>
          <p:nvPr/>
        </p:nvPicPr>
        <p:blipFill>
          <a:blip r:embed="rId4" cstate="print"/>
          <a:srcRect r="9677"/>
          <a:stretch>
            <a:fillRect/>
          </a:stretch>
        </p:blipFill>
        <p:spPr bwMode="auto">
          <a:xfrm>
            <a:off x="6456363" y="0"/>
            <a:ext cx="268763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/>
          <p:cNvGrpSpPr/>
          <p:nvPr/>
        </p:nvGrpSpPr>
        <p:grpSpPr>
          <a:xfrm>
            <a:off x="179388" y="764530"/>
            <a:ext cx="8964612" cy="3384550"/>
            <a:chOff x="179388" y="1484313"/>
            <a:chExt cx="8964612" cy="3384550"/>
          </a:xfrm>
        </p:grpSpPr>
        <p:pic>
          <p:nvPicPr>
            <p:cNvPr id="21506" name="Picture 13" descr="hybids_lowres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388" y="1484313"/>
              <a:ext cx="8820150" cy="278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09" name="Rectangle 6"/>
            <p:cNvSpPr>
              <a:spLocks noChangeArrowheads="1"/>
            </p:cNvSpPr>
            <p:nvPr/>
          </p:nvSpPr>
          <p:spPr bwMode="auto">
            <a:xfrm>
              <a:off x="3311525" y="1844675"/>
              <a:ext cx="2016125" cy="431800"/>
            </a:xfrm>
            <a:prstGeom prst="rect">
              <a:avLst/>
            </a:prstGeom>
            <a:solidFill>
              <a:schemeClr val="bg2">
                <a:alpha val="47842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de-AT" altLang="ja-JP">
                  <a:solidFill>
                    <a:schemeClr val="bg1"/>
                  </a:solidFill>
                  <a:latin typeface="Calibri" pitchFamily="34" charset="0"/>
                </a:rPr>
                <a:t>Origami PCB</a:t>
              </a:r>
            </a:p>
          </p:txBody>
        </p:sp>
        <p:sp>
          <p:nvSpPr>
            <p:cNvPr id="21510" name="Rectangle 7"/>
            <p:cNvSpPr>
              <a:spLocks noChangeArrowheads="1"/>
            </p:cNvSpPr>
            <p:nvPr/>
          </p:nvSpPr>
          <p:spPr bwMode="auto">
            <a:xfrm>
              <a:off x="6227763" y="3790950"/>
              <a:ext cx="1008062" cy="57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de-AT" altLang="ja-JP">
                  <a:latin typeface="Calibri" pitchFamily="34" charset="0"/>
                </a:rPr>
                <a:t>PA1</a:t>
              </a:r>
            </a:p>
          </p:txBody>
        </p:sp>
        <p:sp>
          <p:nvSpPr>
            <p:cNvPr id="21511" name="Rectangle 8"/>
            <p:cNvSpPr>
              <a:spLocks noChangeArrowheads="1"/>
            </p:cNvSpPr>
            <p:nvPr/>
          </p:nvSpPr>
          <p:spPr bwMode="auto">
            <a:xfrm>
              <a:off x="8315325" y="4294188"/>
              <a:ext cx="828675" cy="57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de-AT" altLang="ja-JP">
                  <a:latin typeface="Calibri" pitchFamily="34" charset="0"/>
                </a:rPr>
                <a:t>PA2</a:t>
              </a:r>
            </a:p>
          </p:txBody>
        </p:sp>
        <p:sp>
          <p:nvSpPr>
            <p:cNvPr id="21512" name="Rectangle 10"/>
            <p:cNvSpPr>
              <a:spLocks noChangeArrowheads="1"/>
            </p:cNvSpPr>
            <p:nvPr/>
          </p:nvSpPr>
          <p:spPr bwMode="auto">
            <a:xfrm>
              <a:off x="7054850" y="2924175"/>
              <a:ext cx="1368425" cy="1081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de-AT" altLang="ja-JP">
                  <a:latin typeface="Calibri" pitchFamily="34" charset="0"/>
                </a:rPr>
                <a:t> PA0</a:t>
              </a:r>
            </a:p>
            <a:p>
              <a:pPr algn="ctr">
                <a:spcBef>
                  <a:spcPct val="20000"/>
                </a:spcBef>
              </a:pPr>
              <a:r>
                <a:rPr lang="de-AT" altLang="ja-JP" sz="1800">
                  <a:latin typeface="Calibri" pitchFamily="34" charset="0"/>
                </a:rPr>
                <a:t>glued onto hybrid</a:t>
              </a:r>
            </a:p>
          </p:txBody>
        </p:sp>
        <p:sp>
          <p:nvSpPr>
            <p:cNvPr id="21513" name="AutoShape 12"/>
            <p:cNvSpPr>
              <a:spLocks noChangeArrowheads="1"/>
            </p:cNvSpPr>
            <p:nvPr/>
          </p:nvSpPr>
          <p:spPr bwMode="auto">
            <a:xfrm flipV="1">
              <a:off x="6407150" y="2492375"/>
              <a:ext cx="2627313" cy="431800"/>
            </a:xfrm>
            <a:prstGeom prst="upArrowCallout">
              <a:avLst>
                <a:gd name="adj1" fmla="val 34930"/>
                <a:gd name="adj2" fmla="val 38057"/>
                <a:gd name="adj3" fmla="val 14704"/>
                <a:gd name="adj4" fmla="val 51843"/>
              </a:avLst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 algn="ctr"/>
              <a:endParaRPr lang="ja-JP" altLang="en-US" sz="180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Flex PCBs and APV25</a:t>
            </a:r>
            <a:endParaRPr kumimoji="1" lang="ja-JP" altLang="en-US" dirty="0"/>
          </a:p>
        </p:txBody>
      </p:sp>
      <p:sp>
        <p:nvSpPr>
          <p:cNvPr id="21508" name="Rectangle 5"/>
          <p:cNvSpPr txBox="1">
            <a:spLocks noChangeArrowheads="1"/>
          </p:cNvSpPr>
          <p:nvPr/>
        </p:nvSpPr>
        <p:spPr bwMode="auto">
          <a:xfrm>
            <a:off x="251520" y="2204864"/>
            <a:ext cx="288032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ja-JP" dirty="0">
                <a:latin typeface="Calibri" pitchFamily="34" charset="0"/>
              </a:rPr>
              <a:t>Origami PCB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altLang="ja-JP" sz="1600" dirty="0">
                <a:latin typeface="Calibri" pitchFamily="34" charset="0"/>
              </a:rPr>
              <a:t>3-layer design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altLang="ja-JP" sz="1600" dirty="0">
                <a:latin typeface="Calibri" pitchFamily="34" charset="0"/>
              </a:rPr>
              <a:t>237µm thick (nominal</a:t>
            </a:r>
            <a:r>
              <a:rPr lang="en-US" altLang="ja-JP" sz="1600" dirty="0" smtClean="0">
                <a:latin typeface="Calibri" pitchFamily="34" charset="0"/>
              </a:rPr>
              <a:t>)</a:t>
            </a:r>
            <a:endParaRPr lang="en-US" altLang="ja-JP" sz="1600" dirty="0">
              <a:latin typeface="Calibri" pitchFamily="34" charset="0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131840" y="2204864"/>
            <a:ext cx="28803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altLang="ja-JP" dirty="0" smtClean="0">
                <a:latin typeface="Calibri" pitchFamily="34" charset="0"/>
              </a:rPr>
              <a:t>PA0</a:t>
            </a:r>
            <a:r>
              <a:rPr lang="en-US" altLang="ja-JP" dirty="0">
                <a:latin typeface="Calibri" pitchFamily="34" charset="0"/>
              </a:rPr>
              <a:t>, PA1 and PA2 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altLang="ja-JP" sz="1600" dirty="0">
                <a:latin typeface="Calibri" pitchFamily="34" charset="0"/>
              </a:rPr>
              <a:t>2-layer design 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en-US" altLang="ja-JP" sz="1600" dirty="0">
                <a:latin typeface="Calibri" pitchFamily="34" charset="0"/>
              </a:rPr>
              <a:t>145µm thick (nominal)</a:t>
            </a:r>
          </a:p>
        </p:txBody>
      </p:sp>
      <p:pic>
        <p:nvPicPr>
          <p:cNvPr id="13" name="Picture 10" descr="final_module_on_jig2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848100"/>
            <a:ext cx="626110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線矢印コネクタ 14"/>
          <p:cNvCxnSpPr>
            <a:stCxn id="16" idx="3"/>
          </p:cNvCxnSpPr>
          <p:nvPr/>
        </p:nvCxnSpPr>
        <p:spPr>
          <a:xfrm>
            <a:off x="2367871" y="4328230"/>
            <a:ext cx="2204129" cy="14770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95536" y="4005064"/>
            <a:ext cx="1972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Thinned APV25</a:t>
            </a:r>
          </a:p>
          <a:p>
            <a:r>
              <a:rPr lang="en-US" altLang="ja-JP" dirty="0" smtClean="0"/>
              <a:t>(</a:t>
            </a:r>
            <a:r>
              <a:rPr lang="en-US" altLang="ja-JP" dirty="0" smtClean="0"/>
              <a:t>300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m</a:t>
            </a:r>
            <a:r>
              <a:rPr lang="en-US" altLang="ja-JP" dirty="0" smtClean="0">
                <a:latin typeface="Wingdings 3" pitchFamily="18" charset="2"/>
              </a:rPr>
              <a:t>g</a:t>
            </a:r>
            <a:r>
              <a:rPr lang="en-US" altLang="ja-JP" dirty="0" smtClean="0"/>
              <a:t>~100</a:t>
            </a:r>
            <a:r>
              <a:rPr lang="en-US" altLang="ja-JP" dirty="0" smtClean="0">
                <a:latin typeface="Symbol" pitchFamily="18" charset="2"/>
              </a:rPr>
              <a:t>m</a:t>
            </a:r>
            <a:r>
              <a:rPr lang="en-US" altLang="ja-JP" dirty="0" smtClean="0"/>
              <a:t>m</a:t>
            </a:r>
            <a:r>
              <a:rPr lang="en-US" altLang="ja-JP" dirty="0" smtClean="0"/>
              <a:t>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3528" y="5157192"/>
            <a:ext cx="179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~0.55%X</a:t>
            </a:r>
            <a:r>
              <a:rPr kumimoji="1" lang="en-US" altLang="ja-JP" sz="2000" baseline="-25000" dirty="0" smtClean="0"/>
              <a:t>0</a:t>
            </a:r>
            <a:r>
              <a:rPr kumimoji="1" lang="en-US" altLang="ja-JP" sz="2000" dirty="0" smtClean="0"/>
              <a:t>/layer</a:t>
            </a:r>
            <a:endParaRPr kumimoji="1" lang="ja-JP" altLang="en-US" sz="2000" baseline="-25000" dirty="0"/>
          </a:p>
        </p:txBody>
      </p:sp>
      <p:sp>
        <p:nvSpPr>
          <p:cNvPr id="19" name="スライド番号プレースホルダ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First prototype ladder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 descr="origami_onuki_irm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3118" y="1365283"/>
            <a:ext cx="6197764" cy="412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547664" y="5589240"/>
            <a:ext cx="604867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 prototype ladder using the first 6 inch DSSD from HPK has been assembled and tested.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73"/>
          <p:cNvGrpSpPr/>
          <p:nvPr/>
        </p:nvGrpSpPr>
        <p:grpSpPr>
          <a:xfrm>
            <a:off x="1115616" y="4005064"/>
            <a:ext cx="6984776" cy="2636912"/>
            <a:chOff x="395536" y="4221088"/>
            <a:chExt cx="6984776" cy="2636912"/>
          </a:xfrm>
        </p:grpSpPr>
        <p:sp>
          <p:nvSpPr>
            <p:cNvPr id="73" name="正方形/長方形 72"/>
            <p:cNvSpPr/>
            <p:nvPr/>
          </p:nvSpPr>
          <p:spPr>
            <a:xfrm>
              <a:off x="395536" y="4221088"/>
              <a:ext cx="6984776" cy="2636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pic>
          <p:nvPicPr>
            <p:cNvPr id="37892" name="Picture 4" descr="http://belle.kek.jp/~ushiroda/private/temp/radiative.png"/>
            <p:cNvPicPr>
              <a:picLocks noChangeAspect="1" noChangeArrowheads="1"/>
            </p:cNvPicPr>
            <p:nvPr/>
          </p:nvPicPr>
          <p:blipFill>
            <a:blip r:embed="rId4" cstate="print"/>
            <a:srcRect l="5325" t="7830" r="9480"/>
            <a:stretch>
              <a:fillRect/>
            </a:stretch>
          </p:blipFill>
          <p:spPr bwMode="auto">
            <a:xfrm>
              <a:off x="4499992" y="4293096"/>
              <a:ext cx="2304256" cy="2492896"/>
            </a:xfrm>
            <a:prstGeom prst="rect">
              <a:avLst/>
            </a:prstGeom>
            <a:noFill/>
          </p:spPr>
        </p:pic>
        <p:grpSp>
          <p:nvGrpSpPr>
            <p:cNvPr id="3" name="グループ化 77"/>
            <p:cNvGrpSpPr>
              <a:grpSpLocks/>
            </p:cNvGrpSpPr>
            <p:nvPr/>
          </p:nvGrpSpPr>
          <p:grpSpPr bwMode="auto">
            <a:xfrm>
              <a:off x="971601" y="4725143"/>
              <a:ext cx="2570953" cy="1818781"/>
              <a:chOff x="5486400" y="2285999"/>
              <a:chExt cx="2570441" cy="1818556"/>
            </a:xfrm>
          </p:grpSpPr>
          <p:grpSp>
            <p:nvGrpSpPr>
              <p:cNvPr id="4" name="Group 37"/>
              <p:cNvGrpSpPr>
                <a:grpSpLocks/>
              </p:cNvGrpSpPr>
              <p:nvPr/>
            </p:nvGrpSpPr>
            <p:grpSpPr bwMode="auto">
              <a:xfrm>
                <a:off x="5486400" y="2285999"/>
                <a:ext cx="2529970" cy="1269230"/>
                <a:chOff x="2681" y="2478"/>
                <a:chExt cx="2384" cy="1196"/>
              </a:xfrm>
            </p:grpSpPr>
            <p:sp>
              <p:nvSpPr>
                <p:cNvPr id="49" name="Oval 38"/>
                <p:cNvSpPr>
                  <a:spLocks noChangeArrowheads="1"/>
                </p:cNvSpPr>
                <p:nvPr/>
              </p:nvSpPr>
              <p:spPr bwMode="auto">
                <a:xfrm>
                  <a:off x="2681" y="3197"/>
                  <a:ext cx="1662" cy="109"/>
                </a:xfrm>
                <a:prstGeom prst="ellipse">
                  <a:avLst/>
                </a:prstGeom>
                <a:solidFill>
                  <a:srgbClr val="CCCCFF"/>
                </a:solidFill>
                <a:ln w="36000">
                  <a:solidFill>
                    <a:srgbClr val="6666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50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4093" y="2708"/>
                  <a:ext cx="766" cy="278"/>
                </a:xfrm>
                <a:prstGeom prst="line">
                  <a:avLst/>
                </a:prstGeom>
                <a:noFill/>
                <a:ln w="36000">
                  <a:solidFill>
                    <a:srgbClr val="5E11A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52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4100" y="2535"/>
                  <a:ext cx="664" cy="446"/>
                </a:xfrm>
                <a:prstGeom prst="line">
                  <a:avLst/>
                </a:prstGeom>
                <a:noFill/>
                <a:ln w="36000">
                  <a:solidFill>
                    <a:srgbClr val="5E11A6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53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4811" y="2478"/>
                  <a:ext cx="254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108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defRPr/>
                  </a:pPr>
                  <a:r>
                    <a:rPr kumimoji="0" lang="en-GB" altLang="ja-JP" sz="1050">
                      <a:solidFill>
                        <a:srgbClr val="5E11A6"/>
                      </a:solidFill>
                      <a:latin typeface="Symbol" pitchFamily="18" charset="2"/>
                    </a:rPr>
                    <a:t>p</a:t>
                  </a:r>
                  <a:r>
                    <a:rPr kumimoji="0" lang="en-GB" altLang="ja-JP" sz="1050" baseline="33000">
                      <a:solidFill>
                        <a:srgbClr val="5E11A6"/>
                      </a:solidFill>
                      <a:latin typeface="Symbol" pitchFamily="18" charset="2"/>
                    </a:rPr>
                    <a:t>+ </a:t>
                  </a:r>
                  <a:r>
                    <a:rPr kumimoji="0" lang="en-GB" altLang="ja-JP" sz="1050">
                      <a:solidFill>
                        <a:srgbClr val="5E11A6"/>
                      </a:solidFill>
                      <a:latin typeface="Symbol" pitchFamily="18" charset="2"/>
                    </a:rPr>
                    <a:t>p</a:t>
                  </a:r>
                  <a:r>
                    <a:rPr kumimoji="0" lang="en-GB" altLang="ja-JP" sz="1050" baseline="33000">
                      <a:solidFill>
                        <a:srgbClr val="5E11A6"/>
                      </a:solidFill>
                      <a:latin typeface="Symbol" pitchFamily="18" charset="2"/>
                    </a:rPr>
                    <a:t>-</a:t>
                  </a:r>
                </a:p>
              </p:txBody>
            </p:sp>
            <p:sp>
              <p:nvSpPr>
                <p:cNvPr id="54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3545" y="2987"/>
                  <a:ext cx="549" cy="275"/>
                </a:xfrm>
                <a:prstGeom prst="line">
                  <a:avLst/>
                </a:prstGeom>
                <a:noFill/>
                <a:ln w="36000">
                  <a:solidFill>
                    <a:srgbClr val="800000"/>
                  </a:solidFill>
                  <a:prstDash val="sysDashDot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56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815" y="2478"/>
                  <a:ext cx="501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94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723900" algn="l"/>
                    </a:tabLst>
                    <a:defRPr/>
                  </a:pPr>
                  <a:r>
                    <a:rPr kumimoji="0" lang="ja-JP" altLang="en-GB" sz="1050">
                      <a:solidFill>
                        <a:srgbClr val="40458C"/>
                      </a:solidFill>
                      <a:latin typeface="Times New Roman" pitchFamily="18" charset="0"/>
                    </a:rPr>
                    <a:t> </a:t>
                  </a:r>
                  <a:r>
                    <a:rPr kumimoji="0" lang="en-GB" altLang="ja-JP" sz="1050" b="1">
                      <a:solidFill>
                        <a:srgbClr val="800000"/>
                      </a:solidFill>
                      <a:latin typeface="Times New Roman" pitchFamily="18" charset="0"/>
                    </a:rPr>
                    <a:t>Ks track</a:t>
                  </a:r>
                </a:p>
              </p:txBody>
            </p:sp>
            <p:sp>
              <p:nvSpPr>
                <p:cNvPr id="57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3560" y="2795"/>
                  <a:ext cx="136" cy="500"/>
                </a:xfrm>
                <a:prstGeom prst="line">
                  <a:avLst/>
                </a:prstGeom>
                <a:noFill/>
                <a:ln w="36000">
                  <a:solidFill>
                    <a:srgbClr val="008000"/>
                  </a:solidFill>
                  <a:prstDash val="sysDot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58" name="Line 45"/>
                <p:cNvSpPr>
                  <a:spLocks noChangeShapeType="1"/>
                </p:cNvSpPr>
                <p:nvPr/>
              </p:nvSpPr>
              <p:spPr bwMode="auto">
                <a:xfrm>
                  <a:off x="3563" y="3269"/>
                  <a:ext cx="888" cy="313"/>
                </a:xfrm>
                <a:prstGeom prst="line">
                  <a:avLst/>
                </a:prstGeom>
                <a:noFill/>
                <a:ln w="36000">
                  <a:solidFill>
                    <a:srgbClr val="008000"/>
                  </a:solidFill>
                  <a:prstDash val="sysDot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59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4396" y="3182"/>
                  <a:ext cx="549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94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723900" algn="l"/>
                    </a:tabLst>
                    <a:defRPr/>
                  </a:pPr>
                  <a:r>
                    <a:rPr kumimoji="0" lang="ja-JP" altLang="en-GB" sz="1050" b="1">
                      <a:solidFill>
                        <a:srgbClr val="40458C"/>
                      </a:solidFill>
                      <a:latin typeface="Times New Roman" pitchFamily="18" charset="0"/>
                    </a:rPr>
                    <a:t> </a:t>
                  </a:r>
                  <a:r>
                    <a:rPr kumimoji="0" lang="en-GB" altLang="ja-JP" sz="1050" b="1">
                      <a:solidFill>
                        <a:srgbClr val="40458C"/>
                      </a:solidFill>
                      <a:latin typeface="Times New Roman" pitchFamily="18" charset="0"/>
                    </a:rPr>
                    <a:t>IP profile</a:t>
                  </a:r>
                </a:p>
              </p:txBody>
            </p:sp>
            <p:grpSp>
              <p:nvGrpSpPr>
                <p:cNvPr id="5" name="Group 47"/>
                <p:cNvGrpSpPr>
                  <a:grpSpLocks/>
                </p:cNvGrpSpPr>
                <p:nvPr/>
              </p:nvGrpSpPr>
              <p:grpSpPr bwMode="auto">
                <a:xfrm>
                  <a:off x="3493" y="3215"/>
                  <a:ext cx="105" cy="96"/>
                  <a:chOff x="3106" y="2321"/>
                  <a:chExt cx="125" cy="121"/>
                </a:xfrm>
              </p:grpSpPr>
              <p:sp>
                <p:nvSpPr>
                  <p:cNvPr id="67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106" y="2321"/>
                    <a:ext cx="121" cy="119"/>
                  </a:xfrm>
                  <a:prstGeom prst="line">
                    <a:avLst/>
                  </a:prstGeom>
                  <a:noFill/>
                  <a:ln w="36000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ja-JP" altLang="en-US" sz="1050">
                      <a:latin typeface="Arial" charset="0"/>
                    </a:endParaRPr>
                  </a:p>
                </p:txBody>
              </p:sp>
              <p:sp>
                <p:nvSpPr>
                  <p:cNvPr id="68" name="Line 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16" y="2325"/>
                    <a:ext cx="115" cy="117"/>
                  </a:xfrm>
                  <a:prstGeom prst="line">
                    <a:avLst/>
                  </a:prstGeom>
                  <a:noFill/>
                  <a:ln w="36000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ja-JP" altLang="en-US" sz="1050">
                      <a:latin typeface="Arial" charset="0"/>
                    </a:endParaRPr>
                  </a:p>
                </p:txBody>
              </p:sp>
            </p:grpSp>
            <p:sp>
              <p:nvSpPr>
                <p:cNvPr id="61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119" y="2987"/>
                  <a:ext cx="453" cy="1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94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>
                      <a:tab pos="723900" algn="l"/>
                    </a:tabLst>
                    <a:defRPr/>
                  </a:pPr>
                  <a:r>
                    <a:rPr kumimoji="0" lang="en-GB" altLang="ja-JP" sz="1050" b="1" dirty="0">
                      <a:solidFill>
                        <a:srgbClr val="000080"/>
                      </a:solidFill>
                      <a:latin typeface="Times New Roman" pitchFamily="18" charset="0"/>
                    </a:rPr>
                    <a:t>B vertex</a:t>
                  </a:r>
                </a:p>
              </p:txBody>
            </p:sp>
            <p:sp>
              <p:nvSpPr>
                <p:cNvPr id="62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560" y="2659"/>
                  <a:ext cx="52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108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defRPr/>
                  </a:pPr>
                  <a:r>
                    <a:rPr kumimoji="0" lang="en-GB" altLang="ja-JP" sz="1050">
                      <a:solidFill>
                        <a:srgbClr val="008000"/>
                      </a:solidFill>
                      <a:latin typeface="Symbol" pitchFamily="18" charset="2"/>
                    </a:rPr>
                    <a:t>g</a:t>
                  </a:r>
                </a:p>
              </p:txBody>
            </p:sp>
            <p:sp>
              <p:nvSpPr>
                <p:cNvPr id="63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459" y="3509"/>
                  <a:ext cx="54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108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defRPr/>
                  </a:pPr>
                  <a:r>
                    <a:rPr kumimoji="0" lang="en-GB" altLang="ja-JP" sz="1050">
                      <a:solidFill>
                        <a:srgbClr val="008000"/>
                      </a:solidFill>
                      <a:latin typeface="Symbol" pitchFamily="18" charset="2"/>
                    </a:rPr>
                    <a:t>g</a:t>
                  </a:r>
                </a:p>
              </p:txBody>
            </p:sp>
            <p:sp>
              <p:nvSpPr>
                <p:cNvPr id="64" name="Line 53"/>
                <p:cNvSpPr>
                  <a:spLocks noChangeShapeType="1"/>
                </p:cNvSpPr>
                <p:nvPr/>
              </p:nvSpPr>
              <p:spPr bwMode="auto">
                <a:xfrm>
                  <a:off x="3897" y="2675"/>
                  <a:ext cx="162" cy="302"/>
                </a:xfrm>
                <a:prstGeom prst="line">
                  <a:avLst/>
                </a:prstGeom>
                <a:noFill/>
                <a:ln w="38100">
                  <a:solidFill>
                    <a:srgbClr val="800000"/>
                  </a:solidFill>
                  <a:miter lim="800000"/>
                  <a:headEnd/>
                  <a:tailEnd type="triangl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65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560" y="2840"/>
                  <a:ext cx="226" cy="429"/>
                </a:xfrm>
                <a:prstGeom prst="line">
                  <a:avLst/>
                </a:prstGeom>
                <a:noFill/>
                <a:ln w="36000">
                  <a:solidFill>
                    <a:srgbClr val="008000"/>
                  </a:solidFill>
                  <a:prstDash val="sysDot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ja-JP" altLang="en-US" sz="1050">
                    <a:latin typeface="Arial" charset="0"/>
                  </a:endParaRPr>
                </a:p>
              </p:txBody>
            </p:sp>
            <p:sp>
              <p:nvSpPr>
                <p:cNvPr id="66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3697" y="2592"/>
                  <a:ext cx="52" cy="1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hangingPunct="0">
                    <a:lnSpc>
                      <a:spcPct val="108000"/>
                    </a:lnSpc>
                    <a:buClr>
                      <a:srgbClr val="000000"/>
                    </a:buClr>
                    <a:buSzPct val="45000"/>
                    <a:buFont typeface="StarSymbol" charset="0"/>
                    <a:buNone/>
                    <a:defRPr/>
                  </a:pPr>
                  <a:r>
                    <a:rPr kumimoji="0" lang="en-GB" altLang="ja-JP" sz="1050">
                      <a:solidFill>
                        <a:srgbClr val="008000"/>
                      </a:solidFill>
                      <a:latin typeface="Symbol" pitchFamily="18" charset="2"/>
                    </a:rPr>
                    <a:t>g</a:t>
                  </a:r>
                </a:p>
              </p:txBody>
            </p:sp>
          </p:grpSp>
          <p:sp>
            <p:nvSpPr>
              <p:cNvPr id="42" name="Text Box 56"/>
              <p:cNvSpPr txBox="1">
                <a:spLocks noChangeArrowheads="1"/>
              </p:cNvSpPr>
              <p:nvPr/>
            </p:nvSpPr>
            <p:spPr bwMode="auto">
              <a:xfrm>
                <a:off x="5714999" y="3581400"/>
                <a:ext cx="2341842" cy="523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 smtClean="0"/>
                  <a:t>B decay point reconstruction </a:t>
                </a:r>
              </a:p>
              <a:p>
                <a:r>
                  <a:rPr lang="en-US" altLang="ja-JP" sz="1400" dirty="0" smtClean="0"/>
                  <a:t>with K</a:t>
                </a:r>
                <a:r>
                  <a:rPr lang="en-US" altLang="ja-JP" sz="1400" baseline="-25000" dirty="0" smtClean="0"/>
                  <a:t>S</a:t>
                </a:r>
                <a:r>
                  <a:rPr lang="en-US" altLang="ja-JP" sz="1400" dirty="0" smtClean="0"/>
                  <a:t> trajectory</a:t>
                </a:r>
                <a:endParaRPr lang="ja-JP" altLang="en-US" sz="1400" dirty="0"/>
              </a:p>
            </p:txBody>
          </p:sp>
        </p:grpSp>
        <p:sp>
          <p:nvSpPr>
            <p:cNvPr id="69" name="テキスト ボックス 68"/>
            <p:cNvSpPr txBox="1"/>
            <p:nvPr/>
          </p:nvSpPr>
          <p:spPr>
            <a:xfrm>
              <a:off x="3995936" y="5877272"/>
              <a:ext cx="187220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FF0000"/>
                  </a:solidFill>
                  <a:latin typeface="Arial Black" pitchFamily="34" charset="0"/>
                </a:rPr>
                <a:t>Larger radial coverage of SVD</a:t>
              </a:r>
            </a:p>
          </p:txBody>
        </p:sp>
        <p:cxnSp>
          <p:nvCxnSpPr>
            <p:cNvPr id="70" name="直線矢印コネクタ 69"/>
            <p:cNvCxnSpPr>
              <a:stCxn id="69" idx="0"/>
            </p:cNvCxnSpPr>
            <p:nvPr/>
          </p:nvCxnSpPr>
          <p:spPr>
            <a:xfrm rot="5400000" flipH="1" flipV="1">
              <a:off x="4896036" y="5481228"/>
              <a:ext cx="432048" cy="3600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正方形/長方形 30"/>
          <p:cNvSpPr/>
          <p:nvPr/>
        </p:nvSpPr>
        <p:spPr>
          <a:xfrm>
            <a:off x="1115616" y="796780"/>
            <a:ext cx="6984776" cy="315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47" name="正方形/長方形 46"/>
          <p:cNvSpPr/>
          <p:nvPr/>
        </p:nvSpPr>
        <p:spPr>
          <a:xfrm>
            <a:off x="1043608" y="764704"/>
            <a:ext cx="499740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Significant improvement in IP resolution!</a:t>
            </a:r>
            <a:endParaRPr lang="ja-JP" altLang="en-US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115587" y="3611051"/>
            <a:ext cx="148170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b="1" i="1" dirty="0" err="1" smtClean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altLang="ja-JP" sz="1400" b="1" i="1" dirty="0" err="1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altLang="ja-JP" sz="1400" b="1" i="1" dirty="0" err="1" smtClean="0">
                <a:solidFill>
                  <a:srgbClr val="000000"/>
                </a:solidFill>
                <a:cs typeface="Arial" pitchFamily="34" charset="0"/>
              </a:rPr>
              <a:t>sin</a:t>
            </a:r>
            <a:r>
              <a:rPr lang="en-US" altLang="ja-JP" sz="1400" b="1" i="1" dirty="0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ja-JP" sz="1400" b="1" i="1" dirty="0" smtClean="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altLang="ja-JP" sz="1400" b="1" i="1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ja-JP" sz="1050" b="1" baseline="30000" dirty="0" smtClean="0">
                <a:solidFill>
                  <a:srgbClr val="000000"/>
                </a:solidFill>
              </a:rPr>
              <a:t>3/2</a:t>
            </a:r>
            <a:r>
              <a:rPr lang="en-US" altLang="ja-JP" sz="1050" b="1" dirty="0" smtClean="0">
                <a:solidFill>
                  <a:srgbClr val="000000"/>
                </a:solidFill>
              </a:rPr>
              <a:t> 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[</a:t>
            </a:r>
            <a:r>
              <a:rPr lang="en-US" altLang="ja-JP" sz="1400" b="1" dirty="0" err="1" smtClean="0">
                <a:solidFill>
                  <a:srgbClr val="000000"/>
                </a:solidFill>
              </a:rPr>
              <a:t>GeV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/c]</a:t>
            </a:r>
            <a:endParaRPr lang="ja-JP" altLang="en-US" sz="1400" b="1" dirty="0">
              <a:solidFill>
                <a:srgbClr val="00000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 rot="16200000">
            <a:off x="997956" y="1805258"/>
            <a:ext cx="798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altLang="ja-JP" b="1" i="1" dirty="0" smtClean="0">
                <a:solidFill>
                  <a:srgbClr val="000000"/>
                </a:solidFill>
                <a:cs typeface="Arial" pitchFamily="34" charset="0"/>
              </a:rPr>
              <a:t>[</a:t>
            </a:r>
            <a:r>
              <a:rPr lang="en-US" altLang="ja-JP" b="1" i="1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ja-JP" b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altLang="ja-JP" b="1" i="1" dirty="0" smtClean="0">
                <a:solidFill>
                  <a:srgbClr val="000000"/>
                </a:solidFill>
                <a:cs typeface="Arial" pitchFamily="34" charset="0"/>
              </a:rPr>
              <a:t>]</a:t>
            </a:r>
            <a:endParaRPr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432780" y="3611051"/>
            <a:ext cx="149534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400" b="1" i="1" dirty="0" err="1" smtClean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altLang="ja-JP" sz="1400" b="1" i="1" dirty="0" err="1" smtClean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altLang="ja-JP" sz="1400" b="1" i="1" dirty="0" err="1" smtClean="0">
                <a:solidFill>
                  <a:srgbClr val="000000"/>
                </a:solidFill>
                <a:cs typeface="Arial" pitchFamily="34" charset="0"/>
              </a:rPr>
              <a:t>sin</a:t>
            </a:r>
            <a:r>
              <a:rPr lang="en-US" altLang="ja-JP" sz="1400" b="1" i="1" dirty="0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ja-JP" sz="1400" b="1" i="1" dirty="0" smtClean="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altLang="ja-JP" sz="1400" b="1" i="1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ja-JP" sz="1050" b="1" baseline="30000" dirty="0" smtClean="0">
                <a:solidFill>
                  <a:srgbClr val="000000"/>
                </a:solidFill>
              </a:rPr>
              <a:t>5/2</a:t>
            </a:r>
            <a:r>
              <a:rPr lang="en-US" altLang="ja-JP" sz="1050" b="1" dirty="0" smtClean="0">
                <a:solidFill>
                  <a:srgbClr val="000000"/>
                </a:solidFill>
              </a:rPr>
              <a:t> 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[</a:t>
            </a:r>
            <a:r>
              <a:rPr lang="en-US" altLang="ja-JP" sz="1400" b="1" dirty="0" err="1" smtClean="0">
                <a:solidFill>
                  <a:srgbClr val="000000"/>
                </a:solidFill>
              </a:rPr>
              <a:t>GeV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/c]</a:t>
            </a:r>
            <a:endParaRPr lang="ja-JP" altLang="en-US" sz="1400" b="1" dirty="0">
              <a:solidFill>
                <a:srgbClr val="000000"/>
              </a:solidFill>
            </a:endParaRPr>
          </a:p>
        </p:txBody>
      </p:sp>
      <p:sp>
        <p:nvSpPr>
          <p:cNvPr id="51" name="正方形/長方形 50"/>
          <p:cNvSpPr/>
          <p:nvPr/>
        </p:nvSpPr>
        <p:spPr bwMode="auto">
          <a:xfrm>
            <a:off x="6901369" y="2569399"/>
            <a:ext cx="710737" cy="3385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600" smtClean="0">
              <a:solidFill>
                <a:srgbClr val="000000"/>
              </a:solidFill>
            </a:endParaRPr>
          </a:p>
        </p:txBody>
      </p:sp>
      <p:sp>
        <p:nvSpPr>
          <p:cNvPr id="77" name="タイトル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Expected performance</a:t>
            </a:r>
            <a:endParaRPr kumimoji="1" lang="ja-JP" altLang="en-US" dirty="0"/>
          </a:p>
        </p:txBody>
      </p:sp>
      <p:sp>
        <p:nvSpPr>
          <p:cNvPr id="30" name="スライド番号プレースホルダ 2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971600" y="4149080"/>
            <a:ext cx="499740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Significant improvement in </a:t>
            </a:r>
            <a:r>
              <a:rPr lang="en-US" altLang="ja-JP" b="1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pitchFamily="18" charset="2"/>
              </a:rPr>
              <a:t>d</a:t>
            </a:r>
            <a:r>
              <a:rPr lang="en-US" altLang="ja-JP" b="1" dirty="0" err="1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</a:t>
            </a:r>
            <a:r>
              <a:rPr lang="en-US" altLang="ja-JP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(K</a:t>
            </a:r>
            <a:r>
              <a:rPr lang="en-US" altLang="ja-JP" b="1" baseline="-2500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</a:t>
            </a:r>
            <a:r>
              <a:rPr lang="en-US" altLang="ja-JP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pitchFamily="18" charset="2"/>
              </a:rPr>
              <a:t>p</a:t>
            </a:r>
            <a:r>
              <a:rPr lang="en-US" altLang="ja-JP" b="1" baseline="30000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pitchFamily="18" charset="2"/>
              </a:rPr>
              <a:t>0</a:t>
            </a:r>
            <a:r>
              <a:rPr lang="en-US" altLang="ja-JP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ymbol" pitchFamily="18" charset="2"/>
              </a:rPr>
              <a:t>g</a:t>
            </a:r>
            <a:r>
              <a:rPr lang="en-US" altLang="ja-JP" b="1" dirty="0" smtClean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  <a:endParaRPr lang="ja-JP" altLang="en-US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1196752"/>
            <a:ext cx="3269524" cy="227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96752"/>
            <a:ext cx="330664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グループ化 27"/>
          <p:cNvGrpSpPr/>
          <p:nvPr/>
        </p:nvGrpSpPr>
        <p:grpSpPr>
          <a:xfrm>
            <a:off x="3131840" y="1484788"/>
            <a:ext cx="1865344" cy="717531"/>
            <a:chOff x="364984" y="5492878"/>
            <a:chExt cx="2399862" cy="923141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364984" y="5492878"/>
              <a:ext cx="2009139" cy="67315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FF0000"/>
                  </a:solidFill>
                  <a:latin typeface="Arial Black" pitchFamily="34" charset="0"/>
                </a:rPr>
                <a:t>Less Coulomb</a:t>
              </a:r>
            </a:p>
            <a:p>
              <a:r>
                <a:rPr lang="en-US" altLang="ja-JP" sz="1400" dirty="0" smtClean="0">
                  <a:solidFill>
                    <a:srgbClr val="FF0000"/>
                  </a:solidFill>
                  <a:latin typeface="Arial Black" pitchFamily="34" charset="0"/>
                </a:rPr>
                <a:t>scatterings</a:t>
              </a:r>
              <a:endParaRPr lang="ja-JP" altLang="en-US" sz="1400" dirty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  <p:cxnSp>
          <p:nvCxnSpPr>
            <p:cNvPr id="17" name="直線矢印コネクタ 16"/>
            <p:cNvCxnSpPr>
              <a:stCxn id="16" idx="2"/>
            </p:cNvCxnSpPr>
            <p:nvPr/>
          </p:nvCxnSpPr>
          <p:spPr>
            <a:xfrm rot="16200000" flipH="1">
              <a:off x="1942203" y="5593376"/>
              <a:ext cx="249993" cy="139529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14"/>
          <p:cNvSpPr txBox="1"/>
          <p:nvPr/>
        </p:nvSpPr>
        <p:spPr>
          <a:xfrm>
            <a:off x="6516216" y="1268760"/>
            <a:ext cx="215064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rgbClr val="FF0000"/>
                </a:solidFill>
                <a:latin typeface="Arial Black" pitchFamily="34" charset="0"/>
              </a:rPr>
              <a:t>Pixel detector close</a:t>
            </a:r>
          </a:p>
          <a:p>
            <a:r>
              <a:rPr lang="en-US" altLang="ja-JP" sz="1400" dirty="0" smtClean="0">
                <a:solidFill>
                  <a:srgbClr val="FF0000"/>
                </a:solidFill>
                <a:latin typeface="Arial Black" pitchFamily="34" charset="0"/>
              </a:rPr>
              <a:t>to the beam pipe</a:t>
            </a:r>
            <a:endParaRPr lang="ja-JP" altLang="en-US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38" name="直線矢印コネクタ 37"/>
          <p:cNvCxnSpPr>
            <a:stCxn id="15" idx="2"/>
          </p:cNvCxnSpPr>
          <p:nvPr/>
        </p:nvCxnSpPr>
        <p:spPr>
          <a:xfrm rot="5400000">
            <a:off x="7063460" y="2252848"/>
            <a:ext cx="988948" cy="67212"/>
          </a:xfrm>
          <a:prstGeom prst="straightConnector1">
            <a:avLst/>
          </a:prstGeom>
          <a:ln w="3810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 rot="16200000">
            <a:off x="4429365" y="1555410"/>
            <a:ext cx="7986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b="1" i="1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altLang="ja-JP" b="1" i="1" dirty="0" smtClean="0">
                <a:solidFill>
                  <a:srgbClr val="000000"/>
                </a:solidFill>
                <a:cs typeface="Arial" pitchFamily="34" charset="0"/>
              </a:rPr>
              <a:t>[</a:t>
            </a:r>
            <a:r>
              <a:rPr lang="en-US" altLang="ja-JP" b="1" i="1" dirty="0" smtClean="0">
                <a:solidFill>
                  <a:srgbClr val="00000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ja-JP" b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altLang="ja-JP" b="1" i="1" dirty="0" smtClean="0">
                <a:solidFill>
                  <a:srgbClr val="000000"/>
                </a:solidFill>
                <a:cs typeface="Arial" pitchFamily="34" charset="0"/>
              </a:rPr>
              <a:t>]</a:t>
            </a:r>
            <a:endParaRPr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256825" y="1484784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smtClean="0">
                <a:solidFill>
                  <a:srgbClr val="FF33CC"/>
                </a:solidFill>
                <a:latin typeface="Arial Black" pitchFamily="34" charset="0"/>
              </a:rPr>
              <a:t>Belle</a:t>
            </a:r>
            <a:endParaRPr lang="ja-JP" altLang="en-US" sz="1600" i="1" dirty="0">
              <a:solidFill>
                <a:srgbClr val="FF33CC"/>
              </a:solidFill>
              <a:latin typeface="Arial Black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53034" y="1844824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i="1" dirty="0" smtClean="0">
                <a:solidFill>
                  <a:srgbClr val="FF0000"/>
                </a:solidFill>
                <a:latin typeface="Arial Black" pitchFamily="34" charset="0"/>
              </a:rPr>
              <a:t>Belle</a:t>
            </a:r>
            <a:r>
              <a:rPr lang="ja-JP" altLang="en-US" sz="1200" i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US" altLang="ja-JP" sz="1200" i="1" dirty="0" smtClean="0">
                <a:solidFill>
                  <a:srgbClr val="FF0000"/>
                </a:solidFill>
                <a:latin typeface="Arial Black" pitchFamily="34" charset="0"/>
              </a:rPr>
              <a:t>II’</a:t>
            </a:r>
            <a:endParaRPr lang="ja-JP" altLang="en-US" sz="12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5243619" y="2082334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smtClean="0">
                <a:solidFill>
                  <a:srgbClr val="3366FF"/>
                </a:solidFill>
                <a:latin typeface="Arial Black" pitchFamily="34" charset="0"/>
              </a:rPr>
              <a:t>Belle</a:t>
            </a:r>
            <a:r>
              <a:rPr lang="ja-JP" altLang="en-US" sz="1600" i="1" dirty="0" smtClean="0">
                <a:solidFill>
                  <a:srgbClr val="3366FF"/>
                </a:solidFill>
                <a:latin typeface="Arial Black" pitchFamily="34" charset="0"/>
              </a:rPr>
              <a:t> </a:t>
            </a:r>
            <a:r>
              <a:rPr lang="en-US" altLang="ja-JP" sz="1600" i="1" dirty="0" smtClean="0">
                <a:solidFill>
                  <a:srgbClr val="3366FF"/>
                </a:solidFill>
                <a:latin typeface="Arial Black" pitchFamily="34" charset="0"/>
              </a:rPr>
              <a:t>II</a:t>
            </a:r>
            <a:endParaRPr lang="ja-JP" altLang="en-US" sz="1600" i="1" dirty="0">
              <a:solidFill>
                <a:srgbClr val="3366FF"/>
              </a:solidFill>
              <a:latin typeface="Arial Black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34298" y="3388944"/>
            <a:ext cx="5261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 Black" pitchFamily="34" charset="0"/>
              </a:rPr>
              <a:t>1.0</a:t>
            </a:r>
            <a:endParaRPr lang="ja-JP" altLang="en-US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47864" y="3388944"/>
            <a:ext cx="5261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 Black" pitchFamily="34" charset="0"/>
              </a:rPr>
              <a:t>2.0</a:t>
            </a:r>
            <a:endParaRPr lang="ja-JP" altLang="en-US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46822" y="3388944"/>
            <a:ext cx="3209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 Black" pitchFamily="34" charset="0"/>
              </a:rPr>
              <a:t>0</a:t>
            </a:r>
            <a:endParaRPr lang="ja-JP" altLang="en-US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580112" y="3388944"/>
            <a:ext cx="5261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 Black" pitchFamily="34" charset="0"/>
              </a:rPr>
              <a:t>1.0</a:t>
            </a:r>
            <a:endParaRPr lang="ja-JP" altLang="en-US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372200" y="3388944"/>
            <a:ext cx="52610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 Black" pitchFamily="34" charset="0"/>
              </a:rPr>
              <a:t>2.0</a:t>
            </a:r>
            <a:endParaRPr lang="ja-JP" altLang="en-US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899150" y="3388944"/>
            <a:ext cx="3209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00"/>
                </a:solidFill>
                <a:latin typeface="Arial Black" pitchFamily="34" charset="0"/>
              </a:rPr>
              <a:t>0</a:t>
            </a:r>
            <a:endParaRPr lang="ja-JP" altLang="en-US" sz="1600" dirty="0">
              <a:solidFill>
                <a:srgbClr val="000000"/>
              </a:solidFill>
              <a:latin typeface="Arial Black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092280" y="332656"/>
          <a:ext cx="1610274" cy="603853"/>
        </p:xfrm>
        <a:graphic>
          <a:graphicData uri="http://schemas.openxmlformats.org/presentationml/2006/ole">
            <p:oleObj spid="_x0000_s176130" name="Equation" r:id="rId7" imgW="1117440" imgH="419040" progId="">
              <p:embed/>
            </p:oleObj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4627989" y="2946430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smtClean="0">
                <a:solidFill>
                  <a:srgbClr val="3366FF"/>
                </a:solidFill>
                <a:latin typeface="Arial Black" pitchFamily="34" charset="0"/>
              </a:rPr>
              <a:t>10</a:t>
            </a:r>
            <a:r>
              <a:rPr lang="en-US" altLang="ja-JP" sz="1600" i="1" dirty="0" smtClean="0">
                <a:solidFill>
                  <a:srgbClr val="3366FF"/>
                </a:solidFill>
                <a:latin typeface="Symbol" pitchFamily="18" charset="2"/>
              </a:rPr>
              <a:t>m</a:t>
            </a:r>
            <a:r>
              <a:rPr lang="en-US" altLang="ja-JP" sz="1600" i="1" dirty="0" smtClean="0">
                <a:solidFill>
                  <a:srgbClr val="3366FF"/>
                </a:solidFill>
                <a:cs typeface="Arial" pitchFamily="34" charset="0"/>
              </a:rPr>
              <a:t>m</a:t>
            </a:r>
            <a:endParaRPr lang="ja-JP" altLang="en-US" sz="1600" i="1" dirty="0">
              <a:solidFill>
                <a:srgbClr val="3366FF"/>
              </a:solidFill>
              <a:cs typeface="Arial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27989" y="2724324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i="1" dirty="0" smtClean="0">
                <a:solidFill>
                  <a:srgbClr val="FF33CC"/>
                </a:solidFill>
                <a:latin typeface="Arial Black" pitchFamily="34" charset="0"/>
              </a:rPr>
              <a:t>20</a:t>
            </a:r>
            <a:r>
              <a:rPr lang="en-US" altLang="ja-JP" sz="1600" i="1" dirty="0" smtClean="0">
                <a:solidFill>
                  <a:srgbClr val="FF33CC"/>
                </a:solidFill>
                <a:latin typeface="Symbol" pitchFamily="18" charset="2"/>
              </a:rPr>
              <a:t>m</a:t>
            </a:r>
            <a:r>
              <a:rPr lang="en-US" altLang="ja-JP" sz="1600" i="1" dirty="0" smtClean="0">
                <a:solidFill>
                  <a:srgbClr val="FF33CC"/>
                </a:solidFill>
                <a:cs typeface="Arial" pitchFamily="34" charset="0"/>
              </a:rPr>
              <a:t>m</a:t>
            </a:r>
            <a:endParaRPr lang="ja-JP" altLang="en-US" sz="1600" i="1" dirty="0">
              <a:solidFill>
                <a:srgbClr val="FF33CC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825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3419614" cy="10269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60826" name="Picture 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052736"/>
            <a:ext cx="2946404" cy="7768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581539" y="116285"/>
            <a:ext cx="4562461" cy="1224483"/>
            <a:chOff x="1657" y="-1698"/>
            <a:chExt cx="4088" cy="1097"/>
          </a:xfrm>
        </p:grpSpPr>
        <p:pic>
          <p:nvPicPr>
            <p:cNvPr id="160831" name="Picture 11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57" y="-1698"/>
              <a:ext cx="4088" cy="10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857" y="-1677"/>
              <a:ext cx="3824" cy="835"/>
              <a:chOff x="1857" y="-1677"/>
              <a:chExt cx="3824" cy="835"/>
            </a:xfrm>
          </p:grpSpPr>
          <p:sp>
            <p:nvSpPr>
              <p:cNvPr id="160833" name="Rectangle 13"/>
              <p:cNvSpPr>
                <a:spLocks/>
              </p:cNvSpPr>
              <p:nvPr/>
            </p:nvSpPr>
            <p:spPr bwMode="auto">
              <a:xfrm>
                <a:off x="1857" y="-1677"/>
                <a:ext cx="3824" cy="5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/>
              <a:lstStyle/>
              <a:p>
                <a:r>
                  <a:rPr lang="en-US" altLang="ja-JP" sz="1700" dirty="0">
                    <a:solidFill>
                      <a:srgbClr val="DD2067"/>
                    </a:solidFill>
                    <a:latin typeface="Optima" pitchFamily="-109" charset="0"/>
                    <a:sym typeface="Optima" pitchFamily="-109" charset="0"/>
                  </a:rPr>
                  <a:t>longer lever arm</a:t>
                </a:r>
              </a:p>
              <a:p>
                <a:r>
                  <a:rPr lang="en-US" altLang="ja-JP" sz="1700" dirty="0">
                    <a:latin typeface="Optima" pitchFamily="-109" charset="0"/>
                    <a:sym typeface="Optima" pitchFamily="-109" charset="0"/>
                  </a:rPr>
                  <a:t>improve resolution of momentum and </a:t>
                </a:r>
                <a:r>
                  <a:rPr lang="en-US" altLang="ja-JP" sz="1700" dirty="0" err="1">
                    <a:latin typeface="Optima" pitchFamily="-109" charset="0"/>
                    <a:sym typeface="Optima" pitchFamily="-109" charset="0"/>
                  </a:rPr>
                  <a:t>dE</a:t>
                </a:r>
                <a:r>
                  <a:rPr lang="en-US" altLang="ja-JP" sz="1700" dirty="0">
                    <a:latin typeface="Optima" pitchFamily="-109" charset="0"/>
                    <a:sym typeface="Optima" pitchFamily="-109" charset="0"/>
                  </a:rPr>
                  <a:t>/</a:t>
                </a:r>
                <a:r>
                  <a:rPr lang="en-US" altLang="ja-JP" sz="1700" dirty="0" err="1">
                    <a:latin typeface="Optima" pitchFamily="-109" charset="0"/>
                    <a:sym typeface="Optima" pitchFamily="-109" charset="0"/>
                  </a:rPr>
                  <a:t>dx</a:t>
                </a:r>
                <a:endParaRPr lang="en-US" altLang="ja-JP" sz="1700" dirty="0">
                  <a:latin typeface="Optima" pitchFamily="-109" charset="0"/>
                  <a:sym typeface="Optima" pitchFamily="-109" charset="0"/>
                </a:endParaRPr>
              </a:p>
            </p:txBody>
          </p:sp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2173" y="-1182"/>
                <a:ext cx="1721" cy="340"/>
                <a:chOff x="1743" y="-1754"/>
                <a:chExt cx="1721" cy="340"/>
              </a:xfrm>
            </p:grpSpPr>
            <p:pic>
              <p:nvPicPr>
                <p:cNvPr id="160835" name="Picture 15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1743" y="-1754"/>
                  <a:ext cx="1721" cy="15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60836" name="Picture 16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743" y="-1574"/>
                  <a:ext cx="1721" cy="16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5" name="グループ化 36"/>
          <p:cNvGrpSpPr/>
          <p:nvPr/>
        </p:nvGrpSpPr>
        <p:grpSpPr>
          <a:xfrm>
            <a:off x="35496" y="764704"/>
            <a:ext cx="4536504" cy="3092450"/>
            <a:chOff x="6516217" y="836712"/>
            <a:chExt cx="4536504" cy="3092450"/>
          </a:xfrm>
        </p:grpSpPr>
        <p:pic>
          <p:nvPicPr>
            <p:cNvPr id="160837" name="Picture 5"/>
            <p:cNvPicPr>
              <a:picLocks noChangeArrowheads="1"/>
            </p:cNvPicPr>
            <p:nvPr/>
          </p:nvPicPr>
          <p:blipFill>
            <a:blip r:embed="rId8" cstate="print"/>
            <a:srcRect l="27039" t="22565" r="28381" b="33943"/>
            <a:stretch>
              <a:fillRect/>
            </a:stretch>
          </p:blipFill>
          <p:spPr bwMode="auto">
            <a:xfrm>
              <a:off x="6516217" y="836712"/>
              <a:ext cx="4536504" cy="3092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6" name="グループ化 35"/>
            <p:cNvGrpSpPr/>
            <p:nvPr/>
          </p:nvGrpSpPr>
          <p:grpSpPr>
            <a:xfrm>
              <a:off x="7235630" y="1484784"/>
              <a:ext cx="2963290" cy="2376264"/>
              <a:chOff x="4501344" y="1390203"/>
              <a:chExt cx="3609344" cy="2894335"/>
            </a:xfrm>
          </p:grpSpPr>
          <p:sp>
            <p:nvSpPr>
              <p:cNvPr id="160821" name="Freeform 2"/>
              <p:cNvSpPr>
                <a:spLocks/>
              </p:cNvSpPr>
              <p:nvPr/>
            </p:nvSpPr>
            <p:spPr bwMode="auto">
              <a:xfrm>
                <a:off x="4628575" y="3160514"/>
                <a:ext cx="3467604" cy="1124024"/>
              </a:xfrm>
              <a:custGeom>
                <a:avLst/>
                <a:gdLst>
                  <a:gd name="T0" fmla="*/ 11668 w 21600"/>
                  <a:gd name="T1" fmla="*/ 0 h 21600"/>
                  <a:gd name="T2" fmla="*/ 4277 w 21600"/>
                  <a:gd name="T3" fmla="*/ 0 h 21600"/>
                  <a:gd name="T4" fmla="*/ 1975 w 21600"/>
                  <a:gd name="T5" fmla="*/ 4708 h 21600"/>
                  <a:gd name="T6" fmla="*/ 748 w 21600"/>
                  <a:gd name="T7" fmla="*/ 4985 h 21600"/>
                  <a:gd name="T8" fmla="*/ 329 w 21600"/>
                  <a:gd name="T9" fmla="*/ 7477 h 21600"/>
                  <a:gd name="T10" fmla="*/ 0 w 21600"/>
                  <a:gd name="T11" fmla="*/ 10431 h 21600"/>
                  <a:gd name="T12" fmla="*/ 0 w 21600"/>
                  <a:gd name="T13" fmla="*/ 12923 h 21600"/>
                  <a:gd name="T14" fmla="*/ 60 w 21600"/>
                  <a:gd name="T15" fmla="*/ 16246 h 21600"/>
                  <a:gd name="T16" fmla="*/ 419 w 21600"/>
                  <a:gd name="T17" fmla="*/ 19385 h 21600"/>
                  <a:gd name="T18" fmla="*/ 838 w 21600"/>
                  <a:gd name="T19" fmla="*/ 21600 h 21600"/>
                  <a:gd name="T20" fmla="*/ 20852 w 21600"/>
                  <a:gd name="T21" fmla="*/ 21600 h 21600"/>
                  <a:gd name="T22" fmla="*/ 21361 w 21600"/>
                  <a:gd name="T23" fmla="*/ 17631 h 21600"/>
                  <a:gd name="T24" fmla="*/ 21600 w 21600"/>
                  <a:gd name="T25" fmla="*/ 14400 h 21600"/>
                  <a:gd name="T26" fmla="*/ 21540 w 21600"/>
                  <a:gd name="T27" fmla="*/ 11354 h 21600"/>
                  <a:gd name="T28" fmla="*/ 21391 w 21600"/>
                  <a:gd name="T29" fmla="*/ 9323 h 21600"/>
                  <a:gd name="T30" fmla="*/ 21091 w 21600"/>
                  <a:gd name="T31" fmla="*/ 6923 h 21600"/>
                  <a:gd name="T32" fmla="*/ 20762 w 21600"/>
                  <a:gd name="T33" fmla="*/ 4985 h 21600"/>
                  <a:gd name="T34" fmla="*/ 16873 w 21600"/>
                  <a:gd name="T35" fmla="*/ 4985 h 21600"/>
                  <a:gd name="T36" fmla="*/ 11668 w 21600"/>
                  <a:gd name="T37" fmla="*/ 0 h 21600"/>
                  <a:gd name="T38" fmla="*/ 11668 w 21600"/>
                  <a:gd name="T39" fmla="*/ 0 h 216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1600"/>
                  <a:gd name="T61" fmla="*/ 0 h 21600"/>
                  <a:gd name="T62" fmla="*/ 21600 w 21600"/>
                  <a:gd name="T63" fmla="*/ 21600 h 2160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1600" h="21600">
                    <a:moveTo>
                      <a:pt x="11668" y="0"/>
                    </a:moveTo>
                    <a:lnTo>
                      <a:pt x="4277" y="0"/>
                    </a:lnTo>
                    <a:lnTo>
                      <a:pt x="1975" y="4708"/>
                    </a:lnTo>
                    <a:lnTo>
                      <a:pt x="748" y="4985"/>
                    </a:lnTo>
                    <a:lnTo>
                      <a:pt x="329" y="7477"/>
                    </a:lnTo>
                    <a:lnTo>
                      <a:pt x="0" y="10431"/>
                    </a:lnTo>
                    <a:lnTo>
                      <a:pt x="0" y="12923"/>
                    </a:lnTo>
                    <a:lnTo>
                      <a:pt x="60" y="16246"/>
                    </a:lnTo>
                    <a:lnTo>
                      <a:pt x="419" y="19385"/>
                    </a:lnTo>
                    <a:lnTo>
                      <a:pt x="838" y="21600"/>
                    </a:lnTo>
                    <a:lnTo>
                      <a:pt x="20852" y="21600"/>
                    </a:lnTo>
                    <a:lnTo>
                      <a:pt x="21361" y="17631"/>
                    </a:lnTo>
                    <a:lnTo>
                      <a:pt x="21600" y="14400"/>
                    </a:lnTo>
                    <a:lnTo>
                      <a:pt x="21540" y="11354"/>
                    </a:lnTo>
                    <a:lnTo>
                      <a:pt x="21391" y="9323"/>
                    </a:lnTo>
                    <a:lnTo>
                      <a:pt x="21091" y="6923"/>
                    </a:lnTo>
                    <a:lnTo>
                      <a:pt x="20762" y="4985"/>
                    </a:lnTo>
                    <a:lnTo>
                      <a:pt x="16873" y="4985"/>
                    </a:lnTo>
                    <a:lnTo>
                      <a:pt x="11668" y="0"/>
                    </a:lnTo>
                    <a:close/>
                    <a:moveTo>
                      <a:pt x="11668" y="0"/>
                    </a:moveTo>
                  </a:path>
                </a:pathLst>
              </a:custGeom>
              <a:solidFill>
                <a:srgbClr val="6666FF">
                  <a:alpha val="43921"/>
                </a:srgbClr>
              </a:solidFill>
              <a:ln w="381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sp>
            <p:nvSpPr>
              <p:cNvPr id="160822" name="Freeform 3"/>
              <p:cNvSpPr>
                <a:spLocks/>
              </p:cNvSpPr>
              <p:nvPr/>
            </p:nvSpPr>
            <p:spPr bwMode="auto">
              <a:xfrm>
                <a:off x="4618530" y="1393552"/>
                <a:ext cx="3492158" cy="1393031"/>
              </a:xfrm>
              <a:custGeom>
                <a:avLst/>
                <a:gdLst>
                  <a:gd name="T0" fmla="*/ 4516 w 21600"/>
                  <a:gd name="T1" fmla="*/ 21600 h 21600"/>
                  <a:gd name="T2" fmla="*/ 1545 w 21600"/>
                  <a:gd name="T3" fmla="*/ 17354 h 21600"/>
                  <a:gd name="T4" fmla="*/ 0 w 21600"/>
                  <a:gd name="T5" fmla="*/ 0 h 21600"/>
                  <a:gd name="T6" fmla="*/ 21600 w 21600"/>
                  <a:gd name="T7" fmla="*/ 0 h 21600"/>
                  <a:gd name="T8" fmla="*/ 20352 w 21600"/>
                  <a:gd name="T9" fmla="*/ 15343 h 21600"/>
                  <a:gd name="T10" fmla="*/ 12479 w 21600"/>
                  <a:gd name="T11" fmla="*/ 21451 h 21600"/>
                  <a:gd name="T12" fmla="*/ 4516 w 21600"/>
                  <a:gd name="T13" fmla="*/ 21600 h 21600"/>
                  <a:gd name="T14" fmla="*/ 4516 w 21600"/>
                  <a:gd name="T15" fmla="*/ 2160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4516" y="21600"/>
                    </a:moveTo>
                    <a:lnTo>
                      <a:pt x="1545" y="17354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0352" y="15343"/>
                    </a:lnTo>
                    <a:lnTo>
                      <a:pt x="12479" y="21451"/>
                    </a:lnTo>
                    <a:lnTo>
                      <a:pt x="4516" y="21600"/>
                    </a:lnTo>
                    <a:close/>
                    <a:moveTo>
                      <a:pt x="4516" y="21600"/>
                    </a:moveTo>
                  </a:path>
                </a:pathLst>
              </a:custGeom>
              <a:solidFill>
                <a:srgbClr val="FF6FCF">
                  <a:alpha val="39999"/>
                </a:srgbClr>
              </a:solidFill>
              <a:ln w="381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sp>
            <p:nvSpPr>
              <p:cNvPr id="160838" name="Line 6"/>
              <p:cNvSpPr>
                <a:spLocks noChangeShapeType="1"/>
              </p:cNvSpPr>
              <p:nvPr/>
            </p:nvSpPr>
            <p:spPr bwMode="auto">
              <a:xfrm rot="10800000" flipH="1">
                <a:off x="7874084" y="1390203"/>
                <a:ext cx="200891" cy="976685"/>
              </a:xfrm>
              <a:prstGeom prst="line">
                <a:avLst/>
              </a:prstGeom>
              <a:noFill/>
              <a:ln w="63500">
                <a:solidFill>
                  <a:srgbClr val="6666FF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sp>
            <p:nvSpPr>
              <p:cNvPr id="160829" name="Freeform 18"/>
              <p:cNvSpPr>
                <a:spLocks/>
              </p:cNvSpPr>
              <p:nvPr/>
            </p:nvSpPr>
            <p:spPr bwMode="auto">
              <a:xfrm>
                <a:off x="4501344" y="1410296"/>
                <a:ext cx="732137" cy="1339453"/>
              </a:xfrm>
              <a:custGeom>
                <a:avLst/>
                <a:gdLst>
                  <a:gd name="T0" fmla="*/ 2054 w 21600"/>
                  <a:gd name="T1" fmla="*/ 0 h 21600"/>
                  <a:gd name="T2" fmla="*/ 8923 w 21600"/>
                  <a:gd name="T3" fmla="*/ 17690 h 21600"/>
                  <a:gd name="T4" fmla="*/ 21600 w 21600"/>
                  <a:gd name="T5" fmla="*/ 21600 h 21600"/>
                  <a:gd name="T6" fmla="*/ 19546 w 21600"/>
                  <a:gd name="T7" fmla="*/ 21600 h 21600"/>
                  <a:gd name="T8" fmla="*/ 6870 w 21600"/>
                  <a:gd name="T9" fmla="*/ 17729 h 21600"/>
                  <a:gd name="T10" fmla="*/ 0 w 21600"/>
                  <a:gd name="T11" fmla="*/ 77 h 21600"/>
                  <a:gd name="T12" fmla="*/ 2054 w 21600"/>
                  <a:gd name="T13" fmla="*/ 0 h 21600"/>
                  <a:gd name="T14" fmla="*/ 2054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600"/>
                  <a:gd name="T25" fmla="*/ 0 h 21600"/>
                  <a:gd name="T26" fmla="*/ 21600 w 21600"/>
                  <a:gd name="T27" fmla="*/ 21600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2054" y="0"/>
                    </a:moveTo>
                    <a:lnTo>
                      <a:pt x="8923" y="17690"/>
                    </a:lnTo>
                    <a:lnTo>
                      <a:pt x="21600" y="21600"/>
                    </a:lnTo>
                    <a:lnTo>
                      <a:pt x="19546" y="21600"/>
                    </a:lnTo>
                    <a:lnTo>
                      <a:pt x="6870" y="17729"/>
                    </a:lnTo>
                    <a:lnTo>
                      <a:pt x="0" y="77"/>
                    </a:lnTo>
                    <a:lnTo>
                      <a:pt x="2054" y="0"/>
                    </a:lnTo>
                    <a:close/>
                    <a:moveTo>
                      <a:pt x="2054" y="0"/>
                    </a:moveTo>
                  </a:path>
                </a:pathLst>
              </a:custGeom>
              <a:solidFill>
                <a:srgbClr val="FF0000">
                  <a:alpha val="49803"/>
                </a:srgbClr>
              </a:solidFill>
              <a:ln w="381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</p:grpSp>
      </p:grpSp>
      <p:graphicFrame>
        <p:nvGraphicFramePr>
          <p:cNvPr id="17428" name="Group 20"/>
          <p:cNvGraphicFramePr>
            <a:graphicFrameLocks noGrp="1"/>
          </p:cNvGraphicFramePr>
          <p:nvPr/>
        </p:nvGraphicFramePr>
        <p:xfrm>
          <a:off x="179512" y="4005064"/>
          <a:ext cx="4139952" cy="2034544"/>
        </p:xfrm>
        <a:graphic>
          <a:graphicData uri="http://schemas.openxmlformats.org/drawingml/2006/table">
            <a:tbl>
              <a:tblPr/>
              <a:tblGrid>
                <a:gridCol w="1691680"/>
                <a:gridCol w="1224136"/>
                <a:gridCol w="1224136"/>
              </a:tblGrid>
              <a:tr h="164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endParaRPr kumimoji="0" lang="ja-JP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Optima" pitchFamily="-109" charset="0"/>
                        <a:ea typeface="ヒラギノ角ゴ ProN W3" pitchFamily="-109" charset="-128"/>
                        <a:sym typeface="Optima" pitchFamily="-109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Belle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Belle II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217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inner most sense wire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r=88mm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r=168mm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2176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outer most sense wire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r=863mm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r=1111.4mm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64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Number of layers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50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56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64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Total sense wires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8400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14336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641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Gas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He:C</a:t>
                      </a:r>
                      <a:r>
                        <a:rPr kumimoji="0" lang="en-US" altLang="ja-JP" sz="12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2</a:t>
                      </a:r>
                      <a:r>
                        <a:rPr kumimoji="0" lang="en-US" altLang="ja-JP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H</a:t>
                      </a:r>
                      <a:r>
                        <a:rPr kumimoji="0" lang="en-US" altLang="ja-JP" sz="1200" b="0" i="0" u="none" strike="noStrike" cap="none" normalizeH="0" baseline="-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He:C</a:t>
                      </a:r>
                      <a:r>
                        <a:rPr kumimoji="0" lang="en-US" altLang="ja-JP" sz="1200" b="0" i="0" u="none" strike="noStrike" cap="none" normalizeH="0" baseline="-6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2</a:t>
                      </a: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H</a:t>
                      </a:r>
                      <a:r>
                        <a:rPr kumimoji="0" lang="en-US" altLang="ja-JP" sz="1200" b="0" i="0" u="none" strike="noStrike" cap="none" normalizeH="0" baseline="-6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322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sense wire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W(Φ30μm)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W(Φ30μm)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  <a:tr h="1322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field wire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Al(Φ120μm)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FF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71000"/>
                        <a:buFont typeface="Optima" pitchFamily="-109" charset="0"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altLang="ja-JP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Optima" pitchFamily="-109" charset="0"/>
                          <a:ea typeface="ヒラギノ角ゴ ProN W3" pitchFamily="-109" charset="-128"/>
                          <a:sym typeface="Optima" pitchFamily="-109" charset="0"/>
                        </a:rPr>
                        <a:t>Al(Φ120μm)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FCF">
                        <a:alpha val="4196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0" name="タイトル 39"/>
          <p:cNvSpPr>
            <a:spLocks noGrp="1"/>
          </p:cNvSpPr>
          <p:nvPr>
            <p:ph type="title"/>
          </p:nvPr>
        </p:nvSpPr>
        <p:spPr>
          <a:xfrm>
            <a:off x="457200" y="-24"/>
            <a:ext cx="4402832" cy="785818"/>
          </a:xfrm>
        </p:spPr>
        <p:txBody>
          <a:bodyPr/>
          <a:lstStyle/>
          <a:p>
            <a:r>
              <a:rPr kumimoji="1" lang="en-US" altLang="ja-JP" dirty="0" smtClean="0"/>
              <a:t>Central Drift Chamber</a:t>
            </a:r>
            <a:endParaRPr kumimoji="1" lang="ja-JP" altLang="en-US" dirty="0"/>
          </a:p>
        </p:txBody>
      </p:sp>
      <p:grpSp>
        <p:nvGrpSpPr>
          <p:cNvPr id="7" name="Group 94"/>
          <p:cNvGrpSpPr>
            <a:grpSpLocks/>
          </p:cNvGrpSpPr>
          <p:nvPr/>
        </p:nvGrpSpPr>
        <p:grpSpPr bwMode="auto">
          <a:xfrm>
            <a:off x="6876256" y="5373216"/>
            <a:ext cx="1934393" cy="1283642"/>
            <a:chOff x="0" y="27"/>
            <a:chExt cx="1732" cy="1150"/>
          </a:xfrm>
        </p:grpSpPr>
        <p:sp>
          <p:nvSpPr>
            <p:cNvPr id="160815" name="Rectangle 95"/>
            <p:cNvSpPr>
              <a:spLocks/>
            </p:cNvSpPr>
            <p:nvPr/>
          </p:nvSpPr>
          <p:spPr bwMode="auto">
            <a:xfrm>
              <a:off x="620" y="27"/>
              <a:ext cx="944" cy="234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700" dirty="0">
                  <a:latin typeface="Optima" pitchFamily="-109" charset="0"/>
                  <a:sym typeface="Optima" pitchFamily="-109" charset="0"/>
                </a:rPr>
                <a:t>normal cell</a:t>
              </a:r>
            </a:p>
          </p:txBody>
        </p:sp>
        <p:grpSp>
          <p:nvGrpSpPr>
            <p:cNvPr id="8" name="Group 96"/>
            <p:cNvGrpSpPr>
              <a:grpSpLocks/>
            </p:cNvGrpSpPr>
            <p:nvPr/>
          </p:nvGrpSpPr>
          <p:grpSpPr bwMode="auto">
            <a:xfrm>
              <a:off x="0" y="315"/>
              <a:ext cx="1732" cy="862"/>
              <a:chOff x="0" y="0"/>
              <a:chExt cx="1732" cy="861"/>
            </a:xfrm>
          </p:grpSpPr>
          <p:pic>
            <p:nvPicPr>
              <p:cNvPr id="160817" name="Picture 9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08" y="0"/>
                <a:ext cx="1224" cy="67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60818" name="Rectangle 98"/>
              <p:cNvSpPr>
                <a:spLocks/>
              </p:cNvSpPr>
              <p:nvPr/>
            </p:nvSpPr>
            <p:spPr bwMode="auto">
              <a:xfrm>
                <a:off x="506" y="682"/>
                <a:ext cx="712" cy="1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altLang="ja-JP" sz="1300" dirty="0">
                    <a:latin typeface="Optima" pitchFamily="-109" charset="0"/>
                    <a:sym typeface="Optima" pitchFamily="-109" charset="0"/>
                  </a:rPr>
                  <a:t>10~20 mm</a:t>
                </a:r>
              </a:p>
            </p:txBody>
          </p:sp>
          <p:sp>
            <p:nvSpPr>
              <p:cNvPr id="160819" name="Rectangle 99"/>
              <p:cNvSpPr>
                <a:spLocks/>
              </p:cNvSpPr>
              <p:nvPr/>
            </p:nvSpPr>
            <p:spPr bwMode="auto">
              <a:xfrm>
                <a:off x="0" y="242"/>
                <a:ext cx="458" cy="1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altLang="ja-JP" sz="1300" dirty="0">
                    <a:latin typeface="Optima" pitchFamily="-109" charset="0"/>
                    <a:sym typeface="Optima" pitchFamily="-109" charset="0"/>
                  </a:rPr>
                  <a:t>18 mm</a:t>
                </a:r>
              </a:p>
            </p:txBody>
          </p:sp>
          <p:sp>
            <p:nvSpPr>
              <p:cNvPr id="160820" name="Freeform 100"/>
              <p:cNvSpPr>
                <a:spLocks/>
              </p:cNvSpPr>
              <p:nvPr/>
            </p:nvSpPr>
            <p:spPr bwMode="auto">
              <a:xfrm>
                <a:off x="551" y="52"/>
                <a:ext cx="561" cy="57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21600 h 21600"/>
                  <a:gd name="T4" fmla="*/ 21600 w 21600"/>
                  <a:gd name="T5" fmla="*/ 2127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273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</p:grpSp>
      </p:grpSp>
      <p:grpSp>
        <p:nvGrpSpPr>
          <p:cNvPr id="9" name="Group 101"/>
          <p:cNvGrpSpPr>
            <a:grpSpLocks/>
          </p:cNvGrpSpPr>
          <p:nvPr/>
        </p:nvGrpSpPr>
        <p:grpSpPr bwMode="auto">
          <a:xfrm>
            <a:off x="5004048" y="5373216"/>
            <a:ext cx="1209973" cy="971103"/>
            <a:chOff x="0" y="27"/>
            <a:chExt cx="1084" cy="870"/>
          </a:xfrm>
        </p:grpSpPr>
        <p:pic>
          <p:nvPicPr>
            <p:cNvPr id="160810" name="Picture 10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20" y="344"/>
              <a:ext cx="564" cy="3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0811" name="Rectangle 103"/>
            <p:cNvSpPr>
              <a:spLocks/>
            </p:cNvSpPr>
            <p:nvPr/>
          </p:nvSpPr>
          <p:spPr bwMode="auto">
            <a:xfrm>
              <a:off x="24" y="430"/>
              <a:ext cx="458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300" dirty="0">
                  <a:latin typeface="Optima" pitchFamily="-109" charset="0"/>
                  <a:sym typeface="Optima" pitchFamily="-109" charset="0"/>
                </a:rPr>
                <a:t>10 mm</a:t>
              </a:r>
            </a:p>
          </p:txBody>
        </p:sp>
        <p:sp>
          <p:nvSpPr>
            <p:cNvPr id="160812" name="Rectangle 104"/>
            <p:cNvSpPr>
              <a:spLocks/>
            </p:cNvSpPr>
            <p:nvPr/>
          </p:nvSpPr>
          <p:spPr bwMode="auto">
            <a:xfrm>
              <a:off x="432" y="718"/>
              <a:ext cx="546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300" dirty="0">
                  <a:latin typeface="Optima" pitchFamily="-109" charset="0"/>
                  <a:sym typeface="Optima" pitchFamily="-109" charset="0"/>
                </a:rPr>
                <a:t>6~8 mm</a:t>
              </a:r>
            </a:p>
          </p:txBody>
        </p:sp>
        <p:sp>
          <p:nvSpPr>
            <p:cNvPr id="160813" name="Rectangle 105"/>
            <p:cNvSpPr>
              <a:spLocks/>
            </p:cNvSpPr>
            <p:nvPr/>
          </p:nvSpPr>
          <p:spPr bwMode="auto">
            <a:xfrm>
              <a:off x="0" y="27"/>
              <a:ext cx="803" cy="234"/>
            </a:xfrm>
            <a:prstGeom prst="rect">
              <a:avLst/>
            </a:prstGeom>
            <a:solidFill>
              <a:srgbClr val="6666FF"/>
            </a:solidFill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1700" dirty="0">
                  <a:latin typeface="Optima" pitchFamily="-109" charset="0"/>
                  <a:sym typeface="Optima" pitchFamily="-109" charset="0"/>
                </a:rPr>
                <a:t>small cell</a:t>
              </a:r>
            </a:p>
          </p:txBody>
        </p:sp>
        <p:sp>
          <p:nvSpPr>
            <p:cNvPr id="160814" name="Freeform 106"/>
            <p:cNvSpPr>
              <a:spLocks/>
            </p:cNvSpPr>
            <p:nvPr/>
          </p:nvSpPr>
          <p:spPr bwMode="auto">
            <a:xfrm>
              <a:off x="559" y="387"/>
              <a:ext cx="237" cy="298"/>
            </a:xfrm>
            <a:custGeom>
              <a:avLst/>
              <a:gdLst>
                <a:gd name="T0" fmla="*/ 800 w 21600"/>
                <a:gd name="T1" fmla="*/ 0 h 21600"/>
                <a:gd name="T2" fmla="*/ 0 w 21600"/>
                <a:gd name="T3" fmla="*/ 20965 h 21600"/>
                <a:gd name="T4" fmla="*/ 21600 w 21600"/>
                <a:gd name="T5" fmla="*/ 2160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800" y="0"/>
                  </a:moveTo>
                  <a:lnTo>
                    <a:pt x="0" y="20965"/>
                  </a:lnTo>
                  <a:lnTo>
                    <a:pt x="21600" y="2160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4716016" y="2647478"/>
            <a:ext cx="4343230" cy="2581722"/>
            <a:chOff x="5580112" y="3573016"/>
            <a:chExt cx="3131840" cy="1861642"/>
          </a:xfrm>
        </p:grpSpPr>
        <p:pic>
          <p:nvPicPr>
            <p:cNvPr id="180226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580112" y="3573016"/>
              <a:ext cx="3131840" cy="1861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Rectangle 13"/>
            <p:cNvSpPr>
              <a:spLocks/>
            </p:cNvSpPr>
            <p:nvPr/>
          </p:nvSpPr>
          <p:spPr bwMode="auto">
            <a:xfrm>
              <a:off x="5629265" y="3615044"/>
              <a:ext cx="496931" cy="2769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b="1" dirty="0">
                  <a:solidFill>
                    <a:srgbClr val="FF2712"/>
                  </a:solidFill>
                  <a:ea typeface="ＭＳ Ｐゴシック" charset="-128"/>
                </a:rPr>
                <a:t>Belle</a:t>
              </a:r>
            </a:p>
          </p:txBody>
        </p:sp>
        <p:sp>
          <p:nvSpPr>
            <p:cNvPr id="36" name="Rectangle 14"/>
            <p:cNvSpPr>
              <a:spLocks/>
            </p:cNvSpPr>
            <p:nvPr/>
          </p:nvSpPr>
          <p:spPr bwMode="auto">
            <a:xfrm>
              <a:off x="5626931" y="4777609"/>
              <a:ext cx="673261" cy="2769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b="1" dirty="0">
                  <a:solidFill>
                    <a:srgbClr val="FF2712"/>
                  </a:solidFill>
                  <a:ea typeface="ＭＳ Ｐゴシック" charset="-128"/>
                </a:rPr>
                <a:t>Belle II</a:t>
              </a:r>
            </a:p>
          </p:txBody>
        </p:sp>
      </p:grpSp>
      <p:sp>
        <p:nvSpPr>
          <p:cNvPr id="37" name="スライド番号プレースホルダ 3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Test Chambers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7885"/>
            <a:ext cx="3298651" cy="512223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/>
          </p:cNvSpPr>
          <p:nvPr/>
        </p:nvSpPr>
        <p:spPr bwMode="auto">
          <a:xfrm>
            <a:off x="323528" y="6237312"/>
            <a:ext cx="1979709" cy="276999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>
                <a:solidFill>
                  <a:schemeClr val="tx1"/>
                </a:solidFill>
                <a:ea typeface="ＭＳ Ｐゴシック" charset="-128"/>
              </a:rPr>
              <a:t> 5 layer test chamber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rot="10800000" flipV="1">
            <a:off x="467544" y="4437112"/>
            <a:ext cx="720080" cy="1800200"/>
          </a:xfrm>
          <a:prstGeom prst="line">
            <a:avLst/>
          </a:prstGeom>
          <a:noFill/>
          <a:ln w="25400" cap="flat">
            <a:solidFill>
              <a:srgbClr val="AE00F0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7" y="4725144"/>
            <a:ext cx="2520280" cy="130774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9" name="Rectangle 10"/>
          <p:cNvSpPr>
            <a:spLocks/>
          </p:cNvSpPr>
          <p:nvPr/>
        </p:nvSpPr>
        <p:spPr bwMode="auto">
          <a:xfrm>
            <a:off x="3275856" y="4354651"/>
            <a:ext cx="2549416" cy="276999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ja-JP" dirty="0" smtClean="0">
                <a:solidFill>
                  <a:schemeClr val="tx1"/>
                </a:solidFill>
                <a:ea typeface="ＭＳ Ｐゴシック" charset="-128"/>
              </a:rPr>
              <a:t>Readout board (prototype)</a:t>
            </a:r>
            <a:endParaRPr lang="en-US" altLang="ja-JP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2555776" y="4437112"/>
            <a:ext cx="1152127" cy="864096"/>
          </a:xfrm>
          <a:prstGeom prst="line">
            <a:avLst/>
          </a:prstGeom>
          <a:noFill/>
          <a:ln w="25400" cap="flat">
            <a:solidFill>
              <a:srgbClr val="AE00F0"/>
            </a:solidFill>
            <a:prstDash val="solid"/>
            <a:miter lim="800000"/>
            <a:headEnd type="stealth" w="med" len="med"/>
            <a:tailEnd type="none" w="med" len="med"/>
          </a:ln>
        </p:spPr>
        <p:txBody>
          <a:bodyPr lIns="0" tIns="0" rIns="0" bIns="0"/>
          <a:lstStyle/>
          <a:p>
            <a:endParaRPr lang="ja-JP" altLang="en-US"/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3995936" y="0"/>
            <a:ext cx="4716166" cy="2143125"/>
            <a:chOff x="0" y="0"/>
            <a:chExt cx="4224" cy="1919"/>
          </a:xfrm>
        </p:grpSpPr>
        <p:pic>
          <p:nvPicPr>
            <p:cNvPr id="12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5400000">
              <a:off x="37" y="69"/>
              <a:ext cx="1754" cy="16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3" name="Rectangle 11"/>
            <p:cNvSpPr>
              <a:spLocks/>
            </p:cNvSpPr>
            <p:nvPr/>
          </p:nvSpPr>
          <p:spPr bwMode="auto">
            <a:xfrm>
              <a:off x="224" y="1695"/>
              <a:ext cx="1696" cy="2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ja-JP" sz="1000" dirty="0">
                  <a:latin typeface="Optima" pitchFamily="-109" charset="0"/>
                  <a:sym typeface="Optima" pitchFamily="-109" charset="0"/>
                </a:rPr>
                <a:t>distance from sense wire [mm]</a:t>
              </a:r>
            </a:p>
          </p:txBody>
        </p:sp>
        <p:sp>
          <p:nvSpPr>
            <p:cNvPr id="14" name="AutoShape 12"/>
            <p:cNvSpPr>
              <a:spLocks/>
            </p:cNvSpPr>
            <p:nvPr/>
          </p:nvSpPr>
          <p:spPr bwMode="auto">
            <a:xfrm rot="-5400000">
              <a:off x="-412" y="628"/>
              <a:ext cx="999" cy="176"/>
            </a:xfrm>
            <a:custGeom>
              <a:avLst/>
              <a:gdLst>
                <a:gd name="T0" fmla="*/ 500 w 21600"/>
                <a:gd name="T1" fmla="*/ 88 h 21600"/>
                <a:gd name="T2" fmla="*/ 0 60000 65536"/>
                <a:gd name="T3" fmla="*/ 0 w 21600"/>
                <a:gd name="T4" fmla="*/ 0 h 21600"/>
                <a:gd name="T5" fmla="*/ 21600 w 21600"/>
                <a:gd name="T6" fmla="*/ 21600 h 21600"/>
              </a:gdLst>
              <a:ahLst/>
              <a:cxnLst>
                <a:cxn ang="T2">
                  <a:pos x="T0" y="T1"/>
                </a:cxn>
              </a:cxnLst>
              <a:rect l="T3" t="T4" r="T5" b="T6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0"/>
                  </a:moveTo>
                </a:path>
              </a:pathLst>
            </a:cu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ja-JP" sz="1000" dirty="0">
                  <a:latin typeface="Optima" pitchFamily="-109" charset="0"/>
                  <a:sym typeface="Optima" pitchFamily="-109" charset="0"/>
                </a:rPr>
                <a:t>Drift time [</a:t>
              </a:r>
              <a:r>
                <a:rPr lang="en-US" altLang="ja-JP" sz="1000" dirty="0" err="1">
                  <a:latin typeface="Optima" pitchFamily="-109" charset="0"/>
                  <a:sym typeface="Optima" pitchFamily="-109" charset="0"/>
                </a:rPr>
                <a:t>nsec</a:t>
              </a:r>
              <a:r>
                <a:rPr lang="en-US" altLang="ja-JP" sz="1000" dirty="0">
                  <a:latin typeface="Optima" pitchFamily="-109" charset="0"/>
                  <a:sym typeface="Optima" pitchFamily="-109" charset="0"/>
                </a:rPr>
                <a:t>]</a:t>
              </a:r>
            </a:p>
          </p:txBody>
        </p:sp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172" t="7407" r="1939" b="4938"/>
            <a:stretch>
              <a:fillRect/>
            </a:stretch>
          </p:blipFill>
          <p:spPr bwMode="auto">
            <a:xfrm>
              <a:off x="1847" y="224"/>
              <a:ext cx="1512" cy="14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6" name="Rectangle 14"/>
            <p:cNvSpPr>
              <a:spLocks/>
            </p:cNvSpPr>
            <p:nvPr/>
          </p:nvSpPr>
          <p:spPr bwMode="auto">
            <a:xfrm>
              <a:off x="3027" y="1607"/>
              <a:ext cx="464" cy="2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ja-JP" sz="1000" dirty="0">
                  <a:latin typeface="Optima" pitchFamily="-109" charset="0"/>
                  <a:sym typeface="Optima" pitchFamily="-109" charset="0"/>
                </a:rPr>
                <a:t>[mm]</a:t>
              </a:r>
            </a:p>
          </p:txBody>
        </p:sp>
        <p:sp>
          <p:nvSpPr>
            <p:cNvPr id="17" name="Rectangle 15"/>
            <p:cNvSpPr>
              <a:spLocks/>
            </p:cNvSpPr>
            <p:nvPr/>
          </p:nvSpPr>
          <p:spPr bwMode="auto">
            <a:xfrm>
              <a:off x="309" y="0"/>
              <a:ext cx="1168" cy="2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ja-JP" sz="1100" dirty="0">
                  <a:solidFill>
                    <a:srgbClr val="000080"/>
                  </a:solidFill>
                  <a:latin typeface="Optima" pitchFamily="-109" charset="0"/>
                  <a:sym typeface="Optima" pitchFamily="-109" charset="0"/>
                </a:rPr>
                <a:t>X-t relation (B=0T)</a:t>
              </a:r>
            </a:p>
          </p:txBody>
        </p:sp>
        <p:sp>
          <p:nvSpPr>
            <p:cNvPr id="18" name="Rectangle 16"/>
            <p:cNvSpPr>
              <a:spLocks/>
            </p:cNvSpPr>
            <p:nvPr/>
          </p:nvSpPr>
          <p:spPr bwMode="auto">
            <a:xfrm>
              <a:off x="1882" y="0"/>
              <a:ext cx="1504" cy="2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altLang="ja-JP" sz="1100" dirty="0" smtClean="0">
                  <a:solidFill>
                    <a:srgbClr val="004080"/>
                  </a:solidFill>
                  <a:latin typeface="Optima" pitchFamily="-109" charset="0"/>
                  <a:sym typeface="Optima" pitchFamily="-109" charset="0"/>
                </a:rPr>
                <a:t>Residual </a:t>
              </a:r>
              <a:r>
                <a:rPr lang="en-US" altLang="ja-JP" sz="1100" dirty="0">
                  <a:solidFill>
                    <a:srgbClr val="004080"/>
                  </a:solidFill>
                  <a:latin typeface="Optima" pitchFamily="-109" charset="0"/>
                  <a:sym typeface="Optima" pitchFamily="-109" charset="0"/>
                </a:rPr>
                <a:t>distribution</a:t>
              </a:r>
            </a:p>
          </p:txBody>
        </p:sp>
        <p:sp>
          <p:nvSpPr>
            <p:cNvPr id="19" name="Rectangle 17"/>
            <p:cNvSpPr>
              <a:spLocks/>
            </p:cNvSpPr>
            <p:nvPr/>
          </p:nvSpPr>
          <p:spPr bwMode="auto">
            <a:xfrm>
              <a:off x="2856" y="645"/>
              <a:ext cx="1368" cy="764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/>
              <a:r>
                <a:rPr lang="en-US" altLang="ja-JP" sz="1600" b="1" dirty="0">
                  <a:solidFill>
                    <a:schemeClr val="tx1"/>
                  </a:solidFill>
                  <a:latin typeface="Optima" pitchFamily="-109" charset="0"/>
                  <a:sym typeface="Optima" pitchFamily="-109" charset="0"/>
                </a:rPr>
                <a:t>position resolution </a:t>
              </a:r>
            </a:p>
            <a:p>
              <a:pPr algn="ctr"/>
              <a:r>
                <a:rPr lang="en-US" altLang="ja-JP" sz="1600" b="1" dirty="0">
                  <a:solidFill>
                    <a:srgbClr val="FF0000"/>
                  </a:solidFill>
                  <a:latin typeface="Optima" pitchFamily="-109" charset="0"/>
                  <a:sym typeface="Optima" pitchFamily="-109" charset="0"/>
                </a:rPr>
                <a:t>σ ~ 100μm</a:t>
              </a:r>
            </a:p>
          </p:txBody>
        </p:sp>
      </p:grpSp>
      <p:grpSp>
        <p:nvGrpSpPr>
          <p:cNvPr id="20" name="グループ化 46"/>
          <p:cNvGrpSpPr/>
          <p:nvPr/>
        </p:nvGrpSpPr>
        <p:grpSpPr>
          <a:xfrm>
            <a:off x="3995936" y="2182843"/>
            <a:ext cx="4046015" cy="2038245"/>
            <a:chOff x="5035478" y="4705946"/>
            <a:chExt cx="4046015" cy="2038245"/>
          </a:xfrm>
        </p:grpSpPr>
        <p:grpSp>
          <p:nvGrpSpPr>
            <p:cNvPr id="21" name="Group 18"/>
            <p:cNvGrpSpPr>
              <a:grpSpLocks/>
            </p:cNvGrpSpPr>
            <p:nvPr/>
          </p:nvGrpSpPr>
          <p:grpSpPr bwMode="auto">
            <a:xfrm>
              <a:off x="5035478" y="4705946"/>
              <a:ext cx="4046015" cy="1894210"/>
              <a:chOff x="1044" y="12"/>
              <a:chExt cx="3624" cy="1697"/>
            </a:xfrm>
          </p:grpSpPr>
          <p:grpSp>
            <p:nvGrpSpPr>
              <p:cNvPr id="23" name="Group 19"/>
              <p:cNvGrpSpPr>
                <a:grpSpLocks/>
              </p:cNvGrpSpPr>
              <p:nvPr/>
            </p:nvGrpSpPr>
            <p:grpSpPr bwMode="auto">
              <a:xfrm>
                <a:off x="1044" y="107"/>
                <a:ext cx="3624" cy="1602"/>
                <a:chOff x="0" y="0"/>
                <a:chExt cx="3624" cy="1602"/>
              </a:xfrm>
            </p:grpSpPr>
            <p:pic>
              <p:nvPicPr>
                <p:cNvPr id="27" name="Picture 20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 l="7054" t="7054" r="2116" b="51321"/>
                <a:stretch>
                  <a:fillRect/>
                </a:stretch>
              </p:blipFill>
              <p:spPr bwMode="auto">
                <a:xfrm>
                  <a:off x="0" y="0"/>
                  <a:ext cx="3375" cy="154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8" name="Rectangle 22"/>
                <p:cNvSpPr>
                  <a:spLocks/>
                </p:cNvSpPr>
                <p:nvPr/>
              </p:nvSpPr>
              <p:spPr bwMode="auto">
                <a:xfrm>
                  <a:off x="508" y="1439"/>
                  <a:ext cx="1305" cy="16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l"/>
                  <a:r>
                    <a:rPr lang="en-US" altLang="ja-JP" sz="800" b="1" i="1" dirty="0">
                      <a:latin typeface="Optima" pitchFamily="-109" charset="0"/>
                      <a:sym typeface="Optima" pitchFamily="-109" charset="0"/>
                    </a:rPr>
                    <a:t>90  60                30  [degree]</a:t>
                  </a:r>
                </a:p>
              </p:txBody>
            </p:sp>
            <p:sp>
              <p:nvSpPr>
                <p:cNvPr id="29" name="Rectangle 23"/>
                <p:cNvSpPr>
                  <a:spLocks/>
                </p:cNvSpPr>
                <p:nvPr/>
              </p:nvSpPr>
              <p:spPr bwMode="auto">
                <a:xfrm>
                  <a:off x="2161" y="1439"/>
                  <a:ext cx="1463" cy="16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pPr algn="l"/>
                  <a:r>
                    <a:rPr lang="en-US" altLang="ja-JP" sz="800" b="1" i="1" dirty="0">
                      <a:latin typeface="Optima" pitchFamily="-109" charset="0"/>
                      <a:sym typeface="Optima" pitchFamily="-109" charset="0"/>
                    </a:rPr>
                    <a:t>90  60                  30  [degree]</a:t>
                  </a:r>
                </a:p>
              </p:txBody>
            </p:sp>
          </p:grpSp>
          <p:pic>
            <p:nvPicPr>
              <p:cNvPr id="24" name="Picture 2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044" y="12"/>
                <a:ext cx="480" cy="1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5" name="Picture 25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748" y="16"/>
                <a:ext cx="742" cy="14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6" name="Rectangle 26"/>
              <p:cNvSpPr>
                <a:spLocks/>
              </p:cNvSpPr>
              <p:nvPr/>
            </p:nvSpPr>
            <p:spPr bwMode="auto">
              <a:xfrm>
                <a:off x="2965" y="774"/>
                <a:ext cx="1677" cy="645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/>
                <a:r>
                  <a:rPr lang="en-US" altLang="ja-JP" sz="1600" b="1" dirty="0" err="1">
                    <a:latin typeface="Century Gothic" pitchFamily="-109" charset="0"/>
                    <a:sym typeface="Century Gothic" pitchFamily="-109" charset="0"/>
                  </a:rPr>
                  <a:t>dE</a:t>
                </a:r>
                <a:r>
                  <a:rPr lang="en-US" altLang="ja-JP" sz="1600" b="1" dirty="0">
                    <a:latin typeface="Century Gothic" pitchFamily="-109" charset="0"/>
                    <a:sym typeface="Century Gothic" pitchFamily="-109" charset="0"/>
                  </a:rPr>
                  <a:t>/</a:t>
                </a:r>
                <a:r>
                  <a:rPr lang="en-US" altLang="ja-JP" sz="1600" b="1" dirty="0" err="1">
                    <a:latin typeface="Century Gothic" pitchFamily="-109" charset="0"/>
                    <a:sym typeface="Century Gothic" pitchFamily="-109" charset="0"/>
                  </a:rPr>
                  <a:t>dx</a:t>
                </a:r>
                <a:r>
                  <a:rPr lang="en-US" altLang="ja-JP" sz="1600" b="1" dirty="0">
                    <a:latin typeface="Century Gothic" pitchFamily="-109" charset="0"/>
                    <a:sym typeface="Century Gothic" pitchFamily="-109" charset="0"/>
                  </a:rPr>
                  <a:t> resolution </a:t>
                </a:r>
                <a:endParaRPr lang="en-US" altLang="ja-JP" sz="1600" b="1" dirty="0" smtClean="0">
                  <a:latin typeface="Century Gothic" pitchFamily="-109" charset="0"/>
                  <a:sym typeface="Century Gothic" pitchFamily="-109" charset="0"/>
                </a:endParaRPr>
              </a:p>
              <a:p>
                <a:pPr algn="ctr"/>
                <a:r>
                  <a:rPr lang="en-US" altLang="ja-JP" sz="1600" dirty="0" smtClean="0">
                    <a:latin typeface="Century Gothic" pitchFamily="-109" charset="0"/>
                    <a:sym typeface="Century Gothic" pitchFamily="-109" charset="0"/>
                  </a:rPr>
                  <a:t>12% with “9” layers</a:t>
                </a:r>
              </a:p>
              <a:p>
                <a:pPr algn="ctr"/>
                <a:r>
                  <a:rPr lang="en-US" altLang="ja-JP" sz="1600" b="1" dirty="0" smtClean="0">
                    <a:solidFill>
                      <a:srgbClr val="FF0000"/>
                    </a:solidFill>
                    <a:latin typeface="Century Gothic" pitchFamily="-109" charset="0"/>
                    <a:sym typeface="Century Gothic" pitchFamily="-109" charset="0"/>
                  </a:rPr>
                  <a:t>5% with 56 layers</a:t>
                </a:r>
                <a:endParaRPr lang="en-US" altLang="ja-JP" sz="1600" b="1" dirty="0">
                  <a:solidFill>
                    <a:srgbClr val="FF0000"/>
                  </a:solidFill>
                  <a:latin typeface="Century Gothic" pitchFamily="-109" charset="0"/>
                  <a:sym typeface="Century Gothic" pitchFamily="-109" charset="0"/>
                </a:endParaRPr>
              </a:p>
            </p:txBody>
          </p:sp>
        </p:grpSp>
        <p:sp>
          <p:nvSpPr>
            <p:cNvPr id="22" name="Rectangle 40"/>
            <p:cNvSpPr>
              <a:spLocks/>
            </p:cNvSpPr>
            <p:nvPr/>
          </p:nvSpPr>
          <p:spPr bwMode="auto">
            <a:xfrm>
              <a:off x="6322219" y="6605692"/>
              <a:ext cx="711733" cy="1384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ja-JP" sz="900" dirty="0">
                  <a:latin typeface="Optima" pitchFamily="-109" charset="0"/>
                  <a:sym typeface="Optima" pitchFamily="-109" charset="0"/>
                </a:rPr>
                <a:t>incident angle</a:t>
              </a: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6292576" y="4509120"/>
            <a:ext cx="2851424" cy="2179404"/>
            <a:chOff x="323528" y="4293096"/>
            <a:chExt cx="2851424" cy="2179404"/>
          </a:xfrm>
        </p:grpSpPr>
        <p:pic>
          <p:nvPicPr>
            <p:cNvPr id="31" name="図 30" descr="DSCN3917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3528" y="4293096"/>
              <a:ext cx="2851424" cy="2138568"/>
            </a:xfrm>
            <a:prstGeom prst="rect">
              <a:avLst/>
            </a:prstGeom>
          </p:spPr>
        </p:pic>
        <p:sp>
          <p:nvSpPr>
            <p:cNvPr id="32" name="テキスト ボックス 31"/>
            <p:cNvSpPr txBox="1"/>
            <p:nvPr/>
          </p:nvSpPr>
          <p:spPr>
            <a:xfrm>
              <a:off x="395536" y="5949280"/>
              <a:ext cx="273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FF0000"/>
                  </a:solidFill>
                </a:rPr>
                <a:t>Full-length (540x570x2200) test chamber has also been made</a:t>
              </a:r>
              <a:endParaRPr kumimoji="1" lang="ja-JP" altLang="en-US" sz="14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Design of end plates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図 3" descr="Parallels Picture 2.png"/>
          <p:cNvPicPr>
            <a:picLocks noChangeAspect="1"/>
          </p:cNvPicPr>
          <p:nvPr/>
        </p:nvPicPr>
        <p:blipFill>
          <a:blip r:embed="rId3" cstate="print"/>
          <a:srcRect l="27589" t="10563" r="9068" b="6115"/>
          <a:stretch>
            <a:fillRect/>
          </a:stretch>
        </p:blipFill>
        <p:spPr>
          <a:xfrm>
            <a:off x="1707595" y="1089729"/>
            <a:ext cx="5792093" cy="4942394"/>
          </a:xfrm>
          <a:prstGeom prst="rect">
            <a:avLst/>
          </a:prstGeom>
        </p:spPr>
      </p:pic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1907704" cy="154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4984"/>
            <a:ext cx="1807840" cy="192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2348880"/>
            <a:ext cx="1647825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82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5013176"/>
            <a:ext cx="4756398" cy="163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線矢印コネクタ 10"/>
          <p:cNvCxnSpPr>
            <a:stCxn id="290818" idx="3"/>
          </p:cNvCxnSpPr>
          <p:nvPr/>
        </p:nvCxnSpPr>
        <p:spPr>
          <a:xfrm>
            <a:off x="1907704" y="1611286"/>
            <a:ext cx="1008112" cy="4495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>
            <a:stCxn id="290819" idx="3"/>
          </p:cNvCxnSpPr>
          <p:nvPr/>
        </p:nvCxnSpPr>
        <p:spPr>
          <a:xfrm flipV="1">
            <a:off x="1807840" y="3429000"/>
            <a:ext cx="1251992" cy="8163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>
            <a:stCxn id="290820" idx="1"/>
          </p:cNvCxnSpPr>
          <p:nvPr/>
        </p:nvCxnSpPr>
        <p:spPr>
          <a:xfrm rot="10800000">
            <a:off x="6876256" y="2708920"/>
            <a:ext cx="504056" cy="3710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rot="16200000" flipV="1">
            <a:off x="4854550" y="4082554"/>
            <a:ext cx="2027188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rot="5400000" flipH="1" flipV="1">
            <a:off x="2591780" y="4257092"/>
            <a:ext cx="1512168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角丸四角形 24"/>
          <p:cNvSpPr/>
          <p:nvPr/>
        </p:nvSpPr>
        <p:spPr>
          <a:xfrm>
            <a:off x="6012160" y="332656"/>
            <a:ext cx="2736304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dirty="0" smtClean="0"/>
              <a:t>being finalized.</a:t>
            </a:r>
          </a:p>
          <a:p>
            <a:r>
              <a:rPr lang="en-US" altLang="ja-JP" dirty="0" smtClean="0"/>
              <a:t>To be purchased in this FY.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正方形/長方形 54"/>
          <p:cNvSpPr/>
          <p:nvPr/>
        </p:nvSpPr>
        <p:spPr>
          <a:xfrm>
            <a:off x="179512" y="980728"/>
            <a:ext cx="4392488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461" name="図 4" descr="top-1ba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96752"/>
            <a:ext cx="3193157" cy="60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16"/>
          <p:cNvGrpSpPr/>
          <p:nvPr/>
        </p:nvGrpSpPr>
        <p:grpSpPr>
          <a:xfrm>
            <a:off x="251520" y="2924944"/>
            <a:ext cx="7694613" cy="3565525"/>
            <a:chOff x="790575" y="3292475"/>
            <a:chExt cx="7694613" cy="3565525"/>
          </a:xfrm>
        </p:grpSpPr>
        <p:pic>
          <p:nvPicPr>
            <p:cNvPr id="19460" name="Picture 102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0575" y="3292475"/>
              <a:ext cx="7694613" cy="356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正方形/長方形 5"/>
            <p:cNvSpPr/>
            <p:nvPr/>
          </p:nvSpPr>
          <p:spPr>
            <a:xfrm>
              <a:off x="7452320" y="4069577"/>
              <a:ext cx="92010" cy="165618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7899365" y="4069577"/>
              <a:ext cx="164018" cy="165618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7804865" y="5013176"/>
              <a:ext cx="79503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6049169" y="5653757"/>
            <a:ext cx="906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b="1" dirty="0" smtClean="0"/>
              <a:t>Aerogel radiator</a:t>
            </a:r>
            <a:endParaRPr kumimoji="1" lang="ja-JP" altLang="en-US" sz="800" b="1" dirty="0"/>
          </a:p>
        </p:txBody>
      </p:sp>
      <p:cxnSp>
        <p:nvCxnSpPr>
          <p:cNvPr id="20" name="直線矢印コネクタ 19"/>
          <p:cNvCxnSpPr>
            <a:stCxn id="18" idx="3"/>
          </p:cNvCxnSpPr>
          <p:nvPr/>
        </p:nvCxnSpPr>
        <p:spPr>
          <a:xfrm flipV="1">
            <a:off x="6955186" y="5358230"/>
            <a:ext cx="4084" cy="4032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7489329" y="5725765"/>
            <a:ext cx="14670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b="1" dirty="0" smtClean="0"/>
              <a:t>Hamamatsu HAPD + readout</a:t>
            </a:r>
            <a:endParaRPr kumimoji="1" lang="ja-JP" altLang="en-US" sz="800" b="1" dirty="0"/>
          </a:p>
        </p:txBody>
      </p:sp>
      <p:cxnSp>
        <p:nvCxnSpPr>
          <p:cNvPr id="24" name="直線矢印コネクタ 23"/>
          <p:cNvCxnSpPr>
            <a:stCxn id="23" idx="1"/>
          </p:cNvCxnSpPr>
          <p:nvPr/>
        </p:nvCxnSpPr>
        <p:spPr>
          <a:xfrm rot="10800000">
            <a:off x="7479349" y="5358251"/>
            <a:ext cx="9981" cy="475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角丸四角形 52"/>
          <p:cNvSpPr/>
          <p:nvPr/>
        </p:nvSpPr>
        <p:spPr>
          <a:xfrm>
            <a:off x="323528" y="836712"/>
            <a:ext cx="3960440" cy="2880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Barrel PID: Time of Propagation Counter (TOP)</a:t>
            </a:r>
            <a:endParaRPr kumimoji="1" lang="ja-JP" altLang="en-US" sz="1400" dirty="0"/>
          </a:p>
        </p:txBody>
      </p:sp>
      <p:grpSp>
        <p:nvGrpSpPr>
          <p:cNvPr id="3" name="グループ化 59"/>
          <p:cNvGrpSpPr/>
          <p:nvPr/>
        </p:nvGrpSpPr>
        <p:grpSpPr>
          <a:xfrm>
            <a:off x="6012160" y="116632"/>
            <a:ext cx="3139863" cy="2691681"/>
            <a:chOff x="5724128" y="116632"/>
            <a:chExt cx="3139863" cy="2691681"/>
          </a:xfrm>
        </p:grpSpPr>
        <p:sp>
          <p:nvSpPr>
            <p:cNvPr id="56" name="正方形/長方形 55"/>
            <p:cNvSpPr/>
            <p:nvPr/>
          </p:nvSpPr>
          <p:spPr>
            <a:xfrm>
              <a:off x="5724128" y="188640"/>
              <a:ext cx="3024336" cy="259228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" name="グループ化 27"/>
            <p:cNvGrpSpPr/>
            <p:nvPr/>
          </p:nvGrpSpPr>
          <p:grpSpPr>
            <a:xfrm>
              <a:off x="5878977" y="485757"/>
              <a:ext cx="2985014" cy="2322556"/>
              <a:chOff x="4770447" y="3252788"/>
              <a:chExt cx="4771806" cy="3712808"/>
            </a:xfrm>
          </p:grpSpPr>
          <p:sp>
            <p:nvSpPr>
              <p:cNvPr id="29" name="Rectangle 5"/>
              <p:cNvSpPr>
                <a:spLocks noChangeArrowheads="1"/>
              </p:cNvSpPr>
              <p:nvPr/>
            </p:nvSpPr>
            <p:spPr bwMode="auto">
              <a:xfrm>
                <a:off x="7769234" y="3252788"/>
                <a:ext cx="511175" cy="2725737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auto">
              <a:xfrm>
                <a:off x="8280409" y="3443292"/>
                <a:ext cx="219075" cy="379412"/>
              </a:xfrm>
              <a:prstGeom prst="flowChartPunchedTap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1" name="AutoShape 7"/>
              <p:cNvSpPr>
                <a:spLocks noChangeArrowheads="1"/>
              </p:cNvSpPr>
              <p:nvPr/>
            </p:nvSpPr>
            <p:spPr bwMode="auto">
              <a:xfrm>
                <a:off x="8280409" y="3886200"/>
                <a:ext cx="219075" cy="381000"/>
              </a:xfrm>
              <a:prstGeom prst="flowChartPunchedTap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2" name="AutoShape 8"/>
              <p:cNvSpPr>
                <a:spLocks noChangeArrowheads="1"/>
              </p:cNvSpPr>
              <p:nvPr/>
            </p:nvSpPr>
            <p:spPr bwMode="auto">
              <a:xfrm>
                <a:off x="8280409" y="4330709"/>
                <a:ext cx="219075" cy="379413"/>
              </a:xfrm>
              <a:prstGeom prst="flowChartPunchedTap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3" name="AutoShape 9"/>
              <p:cNvSpPr>
                <a:spLocks noChangeArrowheads="1"/>
              </p:cNvSpPr>
              <p:nvPr/>
            </p:nvSpPr>
            <p:spPr bwMode="auto">
              <a:xfrm>
                <a:off x="8280409" y="4773613"/>
                <a:ext cx="219075" cy="381000"/>
              </a:xfrm>
              <a:prstGeom prst="flowChartPunchedTap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4" name="AutoShape 10"/>
              <p:cNvSpPr>
                <a:spLocks noChangeArrowheads="1"/>
              </p:cNvSpPr>
              <p:nvPr/>
            </p:nvSpPr>
            <p:spPr bwMode="auto">
              <a:xfrm>
                <a:off x="8280409" y="5218113"/>
                <a:ext cx="219075" cy="379412"/>
              </a:xfrm>
              <a:prstGeom prst="flowChartPunchedTap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5" name="Line 11"/>
              <p:cNvSpPr>
                <a:spLocks noChangeShapeType="1"/>
              </p:cNvSpPr>
              <p:nvPr/>
            </p:nvSpPr>
            <p:spPr bwMode="auto">
              <a:xfrm>
                <a:off x="4916488" y="4456113"/>
                <a:ext cx="409575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6" name="Text Box 16"/>
              <p:cNvSpPr txBox="1">
                <a:spLocks noChangeArrowheads="1"/>
              </p:cNvSpPr>
              <p:nvPr/>
            </p:nvSpPr>
            <p:spPr bwMode="auto">
              <a:xfrm>
                <a:off x="4770447" y="5207001"/>
                <a:ext cx="2626825" cy="541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600" dirty="0">
                    <a:solidFill>
                      <a:srgbClr val="000000"/>
                    </a:solidFill>
                    <a:latin typeface="Arial" charset="0"/>
                    <a:ea typeface="Osaka" pitchFamily="1" charset="-128"/>
                  </a:rPr>
                  <a:t>Aerogel radiator</a:t>
                </a:r>
                <a:endParaRPr lang="en-US" altLang="ja-JP" sz="1600" dirty="0">
                  <a:solidFill>
                    <a:srgbClr val="000000"/>
                  </a:solidFill>
                  <a:latin typeface="Comic Sans MS" pitchFamily="1" charset="0"/>
                  <a:ea typeface="Osaka" pitchFamily="1" charset="-128"/>
                </a:endParaRPr>
              </a:p>
            </p:txBody>
          </p:sp>
          <p:sp>
            <p:nvSpPr>
              <p:cNvPr id="37" name="Text Box 17"/>
              <p:cNvSpPr txBox="1">
                <a:spLocks noChangeArrowheads="1"/>
              </p:cNvSpPr>
              <p:nvPr/>
            </p:nvSpPr>
            <p:spPr bwMode="auto">
              <a:xfrm>
                <a:off x="6479796" y="6030920"/>
                <a:ext cx="3062457" cy="934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600" dirty="0" smtClean="0">
                    <a:solidFill>
                      <a:srgbClr val="000000"/>
                    </a:solidFill>
                    <a:latin typeface="Arial" charset="0"/>
                    <a:ea typeface="Osaka" pitchFamily="1" charset="-128"/>
                  </a:rPr>
                  <a:t>Hamamatsu HAPD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600" dirty="0" smtClean="0">
                    <a:solidFill>
                      <a:srgbClr val="000000"/>
                    </a:solidFill>
                    <a:latin typeface="Arial" charset="0"/>
                    <a:ea typeface="Osaka" pitchFamily="1" charset="-128"/>
                  </a:rPr>
                  <a:t>+ new ASIC</a:t>
                </a:r>
                <a:endParaRPr lang="en-US" altLang="ja-JP" dirty="0">
                  <a:solidFill>
                    <a:srgbClr val="000000"/>
                  </a:solidFill>
                  <a:latin typeface="Comic Sans MS" pitchFamily="1" charset="0"/>
                  <a:ea typeface="Osaka" pitchFamily="1" charset="-128"/>
                </a:endParaRPr>
              </a:p>
            </p:txBody>
          </p:sp>
          <p:sp>
            <p:nvSpPr>
              <p:cNvPr id="39" name="Text Box 19"/>
              <p:cNvSpPr txBox="1">
                <a:spLocks noChangeArrowheads="1"/>
              </p:cNvSpPr>
              <p:nvPr/>
            </p:nvSpPr>
            <p:spPr bwMode="auto">
              <a:xfrm rot="20695010">
                <a:off x="5870881" y="3726737"/>
                <a:ext cx="1876260" cy="3688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900" dirty="0">
                    <a:solidFill>
                      <a:srgbClr val="000000"/>
                    </a:solidFill>
                    <a:latin typeface="Arial" charset="0"/>
                    <a:ea typeface="Osaka" pitchFamily="1" charset="-128"/>
                  </a:rPr>
                  <a:t>Cherenkov photon</a:t>
                </a:r>
              </a:p>
            </p:txBody>
          </p:sp>
          <p:sp>
            <p:nvSpPr>
              <p:cNvPr id="40" name="Line 20"/>
              <p:cNvSpPr>
                <a:spLocks noChangeShapeType="1"/>
              </p:cNvSpPr>
              <p:nvPr/>
            </p:nvSpPr>
            <p:spPr bwMode="auto">
              <a:xfrm>
                <a:off x="5502279" y="3659015"/>
                <a:ext cx="21939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 wrap="none" lIns="91350" tIns="45677" rIns="91350" bIns="45677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9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1" name="Text Box 21"/>
              <p:cNvSpPr txBox="1">
                <a:spLocks noChangeArrowheads="1"/>
              </p:cNvSpPr>
              <p:nvPr/>
            </p:nvSpPr>
            <p:spPr bwMode="auto">
              <a:xfrm>
                <a:off x="5907097" y="3329841"/>
                <a:ext cx="1112366" cy="442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200" dirty="0">
                    <a:solidFill>
                      <a:srgbClr val="000000"/>
                    </a:solidFill>
                    <a:latin typeface="Arial" charset="0"/>
                    <a:ea typeface="Osaka" pitchFamily="1" charset="-128"/>
                  </a:rPr>
                  <a:t>200mm</a:t>
                </a:r>
                <a:endParaRPr lang="en-US" altLang="ja-JP" sz="1400" dirty="0">
                  <a:solidFill>
                    <a:srgbClr val="000000"/>
                  </a:solidFill>
                  <a:latin typeface="Comic Sans MS" pitchFamily="1" charset="0"/>
                  <a:ea typeface="Osaka" pitchFamily="1" charset="-128"/>
                </a:endParaRPr>
              </a:p>
            </p:txBody>
          </p:sp>
          <p:sp>
            <p:nvSpPr>
              <p:cNvPr id="42" name="Text Box 22"/>
              <p:cNvSpPr txBox="1">
                <a:spLocks noChangeArrowheads="1"/>
              </p:cNvSpPr>
              <p:nvPr/>
            </p:nvSpPr>
            <p:spPr bwMode="auto">
              <a:xfrm>
                <a:off x="4868241" y="5655597"/>
                <a:ext cx="1050865" cy="442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350" tIns="45677" rIns="91350" bIns="45677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ja-JP" sz="1200" dirty="0">
                    <a:solidFill>
                      <a:srgbClr val="000000"/>
                    </a:solidFill>
                    <a:latin typeface="Arial" charset="0"/>
                  </a:rPr>
                  <a:t>n~1.05</a:t>
                </a:r>
                <a:endParaRPr lang="en-US" altLang="ja-JP" sz="14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5" name="グループ化 28"/>
              <p:cNvGrpSpPr/>
              <p:nvPr/>
            </p:nvGrpSpPr>
            <p:grpSpPr>
              <a:xfrm>
                <a:off x="5502274" y="3761511"/>
                <a:ext cx="365126" cy="1395413"/>
                <a:chOff x="122237" y="1905000"/>
                <a:chExt cx="365126" cy="1395413"/>
              </a:xfrm>
            </p:grpSpPr>
            <p:sp>
              <p:nvSpPr>
                <p:cNvPr id="51" name="Rectangle 4"/>
                <p:cNvSpPr>
                  <a:spLocks noChangeArrowheads="1"/>
                </p:cNvSpPr>
                <p:nvPr/>
              </p:nvSpPr>
              <p:spPr bwMode="auto">
                <a:xfrm>
                  <a:off x="304800" y="1905000"/>
                  <a:ext cx="182563" cy="139541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 dirty="0">
                    <a:solidFill>
                      <a:prstClr val="white">
                        <a:lumMod val="50000"/>
                      </a:prstClr>
                    </a:solidFill>
                    <a:latin typeface="Arial" charset="0"/>
                  </a:endParaRPr>
                </a:p>
              </p:txBody>
            </p:sp>
            <p:sp>
              <p:nvSpPr>
                <p:cNvPr id="52" name="Rectangle 4"/>
                <p:cNvSpPr>
                  <a:spLocks noChangeArrowheads="1"/>
                </p:cNvSpPr>
                <p:nvPr/>
              </p:nvSpPr>
              <p:spPr bwMode="auto">
                <a:xfrm>
                  <a:off x="122237" y="1905000"/>
                  <a:ext cx="182563" cy="1395413"/>
                </a:xfrm>
                <a:prstGeom prst="rect">
                  <a:avLst/>
                </a:prstGeom>
                <a:solidFill>
                  <a:schemeClr val="bg1">
                    <a:lumMod val="9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ja-JP" altLang="en-US" sz="9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7" name="グループ化 37"/>
              <p:cNvGrpSpPr/>
              <p:nvPr/>
            </p:nvGrpSpPr>
            <p:grpSpPr>
              <a:xfrm>
                <a:off x="5486400" y="3810002"/>
                <a:ext cx="2286000" cy="1293817"/>
                <a:chOff x="5486400" y="3810000"/>
                <a:chExt cx="2286000" cy="1293817"/>
              </a:xfrm>
            </p:grpSpPr>
            <p:grpSp>
              <p:nvGrpSpPr>
                <p:cNvPr id="8" name="グループ化 33"/>
                <p:cNvGrpSpPr/>
                <p:nvPr/>
              </p:nvGrpSpPr>
              <p:grpSpPr>
                <a:xfrm>
                  <a:off x="5486400" y="3810000"/>
                  <a:ext cx="2286000" cy="646113"/>
                  <a:chOff x="5486400" y="3810000"/>
                  <a:chExt cx="2286000" cy="646113"/>
                </a:xfrm>
              </p:grpSpPr>
              <p:sp>
                <p:nvSpPr>
                  <p:cNvPr id="49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867400" y="3810000"/>
                    <a:ext cx="1905000" cy="64611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90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50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486400" y="3810000"/>
                    <a:ext cx="2270125" cy="64611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90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9" name="グループ化 34"/>
                <p:cNvGrpSpPr/>
                <p:nvPr/>
              </p:nvGrpSpPr>
              <p:grpSpPr>
                <a:xfrm flipV="1">
                  <a:off x="5486400" y="4457704"/>
                  <a:ext cx="2286000" cy="646113"/>
                  <a:chOff x="5486400" y="3810000"/>
                  <a:chExt cx="2286000" cy="646113"/>
                </a:xfrm>
              </p:grpSpPr>
              <p:sp>
                <p:nvSpPr>
                  <p:cNvPr id="47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867400" y="3810000"/>
                    <a:ext cx="1905000" cy="64611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90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48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486400" y="3810000"/>
                    <a:ext cx="2270125" cy="64611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ja-JP" altLang="en-US" sz="900">
                      <a:solidFill>
                        <a:srgbClr val="000000"/>
                      </a:solidFill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54" name="角丸四角形 53"/>
            <p:cNvSpPr/>
            <p:nvPr/>
          </p:nvSpPr>
          <p:spPr>
            <a:xfrm>
              <a:off x="5796136" y="116632"/>
              <a:ext cx="2808312" cy="288032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err="1" smtClean="0"/>
                <a:t>Endcap</a:t>
              </a:r>
              <a:r>
                <a:rPr kumimoji="1" lang="en-US" altLang="ja-JP" sz="1400" dirty="0" smtClean="0"/>
                <a:t> PID: Aerogel RICH (ARICH)</a:t>
              </a:r>
              <a:endParaRPr kumimoji="1" lang="ja-JP" altLang="en-US" sz="1400" dirty="0"/>
            </a:p>
          </p:txBody>
        </p:sp>
      </p:grpSp>
      <p:sp>
        <p:nvSpPr>
          <p:cNvPr id="58" name="Line 20"/>
          <p:cNvSpPr>
            <a:spLocks noChangeShapeType="1"/>
          </p:cNvSpPr>
          <p:nvPr/>
        </p:nvSpPr>
        <p:spPr bwMode="auto">
          <a:xfrm>
            <a:off x="6876256" y="5877272"/>
            <a:ext cx="50405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91350" tIns="45677" rIns="91350" bIns="45677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9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9" name="Text Box 21"/>
          <p:cNvSpPr txBox="1">
            <a:spLocks noChangeArrowheads="1"/>
          </p:cNvSpPr>
          <p:nvPr/>
        </p:nvSpPr>
        <p:spPr bwMode="auto">
          <a:xfrm>
            <a:off x="6948264" y="5949280"/>
            <a:ext cx="376845" cy="23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9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200</a:t>
            </a:r>
            <a:endParaRPr lang="en-US" altLang="ja-JP" sz="10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  <p:sp>
        <p:nvSpPr>
          <p:cNvPr id="1945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51520" y="-24"/>
            <a:ext cx="5832648" cy="785818"/>
          </a:xfrm>
        </p:spPr>
        <p:txBody>
          <a:bodyPr/>
          <a:lstStyle/>
          <a:p>
            <a:r>
              <a:rPr lang="en-US" altLang="ja-JP" dirty="0" smtClean="0"/>
              <a:t>Particle Identification Devices</a:t>
            </a:r>
            <a:endParaRPr lang="en-US" altLang="ja-JP" dirty="0"/>
          </a:p>
        </p:txBody>
      </p:sp>
      <p:sp>
        <p:nvSpPr>
          <p:cNvPr id="57" name="Text Box 16"/>
          <p:cNvSpPr txBox="1">
            <a:spLocks noChangeArrowheads="1"/>
          </p:cNvSpPr>
          <p:nvPr/>
        </p:nvSpPr>
        <p:spPr bwMode="auto">
          <a:xfrm>
            <a:off x="1259632" y="1628800"/>
            <a:ext cx="1555052" cy="33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Quartz radiator</a:t>
            </a:r>
            <a:endParaRPr lang="en-US" altLang="ja-JP" sz="16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  <p:sp>
        <p:nvSpPr>
          <p:cNvPr id="61" name="Text Box 16"/>
          <p:cNvSpPr txBox="1">
            <a:spLocks noChangeArrowheads="1"/>
          </p:cNvSpPr>
          <p:nvPr/>
        </p:nvSpPr>
        <p:spPr bwMode="auto">
          <a:xfrm>
            <a:off x="2890438" y="1772816"/>
            <a:ext cx="1609554" cy="33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Focusing mirror</a:t>
            </a:r>
            <a:endParaRPr lang="en-US" altLang="ja-JP" sz="16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  <p:sp>
        <p:nvSpPr>
          <p:cNvPr id="62" name="Text Box 16"/>
          <p:cNvSpPr txBox="1">
            <a:spLocks noChangeArrowheads="1"/>
          </p:cNvSpPr>
          <p:nvPr/>
        </p:nvSpPr>
        <p:spPr bwMode="auto">
          <a:xfrm>
            <a:off x="323528" y="1988840"/>
            <a:ext cx="4188273" cy="58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Small expansion block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Hamamatsu MCP-PMT (measure t, x and y)</a:t>
            </a:r>
            <a:endParaRPr lang="en-US" altLang="ja-JP" sz="16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  <p:sp>
        <p:nvSpPr>
          <p:cNvPr id="60" name="スライド番号プレースホルダ 5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Time of Propagation Counter (TOP)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19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グループ化 4"/>
          <p:cNvGrpSpPr/>
          <p:nvPr/>
        </p:nvGrpSpPr>
        <p:grpSpPr>
          <a:xfrm>
            <a:off x="755576" y="3429000"/>
            <a:ext cx="8119932" cy="3155397"/>
            <a:chOff x="71406" y="1143001"/>
            <a:chExt cx="8119932" cy="3155397"/>
          </a:xfrm>
        </p:grpSpPr>
        <p:pic>
          <p:nvPicPr>
            <p:cNvPr id="6" name="Picture 5" descr="C:\Documents and Settings\kuriyama\My Documents\top_2002_beam_test\学会\side_view_of_crystal.bm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30" y="1152534"/>
              <a:ext cx="6734590" cy="2562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71406" y="1143001"/>
              <a:ext cx="2164716" cy="10167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1350" tIns="45677" rIns="91350" bIns="45677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テキスト ボックス 35"/>
            <p:cNvSpPr txBox="1">
              <a:spLocks noChangeArrowheads="1"/>
            </p:cNvSpPr>
            <p:nvPr/>
          </p:nvSpPr>
          <p:spPr bwMode="auto">
            <a:xfrm>
              <a:off x="1928794" y="3929066"/>
              <a:ext cx="7588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ＭＳ Ｐゴシック" pitchFamily="50" charset="-128"/>
                </a:rPr>
                <a:t>TOF</a:t>
              </a:r>
              <a:endParaRPr lang="ja-JP" altLang="en-US" dirty="0">
                <a:solidFill>
                  <a:srgbClr val="FF0000"/>
                </a:solidFill>
                <a:latin typeface="ＭＳ Ｐゴシック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857752" y="1857364"/>
              <a:ext cx="8228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ja-JP" dirty="0">
                  <a:solidFill>
                    <a:srgbClr val="005BF0"/>
                  </a:solidFill>
                  <a:latin typeface="+mn-ea"/>
                  <a:ea typeface="+mn-ea"/>
                </a:rPr>
                <a:t>TOP</a:t>
              </a:r>
              <a:endParaRPr lang="ja-JP" altLang="en-US" dirty="0">
                <a:solidFill>
                  <a:srgbClr val="005BF0"/>
                </a:solidFill>
                <a:latin typeface="+mn-ea"/>
                <a:ea typeface="+mn-ea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6929454" y="2000240"/>
              <a:ext cx="1261884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MCP-PMT</a:t>
              </a:r>
              <a:endParaRPr kumimoji="1" lang="ja-JP" altLang="en-US" dirty="0"/>
            </a:p>
          </p:txBody>
        </p:sp>
        <p:sp>
          <p:nvSpPr>
            <p:cNvPr id="11" name="テキスト ボックス 35"/>
            <p:cNvSpPr txBox="1">
              <a:spLocks noChangeArrowheads="1"/>
            </p:cNvSpPr>
            <p:nvPr/>
          </p:nvSpPr>
          <p:spPr bwMode="auto">
            <a:xfrm>
              <a:off x="1928794" y="3643314"/>
              <a:ext cx="11430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dirty="0" smtClean="0">
                  <a:solidFill>
                    <a:srgbClr val="FF0000"/>
                  </a:solidFill>
                  <a:latin typeface="ＭＳ Ｐゴシック" pitchFamily="50" charset="-128"/>
                </a:rPr>
                <a:t>～</a:t>
              </a:r>
              <a:r>
                <a:rPr lang="en-US" altLang="ja-JP" dirty="0" smtClean="0">
                  <a:solidFill>
                    <a:srgbClr val="FF0000"/>
                  </a:solidFill>
                  <a:latin typeface="ＭＳ Ｐゴシック" pitchFamily="50" charset="-128"/>
                </a:rPr>
                <a:t>1.2m</a:t>
              </a:r>
              <a:endParaRPr lang="ja-JP" altLang="en-US" dirty="0">
                <a:solidFill>
                  <a:srgbClr val="FF0000"/>
                </a:solidFill>
                <a:latin typeface="ＭＳ Ｐゴシック" pitchFamily="50" charset="-128"/>
              </a:endParaRPr>
            </a:p>
          </p:txBody>
        </p:sp>
      </p:grpSp>
      <p:sp>
        <p:nvSpPr>
          <p:cNvPr id="12" name="Rectangle 1027"/>
          <p:cNvSpPr txBox="1">
            <a:spLocks noChangeArrowheads="1"/>
          </p:cNvSpPr>
          <p:nvPr/>
        </p:nvSpPr>
        <p:spPr>
          <a:xfrm>
            <a:off x="4572000" y="897727"/>
            <a:ext cx="4680520" cy="253127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Quartz radiator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2.6m</a:t>
            </a:r>
            <a:r>
              <a:rPr kumimoji="0" lang="en-US" altLang="ja-JP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L</a:t>
            </a: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x 45cm</a:t>
            </a:r>
            <a:r>
              <a:rPr kumimoji="0" lang="en-US" altLang="ja-JP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W</a:t>
            </a: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x 2cm</a:t>
            </a:r>
            <a:r>
              <a:rPr kumimoji="0" lang="en-US" altLang="ja-JP" sz="20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Excellent surface accuracy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MCP-PMT</a:t>
            </a:r>
          </a:p>
          <a:p>
            <a:pPr marL="742950" marR="0" lvl="1" indent="-28575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Hamamatsu 16ch MCP-PMT</a:t>
            </a:r>
          </a:p>
          <a:p>
            <a:pPr marL="1143000" marR="0" lvl="2" indent="-2286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Good TTS (&lt;35ps) &amp; enough lifetime</a:t>
            </a:r>
          </a:p>
          <a:p>
            <a:pPr marL="1143000" marR="0" lvl="2" indent="-22860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Multialkali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photo-cathode 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sym typeface="Wingdings" charset="2"/>
              </a:rPr>
              <a:t> SBA</a:t>
            </a: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79512" y="1196752"/>
            <a:ext cx="4392488" cy="165618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4" descr="top-1bar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12776"/>
            <a:ext cx="3193157" cy="60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角丸四角形 14"/>
          <p:cNvSpPr/>
          <p:nvPr/>
        </p:nvSpPr>
        <p:spPr>
          <a:xfrm>
            <a:off x="323528" y="1052736"/>
            <a:ext cx="3960440" cy="2880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Barrel PID: Time of Propagation Counter (TOP)</a:t>
            </a:r>
            <a:endParaRPr kumimoji="1" lang="ja-JP" altLang="en-US" sz="1400" dirty="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1259632" y="1844824"/>
            <a:ext cx="1555052" cy="33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Quartz radiator</a:t>
            </a:r>
            <a:endParaRPr lang="en-US" altLang="ja-JP" sz="16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890438" y="1988840"/>
            <a:ext cx="1609554" cy="338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Focusing mirror</a:t>
            </a:r>
            <a:endParaRPr lang="en-US" altLang="ja-JP" sz="16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23528" y="2204864"/>
            <a:ext cx="4188273" cy="58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50" tIns="45677" rIns="91350" bIns="4567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Small expansion block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dirty="0" smtClean="0">
                <a:solidFill>
                  <a:srgbClr val="000000"/>
                </a:solidFill>
                <a:latin typeface="Arial" charset="0"/>
                <a:ea typeface="Osaka" pitchFamily="1" charset="-128"/>
              </a:rPr>
              <a:t>Hamamatsu MCP-PMT (measure t, x and y)</a:t>
            </a:r>
            <a:endParaRPr lang="en-US" altLang="ja-JP" sz="1600" dirty="0">
              <a:solidFill>
                <a:srgbClr val="000000"/>
              </a:solidFill>
              <a:latin typeface="Comic Sans MS" pitchFamily="1" charset="0"/>
              <a:ea typeface="Osaka" pitchFamily="1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グループ化 54"/>
          <p:cNvGrpSpPr/>
          <p:nvPr/>
        </p:nvGrpSpPr>
        <p:grpSpPr>
          <a:xfrm>
            <a:off x="324830" y="730371"/>
            <a:ext cx="8494340" cy="6083005"/>
            <a:chOff x="-20638" y="152400"/>
            <a:chExt cx="9126538" cy="6535738"/>
          </a:xfrm>
        </p:grpSpPr>
        <p:pic>
          <p:nvPicPr>
            <p:cNvPr id="14338" name="Picture 2" descr=" Ring4.JPG                                                      04FFC802Macintosh HD                   C12DDCCD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7700" y="304800"/>
              <a:ext cx="8458200" cy="632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9375" y="5607050"/>
              <a:ext cx="1984375" cy="10810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340" name="Rectangle 20"/>
            <p:cNvSpPr>
              <a:spLocks/>
            </p:cNvSpPr>
            <p:nvPr/>
          </p:nvSpPr>
          <p:spPr bwMode="auto">
            <a:xfrm>
              <a:off x="3459489" y="1066800"/>
              <a:ext cx="2120159" cy="3968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40638" bIns="0">
              <a:spAutoFit/>
            </a:bodyPr>
            <a:lstStyle/>
            <a:p>
              <a:r>
                <a:rPr lang="en-US" altLang="ja-JP" sz="2400" dirty="0">
                  <a:solidFill>
                    <a:srgbClr val="0000FF"/>
                  </a:solidFill>
                  <a:latin typeface="Futura" charset="0"/>
                </a:rPr>
                <a:t>e</a:t>
              </a:r>
              <a:r>
                <a:rPr lang="en-US" altLang="ja-JP" sz="2400" baseline="30000" dirty="0">
                  <a:solidFill>
                    <a:srgbClr val="0000FF"/>
                  </a:solidFill>
                  <a:latin typeface="Futura" charset="0"/>
                </a:rPr>
                <a:t>-</a:t>
              </a:r>
              <a:r>
                <a:rPr lang="en-US" altLang="ja-JP" sz="2400" dirty="0">
                  <a:solidFill>
                    <a:srgbClr val="0000FF"/>
                  </a:solidFill>
                  <a:latin typeface="Futura" charset="0"/>
                </a:rPr>
                <a:t> </a:t>
              </a:r>
              <a:r>
                <a:rPr lang="en-US" altLang="ja-JP" sz="2400" dirty="0" smtClean="0">
                  <a:solidFill>
                    <a:srgbClr val="0000FF"/>
                  </a:solidFill>
                  <a:latin typeface="Futura" charset="0"/>
                </a:rPr>
                <a:t>7GeV 2.6 </a:t>
              </a:r>
              <a:r>
                <a:rPr lang="en-US" altLang="ja-JP" sz="2400" dirty="0">
                  <a:solidFill>
                    <a:srgbClr val="0000FF"/>
                  </a:solidFill>
                  <a:latin typeface="Futura" charset="0"/>
                </a:rPr>
                <a:t>A</a:t>
              </a:r>
            </a:p>
          </p:txBody>
        </p:sp>
        <p:sp>
          <p:nvSpPr>
            <p:cNvPr id="14341" name="Rectangle 21"/>
            <p:cNvSpPr>
              <a:spLocks/>
            </p:cNvSpPr>
            <p:nvPr/>
          </p:nvSpPr>
          <p:spPr bwMode="auto">
            <a:xfrm>
              <a:off x="4852100" y="266656"/>
              <a:ext cx="2202830" cy="39682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40638" bIns="0">
              <a:spAutoFit/>
            </a:bodyPr>
            <a:lstStyle/>
            <a:p>
              <a:r>
                <a:rPr lang="en-US" altLang="ja-JP" sz="2400" dirty="0">
                  <a:solidFill>
                    <a:srgbClr val="FF0000"/>
                  </a:solidFill>
                  <a:latin typeface="Futura" charset="0"/>
                </a:rPr>
                <a:t>e</a:t>
              </a:r>
              <a:r>
                <a:rPr lang="en-US" altLang="ja-JP" sz="2400" baseline="30000" dirty="0">
                  <a:solidFill>
                    <a:srgbClr val="FF0000"/>
                  </a:solidFill>
                  <a:latin typeface="Futura" charset="0"/>
                </a:rPr>
                <a:t>+</a:t>
              </a:r>
              <a:r>
                <a:rPr lang="en-US" altLang="ja-JP" sz="2400" dirty="0">
                  <a:solidFill>
                    <a:srgbClr val="FF0000"/>
                  </a:solidFill>
                  <a:latin typeface="Futura" charset="0"/>
                </a:rPr>
                <a:t> </a:t>
              </a:r>
              <a:r>
                <a:rPr lang="en-US" altLang="ja-JP" sz="2400" dirty="0" smtClean="0">
                  <a:solidFill>
                    <a:srgbClr val="FF0000"/>
                  </a:solidFill>
                  <a:latin typeface="Futura" charset="0"/>
                </a:rPr>
                <a:t>4GeV 3.6 </a:t>
              </a:r>
              <a:r>
                <a:rPr lang="en-US" altLang="ja-JP" sz="2400" dirty="0">
                  <a:solidFill>
                    <a:srgbClr val="FF0000"/>
                  </a:solidFill>
                  <a:latin typeface="Futura" charset="0"/>
                </a:rPr>
                <a:t>A</a:t>
              </a:r>
            </a:p>
          </p:txBody>
        </p:sp>
        <p:sp>
          <p:nvSpPr>
            <p:cNvPr id="14342" name="Rectangle 23"/>
            <p:cNvSpPr>
              <a:spLocks/>
            </p:cNvSpPr>
            <p:nvPr/>
          </p:nvSpPr>
          <p:spPr bwMode="auto">
            <a:xfrm>
              <a:off x="4648200" y="6248400"/>
              <a:ext cx="4343400" cy="423863"/>
            </a:xfrm>
            <a:prstGeom prst="rect">
              <a:avLst/>
            </a:prstGeom>
            <a:solidFill>
              <a:srgbClr val="FFCCC9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40638" bIns="0"/>
            <a:lstStyle/>
            <a:p>
              <a:pPr algn="ctr"/>
              <a:r>
                <a:rPr lang="en-US" altLang="ja-JP" sz="2700" dirty="0" smtClean="0">
                  <a:latin typeface="ＭＳ Ｐゴシック" pitchFamily="50" charset="-128"/>
                </a:rPr>
                <a:t>Target: L = 8x10</a:t>
              </a:r>
              <a:r>
                <a:rPr lang="en-US" altLang="ja-JP" sz="2700" baseline="30000" dirty="0" smtClean="0">
                  <a:latin typeface="ＭＳ Ｐゴシック" pitchFamily="50" charset="-128"/>
                </a:rPr>
                <a:t>35</a:t>
              </a:r>
              <a:r>
                <a:rPr lang="en-US" altLang="ja-JP" sz="2700" dirty="0" smtClean="0">
                  <a:latin typeface="ＭＳ Ｐゴシック" pitchFamily="50" charset="-128"/>
                </a:rPr>
                <a:t>/cm</a:t>
              </a:r>
              <a:r>
                <a:rPr lang="en-US" altLang="ja-JP" sz="2700" baseline="30000" dirty="0" smtClean="0">
                  <a:latin typeface="ＭＳ Ｐゴシック" pitchFamily="50" charset="-128"/>
                </a:rPr>
                <a:t>2</a:t>
              </a:r>
              <a:r>
                <a:rPr lang="en-US" altLang="ja-JP" sz="2700" dirty="0" smtClean="0">
                  <a:latin typeface="ＭＳ Ｐゴシック" pitchFamily="50" charset="-128"/>
                </a:rPr>
                <a:t>/s</a:t>
              </a:r>
              <a:endParaRPr lang="ja-JP" altLang="en-US" sz="2700" dirty="0">
                <a:latin typeface="ＭＳ Ｐゴシック" pitchFamily="50" charset="-128"/>
              </a:endParaRPr>
            </a:p>
          </p:txBody>
        </p:sp>
        <p:grpSp>
          <p:nvGrpSpPr>
            <p:cNvPr id="2" name="Group 24"/>
            <p:cNvGrpSpPr>
              <a:grpSpLocks/>
            </p:cNvGrpSpPr>
            <p:nvPr/>
          </p:nvGrpSpPr>
          <p:grpSpPr bwMode="auto">
            <a:xfrm>
              <a:off x="6477000" y="5410200"/>
              <a:ext cx="2446338" cy="706438"/>
              <a:chOff x="0" y="0"/>
              <a:chExt cx="2192" cy="632"/>
            </a:xfrm>
          </p:grpSpPr>
          <p:grpSp>
            <p:nvGrpSpPr>
              <p:cNvPr id="3" name="Group 25"/>
              <p:cNvGrpSpPr>
                <a:grpSpLocks/>
              </p:cNvGrpSpPr>
              <p:nvPr/>
            </p:nvGrpSpPr>
            <p:grpSpPr bwMode="auto">
              <a:xfrm>
                <a:off x="0" y="77"/>
                <a:ext cx="2192" cy="555"/>
                <a:chOff x="0" y="0"/>
                <a:chExt cx="2192" cy="554"/>
              </a:xfrm>
            </p:grpSpPr>
            <p:sp>
              <p:nvSpPr>
                <p:cNvPr id="14389" name="Rectangle 26"/>
                <p:cNvSpPr>
                  <a:spLocks/>
                </p:cNvSpPr>
                <p:nvPr/>
              </p:nvSpPr>
              <p:spPr bwMode="auto">
                <a:xfrm>
                  <a:off x="0" y="0"/>
                  <a:ext cx="2192" cy="453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ja-JP" altLang="en-US"/>
                </a:p>
              </p:txBody>
            </p:sp>
            <p:pic>
              <p:nvPicPr>
                <p:cNvPr id="14390" name="Picture 27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74" y="20"/>
                  <a:ext cx="2047" cy="53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4388" name="Oval 28"/>
              <p:cNvSpPr>
                <a:spLocks/>
              </p:cNvSpPr>
              <p:nvPr/>
            </p:nvSpPr>
            <p:spPr bwMode="auto">
              <a:xfrm>
                <a:off x="1276" y="0"/>
                <a:ext cx="470" cy="605"/>
              </a:xfrm>
              <a:prstGeom prst="ellipse">
                <a:avLst/>
              </a:prstGeom>
              <a:noFill/>
              <a:ln w="50800">
                <a:solidFill>
                  <a:srgbClr val="FF0500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</p:grpSp>
        <p:sp>
          <p:nvSpPr>
            <p:cNvPr id="14" name="円/楕円 13"/>
            <p:cNvSpPr/>
            <p:nvPr/>
          </p:nvSpPr>
          <p:spPr>
            <a:xfrm>
              <a:off x="4159250" y="2262188"/>
              <a:ext cx="12192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>
              <a:off x="4838700" y="990600"/>
              <a:ext cx="457200" cy="76200"/>
            </a:xfrm>
            <a:prstGeom prst="straightConnector1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346" name="図 5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78688" y="398463"/>
              <a:ext cx="1562100" cy="515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7" name="Rectangle 19"/>
            <p:cNvSpPr>
              <a:spLocks/>
            </p:cNvSpPr>
            <p:nvPr/>
          </p:nvSpPr>
          <p:spPr bwMode="auto">
            <a:xfrm>
              <a:off x="3614224" y="1504532"/>
              <a:ext cx="2057400" cy="415925"/>
            </a:xfrm>
            <a:prstGeom prst="rect">
              <a:avLst/>
            </a:prstGeom>
            <a:solidFill>
              <a:srgbClr val="FFCCC9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40638" bIns="0">
              <a:spAutoFit/>
            </a:bodyPr>
            <a:lstStyle/>
            <a:p>
              <a:r>
                <a:rPr lang="en-US" altLang="ja-JP" sz="2700" dirty="0">
                  <a:latin typeface="ＭＳ Ｐゴシック" pitchFamily="50" charset="-128"/>
                </a:rPr>
                <a:t> </a:t>
              </a:r>
              <a:r>
                <a:rPr lang="en-US" altLang="ja-JP" sz="2700" dirty="0" err="1">
                  <a:latin typeface="ＭＳ Ｐゴシック" pitchFamily="50" charset="-128"/>
                </a:rPr>
                <a:t>SuperKEKB</a:t>
              </a:r>
              <a:endParaRPr lang="ja-JP" altLang="en-US" sz="2700" dirty="0">
                <a:latin typeface="ＭＳ Ｐゴシック" pitchFamily="50" charset="-128"/>
              </a:endParaRPr>
            </a:p>
          </p:txBody>
        </p:sp>
        <p:cxnSp>
          <p:nvCxnSpPr>
            <p:cNvPr id="19" name="直線矢印コネクタ 18"/>
            <p:cNvCxnSpPr>
              <a:cxnSpLocks noChangeShapeType="1"/>
            </p:cNvCxnSpPr>
            <p:nvPr/>
          </p:nvCxnSpPr>
          <p:spPr bwMode="auto">
            <a:xfrm flipH="1" flipV="1">
              <a:off x="8269288" y="838200"/>
              <a:ext cx="342900" cy="123825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0" name="直線矢印コネクタ 19"/>
            <p:cNvCxnSpPr>
              <a:cxnSpLocks noChangeShapeType="1"/>
            </p:cNvCxnSpPr>
            <p:nvPr/>
          </p:nvCxnSpPr>
          <p:spPr bwMode="auto">
            <a:xfrm flipV="1">
              <a:off x="7507288" y="838200"/>
              <a:ext cx="381000" cy="76200"/>
            </a:xfrm>
            <a:prstGeom prst="straightConnector1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14350" name="Rectangle 16"/>
            <p:cNvSpPr>
              <a:spLocks/>
            </p:cNvSpPr>
            <p:nvPr/>
          </p:nvSpPr>
          <p:spPr bwMode="auto">
            <a:xfrm>
              <a:off x="7507288" y="304800"/>
              <a:ext cx="1066800" cy="152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8" bIns="0"/>
            <a:lstStyle/>
            <a:p>
              <a:r>
                <a:rPr lang="en-US" altLang="ja-JP" sz="1000">
                  <a:latin typeface="Gill Sans" charset="0"/>
                </a:rPr>
                <a:t>Colliding bunches</a:t>
              </a:r>
            </a:p>
          </p:txBody>
        </p:sp>
        <p:pic>
          <p:nvPicPr>
            <p:cNvPr id="14351" name="図 51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600" y="152400"/>
              <a:ext cx="1604963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2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559675" y="1714500"/>
              <a:ext cx="1209675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直線矢印コネクタ 23"/>
            <p:cNvCxnSpPr>
              <a:cxnSpLocks noChangeShapeType="1"/>
            </p:cNvCxnSpPr>
            <p:nvPr/>
          </p:nvCxnSpPr>
          <p:spPr bwMode="auto">
            <a:xfrm rot="16200000" flipH="1">
              <a:off x="657225" y="2089150"/>
              <a:ext cx="1676400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5">
                  <a:lumMod val="60000"/>
                  <a:lumOff val="40000"/>
                </a:schemeClr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pic>
          <p:nvPicPr>
            <p:cNvPr id="14354" name="Picture 330" descr="OHO_TiN_After"/>
            <p:cNvPicPr>
              <a:picLocks noChangeAspect="1" noChangeArrowheads="1"/>
            </p:cNvPicPr>
            <p:nvPr/>
          </p:nvPicPr>
          <p:blipFill>
            <a:blip r:embed="rId9" cstate="print">
              <a:lum contrast="-18000"/>
            </a:blip>
            <a:srcRect b="8067"/>
            <a:stretch>
              <a:fillRect/>
            </a:stretch>
          </p:blipFill>
          <p:spPr bwMode="auto">
            <a:xfrm>
              <a:off x="2103438" y="5653088"/>
              <a:ext cx="1363662" cy="101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33" descr="&#10;ARES のコピー                                                  0004FF1BMacintosh HD                   C12DDCCD: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80300" y="2743200"/>
              <a:ext cx="1449388" cy="2044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56" name="Text Box 34"/>
            <p:cNvSpPr txBox="1">
              <a:spLocks noChangeArrowheads="1"/>
            </p:cNvSpPr>
            <p:nvPr/>
          </p:nvSpPr>
          <p:spPr bwMode="auto">
            <a:xfrm>
              <a:off x="2476500" y="4241800"/>
              <a:ext cx="94456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Damping ring</a:t>
              </a:r>
            </a:p>
          </p:txBody>
        </p:sp>
        <p:sp>
          <p:nvSpPr>
            <p:cNvPr id="14357" name="Line 35"/>
            <p:cNvSpPr>
              <a:spLocks noChangeShapeType="1"/>
            </p:cNvSpPr>
            <p:nvPr/>
          </p:nvSpPr>
          <p:spPr bwMode="auto">
            <a:xfrm flipH="1">
              <a:off x="2552700" y="4495800"/>
              <a:ext cx="8382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58" name="Line 36"/>
            <p:cNvSpPr>
              <a:spLocks noChangeShapeType="1"/>
            </p:cNvSpPr>
            <p:nvPr/>
          </p:nvSpPr>
          <p:spPr bwMode="auto">
            <a:xfrm flipH="1">
              <a:off x="4305300" y="4724400"/>
              <a:ext cx="228600" cy="38100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59" name="Text Box 37"/>
            <p:cNvSpPr txBox="1">
              <a:spLocks noChangeArrowheads="1"/>
            </p:cNvSpPr>
            <p:nvPr/>
          </p:nvSpPr>
          <p:spPr bwMode="auto">
            <a:xfrm>
              <a:off x="3462338" y="5105400"/>
              <a:ext cx="12652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Low emittance gun</a:t>
              </a:r>
            </a:p>
          </p:txBody>
        </p:sp>
        <p:sp>
          <p:nvSpPr>
            <p:cNvPr id="14360" name="Line 38"/>
            <p:cNvSpPr>
              <a:spLocks noChangeShapeType="1"/>
            </p:cNvSpPr>
            <p:nvPr/>
          </p:nvSpPr>
          <p:spPr bwMode="auto">
            <a:xfrm flipH="1">
              <a:off x="3619500" y="5105400"/>
              <a:ext cx="6858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1" name="Text Box 39"/>
            <p:cNvSpPr txBox="1">
              <a:spLocks noChangeArrowheads="1"/>
            </p:cNvSpPr>
            <p:nvPr/>
          </p:nvSpPr>
          <p:spPr bwMode="auto">
            <a:xfrm>
              <a:off x="5524500" y="4076700"/>
              <a:ext cx="1077913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Positron source</a:t>
              </a:r>
            </a:p>
          </p:txBody>
        </p:sp>
        <p:sp>
          <p:nvSpPr>
            <p:cNvPr id="14362" name="Line 40"/>
            <p:cNvSpPr>
              <a:spLocks noChangeShapeType="1"/>
            </p:cNvSpPr>
            <p:nvPr/>
          </p:nvSpPr>
          <p:spPr bwMode="auto">
            <a:xfrm>
              <a:off x="5524500" y="4321175"/>
              <a:ext cx="11430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3" name="Text Box 41"/>
            <p:cNvSpPr txBox="1">
              <a:spLocks noChangeArrowheads="1"/>
            </p:cNvSpPr>
            <p:nvPr/>
          </p:nvSpPr>
          <p:spPr bwMode="auto">
            <a:xfrm>
              <a:off x="2476500" y="1524000"/>
              <a:ext cx="10763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New beam pipe</a:t>
              </a:r>
            </a:p>
            <a:p>
              <a:r>
                <a:rPr lang="en-US" altLang="ja-JP" sz="1000">
                  <a:latin typeface="Helvetica Neue"/>
                </a:rPr>
                <a:t>&amp; bellows</a:t>
              </a:r>
            </a:p>
          </p:txBody>
        </p:sp>
        <p:sp>
          <p:nvSpPr>
            <p:cNvPr id="14364" name="Line 42"/>
            <p:cNvSpPr>
              <a:spLocks noChangeShapeType="1"/>
            </p:cNvSpPr>
            <p:nvPr/>
          </p:nvSpPr>
          <p:spPr bwMode="auto">
            <a:xfrm>
              <a:off x="2476500" y="1905000"/>
              <a:ext cx="9906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5" name="Text Box 43"/>
            <p:cNvSpPr txBox="1">
              <a:spLocks noChangeArrowheads="1"/>
            </p:cNvSpPr>
            <p:nvPr/>
          </p:nvSpPr>
          <p:spPr bwMode="auto">
            <a:xfrm>
              <a:off x="6329363" y="593725"/>
              <a:ext cx="566737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Belle II</a:t>
              </a:r>
            </a:p>
          </p:txBody>
        </p:sp>
        <p:sp>
          <p:nvSpPr>
            <p:cNvPr id="14366" name="Line 44"/>
            <p:cNvSpPr>
              <a:spLocks noChangeShapeType="1"/>
            </p:cNvSpPr>
            <p:nvPr/>
          </p:nvSpPr>
          <p:spPr bwMode="auto">
            <a:xfrm flipV="1">
              <a:off x="6210300" y="838200"/>
              <a:ext cx="7620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7" name="Text Box 45"/>
            <p:cNvSpPr txBox="1">
              <a:spLocks noChangeArrowheads="1"/>
            </p:cNvSpPr>
            <p:nvPr/>
          </p:nvSpPr>
          <p:spPr bwMode="auto">
            <a:xfrm>
              <a:off x="6591300" y="898525"/>
              <a:ext cx="5969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000">
                  <a:latin typeface="Helvetica Neue"/>
                </a:rPr>
                <a:t>New IR</a:t>
              </a:r>
            </a:p>
          </p:txBody>
        </p:sp>
        <p:sp>
          <p:nvSpPr>
            <p:cNvPr id="14368" name="Line 46"/>
            <p:cNvSpPr>
              <a:spLocks noChangeShapeType="1"/>
            </p:cNvSpPr>
            <p:nvPr/>
          </p:nvSpPr>
          <p:spPr bwMode="auto">
            <a:xfrm flipV="1">
              <a:off x="6396038" y="1143000"/>
              <a:ext cx="762000" cy="0"/>
            </a:xfrm>
            <a:prstGeom prst="line">
              <a:avLst/>
            </a:prstGeom>
            <a:noFill/>
            <a:ln w="28575">
              <a:solidFill>
                <a:srgbClr val="B80000"/>
              </a:solidFill>
              <a:round/>
              <a:headEnd type="triangl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69" name="Line 47"/>
            <p:cNvSpPr>
              <a:spLocks noChangeShapeType="1"/>
            </p:cNvSpPr>
            <p:nvPr/>
          </p:nvSpPr>
          <p:spPr bwMode="auto">
            <a:xfrm flipH="1">
              <a:off x="2247900" y="990600"/>
              <a:ext cx="533400" cy="304800"/>
            </a:xfrm>
            <a:prstGeom prst="line">
              <a:avLst/>
            </a:prstGeom>
            <a:noFill/>
            <a:ln w="38100">
              <a:solidFill>
                <a:srgbClr val="F7020B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70" name="Line 48"/>
            <p:cNvSpPr>
              <a:spLocks noChangeShapeType="1"/>
            </p:cNvSpPr>
            <p:nvPr/>
          </p:nvSpPr>
          <p:spPr bwMode="auto">
            <a:xfrm flipH="1" flipV="1">
              <a:off x="5067300" y="685800"/>
              <a:ext cx="457200" cy="76200"/>
            </a:xfrm>
            <a:prstGeom prst="line">
              <a:avLst/>
            </a:prstGeom>
            <a:noFill/>
            <a:ln w="38100">
              <a:solidFill>
                <a:srgbClr val="F7020B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71" name="Line 49"/>
            <p:cNvSpPr>
              <a:spLocks noChangeShapeType="1"/>
            </p:cNvSpPr>
            <p:nvPr/>
          </p:nvSpPr>
          <p:spPr bwMode="auto">
            <a:xfrm flipH="1" flipV="1">
              <a:off x="6210300" y="1447800"/>
              <a:ext cx="381000" cy="228600"/>
            </a:xfrm>
            <a:prstGeom prst="line">
              <a:avLst/>
            </a:prstGeom>
            <a:noFill/>
            <a:ln w="38100">
              <a:solidFill>
                <a:srgbClr val="F7020B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72" name="Line 50"/>
            <p:cNvSpPr>
              <a:spLocks noChangeShapeType="1"/>
            </p:cNvSpPr>
            <p:nvPr/>
          </p:nvSpPr>
          <p:spPr bwMode="auto">
            <a:xfrm flipH="1">
              <a:off x="6286500" y="2743200"/>
              <a:ext cx="533400" cy="304800"/>
            </a:xfrm>
            <a:prstGeom prst="line">
              <a:avLst/>
            </a:prstGeom>
            <a:noFill/>
            <a:ln w="38100">
              <a:solidFill>
                <a:srgbClr val="000BF7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373" name="Line 51"/>
            <p:cNvSpPr>
              <a:spLocks noChangeShapeType="1"/>
            </p:cNvSpPr>
            <p:nvPr/>
          </p:nvSpPr>
          <p:spPr bwMode="auto">
            <a:xfrm>
              <a:off x="6591300" y="1219200"/>
              <a:ext cx="381000" cy="152400"/>
            </a:xfrm>
            <a:prstGeom prst="line">
              <a:avLst/>
            </a:prstGeom>
            <a:noFill/>
            <a:ln w="38100">
              <a:solidFill>
                <a:srgbClr val="000BF7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pic>
          <p:nvPicPr>
            <p:cNvPr id="14374" name="Picture 1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27788" y="4775200"/>
              <a:ext cx="977900" cy="739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75" name="テキスト ボックス 46"/>
            <p:cNvSpPr txBox="1">
              <a:spLocks noChangeArrowheads="1"/>
            </p:cNvSpPr>
            <p:nvPr/>
          </p:nvSpPr>
          <p:spPr bwMode="auto">
            <a:xfrm>
              <a:off x="792163" y="5178425"/>
              <a:ext cx="187483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TiN-coated beam pipe with antechambers</a:t>
              </a:r>
            </a:p>
          </p:txBody>
        </p:sp>
        <p:sp>
          <p:nvSpPr>
            <p:cNvPr id="14376" name="テキスト ボックス 47"/>
            <p:cNvSpPr txBox="1">
              <a:spLocks noChangeArrowheads="1"/>
            </p:cNvSpPr>
            <p:nvPr/>
          </p:nvSpPr>
          <p:spPr bwMode="auto">
            <a:xfrm>
              <a:off x="38100" y="4292600"/>
              <a:ext cx="21891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Redesign the lattices of HER &amp; LER to squeeze the emittance </a:t>
              </a:r>
            </a:p>
          </p:txBody>
        </p:sp>
        <p:sp>
          <p:nvSpPr>
            <p:cNvPr id="14377" name="テキスト ボックス 48"/>
            <p:cNvSpPr txBox="1">
              <a:spLocks noChangeArrowheads="1"/>
            </p:cNvSpPr>
            <p:nvPr/>
          </p:nvSpPr>
          <p:spPr bwMode="auto">
            <a:xfrm>
              <a:off x="5529263" y="3267075"/>
              <a:ext cx="191293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Add / modify RF systems for higher beam current</a:t>
              </a:r>
            </a:p>
          </p:txBody>
        </p:sp>
        <p:sp>
          <p:nvSpPr>
            <p:cNvPr id="14378" name="テキスト ボックス 49"/>
            <p:cNvSpPr txBox="1">
              <a:spLocks noChangeArrowheads="1"/>
            </p:cNvSpPr>
            <p:nvPr/>
          </p:nvSpPr>
          <p:spPr bwMode="auto">
            <a:xfrm>
              <a:off x="5638800" y="4324350"/>
              <a:ext cx="17907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New positron target / capture section</a:t>
              </a:r>
            </a:p>
          </p:txBody>
        </p:sp>
        <p:sp>
          <p:nvSpPr>
            <p:cNvPr id="14379" name="テキスト ボックス 50"/>
            <p:cNvSpPr txBox="1">
              <a:spLocks noChangeArrowheads="1"/>
            </p:cNvSpPr>
            <p:nvPr/>
          </p:nvSpPr>
          <p:spPr bwMode="auto">
            <a:xfrm>
              <a:off x="7240588" y="1066800"/>
              <a:ext cx="1836737" cy="646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New superconducting /permanent final focusing quads near the IP</a:t>
              </a:r>
            </a:p>
          </p:txBody>
        </p:sp>
        <p:sp>
          <p:nvSpPr>
            <p:cNvPr id="14380" name="テキスト ボックス 51"/>
            <p:cNvSpPr txBox="1">
              <a:spLocks noChangeArrowheads="1"/>
            </p:cNvSpPr>
            <p:nvPr/>
          </p:nvSpPr>
          <p:spPr bwMode="auto">
            <a:xfrm>
              <a:off x="3536950" y="5334000"/>
              <a:ext cx="17716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Low emittance electrons to inject</a:t>
              </a:r>
            </a:p>
          </p:txBody>
        </p:sp>
        <p:sp>
          <p:nvSpPr>
            <p:cNvPr id="14381" name="テキスト ボックス 52"/>
            <p:cNvSpPr txBox="1">
              <a:spLocks noChangeArrowheads="1"/>
            </p:cNvSpPr>
            <p:nvPr/>
          </p:nvSpPr>
          <p:spPr bwMode="auto">
            <a:xfrm>
              <a:off x="2708275" y="3789363"/>
              <a:ext cx="1771650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Low emittance positrons to inject</a:t>
              </a:r>
            </a:p>
          </p:txBody>
        </p:sp>
        <p:sp>
          <p:nvSpPr>
            <p:cNvPr id="14382" name="テキスト ボックス 45"/>
            <p:cNvSpPr txBox="1">
              <a:spLocks noChangeArrowheads="1"/>
            </p:cNvSpPr>
            <p:nvPr/>
          </p:nvSpPr>
          <p:spPr bwMode="auto">
            <a:xfrm>
              <a:off x="-20638" y="2427288"/>
              <a:ext cx="1766888" cy="460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200"/>
                <a:t>Replace short  dipoles with longer ones (LER)</a:t>
              </a:r>
            </a:p>
          </p:txBody>
        </p:sp>
        <p:grpSp>
          <p:nvGrpSpPr>
            <p:cNvPr id="4" name="図形グループ 71"/>
            <p:cNvGrpSpPr>
              <a:grpSpLocks/>
            </p:cNvGrpSpPr>
            <p:nvPr/>
          </p:nvGrpSpPr>
          <p:grpSpPr bwMode="auto">
            <a:xfrm>
              <a:off x="184150" y="2927350"/>
              <a:ext cx="2405063" cy="1273175"/>
              <a:chOff x="184906" y="2927590"/>
              <a:chExt cx="2404238" cy="1272404"/>
            </a:xfrm>
          </p:grpSpPr>
          <p:pic>
            <p:nvPicPr>
              <p:cNvPr id="14384" name="図 67"/>
              <p:cNvPicPr>
                <a:picLocks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84906" y="3666554"/>
                <a:ext cx="2404238" cy="533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85" name="図 68"/>
              <p:cNvPicPr>
                <a:picLocks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11208" y="2927590"/>
                <a:ext cx="2362164" cy="510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下矢印 69"/>
              <p:cNvSpPr/>
              <p:nvPr/>
            </p:nvSpPr>
            <p:spPr>
              <a:xfrm>
                <a:off x="1211667" y="3443216"/>
                <a:ext cx="365000" cy="217355"/>
              </a:xfrm>
              <a:prstGeom prst="downArrow">
                <a:avLst/>
              </a:prstGeom>
              <a:solidFill>
                <a:srgbClr val="CCFFCC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</p:grpSp>
      <p:sp>
        <p:nvSpPr>
          <p:cNvPr id="56" name="タイトル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 collider </a:t>
            </a:r>
            <a:endParaRPr kumimoji="1" lang="ja-JP" altLang="en-US" dirty="0"/>
          </a:p>
        </p:txBody>
      </p:sp>
      <p:sp>
        <p:nvSpPr>
          <p:cNvPr id="57" name="正方形/長方形 56"/>
          <p:cNvSpPr/>
          <p:nvPr/>
        </p:nvSpPr>
        <p:spPr>
          <a:xfrm>
            <a:off x="6444208" y="116632"/>
            <a:ext cx="2592288" cy="3600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/>
              <a:t>M. </a:t>
            </a:r>
            <a:r>
              <a:rPr kumimoji="1" lang="en-US" altLang="ja-JP" sz="1600" dirty="0" err="1" smtClean="0"/>
              <a:t>Tobiyama’s</a:t>
            </a:r>
            <a:r>
              <a:rPr kumimoji="1" lang="en-US" altLang="ja-JP" sz="1600" dirty="0" smtClean="0"/>
              <a:t> talk on Oct. 1</a:t>
            </a:r>
            <a:endParaRPr kumimoji="1" lang="ja-JP" altLang="en-US" sz="1600" dirty="0"/>
          </a:p>
        </p:txBody>
      </p:sp>
      <p:sp>
        <p:nvSpPr>
          <p:cNvPr id="58" name="スライド番号プレースホルダ 5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図 4" descr="MCP-PMT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6"/>
            <a:ext cx="275590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TOP (Barrel PID)</a:t>
            </a:r>
            <a:endParaRPr lang="en-US" altLang="ja-JP" dirty="0"/>
          </a:p>
        </p:txBody>
      </p:sp>
      <p:pic>
        <p:nvPicPr>
          <p:cNvPr id="20486" name="Picture 5" descr="C:\kenji\doc\pid\top\photo\20081212\081212top_beamtest029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827420"/>
            <a:ext cx="2219325" cy="242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12" descr="tmptmp_nhit.gif"/>
          <p:cNvPicPr>
            <a:picLocks noChangeAspect="1"/>
          </p:cNvPicPr>
          <p:nvPr/>
        </p:nvPicPr>
        <p:blipFill>
          <a:blip r:embed="rId5" cstate="print"/>
          <a:srcRect l="3499" t="8199" r="7427" b="5337"/>
          <a:stretch>
            <a:fillRect/>
          </a:stretch>
        </p:blipFill>
        <p:spPr bwMode="auto">
          <a:xfrm>
            <a:off x="107504" y="4437112"/>
            <a:ext cx="273630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897727"/>
            <a:ext cx="6947948" cy="35029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ja-JP" sz="2600" dirty="0" smtClean="0"/>
              <a:t>Beam test done in 2009</a:t>
            </a:r>
          </a:p>
          <a:p>
            <a:pPr lvl="1">
              <a:lnSpc>
                <a:spcPct val="90000"/>
              </a:lnSpc>
            </a:pPr>
            <a:r>
              <a:rPr lang="en-US" altLang="ja-JP" sz="2200" dirty="0" smtClean="0"/>
              <a:t># of photons consistent</a:t>
            </a:r>
          </a:p>
          <a:p>
            <a:pPr lvl="1">
              <a:lnSpc>
                <a:spcPct val="90000"/>
              </a:lnSpc>
            </a:pPr>
            <a:r>
              <a:rPr lang="en-US" altLang="ja-JP" sz="2200" dirty="0" smtClean="0"/>
              <a:t>Time resolution OK</a:t>
            </a:r>
            <a:endParaRPr lang="en-US" altLang="ja-JP" sz="2200" dirty="0"/>
          </a:p>
        </p:txBody>
      </p:sp>
      <p:grpSp>
        <p:nvGrpSpPr>
          <p:cNvPr id="2" name="グループ化 73"/>
          <p:cNvGrpSpPr/>
          <p:nvPr/>
        </p:nvGrpSpPr>
        <p:grpSpPr>
          <a:xfrm>
            <a:off x="2987276" y="3897070"/>
            <a:ext cx="6457466" cy="2749765"/>
            <a:chOff x="3155094" y="3897070"/>
            <a:chExt cx="6457466" cy="2749765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155094" y="3899931"/>
              <a:ext cx="6457466" cy="2746904"/>
              <a:chOff x="104" y="718"/>
              <a:chExt cx="4681" cy="1695"/>
            </a:xfrm>
          </p:grpSpPr>
          <p:grpSp>
            <p:nvGrpSpPr>
              <p:cNvPr id="4" name="グループ化 61"/>
              <p:cNvGrpSpPr>
                <a:grpSpLocks/>
              </p:cNvGrpSpPr>
              <p:nvPr/>
            </p:nvGrpSpPr>
            <p:grpSpPr bwMode="auto">
              <a:xfrm>
                <a:off x="104" y="719"/>
                <a:ext cx="2353" cy="1615"/>
                <a:chOff x="141102" y="642918"/>
                <a:chExt cx="3173598" cy="2247900"/>
              </a:xfrm>
            </p:grpSpPr>
            <p:pic>
              <p:nvPicPr>
                <p:cNvPr id="18" name="図 54" descr="ch29center_fit.gif"/>
                <p:cNvPicPr>
                  <a:picLocks noChangeAspect="1"/>
                </p:cNvPicPr>
                <p:nvPr/>
              </p:nvPicPr>
              <p:blipFill>
                <a:blip r:embed="rId6" cstate="print"/>
                <a:srcRect l="4248"/>
                <a:stretch>
                  <a:fillRect/>
                </a:stretch>
              </p:blipFill>
              <p:spPr bwMode="auto">
                <a:xfrm>
                  <a:off x="141102" y="642918"/>
                  <a:ext cx="3173598" cy="2247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9" name="テキスト ボックス 36"/>
                <p:cNvSpPr txBox="1">
                  <a:spLocks noChangeArrowheads="1"/>
                </p:cNvSpPr>
                <p:nvPr/>
              </p:nvSpPr>
              <p:spPr bwMode="auto">
                <a:xfrm>
                  <a:off x="1357179" y="1071620"/>
                  <a:ext cx="826127" cy="317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altLang="ja-JP" sz="1800" b="1" dirty="0">
                      <a:solidFill>
                        <a:srgbClr val="FF33CC"/>
                      </a:solidFill>
                      <a:latin typeface="Calibri" charset="0"/>
                    </a:rPr>
                    <a:t>1</a:t>
                  </a:r>
                  <a:r>
                    <a:rPr lang="en-US" altLang="ja-JP" sz="1800" b="1" baseline="30000" dirty="0">
                      <a:solidFill>
                        <a:srgbClr val="FF33CC"/>
                      </a:solidFill>
                      <a:latin typeface="Calibri" charset="0"/>
                    </a:rPr>
                    <a:t>st</a:t>
                  </a:r>
                  <a:r>
                    <a:rPr lang="en-US" altLang="ja-JP" sz="1800" b="1" dirty="0">
                      <a:solidFill>
                        <a:srgbClr val="FF33CC"/>
                      </a:solidFill>
                      <a:latin typeface="Calibri" charset="0"/>
                    </a:rPr>
                    <a:t> </a:t>
                  </a:r>
                </a:p>
              </p:txBody>
            </p:sp>
            <p:sp>
              <p:nvSpPr>
                <p:cNvPr id="20" name="テキスト ボックス 39"/>
                <p:cNvSpPr txBox="1">
                  <a:spLocks noChangeArrowheads="1"/>
                </p:cNvSpPr>
                <p:nvPr/>
              </p:nvSpPr>
              <p:spPr bwMode="auto">
                <a:xfrm>
                  <a:off x="1786187" y="1429335"/>
                  <a:ext cx="678728" cy="317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altLang="ja-JP" sz="1800" b="1" dirty="0">
                      <a:solidFill>
                        <a:srgbClr val="00DCFF"/>
                      </a:solidFill>
                      <a:latin typeface="Calibri" charset="0"/>
                    </a:rPr>
                    <a:t>2</a:t>
                  </a:r>
                  <a:r>
                    <a:rPr lang="en-US" altLang="ja-JP" sz="1800" b="1" baseline="30000" dirty="0">
                      <a:solidFill>
                        <a:srgbClr val="00DCFF"/>
                      </a:solidFill>
                      <a:latin typeface="Calibri" charset="0"/>
                    </a:rPr>
                    <a:t>nd</a:t>
                  </a:r>
                  <a:endParaRPr lang="en-US" altLang="ja-JP" sz="1800" b="1" dirty="0">
                    <a:solidFill>
                      <a:srgbClr val="00DCFF"/>
                    </a:solidFill>
                    <a:latin typeface="Calibri" charset="0"/>
                  </a:endParaRPr>
                </a:p>
              </p:txBody>
            </p:sp>
            <p:sp>
              <p:nvSpPr>
                <p:cNvPr id="21" name="テキスト ボックス 41"/>
                <p:cNvSpPr txBox="1">
                  <a:spLocks noChangeArrowheads="1"/>
                </p:cNvSpPr>
                <p:nvPr/>
              </p:nvSpPr>
              <p:spPr bwMode="auto">
                <a:xfrm>
                  <a:off x="2149091" y="1214984"/>
                  <a:ext cx="738239" cy="317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altLang="ja-JP" sz="1800" b="1" dirty="0">
                      <a:solidFill>
                        <a:srgbClr val="92D050"/>
                      </a:solidFill>
                      <a:latin typeface="Calibri" charset="0"/>
                    </a:rPr>
                    <a:t>3</a:t>
                  </a:r>
                  <a:r>
                    <a:rPr lang="en-US" altLang="ja-JP" sz="1800" b="1" baseline="30000" dirty="0">
                      <a:solidFill>
                        <a:srgbClr val="92D050"/>
                      </a:solidFill>
                      <a:latin typeface="Calibri" charset="0"/>
                    </a:rPr>
                    <a:t>rd</a:t>
                  </a:r>
                  <a:r>
                    <a:rPr lang="en-US" altLang="ja-JP" sz="1800" b="1" dirty="0">
                      <a:solidFill>
                        <a:srgbClr val="92D050"/>
                      </a:solidFill>
                      <a:latin typeface="Calibri" charset="0"/>
                    </a:rPr>
                    <a:t> </a:t>
                  </a:r>
                </a:p>
              </p:txBody>
            </p:sp>
          </p:grpSp>
          <p:grpSp>
            <p:nvGrpSpPr>
              <p:cNvPr id="5" name="グループ化 62"/>
              <p:cNvGrpSpPr>
                <a:grpSpLocks/>
              </p:cNvGrpSpPr>
              <p:nvPr/>
            </p:nvGrpSpPr>
            <p:grpSpPr bwMode="auto">
              <a:xfrm>
                <a:off x="2202" y="718"/>
                <a:ext cx="2365" cy="1615"/>
                <a:chOff x="3000364" y="642918"/>
                <a:chExt cx="3190575" cy="2247900"/>
              </a:xfrm>
            </p:grpSpPr>
            <p:pic>
              <p:nvPicPr>
                <p:cNvPr id="14" name="図 60" descr="ch9center_fit.gif"/>
                <p:cNvPicPr>
                  <a:picLocks noChangeAspect="1"/>
                </p:cNvPicPr>
                <p:nvPr/>
              </p:nvPicPr>
              <p:blipFill>
                <a:blip r:embed="rId7" cstate="print"/>
                <a:srcRect r="3745"/>
                <a:stretch>
                  <a:fillRect/>
                </a:stretch>
              </p:blipFill>
              <p:spPr bwMode="auto">
                <a:xfrm>
                  <a:off x="3000364" y="642918"/>
                  <a:ext cx="3190575" cy="2247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" name="テキスト ボックス 37"/>
                <p:cNvSpPr txBox="1">
                  <a:spLocks noChangeArrowheads="1"/>
                </p:cNvSpPr>
                <p:nvPr/>
              </p:nvSpPr>
              <p:spPr bwMode="auto">
                <a:xfrm>
                  <a:off x="4466140" y="980598"/>
                  <a:ext cx="704198" cy="317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altLang="ja-JP" sz="1800" b="1" dirty="0">
                      <a:solidFill>
                        <a:srgbClr val="FF33CC"/>
                      </a:solidFill>
                      <a:latin typeface="Calibri" charset="0"/>
                    </a:rPr>
                    <a:t>1</a:t>
                  </a:r>
                  <a:r>
                    <a:rPr lang="en-US" altLang="ja-JP" sz="1800" b="1" baseline="30000" dirty="0">
                      <a:solidFill>
                        <a:srgbClr val="FF33CC"/>
                      </a:solidFill>
                      <a:latin typeface="Calibri" charset="0"/>
                    </a:rPr>
                    <a:t>st</a:t>
                  </a:r>
                  <a:r>
                    <a:rPr lang="en-US" altLang="ja-JP" sz="1800" b="1" dirty="0">
                      <a:solidFill>
                        <a:srgbClr val="FF33CC"/>
                      </a:solidFill>
                      <a:latin typeface="Calibri" charset="0"/>
                    </a:rPr>
                    <a:t> </a:t>
                  </a:r>
                </a:p>
              </p:txBody>
            </p:sp>
            <p:sp>
              <p:nvSpPr>
                <p:cNvPr id="16" name="テキスト ボックス 40"/>
                <p:cNvSpPr txBox="1">
                  <a:spLocks noChangeArrowheads="1"/>
                </p:cNvSpPr>
                <p:nvPr/>
              </p:nvSpPr>
              <p:spPr bwMode="auto">
                <a:xfrm>
                  <a:off x="4862100" y="1489186"/>
                  <a:ext cx="730757" cy="317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altLang="ja-JP" sz="1800" b="1" dirty="0">
                      <a:solidFill>
                        <a:srgbClr val="00DCFF"/>
                      </a:solidFill>
                      <a:latin typeface="Calibri" charset="0"/>
                    </a:rPr>
                    <a:t>2</a:t>
                  </a:r>
                  <a:r>
                    <a:rPr lang="en-US" altLang="ja-JP" sz="1800" b="1" baseline="30000" dirty="0">
                      <a:solidFill>
                        <a:srgbClr val="00DCFF"/>
                      </a:solidFill>
                      <a:latin typeface="Calibri" charset="0"/>
                    </a:rPr>
                    <a:t>nd</a:t>
                  </a:r>
                  <a:endParaRPr lang="en-US" altLang="ja-JP" sz="1800" b="1" dirty="0">
                    <a:solidFill>
                      <a:srgbClr val="00DCFF"/>
                    </a:solidFill>
                    <a:latin typeface="Calibri" charset="0"/>
                  </a:endParaRPr>
                </a:p>
              </p:txBody>
            </p:sp>
            <p:sp>
              <p:nvSpPr>
                <p:cNvPr id="17" name="テキスト ボックス 46"/>
                <p:cNvSpPr txBox="1">
                  <a:spLocks noChangeArrowheads="1"/>
                </p:cNvSpPr>
                <p:nvPr/>
              </p:nvSpPr>
              <p:spPr bwMode="auto">
                <a:xfrm>
                  <a:off x="5215560" y="1071620"/>
                  <a:ext cx="729396" cy="3172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altLang="ja-JP" sz="1800" b="1" dirty="0">
                      <a:solidFill>
                        <a:srgbClr val="92D050"/>
                      </a:solidFill>
                      <a:latin typeface="Calibri" charset="0"/>
                    </a:rPr>
                    <a:t>3</a:t>
                  </a:r>
                  <a:r>
                    <a:rPr lang="en-US" altLang="ja-JP" sz="1800" b="1" baseline="30000" dirty="0">
                      <a:solidFill>
                        <a:srgbClr val="92D050"/>
                      </a:solidFill>
                      <a:latin typeface="Calibri" charset="0"/>
                    </a:rPr>
                    <a:t>rd</a:t>
                  </a:r>
                  <a:r>
                    <a:rPr lang="en-US" altLang="ja-JP" sz="1800" b="1" dirty="0">
                      <a:solidFill>
                        <a:srgbClr val="92D050"/>
                      </a:solidFill>
                      <a:latin typeface="Calibri" charset="0"/>
                    </a:rPr>
                    <a:t> </a:t>
                  </a:r>
                </a:p>
              </p:txBody>
            </p:sp>
          </p:grpSp>
          <p:sp>
            <p:nvSpPr>
              <p:cNvPr id="12" name="テキスト ボックス 63"/>
              <p:cNvSpPr txBox="1">
                <a:spLocks noChangeArrowheads="1"/>
              </p:cNvSpPr>
              <p:nvPr/>
            </p:nvSpPr>
            <p:spPr bwMode="auto">
              <a:xfrm>
                <a:off x="1343" y="2204"/>
                <a:ext cx="1223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ja-JP" sz="1600" b="1" dirty="0">
                    <a:latin typeface="Calibri" charset="0"/>
                  </a:rPr>
                  <a:t>[1count/25ps]</a:t>
                </a:r>
              </a:p>
            </p:txBody>
          </p:sp>
          <p:sp>
            <p:nvSpPr>
              <p:cNvPr id="13" name="テキスト ボックス 65"/>
              <p:cNvSpPr txBox="1">
                <a:spLocks noChangeArrowheads="1"/>
              </p:cNvSpPr>
              <p:nvPr/>
            </p:nvSpPr>
            <p:spPr bwMode="auto">
              <a:xfrm>
                <a:off x="3561" y="2198"/>
                <a:ext cx="1224" cy="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ja-JP" sz="1600" b="1" dirty="0">
                    <a:latin typeface="Calibri" charset="0"/>
                  </a:rPr>
                  <a:t>[1count/25ps]</a:t>
                </a:r>
              </a:p>
            </p:txBody>
          </p:sp>
        </p:grpSp>
        <p:sp>
          <p:nvSpPr>
            <p:cNvPr id="22" name="テキスト ボックス 21"/>
            <p:cNvSpPr txBox="1"/>
            <p:nvPr/>
          </p:nvSpPr>
          <p:spPr>
            <a:xfrm>
              <a:off x="5415796" y="3897070"/>
              <a:ext cx="1741996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66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6600"/>
                  </a:solidFill>
                </a:rPr>
                <a:t>Time resolution</a:t>
              </a:r>
              <a:endParaRPr kumimoji="1" lang="ja-JP" altLang="en-US" dirty="0">
                <a:solidFill>
                  <a:srgbClr val="FF6600"/>
                </a:solidFill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3443674" y="4077072"/>
              <a:ext cx="1182723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66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b</a:t>
              </a:r>
              <a:r>
                <a:rPr kumimoji="1" lang="en-US" altLang="ja-JP" dirty="0" smtClean="0"/>
                <a:t>eam data</a:t>
              </a:r>
              <a:endParaRPr kumimoji="1" lang="ja-JP" altLang="en-US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6156176" y="4418802"/>
              <a:ext cx="1274708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66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Simulations</a:t>
              </a:r>
              <a:endParaRPr kumimoji="1" lang="ja-JP" altLang="en-US" dirty="0"/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848291" y="6298408"/>
            <a:ext cx="13688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# of photons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6" name="グループ化 74"/>
          <p:cNvGrpSpPr>
            <a:grpSpLocks/>
          </p:cNvGrpSpPr>
          <p:nvPr/>
        </p:nvGrpSpPr>
        <p:grpSpPr bwMode="auto">
          <a:xfrm>
            <a:off x="6732240" y="116632"/>
            <a:ext cx="2411760" cy="2426654"/>
            <a:chOff x="-9493" y="3932115"/>
            <a:chExt cx="2658609" cy="2674952"/>
          </a:xfrm>
        </p:grpSpPr>
        <p:sp>
          <p:nvSpPr>
            <p:cNvPr id="51" name="Rectangle 2"/>
            <p:cNvSpPr>
              <a:spLocks noChangeArrowheads="1"/>
            </p:cNvSpPr>
            <p:nvPr/>
          </p:nvSpPr>
          <p:spPr bwMode="auto">
            <a:xfrm>
              <a:off x="1508114" y="4279779"/>
              <a:ext cx="954020" cy="204947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kumimoji="0" lang="ja-JP" altLang="ja-JP">
                <a:latin typeface="東風明朝" charset="0"/>
                <a:ea typeface="+mn-ea"/>
              </a:endParaRPr>
            </a:p>
          </p:txBody>
        </p:sp>
        <p:sp>
          <p:nvSpPr>
            <p:cNvPr id="52" name="Rectangle 8"/>
            <p:cNvSpPr>
              <a:spLocks noChangeArrowheads="1"/>
            </p:cNvSpPr>
            <p:nvPr/>
          </p:nvSpPr>
          <p:spPr bwMode="auto">
            <a:xfrm>
              <a:off x="1507570" y="6328576"/>
              <a:ext cx="953035" cy="187652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0" lang="ja-JP" altLang="en-US"/>
            </a:p>
          </p:txBody>
        </p:sp>
        <p:sp>
          <p:nvSpPr>
            <p:cNvPr id="53" name="Oval 11"/>
            <p:cNvSpPr>
              <a:spLocks noChangeArrowheads="1"/>
            </p:cNvSpPr>
            <p:nvPr/>
          </p:nvSpPr>
          <p:spPr bwMode="auto">
            <a:xfrm>
              <a:off x="1883633" y="5061926"/>
              <a:ext cx="187652" cy="187652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rgbClr val="F37F1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0" lang="ja-JP" altLang="en-US"/>
            </a:p>
          </p:txBody>
        </p:sp>
        <p:sp>
          <p:nvSpPr>
            <p:cNvPr id="54" name="Rectangle 13"/>
            <p:cNvSpPr>
              <a:spLocks noChangeArrowheads="1"/>
            </p:cNvSpPr>
            <p:nvPr/>
          </p:nvSpPr>
          <p:spPr bwMode="auto">
            <a:xfrm>
              <a:off x="2072770" y="6328576"/>
              <a:ext cx="46913" cy="18765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kumimoji="0" lang="ja-JP" altLang="en-US"/>
            </a:p>
          </p:txBody>
        </p:sp>
        <p:sp>
          <p:nvSpPr>
            <p:cNvPr id="55" name="Line 16"/>
            <p:cNvSpPr>
              <a:spLocks noChangeShapeType="1"/>
            </p:cNvSpPr>
            <p:nvPr/>
          </p:nvSpPr>
          <p:spPr bwMode="auto">
            <a:xfrm>
              <a:off x="625532" y="4487747"/>
              <a:ext cx="1311379" cy="6350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6" name="Text Box 17"/>
            <p:cNvSpPr txBox="1">
              <a:spLocks noChangeArrowheads="1"/>
            </p:cNvSpPr>
            <p:nvPr/>
          </p:nvSpPr>
          <p:spPr bwMode="auto">
            <a:xfrm>
              <a:off x="-9493" y="4249619"/>
              <a:ext cx="587667" cy="39751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r>
                <a:rPr kumimoji="0" lang="en-US" altLang="ja-JP" sz="1050" dirty="0" smtClean="0">
                  <a:solidFill>
                    <a:schemeClr val="tx1"/>
                  </a:solidFill>
                </a:rPr>
                <a:t>Beam spot</a:t>
              </a:r>
              <a:endParaRPr kumimoji="0" lang="ja-JP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7" name="Line 18"/>
            <p:cNvSpPr>
              <a:spLocks noChangeShapeType="1"/>
            </p:cNvSpPr>
            <p:nvPr/>
          </p:nvSpPr>
          <p:spPr bwMode="auto">
            <a:xfrm>
              <a:off x="888687" y="6328576"/>
              <a:ext cx="66655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8" name="Line 19"/>
            <p:cNvSpPr>
              <a:spLocks noChangeShapeType="1"/>
            </p:cNvSpPr>
            <p:nvPr/>
          </p:nvSpPr>
          <p:spPr bwMode="auto">
            <a:xfrm rot="21480000" flipH="1">
              <a:off x="906059" y="4279408"/>
              <a:ext cx="45719" cy="2047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9" name="Line 20"/>
            <p:cNvSpPr>
              <a:spLocks noChangeShapeType="1"/>
            </p:cNvSpPr>
            <p:nvPr/>
          </p:nvSpPr>
          <p:spPr bwMode="auto">
            <a:xfrm>
              <a:off x="1148663" y="5155752"/>
              <a:ext cx="8444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0" name="Text Box 22"/>
            <p:cNvSpPr txBox="1">
              <a:spLocks noChangeArrowheads="1"/>
            </p:cNvSpPr>
            <p:nvPr/>
          </p:nvSpPr>
          <p:spPr bwMode="auto">
            <a:xfrm>
              <a:off x="611156" y="5637225"/>
              <a:ext cx="936904" cy="31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 sz="1500" b="1" dirty="0"/>
                <a:t>875mm</a:t>
              </a:r>
            </a:p>
          </p:txBody>
        </p:sp>
        <p:sp>
          <p:nvSpPr>
            <p:cNvPr id="61" name="Text Box 23"/>
            <p:cNvSpPr txBox="1">
              <a:spLocks noChangeArrowheads="1"/>
            </p:cNvSpPr>
            <p:nvPr/>
          </p:nvSpPr>
          <p:spPr bwMode="auto">
            <a:xfrm>
              <a:off x="111213" y="5053364"/>
              <a:ext cx="936904" cy="31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 sz="1500" b="1" dirty="0"/>
                <a:t>915mm</a:t>
              </a:r>
            </a:p>
          </p:txBody>
        </p:sp>
        <p:sp>
          <p:nvSpPr>
            <p:cNvPr id="62" name="Text Box 24"/>
            <p:cNvSpPr txBox="1">
              <a:spLocks noChangeArrowheads="1"/>
            </p:cNvSpPr>
            <p:nvPr/>
          </p:nvSpPr>
          <p:spPr bwMode="auto">
            <a:xfrm>
              <a:off x="1500708" y="3932115"/>
              <a:ext cx="910397" cy="355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 dirty="0"/>
                <a:t>quartz</a:t>
              </a:r>
            </a:p>
          </p:txBody>
        </p:sp>
        <p:sp>
          <p:nvSpPr>
            <p:cNvPr id="63" name="Line 25"/>
            <p:cNvSpPr>
              <a:spLocks noChangeShapeType="1"/>
            </p:cNvSpPr>
            <p:nvPr/>
          </p:nvSpPr>
          <p:spPr bwMode="auto">
            <a:xfrm>
              <a:off x="862807" y="4279903"/>
              <a:ext cx="11259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4" name="Line 19"/>
            <p:cNvSpPr>
              <a:spLocks noChangeShapeType="1"/>
            </p:cNvSpPr>
            <p:nvPr/>
          </p:nvSpPr>
          <p:spPr bwMode="auto">
            <a:xfrm>
              <a:off x="1263975" y="5152810"/>
              <a:ext cx="0" cy="11746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cxnSp>
          <p:nvCxnSpPr>
            <p:cNvPr id="65" name="直線矢印コネクタ 64"/>
            <p:cNvCxnSpPr>
              <a:endCxn id="54" idx="0"/>
            </p:cNvCxnSpPr>
            <p:nvPr/>
          </p:nvCxnSpPr>
          <p:spPr>
            <a:xfrm rot="16200000" flipH="1">
              <a:off x="1504105" y="5737910"/>
              <a:ext cx="1071569" cy="111117"/>
            </a:xfrm>
            <a:prstGeom prst="straightConnector1">
              <a:avLst/>
            </a:prstGeom>
            <a:ln w="38100">
              <a:solidFill>
                <a:srgbClr val="FF33CC">
                  <a:alpha val="75000"/>
                </a:srgb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矢印コネクタ 65"/>
            <p:cNvCxnSpPr/>
            <p:nvPr/>
          </p:nvCxnSpPr>
          <p:spPr>
            <a:xfrm rot="5400000">
              <a:off x="1470788" y="5228334"/>
              <a:ext cx="568328" cy="471455"/>
            </a:xfrm>
            <a:prstGeom prst="straightConnector1">
              <a:avLst/>
            </a:prstGeom>
            <a:ln w="38100">
              <a:solidFill>
                <a:srgbClr val="00B050">
                  <a:alpha val="75000"/>
                </a:srgb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/>
            <p:cNvCxnSpPr/>
            <p:nvPr/>
          </p:nvCxnSpPr>
          <p:spPr>
            <a:xfrm rot="16200000" flipH="1">
              <a:off x="1951768" y="5252145"/>
              <a:ext cx="555628" cy="436532"/>
            </a:xfrm>
            <a:prstGeom prst="straightConnector1">
              <a:avLst/>
            </a:prstGeom>
            <a:ln w="38100">
              <a:solidFill>
                <a:srgbClr val="00B0F0">
                  <a:alpha val="75000"/>
                </a:srgb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矢印コネクタ 67"/>
            <p:cNvCxnSpPr>
              <a:endCxn id="54" idx="0"/>
            </p:cNvCxnSpPr>
            <p:nvPr/>
          </p:nvCxnSpPr>
          <p:spPr>
            <a:xfrm rot="5400000">
              <a:off x="1981134" y="5862539"/>
              <a:ext cx="581028" cy="352400"/>
            </a:xfrm>
            <a:prstGeom prst="straightConnector1">
              <a:avLst/>
            </a:prstGeom>
            <a:ln w="38100">
              <a:solidFill>
                <a:srgbClr val="00B0F0">
                  <a:alpha val="75000"/>
                </a:srgb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矢印コネクタ 68"/>
            <p:cNvCxnSpPr>
              <a:endCxn id="54" idx="0"/>
            </p:cNvCxnSpPr>
            <p:nvPr/>
          </p:nvCxnSpPr>
          <p:spPr>
            <a:xfrm rot="16200000" flipH="1">
              <a:off x="1516823" y="5750628"/>
              <a:ext cx="581028" cy="576222"/>
            </a:xfrm>
            <a:prstGeom prst="straightConnector1">
              <a:avLst/>
            </a:prstGeom>
            <a:ln w="38100">
              <a:solidFill>
                <a:srgbClr val="00B050">
                  <a:alpha val="75000"/>
                </a:srgb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Line 17"/>
            <p:cNvSpPr>
              <a:spLocks noChangeShapeType="1"/>
            </p:cNvSpPr>
            <p:nvPr/>
          </p:nvSpPr>
          <p:spPr bwMode="auto">
            <a:xfrm flipH="1" flipV="1">
              <a:off x="2119683" y="6454667"/>
              <a:ext cx="304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" name="テキスト ボックス 61"/>
            <p:cNvSpPr txBox="1">
              <a:spLocks noChangeArrowheads="1"/>
            </p:cNvSpPr>
            <p:nvPr/>
          </p:nvSpPr>
          <p:spPr bwMode="auto">
            <a:xfrm>
              <a:off x="1476741" y="5168783"/>
              <a:ext cx="585256" cy="355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 b="1">
                  <a:solidFill>
                    <a:srgbClr val="00B050"/>
                  </a:solidFill>
                </a:rPr>
                <a:t>3</a:t>
              </a:r>
              <a:r>
                <a:rPr kumimoji="0" lang="en-US" altLang="ja-JP" b="1" baseline="30000">
                  <a:solidFill>
                    <a:srgbClr val="00B050"/>
                  </a:solidFill>
                </a:rPr>
                <a:t>rd</a:t>
              </a:r>
              <a:r>
                <a:rPr kumimoji="0" lang="en-US" altLang="ja-JP" b="1">
                  <a:solidFill>
                    <a:srgbClr val="00B050"/>
                  </a:solidFill>
                </a:rPr>
                <a:t> </a:t>
              </a:r>
              <a:endParaRPr kumimoji="0" lang="ja-JP" altLang="en-US" b="1">
                <a:solidFill>
                  <a:srgbClr val="00B050"/>
                </a:solidFill>
              </a:endParaRPr>
            </a:p>
          </p:txBody>
        </p:sp>
        <p:sp>
          <p:nvSpPr>
            <p:cNvPr id="72" name="テキスト ボックス 62"/>
            <p:cNvSpPr txBox="1">
              <a:spLocks noChangeArrowheads="1"/>
            </p:cNvSpPr>
            <p:nvPr/>
          </p:nvSpPr>
          <p:spPr bwMode="auto">
            <a:xfrm>
              <a:off x="2095668" y="5043378"/>
              <a:ext cx="553448" cy="355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 b="1" dirty="0">
                  <a:solidFill>
                    <a:srgbClr val="00DCFF"/>
                  </a:solidFill>
                </a:rPr>
                <a:t>2</a:t>
              </a:r>
              <a:r>
                <a:rPr kumimoji="0" lang="en-US" altLang="ja-JP" b="1" baseline="30000" dirty="0">
                  <a:solidFill>
                    <a:srgbClr val="00DCFF"/>
                  </a:solidFill>
                </a:rPr>
                <a:t>nd</a:t>
              </a:r>
              <a:endParaRPr kumimoji="0" lang="ja-JP" altLang="en-US" b="1" dirty="0">
                <a:solidFill>
                  <a:srgbClr val="00DCFF"/>
                </a:solidFill>
              </a:endParaRPr>
            </a:p>
          </p:txBody>
        </p:sp>
        <p:sp>
          <p:nvSpPr>
            <p:cNvPr id="73" name="テキスト ボックス 63"/>
            <p:cNvSpPr txBox="1">
              <a:spLocks noChangeArrowheads="1"/>
            </p:cNvSpPr>
            <p:nvPr/>
          </p:nvSpPr>
          <p:spPr bwMode="auto">
            <a:xfrm>
              <a:off x="1655430" y="5597411"/>
              <a:ext cx="565818" cy="355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8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kumimoji="0" lang="en-US" altLang="ja-JP" b="1">
                  <a:solidFill>
                    <a:srgbClr val="FF33CC"/>
                  </a:solidFill>
                </a:rPr>
                <a:t>1</a:t>
              </a:r>
              <a:r>
                <a:rPr kumimoji="0" lang="en-US" altLang="ja-JP" b="1" baseline="30000">
                  <a:solidFill>
                    <a:srgbClr val="FF33CC"/>
                  </a:solidFill>
                </a:rPr>
                <a:t>st</a:t>
              </a:r>
              <a:r>
                <a:rPr kumimoji="0" lang="en-US" altLang="ja-JP" b="1">
                  <a:solidFill>
                    <a:srgbClr val="FF33CC"/>
                  </a:solidFill>
                </a:rPr>
                <a:t> </a:t>
              </a:r>
              <a:endParaRPr kumimoji="0" lang="ja-JP" altLang="en-US" b="1">
                <a:solidFill>
                  <a:srgbClr val="FF33CC"/>
                </a:solidFill>
              </a:endParaRPr>
            </a:p>
          </p:txBody>
        </p:sp>
      </p:grpSp>
      <p:sp>
        <p:nvSpPr>
          <p:cNvPr id="49" name="テキスト ボックス 48"/>
          <p:cNvSpPr txBox="1"/>
          <p:nvPr/>
        </p:nvSpPr>
        <p:spPr>
          <a:xfrm>
            <a:off x="539552" y="3717032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Hamamatsu MCP-PMT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4355976" y="3203684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Quartz Radiator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4" name="スライド番号プレースホルダ 7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20"/>
          <p:cNvGrpSpPr>
            <a:grpSpLocks/>
          </p:cNvGrpSpPr>
          <p:nvPr/>
        </p:nvGrpSpPr>
        <p:grpSpPr bwMode="auto">
          <a:xfrm>
            <a:off x="4829178" y="2725970"/>
            <a:ext cx="3857622" cy="2357454"/>
            <a:chOff x="-110068" y="1890385"/>
            <a:chExt cx="5029200" cy="3006725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10068" y="1890385"/>
              <a:ext cx="5029200" cy="300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直線矢印コネクタ 12"/>
            <p:cNvCxnSpPr/>
            <p:nvPr/>
          </p:nvCxnSpPr>
          <p:spPr>
            <a:xfrm flipV="1">
              <a:off x="1428313" y="2142464"/>
              <a:ext cx="1286156" cy="857473"/>
            </a:xfrm>
            <a:prstGeom prst="straightConnector1">
              <a:avLst/>
            </a:prstGeom>
            <a:ln w="28575">
              <a:noFill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237"/>
            <p:cNvSpPr txBox="1">
              <a:spLocks noChangeArrowheads="1"/>
            </p:cNvSpPr>
            <p:nvPr/>
          </p:nvSpPr>
          <p:spPr bwMode="auto">
            <a:xfrm rot="19566824">
              <a:off x="1347848" y="2063272"/>
              <a:ext cx="1536724" cy="471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dirty="0">
                  <a:latin typeface="Calibri" pitchFamily="34" charset="0"/>
                </a:rPr>
                <a:t>２０ｃｍ</a:t>
              </a: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End-cap Particle Identification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65122"/>
            <a:ext cx="8229600" cy="5545914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Ring imaging Cherenkov counter based on silica </a:t>
            </a:r>
            <a:r>
              <a:rPr lang="en-US" altLang="ja-JP" dirty="0" err="1" smtClean="0">
                <a:solidFill>
                  <a:srgbClr val="FF0000"/>
                </a:solidFill>
              </a:rPr>
              <a:t>aerogel</a:t>
            </a:r>
            <a:r>
              <a:rPr lang="en-US" altLang="ja-JP" dirty="0" smtClean="0">
                <a:solidFill>
                  <a:srgbClr val="FF0000"/>
                </a:solidFill>
              </a:rPr>
              <a:t> radiator</a:t>
            </a:r>
          </a:p>
          <a:p>
            <a:pPr lvl="1"/>
            <a:r>
              <a:rPr lang="en-US" altLang="ja-JP" dirty="0" smtClean="0"/>
              <a:t>Space limited -&gt; proximity focusing with expansion distance of 20 cm</a:t>
            </a:r>
          </a:p>
          <a:p>
            <a:pPr lvl="1"/>
            <a:r>
              <a:rPr lang="en-US" altLang="ja-JP" dirty="0" smtClean="0"/>
              <a:t>Requirements</a:t>
            </a:r>
          </a:p>
          <a:p>
            <a:pPr lvl="2"/>
            <a:r>
              <a:rPr lang="en-US" altLang="ja-JP" dirty="0" smtClean="0">
                <a:solidFill>
                  <a:srgbClr val="008000"/>
                </a:solidFill>
              </a:rPr>
              <a:t>Transparent silica </a:t>
            </a:r>
            <a:r>
              <a:rPr lang="en-US" altLang="ja-JP" dirty="0" err="1" smtClean="0">
                <a:solidFill>
                  <a:srgbClr val="008000"/>
                </a:solidFill>
              </a:rPr>
              <a:t>aerogel</a:t>
            </a:r>
            <a:endParaRPr lang="en-US" altLang="ja-JP" dirty="0" smtClean="0">
              <a:solidFill>
                <a:srgbClr val="008000"/>
              </a:solidFill>
            </a:endParaRPr>
          </a:p>
          <a:p>
            <a:pPr lvl="2"/>
            <a:r>
              <a:rPr lang="en-US" altLang="ja-JP" dirty="0" smtClean="0">
                <a:solidFill>
                  <a:srgbClr val="008000"/>
                </a:solidFill>
              </a:rPr>
              <a:t>Photo-detector</a:t>
            </a:r>
          </a:p>
          <a:p>
            <a:pPr lvl="3"/>
            <a:r>
              <a:rPr lang="en-US" altLang="ja-JP" dirty="0" smtClean="0"/>
              <a:t>Single-photon sensitivity</a:t>
            </a:r>
          </a:p>
          <a:p>
            <a:pPr lvl="3"/>
            <a:r>
              <a:rPr lang="en-US" altLang="ja-JP" dirty="0" smtClean="0"/>
              <a:t>Pixel 5x5mm</a:t>
            </a:r>
            <a:r>
              <a:rPr lang="en-US" altLang="ja-JP" baseline="30000" dirty="0" smtClean="0"/>
              <a:t>2</a:t>
            </a:r>
          </a:p>
          <a:p>
            <a:pPr lvl="3"/>
            <a:r>
              <a:rPr lang="en-US" altLang="ja-JP" dirty="0" smtClean="0"/>
              <a:t>Operational in 1.5T</a:t>
            </a:r>
          </a:p>
          <a:p>
            <a:pPr lvl="3"/>
            <a:r>
              <a:rPr lang="en-US" altLang="ja-JP" dirty="0" smtClean="0"/>
              <a:t>Compact</a:t>
            </a:r>
          </a:p>
          <a:p>
            <a:pPr lvl="2"/>
            <a:r>
              <a:rPr lang="en-US" altLang="ja-JP" dirty="0" smtClean="0">
                <a:solidFill>
                  <a:srgbClr val="008000"/>
                </a:solidFill>
              </a:rPr>
              <a:t>Readout electronics</a:t>
            </a:r>
          </a:p>
          <a:p>
            <a:pPr lvl="3"/>
            <a:r>
              <a:rPr lang="en-US" altLang="ja-JP" dirty="0" smtClean="0"/>
              <a:t>~70K channels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41225" y="5289158"/>
            <a:ext cx="3663608" cy="646331"/>
          </a:xfrm>
          <a:prstGeom prst="rect">
            <a:avLst/>
          </a:prstGeom>
          <a:solidFill>
            <a:srgbClr val="CCFFCC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0000FF"/>
                </a:solidFill>
              </a:rPr>
              <a:t>n</a:t>
            </a:r>
            <a:r>
              <a:rPr kumimoji="1" lang="en-US" altLang="ja-JP" dirty="0" smtClean="0">
                <a:solidFill>
                  <a:srgbClr val="0000FF"/>
                </a:solidFill>
              </a:rPr>
              <a:t>=1.05 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aerogel</a:t>
            </a:r>
            <a:endParaRPr kumimoji="1" lang="en-US" altLang="ja-JP" dirty="0" smtClean="0">
              <a:solidFill>
                <a:srgbClr val="0000FF"/>
              </a:solidFill>
            </a:endParaRP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|</a:t>
            </a:r>
            <a:r>
              <a:rPr kumimoji="1" lang="en-US" altLang="ja-JP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ja-JP" baseline="-25000" dirty="0" err="1" smtClean="0">
                <a:solidFill>
                  <a:srgbClr val="0000FF"/>
                </a:solidFill>
              </a:rPr>
              <a:t>c</a:t>
            </a:r>
            <a:r>
              <a:rPr kumimoji="1" lang="en-US" altLang="ja-JP" dirty="0" err="1" smtClean="0">
                <a:solidFill>
                  <a:srgbClr val="0000FF"/>
                </a:solidFill>
              </a:rPr>
              <a:t>(</a:t>
            </a:r>
            <a:r>
              <a:rPr lang="en-US" altLang="ja-JP" dirty="0" err="1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altLang="ja-JP" dirty="0" err="1" smtClean="0">
                <a:solidFill>
                  <a:srgbClr val="0000FF"/>
                </a:solidFill>
              </a:rPr>
              <a:t>)-</a:t>
            </a:r>
            <a:r>
              <a:rPr lang="en-US" altLang="ja-JP" dirty="0" err="1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altLang="ja-JP" baseline="-25000" dirty="0" err="1" smtClean="0">
                <a:solidFill>
                  <a:srgbClr val="0000FF"/>
                </a:solidFill>
              </a:rPr>
              <a:t>c</a:t>
            </a:r>
            <a:r>
              <a:rPr lang="en-US" altLang="ja-JP" dirty="0" err="1" smtClean="0">
                <a:solidFill>
                  <a:srgbClr val="0000FF"/>
                </a:solidFill>
              </a:rPr>
              <a:t>(K</a:t>
            </a:r>
            <a:r>
              <a:rPr lang="en-US" altLang="ja-JP" dirty="0" smtClean="0">
                <a:solidFill>
                  <a:srgbClr val="0000FF"/>
                </a:solidFill>
              </a:rPr>
              <a:t>)| = 23 </a:t>
            </a:r>
            <a:r>
              <a:rPr lang="en-US" altLang="ja-JP" dirty="0" err="1" smtClean="0">
                <a:solidFill>
                  <a:srgbClr val="0000FF"/>
                </a:solidFill>
              </a:rPr>
              <a:t>mrad</a:t>
            </a:r>
            <a:r>
              <a:rPr lang="en-US" altLang="ja-JP" dirty="0" smtClean="0">
                <a:solidFill>
                  <a:srgbClr val="0000FF"/>
                </a:solidFill>
              </a:rPr>
              <a:t> at P=4GeV/c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77253" y="6241704"/>
            <a:ext cx="619577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Target: More than 4 </a:t>
            </a:r>
            <a:r>
              <a:rPr kumimoji="1" lang="en-US" altLang="ja-JP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kumimoji="1" lang="en-US" altLang="ja-JP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/K separation at 4 </a:t>
            </a:r>
            <a:r>
              <a:rPr kumimoji="1" lang="en-US" altLang="ja-JP" sz="2400" dirty="0" err="1" smtClean="0">
                <a:solidFill>
                  <a:srgbClr val="FF0000"/>
                </a:solidFill>
              </a:rPr>
              <a:t>GeV/c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5944611" y="3050409"/>
            <a:ext cx="1028418" cy="662189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スライド番号プレースホル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Novel “focusing” radiator</a:t>
            </a:r>
            <a:endParaRPr lang="ja-JP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59472"/>
            <a:ext cx="2362200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85800" y="450707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n1</a:t>
            </a:r>
            <a:endParaRPr lang="en-US" altLang="ja-JP" sz="36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990600" y="4507072"/>
            <a:ext cx="387350" cy="336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n2</a:t>
            </a:r>
            <a:endParaRPr lang="en-US" altLang="ja-JP" sz="3600">
              <a:solidFill>
                <a:srgbClr val="0000FF"/>
              </a:solidFill>
              <a:latin typeface="Times New Roman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4354672"/>
            <a:ext cx="22098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068672"/>
            <a:ext cx="21558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2068672"/>
            <a:ext cx="2198688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2017872"/>
            <a:ext cx="20574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2600" y="4430872"/>
            <a:ext cx="205740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457200" y="4126072"/>
            <a:ext cx="4900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ja-JP" sz="1600">
                <a:solidFill>
                  <a:srgbClr val="FF0000"/>
                </a:solidFill>
              </a:rPr>
              <a:t>Focusing by 2cm+2cm aerogel  (n1:1.047, n2:1.057)</a:t>
            </a:r>
            <a:endParaRPr lang="en-US" altLang="ja-JP">
              <a:solidFill>
                <a:srgbClr val="0000FF"/>
              </a:solidFill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57200" y="1786097"/>
            <a:ext cx="2917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ja-JP" sz="1600">
                <a:solidFill>
                  <a:srgbClr val="FF0000"/>
                </a:solidFill>
              </a:rPr>
              <a:t>4cm-thick single index aerogel</a:t>
            </a:r>
            <a:endParaRPr lang="en-US" altLang="ja-JP" sz="4400" b="1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7285038" y="3287872"/>
            <a:ext cx="1858962" cy="676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Symbol" charset="2"/>
              </a:rPr>
              <a:t>s</a:t>
            </a:r>
            <a:r>
              <a:rPr lang="en-US" altLang="ja-JP" sz="1600" baseline="-25000">
                <a:solidFill>
                  <a:srgbClr val="0000FF"/>
                </a:solidFill>
                <a:latin typeface="Symbol" charset="2"/>
              </a:rPr>
              <a:t>q</a:t>
            </a: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(1p.e.) = 22 mrad </a:t>
            </a:r>
          </a:p>
          <a:p>
            <a:pPr>
              <a:lnSpc>
                <a:spcPct val="60000"/>
              </a:lnSpc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Npe ~ 10.6</a:t>
            </a:r>
          </a:p>
          <a:p>
            <a:pPr>
              <a:lnSpc>
                <a:spcPct val="60000"/>
              </a:lnSpc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Symbol" charset="2"/>
              </a:rPr>
              <a:t>s</a:t>
            </a:r>
            <a:r>
              <a:rPr lang="en-US" altLang="ja-JP" sz="1600" baseline="-25000">
                <a:solidFill>
                  <a:srgbClr val="0000FF"/>
                </a:solidFill>
                <a:latin typeface="Symbol" charset="2"/>
              </a:rPr>
              <a:t>q</a:t>
            </a: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(track) = 6.9 mrad</a:t>
            </a:r>
            <a:endParaRPr lang="en-US" altLang="ja-JP" sz="3600">
              <a:solidFill>
                <a:srgbClr val="0000FF"/>
              </a:solidFill>
              <a:latin typeface="Times New Roman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7162800" y="5573872"/>
            <a:ext cx="1981200" cy="676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60000"/>
              </a:lnSpc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Symbol" charset="2"/>
              </a:rPr>
              <a:t>s</a:t>
            </a:r>
            <a:r>
              <a:rPr lang="en-US" altLang="ja-JP" sz="1600" baseline="-25000">
                <a:solidFill>
                  <a:srgbClr val="0000FF"/>
                </a:solidFill>
                <a:latin typeface="Symbol" charset="2"/>
              </a:rPr>
              <a:t>q</a:t>
            </a: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(1p.e.) = 14.4 mrad</a:t>
            </a:r>
          </a:p>
          <a:p>
            <a:pPr>
              <a:lnSpc>
                <a:spcPct val="60000"/>
              </a:lnSpc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Npe ~ 9.6</a:t>
            </a:r>
          </a:p>
          <a:p>
            <a:pPr>
              <a:lnSpc>
                <a:spcPct val="60000"/>
              </a:lnSpc>
              <a:spcBef>
                <a:spcPct val="30000"/>
              </a:spcBef>
            </a:pPr>
            <a:r>
              <a:rPr lang="en-US" altLang="ja-JP" sz="1600">
                <a:solidFill>
                  <a:srgbClr val="0000FF"/>
                </a:solidFill>
                <a:latin typeface="Symbol" charset="2"/>
              </a:rPr>
              <a:t>s</a:t>
            </a:r>
            <a:r>
              <a:rPr lang="en-US" altLang="ja-JP" sz="1600" baseline="-25000">
                <a:solidFill>
                  <a:srgbClr val="0000FF"/>
                </a:solidFill>
                <a:latin typeface="Symbol" charset="2"/>
              </a:rPr>
              <a:t>q</a:t>
            </a:r>
            <a:r>
              <a:rPr lang="en-US" altLang="ja-JP" sz="1600">
                <a:solidFill>
                  <a:srgbClr val="0000FF"/>
                </a:solidFill>
                <a:latin typeface="Times New Roman" charset="0"/>
              </a:rPr>
              <a:t>(track) = 4.8 mrad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212725" y="6350160"/>
            <a:ext cx="1785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>
                <a:solidFill>
                  <a:srgbClr val="008000"/>
                </a:solidFill>
              </a:rPr>
              <a:t>NIM A548(2005)383</a:t>
            </a:r>
            <a:endParaRPr lang="en-US" altLang="ja-JP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815827" y="1451123"/>
            <a:ext cx="521045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altLang="ja-JP" sz="2000" dirty="0">
                <a:solidFill>
                  <a:srgbClr val="FF0000"/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Multiple aerogel layers with different indices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68144" y="188640"/>
            <a:ext cx="304275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00FF"/>
                </a:solidFill>
              </a:rPr>
              <a:t>Possible only with aerogel !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39552" y="90872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Simple accumulation of radiator layer gives more photons, but degrades PID performance</a:t>
            </a:r>
            <a:endParaRPr lang="ja-JP" altLang="en-US" dirty="0"/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692696"/>
            <a:ext cx="2632934" cy="247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20"/>
          <p:cNvGrpSpPr/>
          <p:nvPr/>
        </p:nvGrpSpPr>
        <p:grpSpPr>
          <a:xfrm>
            <a:off x="395536" y="980728"/>
            <a:ext cx="4741036" cy="3555776"/>
            <a:chOff x="457200" y="1173374"/>
            <a:chExt cx="3362606" cy="2521954"/>
          </a:xfrm>
        </p:grpSpPr>
        <p:pic>
          <p:nvPicPr>
            <p:cNvPr id="7" name="Picture 2" descr="C:\Users\shiizuka\ARICH\しゃしん\2009.Nov RICH beam test\SANY005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1173374"/>
              <a:ext cx="3362606" cy="252195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601216" y="1530879"/>
              <a:ext cx="724209" cy="26195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 smtClean="0"/>
                <a:t>Aerogel</a:t>
              </a:r>
              <a:endParaRPr kumimoji="1" lang="ja-JP" altLang="en-US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1580786" y="3189598"/>
              <a:ext cx="2196099" cy="458414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Hamamatsu HAPD</a:t>
              </a:r>
            </a:p>
            <a:p>
              <a:r>
                <a:rPr kumimoji="1" lang="en-US" altLang="ja-JP" dirty="0" smtClean="0"/>
                <a:t>Q.E. ~33% (recent good ones)</a:t>
              </a:r>
              <a:endParaRPr kumimoji="1" lang="ja-JP" altLang="en-US" dirty="0"/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5150738" y="2636912"/>
            <a:ext cx="399326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Clear Cherenkov image observed</a:t>
            </a:r>
            <a:endParaRPr kumimoji="1" lang="ja-JP" alt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Test beam result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899592" y="908720"/>
            <a:ext cx="208823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Test Beam setup</a:t>
            </a:r>
            <a:endParaRPr kumimoji="1" lang="ja-JP" alt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269015"/>
            <a:ext cx="3249783" cy="2562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テキスト ボックス 52"/>
          <p:cNvSpPr txBox="1"/>
          <p:nvPr/>
        </p:nvSpPr>
        <p:spPr>
          <a:xfrm>
            <a:off x="5091647" y="3068960"/>
            <a:ext cx="359423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Cherenkov </a:t>
            </a:r>
            <a:r>
              <a:rPr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angle distribution</a:t>
            </a:r>
            <a:endParaRPr kumimoji="1" lang="ja-JP" alt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580112" y="6334780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i="1" u="sng" dirty="0" smtClean="0">
                <a:solidFill>
                  <a:srgbClr val="FF0000"/>
                </a:solidFill>
              </a:rPr>
              <a:t>6.6</a:t>
            </a:r>
            <a:r>
              <a:rPr lang="ja-JP" altLang="en-US" sz="2800" b="1" i="1" u="sng" dirty="0" smtClean="0">
                <a:solidFill>
                  <a:srgbClr val="FF0000"/>
                </a:solidFill>
              </a:rPr>
              <a:t> </a:t>
            </a:r>
            <a:r>
              <a:rPr lang="en-US" altLang="ja-JP" sz="2800" b="1" i="1" u="sng" dirty="0" smtClean="0">
                <a:solidFill>
                  <a:srgbClr val="FF0000"/>
                </a:solidFill>
              </a:rPr>
              <a:t>σ</a:t>
            </a:r>
            <a:r>
              <a:rPr kumimoji="1" lang="en-US" altLang="ja-JP" b="1" i="1" u="sng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b="1" i="1" u="sng" dirty="0" smtClean="0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kumimoji="1" lang="en-US" altLang="ja-JP" b="1" i="1" u="sng" dirty="0" smtClean="0">
                <a:solidFill>
                  <a:srgbClr val="FF0000"/>
                </a:solidFill>
              </a:rPr>
              <a:t>/K at 4GeV/c !</a:t>
            </a:r>
            <a:endParaRPr kumimoji="1" lang="ja-JP" altLang="en-US" sz="2000" b="1" i="1" u="sng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92080" y="5805264"/>
            <a:ext cx="350333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6600"/>
                </a:solidFill>
              </a:rPr>
              <a:t>Single photon angle resolution </a:t>
            </a:r>
            <a:r>
              <a:rPr kumimoji="1" lang="en-US" altLang="ja-JP" sz="1400" dirty="0" smtClean="0">
                <a:solidFill>
                  <a:srgbClr val="FF6600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ja-JP" sz="1400" baseline="-25000" dirty="0" smtClean="0">
                <a:solidFill>
                  <a:srgbClr val="FF6600"/>
                </a:solidFill>
              </a:rPr>
              <a:t>0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 = 13.5mrad</a:t>
            </a:r>
          </a:p>
          <a:p>
            <a:r>
              <a:rPr lang="en-US" altLang="ja-JP" sz="1400" dirty="0" smtClean="0">
                <a:solidFill>
                  <a:srgbClr val="FF6600"/>
                </a:solidFill>
              </a:rPr>
              <a:t># of photoelectrons </a:t>
            </a:r>
            <a:r>
              <a:rPr lang="en-US" altLang="ja-JP" sz="1400" dirty="0" err="1" smtClean="0">
                <a:solidFill>
                  <a:srgbClr val="FF6600"/>
                </a:solidFill>
              </a:rPr>
              <a:t>Npe</a:t>
            </a:r>
            <a:r>
              <a:rPr lang="en-US" altLang="ja-JP" sz="1400" dirty="0" smtClean="0">
                <a:solidFill>
                  <a:srgbClr val="FF6600"/>
                </a:solidFill>
              </a:rPr>
              <a:t> = 15.3</a:t>
            </a:r>
            <a:endParaRPr kumimoji="1" lang="ja-JP" altLang="en-US" sz="1400" dirty="0">
              <a:solidFill>
                <a:srgbClr val="FF6600"/>
              </a:solidFill>
            </a:endParaRP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8763" y="3311525"/>
            <a:ext cx="5075237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Expected Performance (Luminosity gain)</a:t>
            </a:r>
            <a:endParaRPr kumimoji="1" lang="ja-JP" altLang="en-US" dirty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B6718DB-78A2-4123-90AA-66672248C29A}" type="slidenum">
              <a:rPr lang="en-US" altLang="ja-JP" smtClean="0">
                <a:latin typeface="Arial" pitchFamily="34" charset="0"/>
              </a:rPr>
              <a:pPr/>
              <a:t>24</a:t>
            </a:fld>
            <a:endParaRPr lang="en-US" altLang="ja-JP" smtClean="0">
              <a:latin typeface="Arial" pitchFamily="34" charset="0"/>
            </a:endParaRPr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24515201"/>
              </p:ext>
            </p:extLst>
          </p:nvPr>
        </p:nvGraphicFramePr>
        <p:xfrm>
          <a:off x="714374" y="1440879"/>
          <a:ext cx="4984975" cy="344005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96544"/>
                <a:gridCol w="790217"/>
                <a:gridCol w="888728"/>
                <a:gridCol w="1446496"/>
                <a:gridCol w="762990"/>
              </a:tblGrid>
              <a:tr h="61996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     FWD   BRL</a:t>
                      </a:r>
                      <a:endParaRPr kumimoji="1" lang="ja-JP" altLang="en-US" sz="1400" dirty="0"/>
                    </a:p>
                  </a:txBody>
                  <a:tcPr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ACC only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smtClean="0"/>
                        <a:t>dE/dx</a:t>
                      </a:r>
                      <a:endParaRPr kumimoji="1" lang="en-US" altLang="ja-JP" sz="1400" baseline="0" smtClean="0"/>
                    </a:p>
                    <a:p>
                      <a:r>
                        <a:rPr kumimoji="1" lang="en-US" altLang="ja-JP" sz="1400" baseline="0" smtClean="0"/>
                        <a:t>only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As good as Belle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A-RICH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/>
                        <a:t>TOF, </a:t>
                      </a:r>
                      <a:r>
                        <a:rPr kumimoji="1" lang="en-US" altLang="ja-JP" sz="1400" b="1" dirty="0" err="1" smtClean="0"/>
                        <a:t>dE</a:t>
                      </a:r>
                      <a:r>
                        <a:rPr kumimoji="1" lang="en-US" altLang="ja-JP" sz="1400" b="1" dirty="0" smtClean="0"/>
                        <a:t>/</a:t>
                      </a:r>
                      <a:r>
                        <a:rPr kumimoji="1" lang="en-US" altLang="ja-JP" sz="1400" b="1" dirty="0" err="1" smtClean="0"/>
                        <a:t>dx</a:t>
                      </a:r>
                      <a:r>
                        <a:rPr kumimoji="1" lang="en-US" altLang="ja-JP" sz="1400" b="1" dirty="0" smtClean="0"/>
                        <a:t> NA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</a:t>
                      </a:r>
                      <a:r>
                        <a:rPr kumimoji="1" lang="en-US" altLang="ja-JP" sz="1400" smtClean="0">
                          <a:solidFill>
                            <a:srgbClr val="3333CC"/>
                          </a:solidFill>
                        </a:rPr>
                        <a:t>74%</a:t>
                      </a:r>
                      <a:endParaRPr kumimoji="1" lang="ja-JP" altLang="en-US" sz="1400" dirty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35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–69</a:t>
                      </a:r>
                      <a:r>
                        <a:rPr kumimoji="1" lang="en-US" altLang="ja-JP" sz="1400" smtClean="0">
                          <a:solidFill>
                            <a:srgbClr val="3333CC"/>
                          </a:solidFill>
                        </a:rPr>
                        <a:t>%</a:t>
                      </a:r>
                      <a:endParaRPr kumimoji="1" lang="ja-JP" altLang="en-US" sz="1400" smtClean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–68%</a:t>
                      </a:r>
                      <a:endParaRPr kumimoji="1" lang="ja-JP" altLang="en-US" sz="1400" dirty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–62%</a:t>
                      </a:r>
                      <a:endParaRPr kumimoji="1" lang="ja-JP" altLang="en-US" sz="1400" dirty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/>
                        <a:t>TOF 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–41%</a:t>
                      </a:r>
                      <a:endParaRPr kumimoji="1" lang="ja-JP" altLang="en-US" sz="1400" dirty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35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–35%</a:t>
                      </a:r>
                      <a:endParaRPr kumimoji="1" lang="ja-JP" altLang="en-US" sz="1400" smtClean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–32%</a:t>
                      </a:r>
                      <a:endParaRPr kumimoji="1" lang="ja-JP" altLang="en-US" sz="1400" dirty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–22%</a:t>
                      </a:r>
                      <a:endParaRPr kumimoji="1" lang="ja-JP" altLang="en-US" sz="1400" dirty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</a:tr>
              <a:tr h="631638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/>
                        <a:t>As good as Belle</a:t>
                      </a:r>
                      <a:endParaRPr kumimoji="1" lang="ja-JP" alt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–10%</a:t>
                      </a:r>
                      <a:endParaRPr kumimoji="1" lang="ja-JP" altLang="en-US" sz="1400" dirty="0" smtClean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smtClean="0">
                          <a:solidFill>
                            <a:srgbClr val="3333CC"/>
                          </a:solidFill>
                        </a:rPr>
                        <a:t>–4%</a:t>
                      </a:r>
                      <a:endParaRPr kumimoji="1" lang="ja-JP" altLang="en-US" sz="1400" smtClean="0">
                        <a:solidFill>
                          <a:srgbClr val="3333CC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</a:rPr>
                        <a:t>0% (definition)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+12%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/>
                        <a:t>TOP</a:t>
                      </a:r>
                      <a:r>
                        <a:rPr kumimoji="1" lang="en-US" altLang="ja-JP" sz="1400" b="1" baseline="0" dirty="0" smtClean="0"/>
                        <a:t> opt.0</a:t>
                      </a:r>
                      <a:endParaRPr kumimoji="1" lang="en-US" altLang="ja-JP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+27%</a:t>
                      </a:r>
                      <a:endParaRPr kumimoji="1" lang="ja-JP" altLang="en-US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35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+33%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+40</a:t>
                      </a:r>
                      <a:r>
                        <a:rPr kumimoji="1" lang="en-US" altLang="ja-JP" sz="1400" dirty="0" smtClean="0">
                          <a:solidFill>
                            <a:srgbClr val="FF0000"/>
                          </a:solidFill>
                        </a:rPr>
                        <a:t>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+59%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/>
                        <a:t>TOP opt.2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+45%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354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+51%</a:t>
                      </a:r>
                      <a:endParaRPr kumimoji="1" lang="ja-JP" altLang="en-US" sz="1400" smtClean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+60%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smtClean="0">
                          <a:solidFill>
                            <a:srgbClr val="FF0000"/>
                          </a:solidFill>
                        </a:rPr>
                        <a:t>+83%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14" name="角丸四角形 13"/>
          <p:cNvSpPr/>
          <p:nvPr/>
        </p:nvSpPr>
        <p:spPr>
          <a:xfrm>
            <a:off x="6000760" y="2357430"/>
            <a:ext cx="2714619" cy="10572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>
                <a:solidFill>
                  <a:srgbClr val="000000"/>
                </a:solidFill>
              </a:rPr>
              <a:t>Completely different world with excellent PID detectors!</a:t>
            </a:r>
            <a:endParaRPr lang="ja-JP" altLang="en-US" dirty="0">
              <a:solidFill>
                <a:srgbClr val="000000"/>
              </a:solidFill>
            </a:endParaRPr>
          </a:p>
        </p:txBody>
      </p:sp>
      <p:graphicFrame>
        <p:nvGraphicFramePr>
          <p:cNvPr id="16" name="図表 15"/>
          <p:cNvGraphicFramePr/>
          <p:nvPr/>
        </p:nvGraphicFramePr>
        <p:xfrm>
          <a:off x="2000232" y="571480"/>
          <a:ext cx="378621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図表 16"/>
          <p:cNvGraphicFramePr/>
          <p:nvPr/>
        </p:nvGraphicFramePr>
        <p:xfrm>
          <a:off x="-571536" y="1071546"/>
          <a:ext cx="2000264" cy="4000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785786" y="1071546"/>
            <a:ext cx="918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B</a:t>
            </a:r>
            <a:r>
              <a:rPr lang="en-US" altLang="ja-JP" baseline="30000" dirty="0" smtClean="0">
                <a:solidFill>
                  <a:srgbClr val="000000"/>
                </a:solidFill>
                <a:latin typeface="Symbol" pitchFamily="18" charset="2"/>
              </a:rPr>
              <a:t>0</a:t>
            </a:r>
            <a:r>
              <a:rPr lang="en-US" altLang="ja-JP" dirty="0" smtClean="0">
                <a:solidFill>
                  <a:srgbClr val="000000"/>
                </a:solidFill>
                <a:latin typeface="Wingdings 3" pitchFamily="18" charset="2"/>
              </a:rPr>
              <a:t>g</a:t>
            </a:r>
            <a:r>
              <a:rPr lang="en-US" altLang="ja-JP" dirty="0" smtClean="0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US" altLang="ja-JP" baseline="30000" dirty="0" smtClean="0">
                <a:solidFill>
                  <a:srgbClr val="000000"/>
                </a:solidFill>
                <a:latin typeface="Symbol" pitchFamily="18" charset="2"/>
              </a:rPr>
              <a:t>0</a:t>
            </a:r>
            <a:r>
              <a:rPr lang="en-US" altLang="ja-JP" dirty="0" smtClean="0">
                <a:solidFill>
                  <a:srgbClr val="000000"/>
                </a:solidFill>
                <a:latin typeface="Symbol" pitchFamily="18" charset="2"/>
              </a:rPr>
              <a:t>g</a:t>
            </a:r>
            <a:endParaRPr lang="ja-JP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Electromagnetic Calorimeter (ECL)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552" y="1124744"/>
            <a:ext cx="8064895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kumimoji="1" lang="en-US" altLang="ja-JP" sz="2400" dirty="0" smtClean="0"/>
              <a:t>Upgrade electronics to do waveform sampling &amp; fitting</a:t>
            </a:r>
          </a:p>
          <a:p>
            <a:pPr marL="342900" indent="-342900">
              <a:buAutoNum type="arabicPeriod"/>
            </a:pPr>
            <a:r>
              <a:rPr lang="en-US" altLang="ja-JP" sz="2400" dirty="0" smtClean="0"/>
              <a:t>Upgrade crystals for end caps (pure CsI + photomultiplier as the baseline)</a:t>
            </a:r>
            <a:endParaRPr kumimoji="1" lang="ja-JP" altLang="en-US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492896"/>
            <a:ext cx="5458941" cy="3935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円形吹き出し 5"/>
          <p:cNvSpPr/>
          <p:nvPr/>
        </p:nvSpPr>
        <p:spPr>
          <a:xfrm>
            <a:off x="7596336" y="476672"/>
            <a:ext cx="1058416" cy="684656"/>
          </a:xfrm>
          <a:prstGeom prst="wedgeEllipseCallout">
            <a:avLst>
              <a:gd name="adj1" fmla="val -40661"/>
              <a:gd name="adj2" fmla="val 65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For Day 1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New shaper/readout boards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22479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4" cstate="print"/>
          <a:srcRect l="6377" r="4348"/>
          <a:stretch>
            <a:fillRect/>
          </a:stretch>
        </p:blipFill>
        <p:spPr bwMode="auto">
          <a:xfrm>
            <a:off x="2699792" y="908720"/>
            <a:ext cx="3024336" cy="210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052736"/>
            <a:ext cx="2360411" cy="180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9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149080"/>
            <a:ext cx="2856186" cy="255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角丸四角形 7"/>
          <p:cNvSpPr/>
          <p:nvPr/>
        </p:nvSpPr>
        <p:spPr>
          <a:xfrm>
            <a:off x="2915816" y="3068960"/>
            <a:ext cx="4464496" cy="504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Basically ready for mass production</a:t>
            </a:r>
          </a:p>
          <a:p>
            <a:pPr algn="ctr"/>
            <a:r>
              <a:rPr kumimoji="1" lang="en-US" altLang="ja-JP" dirty="0" smtClean="0"/>
              <a:t>(minor revisions because we still have time.)</a:t>
            </a:r>
            <a:endParaRPr kumimoji="1" lang="ja-JP" altLang="en-US" dirty="0"/>
          </a:p>
        </p:txBody>
      </p:sp>
      <p:pic>
        <p:nvPicPr>
          <p:cNvPr id="297990" name="Picture 6" descr="C:\Users\ushiroda_2\Pictures\public\ECL20100925\P100048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3645024"/>
            <a:ext cx="4032448" cy="3024336"/>
          </a:xfrm>
          <a:prstGeom prst="rect">
            <a:avLst/>
          </a:prstGeom>
          <a:noFill/>
        </p:spPr>
      </p:pic>
      <p:sp>
        <p:nvSpPr>
          <p:cNvPr id="9" name="角丸四角形 8"/>
          <p:cNvSpPr/>
          <p:nvPr/>
        </p:nvSpPr>
        <p:spPr>
          <a:xfrm>
            <a:off x="251520" y="3645024"/>
            <a:ext cx="4968552" cy="57606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One of old versions has been installed in Belle to readout part of the end cap in 2008. Tested OK.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857875" y="714375"/>
            <a:ext cx="3286125" cy="50609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GENERAL LAYOUT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One layer: 75 strips (4 cm width)/sector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5 segments </a:t>
            </a:r>
            <a:b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1 segment = 15strips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Two orthogonal layer = </a:t>
            </a:r>
            <a:r>
              <a:rPr lang="en-US" altLang="ja-JP" sz="2000" dirty="0" err="1" smtClean="0">
                <a:latin typeface="Times New Roman" pitchFamily="18" charset="0"/>
                <a:cs typeface="Times New Roman" pitchFamily="18" charset="0"/>
              </a:rPr>
              <a:t>superlayer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F&amp;B </a:t>
            </a:r>
            <a:r>
              <a:rPr lang="en-US" altLang="ja-JP" sz="2000" dirty="0" err="1" smtClean="0">
                <a:latin typeface="Times New Roman" pitchFamily="18" charset="0"/>
                <a:cs typeface="Times New Roman" pitchFamily="18" charset="0"/>
              </a:rPr>
              <a:t>endcap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 KLM: </a:t>
            </a:r>
          </a:p>
          <a:p>
            <a:pPr lvl="1" eaLnBrk="1" hangingPunct="1"/>
            <a:r>
              <a:rPr lang="en-US" altLang="ja-JP" sz="1800" dirty="0" smtClean="0">
                <a:latin typeface="Times New Roman" pitchFamily="18" charset="0"/>
                <a:cs typeface="Times New Roman" pitchFamily="18" charset="0"/>
              </a:rPr>
              <a:t>Total area ~1400 m</a:t>
            </a:r>
            <a:r>
              <a:rPr lang="en-US" altLang="ja-JP" sz="18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lvl="1" eaLnBrk="1" hangingPunct="1"/>
            <a:r>
              <a:rPr lang="en-US" altLang="ja-JP" sz="1800" dirty="0" smtClean="0">
                <a:latin typeface="Times New Roman" pitchFamily="18" charset="0"/>
                <a:cs typeface="Times New Roman" pitchFamily="18" charset="0"/>
              </a:rPr>
              <a:t>16800 strips </a:t>
            </a:r>
          </a:p>
          <a:p>
            <a:pPr lvl="1" eaLnBrk="1" hangingPunct="1"/>
            <a:r>
              <a:rPr lang="en-US" altLang="ja-JP" sz="1800" dirty="0" smtClean="0">
                <a:latin typeface="Times New Roman" pitchFamily="18" charset="0"/>
                <a:cs typeface="Times New Roman" pitchFamily="18" charset="0"/>
              </a:rPr>
              <a:t>the longest strip 2.8 m;    the shortest 0.6 m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WLS fiber in each strip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Hamamatsu MPPC at one fiber end </a:t>
            </a:r>
          </a:p>
          <a:p>
            <a:pPr eaLnBrk="1" hangingPunct="1"/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mirrored far fiber end</a:t>
            </a:r>
          </a:p>
          <a:p>
            <a:pPr eaLnBrk="1" hangingPunct="1"/>
            <a:endParaRPr lang="en-US" altLang="ja-JP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altLang="ja-JP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KL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" y="1387475"/>
            <a:ext cx="5370513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KLM: </a:t>
            </a:r>
            <a:r>
              <a:rPr kumimoji="1" lang="en-US" altLang="ja-JP" dirty="0" err="1" smtClean="0"/>
              <a:t>K</a:t>
            </a:r>
            <a:r>
              <a:rPr kumimoji="1" lang="en-US" altLang="ja-JP" baseline="-25000" dirty="0" err="1" smtClean="0"/>
              <a:t>L</a:t>
            </a:r>
            <a:r>
              <a:rPr kumimoji="1" lang="en-US" altLang="ja-JP" dirty="0" err="1" smtClean="0"/>
              <a:t>&amp;Muon</a:t>
            </a:r>
            <a:r>
              <a:rPr kumimoji="1" lang="en-US" altLang="ja-JP" dirty="0" smtClean="0"/>
              <a:t> detector (RPC </a:t>
            </a:r>
            <a:r>
              <a:rPr kumimoji="1" lang="en-US" altLang="ja-JP" dirty="0" smtClean="0">
                <a:latin typeface="Wingdings 3" pitchFamily="18" charset="2"/>
              </a:rPr>
              <a:t>g</a:t>
            </a:r>
            <a:r>
              <a:rPr kumimoji="1" lang="ja-JP" altLang="en-US" dirty="0" smtClean="0">
                <a:latin typeface="Wingdings 3" pitchFamily="18" charset="2"/>
              </a:rPr>
              <a:t>　</a:t>
            </a:r>
            <a:r>
              <a:rPr kumimoji="1" lang="en-US" altLang="ja-JP" dirty="0" err="1" smtClean="0"/>
              <a:t>Scintillator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One strip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28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619672" y="836712"/>
            <a:ext cx="4572000" cy="1487488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>
          <a:xfrm>
            <a:off x="4211960" y="2420888"/>
            <a:ext cx="222394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fiber: Kuraray Y11 MC</a:t>
            </a:r>
            <a:endParaRPr lang="en-US" altLang="ja-JP" dirty="0">
              <a:latin typeface="Calibri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641976" y="1916832"/>
            <a:ext cx="250202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MPPC: Hamamatsu</a:t>
            </a:r>
          </a:p>
          <a:p>
            <a:r>
              <a:rPr lang="en-US" altLang="ja-JP" dirty="0" smtClean="0">
                <a:latin typeface="Calibri" pitchFamily="34" charset="0"/>
              </a:rPr>
              <a:t>1.3</a:t>
            </a:r>
            <a:r>
              <a:rPr lang="en-US" altLang="ja-JP" dirty="0" smtClean="0">
                <a:latin typeface="Calibri" pitchFamily="34" charset="0"/>
                <a:cs typeface="Times New Roman" pitchFamily="18" charset="0"/>
              </a:rPr>
              <a:t>×</a:t>
            </a:r>
            <a:r>
              <a:rPr lang="en-US" altLang="ja-JP" dirty="0" smtClean="0">
                <a:latin typeface="Calibri" pitchFamily="34" charset="0"/>
              </a:rPr>
              <a:t>1.3 mm  667 pixels</a:t>
            </a:r>
          </a:p>
          <a:p>
            <a:r>
              <a:rPr lang="en-US" altLang="ja-JP" dirty="0" smtClean="0">
                <a:latin typeface="Calibri" pitchFamily="34" charset="0"/>
              </a:rPr>
              <a:t>(used in T2K ND)</a:t>
            </a:r>
            <a:endParaRPr lang="en-US" altLang="ja-JP" dirty="0">
              <a:latin typeface="Calibri" pitchFamily="34" charset="0"/>
            </a:endParaRPr>
          </a:p>
        </p:txBody>
      </p:sp>
      <p:pic>
        <p:nvPicPr>
          <p:cNvPr id="7" name="Picture 12" descr="cut"/>
          <p:cNvPicPr>
            <a:picLocks noChangeAspect="1" noChangeArrowheads="1"/>
          </p:cNvPicPr>
          <p:nvPr/>
        </p:nvPicPr>
        <p:blipFill>
          <a:blip r:embed="rId4" cstate="print"/>
          <a:srcRect l="10110"/>
          <a:stretch>
            <a:fillRect/>
          </a:stretch>
        </p:blipFill>
        <p:spPr bwMode="auto">
          <a:xfrm>
            <a:off x="323528" y="2324100"/>
            <a:ext cx="2582863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88640"/>
            <a:ext cx="2157412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正方形/長方形 8"/>
          <p:cNvSpPr/>
          <p:nvPr/>
        </p:nvSpPr>
        <p:spPr>
          <a:xfrm>
            <a:off x="179512" y="3429000"/>
            <a:ext cx="331236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dirty="0" smtClean="0">
                <a:solidFill>
                  <a:srgbClr val="000099"/>
                </a:solidFill>
                <a:latin typeface="Calibri" pitchFamily="34" charset="0"/>
              </a:rPr>
              <a:t>Scintillator bar: Vladimir (Russia)</a:t>
            </a:r>
          </a:p>
          <a:p>
            <a:r>
              <a:rPr lang="en-US" altLang="ja-JP" dirty="0" smtClean="0">
                <a:solidFill>
                  <a:srgbClr val="000099"/>
                </a:solidFill>
                <a:latin typeface="Calibri" pitchFamily="34" charset="0"/>
              </a:rPr>
              <a:t>(used in T2K ND)</a:t>
            </a:r>
            <a:endParaRPr lang="ru-RU" altLang="ja-JP" dirty="0">
              <a:solidFill>
                <a:srgbClr val="000099"/>
              </a:solidFill>
              <a:latin typeface="Calibri" pitchFamily="34" charset="0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323528" y="3473624"/>
            <a:ext cx="8138617" cy="3384376"/>
            <a:chOff x="642936" y="3429000"/>
            <a:chExt cx="8138617" cy="3384376"/>
          </a:xfrm>
        </p:grpSpPr>
        <p:pic>
          <p:nvPicPr>
            <p:cNvPr id="10" name="Picture 6" descr="sdc10963"/>
            <p:cNvPicPr>
              <a:picLocks noChangeAspect="1" noChangeArrowheads="1"/>
            </p:cNvPicPr>
            <p:nvPr/>
          </p:nvPicPr>
          <p:blipFill>
            <a:blip r:embed="rId6" cstate="print"/>
            <a:srcRect l="16006" t="19798"/>
            <a:stretch>
              <a:fillRect/>
            </a:stretch>
          </p:blipFill>
          <p:spPr bwMode="auto">
            <a:xfrm rot="10800000">
              <a:off x="4572000" y="3798416"/>
              <a:ext cx="4209553" cy="3014960"/>
            </a:xfrm>
            <a:prstGeom prst="rect">
              <a:avLst/>
            </a:prstGeom>
            <a:noFill/>
          </p:spPr>
        </p:pic>
        <p:pic>
          <p:nvPicPr>
            <p:cNvPr id="11" name="Picture 4" descr="eklm_fig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42936" y="4041304"/>
              <a:ext cx="5207000" cy="1763712"/>
            </a:xfrm>
            <a:prstGeom prst="rect">
              <a:avLst/>
            </a:prstGeom>
            <a:noFill/>
          </p:spPr>
        </p:pic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5973240" y="3429000"/>
              <a:ext cx="7360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part II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/>
          </p:nvSpPr>
          <p:spPr bwMode="auto">
            <a:xfrm flipH="1">
              <a:off x="5037136" y="3950816"/>
              <a:ext cx="774700" cy="482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7019924" y="4015904"/>
              <a:ext cx="889000" cy="3556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5378449" y="5951066"/>
              <a:ext cx="679994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part I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H="1" flipV="1">
              <a:off x="4251324" y="5641504"/>
              <a:ext cx="1104900" cy="5588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6157911" y="4576291"/>
              <a:ext cx="1358900" cy="1524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Test modules </a:t>
            </a:r>
            <a:r>
              <a:rPr kumimoji="1" lang="en-US" altLang="ja-JP" dirty="0" smtClean="0"/>
              <a:t>adjacent to </a:t>
            </a:r>
            <a:r>
              <a:rPr kumimoji="1" lang="en-US" altLang="ja-JP" dirty="0" smtClean="0"/>
              <a:t>Belle (2008)</a:t>
            </a:r>
            <a:endParaRPr kumimoji="1" lang="ja-JP" altLang="en-US" dirty="0"/>
          </a:p>
        </p:txBody>
      </p:sp>
      <p:sp>
        <p:nvSpPr>
          <p:cNvPr id="4106" name="スライド番号プレースホルダ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66DCEEC-D6D1-48F2-9F50-BFDDC83FC9F3}" type="slidenum">
              <a:rPr lang="en-US" altLang="ja-JP" smtClean="0"/>
              <a:pPr algn="r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altLang="ja-JP" dirty="0" smtClean="0"/>
          </a:p>
        </p:txBody>
      </p:sp>
      <p:grpSp>
        <p:nvGrpSpPr>
          <p:cNvPr id="14" name="グループ化 13"/>
          <p:cNvGrpSpPr/>
          <p:nvPr/>
        </p:nvGrpSpPr>
        <p:grpSpPr>
          <a:xfrm>
            <a:off x="319088" y="908720"/>
            <a:ext cx="8824912" cy="3986212"/>
            <a:chOff x="319088" y="2871788"/>
            <a:chExt cx="8824912" cy="3986212"/>
          </a:xfrm>
        </p:grpSpPr>
        <p:pic>
          <p:nvPicPr>
            <p:cNvPr id="410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088" y="2871788"/>
              <a:ext cx="3011487" cy="3986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75856" y="4937125"/>
              <a:ext cx="2986088" cy="192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3" name="Rectangle 7"/>
            <p:cNvSpPr>
              <a:spLocks noChangeArrowheads="1"/>
            </p:cNvSpPr>
            <p:nvPr/>
          </p:nvSpPr>
          <p:spPr bwMode="auto">
            <a:xfrm>
              <a:off x="1838325" y="4846638"/>
              <a:ext cx="1062038" cy="962025"/>
            </a:xfrm>
            <a:prstGeom prst="rect">
              <a:avLst/>
            </a:prstGeom>
            <a:noFill/>
            <a:ln w="25400">
              <a:solidFill>
                <a:srgbClr val="FF47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H="1" flipV="1">
              <a:off x="2915816" y="5373215"/>
              <a:ext cx="648072" cy="288031"/>
            </a:xfrm>
            <a:prstGeom prst="line">
              <a:avLst/>
            </a:prstGeom>
            <a:noFill/>
            <a:ln w="38100">
              <a:solidFill>
                <a:srgbClr val="FF47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b="49787"/>
            <a:stretch>
              <a:fillRect/>
            </a:stretch>
          </p:blipFill>
          <p:spPr bwMode="auto">
            <a:xfrm>
              <a:off x="5905500" y="2924944"/>
              <a:ext cx="3238500" cy="160302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5220072" y="3717032"/>
              <a:ext cx="936104" cy="1872208"/>
            </a:xfrm>
            <a:prstGeom prst="line">
              <a:avLst/>
            </a:prstGeom>
            <a:noFill/>
            <a:ln w="38100">
              <a:solidFill>
                <a:srgbClr val="FF4700"/>
              </a:solidFill>
              <a:round/>
              <a:headEnd type="arrow" w="med" len="med"/>
              <a:tailEnd type="arrow" w="med" len="med"/>
            </a:ln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4653136"/>
            <a:ext cx="2014513" cy="2010283"/>
          </a:xfrm>
          <a:prstGeom prst="rect">
            <a:avLst/>
          </a:prstGeom>
          <a:noFill/>
        </p:spPr>
      </p:pic>
      <p:pic>
        <p:nvPicPr>
          <p:cNvPr id="16" name="Picture 4" descr="hitm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1650" y="4644685"/>
            <a:ext cx="2018734" cy="2018734"/>
          </a:xfrm>
          <a:prstGeom prst="rect">
            <a:avLst/>
          </a:prstGeom>
          <a:noFill/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491880" y="4725144"/>
            <a:ext cx="795411" cy="276999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GB" altLang="ja-JP" sz="1200" dirty="0" err="1">
                <a:solidFill>
                  <a:schemeClr val="bg1"/>
                </a:solidFill>
                <a:ea typeface="ＭＳ Ｐゴシック" pitchFamily="50" charset="-128"/>
              </a:rPr>
              <a:t>Muon</a:t>
            </a:r>
            <a:r>
              <a:rPr lang="en-GB" altLang="ja-JP" sz="1200" dirty="0">
                <a:solidFill>
                  <a:schemeClr val="bg1"/>
                </a:solidFill>
                <a:ea typeface="ＭＳ Ｐゴシック" pitchFamily="50" charset="-128"/>
              </a:rPr>
              <a:t> </a:t>
            </a:r>
            <a:r>
              <a:rPr lang="en-GB" altLang="ja-JP" sz="1200" dirty="0" smtClean="0">
                <a:solidFill>
                  <a:schemeClr val="bg1"/>
                </a:solidFill>
                <a:ea typeface="ＭＳ Ｐゴシック" pitchFamily="50" charset="-128"/>
              </a:rPr>
              <a:t>tag</a:t>
            </a:r>
            <a:endParaRPr lang="en-GB" altLang="ja-JP" sz="1200" dirty="0">
              <a:solidFill>
                <a:schemeClr val="bg1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779" y="688612"/>
            <a:ext cx="8467725" cy="5980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Belle II Detector </a:t>
            </a:r>
            <a:r>
              <a:rPr kumimoji="1" lang="en-US" altLang="ja-JP" sz="2800" dirty="0" smtClean="0"/>
              <a:t>(in comparison with Belle)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496" y="5445224"/>
            <a:ext cx="4342674" cy="1323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350" tIns="45677" rIns="91350" bIns="45677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SVD: 4 DSSD </a:t>
            </a:r>
            <a:r>
              <a:rPr lang="en-US" altLang="ja-JP" sz="1600" dirty="0" err="1">
                <a:solidFill>
                  <a:srgbClr val="000000"/>
                </a:solidFill>
                <a:latin typeface="Corbel"/>
                <a:ea typeface="ＭＳ ゴシック"/>
              </a:rPr>
              <a:t>lyrs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 </a:t>
            </a:r>
            <a:r>
              <a:rPr lang="en-US" altLang="ja-JP" sz="1600" dirty="0">
                <a:solidFill>
                  <a:srgbClr val="000000"/>
                </a:solidFill>
                <a:latin typeface="Wingdings 3" pitchFamily="18" charset="2"/>
                <a:ea typeface="ＭＳ ゴシック"/>
              </a:rPr>
              <a:t>g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 2 DEPFET </a:t>
            </a:r>
            <a:r>
              <a:rPr lang="en-US" altLang="ja-JP" sz="1600" dirty="0" err="1">
                <a:solidFill>
                  <a:srgbClr val="000000"/>
                </a:solidFill>
                <a:latin typeface="Corbel"/>
                <a:ea typeface="ＭＳ ゴシック"/>
              </a:rPr>
              <a:t>lyrs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 + 4 DSSD </a:t>
            </a:r>
            <a:r>
              <a:rPr lang="en-US" altLang="ja-JP" sz="1600" dirty="0" err="1">
                <a:solidFill>
                  <a:srgbClr val="000000"/>
                </a:solidFill>
                <a:latin typeface="Corbel"/>
                <a:ea typeface="ＭＳ ゴシック"/>
              </a:rPr>
              <a:t>lyrs</a:t>
            </a:r>
            <a:endParaRPr lang="en-US" altLang="ja-JP" sz="1600" dirty="0">
              <a:solidFill>
                <a:srgbClr val="000000"/>
              </a:solidFill>
              <a:latin typeface="Corbel"/>
              <a:ea typeface="ＭＳ ゴシック"/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CDC: small cell, long lever arm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ACC+TOF </a:t>
            </a:r>
            <a:r>
              <a:rPr lang="en-US" altLang="ja-JP" sz="1600" dirty="0">
                <a:solidFill>
                  <a:srgbClr val="000000"/>
                </a:solidFill>
                <a:latin typeface="Wingdings 3" pitchFamily="18" charset="2"/>
                <a:ea typeface="ＭＳ ゴシック"/>
              </a:rPr>
              <a:t>g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 TOP+A-RICH</a:t>
            </a: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ECL: waveform </a:t>
            </a:r>
            <a:r>
              <a:rPr lang="en-US" altLang="ja-JP" sz="1600" dirty="0" smtClean="0">
                <a:solidFill>
                  <a:srgbClr val="000000"/>
                </a:solidFill>
                <a:latin typeface="Corbel"/>
                <a:ea typeface="ＭＳ ゴシック"/>
              </a:rPr>
              <a:t>sampling (+pure 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CsI for </a:t>
            </a:r>
            <a:r>
              <a:rPr lang="en-US" altLang="ja-JP" sz="1600" dirty="0" smtClean="0">
                <a:solidFill>
                  <a:srgbClr val="000000"/>
                </a:solidFill>
                <a:latin typeface="Corbel"/>
                <a:ea typeface="ＭＳ ゴシック"/>
              </a:rPr>
              <a:t>end-caps)</a:t>
            </a:r>
            <a:endParaRPr lang="en-US" altLang="ja-JP" sz="1600" dirty="0">
              <a:solidFill>
                <a:srgbClr val="000000"/>
              </a:solidFill>
              <a:latin typeface="Corbel"/>
              <a:ea typeface="ＭＳ ゴシック"/>
            </a:endParaRPr>
          </a:p>
          <a:p>
            <a:pPr>
              <a:defRPr/>
            </a:pP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KLM: RPC </a:t>
            </a:r>
            <a:r>
              <a:rPr lang="en-US" altLang="ja-JP" sz="1600" dirty="0">
                <a:solidFill>
                  <a:srgbClr val="000000"/>
                </a:solidFill>
                <a:latin typeface="Wingdings 3" pitchFamily="18" charset="2"/>
                <a:ea typeface="ＭＳ ゴシック"/>
              </a:rPr>
              <a:t>g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 Scintillator </a:t>
            </a:r>
            <a:r>
              <a:rPr lang="en-US" altLang="ja-JP" sz="1600" dirty="0" smtClean="0">
                <a:solidFill>
                  <a:srgbClr val="000000"/>
                </a:solidFill>
                <a:latin typeface="Corbel"/>
                <a:ea typeface="ＭＳ ゴシック"/>
              </a:rPr>
              <a:t>+MPPC(end-caps</a:t>
            </a:r>
            <a:r>
              <a:rPr lang="en-US" altLang="ja-JP" sz="1600" dirty="0">
                <a:solidFill>
                  <a:srgbClr val="000000"/>
                </a:solidFill>
                <a:latin typeface="Corbel"/>
                <a:ea typeface="ＭＳ ゴシック"/>
              </a:rPr>
              <a:t>)</a:t>
            </a:r>
            <a:endParaRPr lang="ja-JP" altLang="en-US" sz="1600" dirty="0">
              <a:solidFill>
                <a:srgbClr val="000000"/>
              </a:solidFill>
              <a:latin typeface="Corbel"/>
              <a:ea typeface="ＭＳ 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2" descr="http://belle2.kek.jp/images/belle2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5888" y="0"/>
            <a:ext cx="1008112" cy="819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線コネクタ 31"/>
          <p:cNvCxnSpPr/>
          <p:nvPr/>
        </p:nvCxnSpPr>
        <p:spPr>
          <a:xfrm rot="16200000" flipH="1">
            <a:off x="429533" y="3808765"/>
            <a:ext cx="5662262" cy="108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テキスト ボックス 100"/>
          <p:cNvSpPr txBox="1"/>
          <p:nvPr/>
        </p:nvSpPr>
        <p:spPr>
          <a:xfrm>
            <a:off x="3124200" y="2633431"/>
            <a:ext cx="60305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900" b="1" dirty="0" smtClean="0">
                <a:solidFill>
                  <a:srgbClr val="0000FF"/>
                </a:solidFill>
              </a:rPr>
              <a:t>Facilities</a:t>
            </a:r>
            <a:endParaRPr kumimoji="1" lang="ja-JP" altLang="en-US" sz="900" b="1" dirty="0">
              <a:solidFill>
                <a:srgbClr val="0000FF"/>
              </a:solidFill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2978350" y="3621799"/>
            <a:ext cx="60305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900" b="1" dirty="0" smtClean="0">
                <a:solidFill>
                  <a:srgbClr val="0000FF"/>
                </a:solidFill>
              </a:rPr>
              <a:t>Facilities</a:t>
            </a:r>
            <a:endParaRPr kumimoji="1" lang="ja-JP" altLang="en-US" sz="900" b="1" dirty="0">
              <a:solidFill>
                <a:srgbClr val="0000FF"/>
              </a:solidFill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807570" y="3850399"/>
            <a:ext cx="79263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900" b="1" dirty="0" smtClean="0">
                <a:solidFill>
                  <a:srgbClr val="0000FF"/>
                </a:solidFill>
              </a:rPr>
              <a:t>Components</a:t>
            </a:r>
            <a:endParaRPr kumimoji="1" lang="ja-JP" altLang="en-US" sz="900" b="1" dirty="0">
              <a:solidFill>
                <a:srgbClr val="0000FF"/>
              </a:solidFill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 rot="16200000" flipH="1">
            <a:off x="-2250389" y="3808765"/>
            <a:ext cx="5662262" cy="108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rot="16200000" flipH="1">
            <a:off x="-910428" y="3808765"/>
            <a:ext cx="5662262" cy="108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rot="16200000" flipH="1">
            <a:off x="1769494" y="3808765"/>
            <a:ext cx="5662262" cy="108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rot="16200000" flipH="1">
            <a:off x="3109455" y="3808765"/>
            <a:ext cx="5662262" cy="108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rot="5400000">
            <a:off x="4454845" y="3814193"/>
            <a:ext cx="5662263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rot="16200000" flipH="1">
            <a:off x="5783948" y="3803336"/>
            <a:ext cx="5662262" cy="2171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ホームベース 20"/>
          <p:cNvSpPr/>
          <p:nvPr/>
        </p:nvSpPr>
        <p:spPr>
          <a:xfrm>
            <a:off x="5975159" y="3200165"/>
            <a:ext cx="1291767" cy="162000"/>
          </a:xfrm>
          <a:prstGeom prst="homePlate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Installation</a:t>
            </a:r>
            <a:endParaRPr kumimoji="1" lang="ja-JP" altLang="en-US" sz="900" b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60105" y="991595"/>
            <a:ext cx="79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FY2009</a:t>
            </a:r>
            <a:endParaRPr kumimoji="1" lang="ja-JP" altLang="en-US" sz="16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215453" y="991595"/>
            <a:ext cx="79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FY2010</a:t>
            </a:r>
            <a:endParaRPr kumimoji="1" lang="ja-JP" altLang="en-US" sz="1600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551413" y="991595"/>
            <a:ext cx="79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FY2011</a:t>
            </a:r>
            <a:endParaRPr kumimoji="1" lang="ja-JP" altLang="en-US" sz="16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4906761" y="991595"/>
            <a:ext cx="79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FY2012</a:t>
            </a:r>
            <a:endParaRPr kumimoji="1" lang="ja-JP" altLang="en-US" sz="16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233027" y="991595"/>
            <a:ext cx="79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FY2013</a:t>
            </a:r>
            <a:endParaRPr kumimoji="1" lang="ja-JP" altLang="en-US" sz="16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7588375" y="991595"/>
            <a:ext cx="794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FY2014</a:t>
            </a:r>
            <a:endParaRPr kumimoji="1" lang="ja-JP" altLang="en-US" sz="1600" dirty="0"/>
          </a:p>
        </p:txBody>
      </p:sp>
      <p:sp>
        <p:nvSpPr>
          <p:cNvPr id="58" name="ホームベース 57"/>
          <p:cNvSpPr/>
          <p:nvPr/>
        </p:nvSpPr>
        <p:spPr>
          <a:xfrm>
            <a:off x="3733800" y="2700099"/>
            <a:ext cx="1928777" cy="162000"/>
          </a:xfrm>
          <a:prstGeom prst="homePlate">
            <a:avLst/>
          </a:prstGeom>
          <a:gradFill flip="none" rotWithShape="1">
            <a:gsLst>
              <a:gs pos="0">
                <a:srgbClr val="BD99FF"/>
              </a:gs>
              <a:gs pos="100000">
                <a:srgbClr val="DEDCFF"/>
              </a:gs>
            </a:gsLst>
            <a:lin ang="16200000" scaled="0"/>
            <a:tileRect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Tunnel construction </a:t>
            </a:r>
            <a:endParaRPr kumimoji="1" lang="ja-JP" altLang="en-US" sz="900" b="1" dirty="0"/>
          </a:p>
        </p:txBody>
      </p:sp>
      <p:cxnSp>
        <p:nvCxnSpPr>
          <p:cNvPr id="50" name="直線コネクタ 49"/>
          <p:cNvCxnSpPr/>
          <p:nvPr/>
        </p:nvCxnSpPr>
        <p:spPr>
          <a:xfrm flipV="1">
            <a:off x="586172" y="2534804"/>
            <a:ext cx="8028908" cy="108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 flipV="1">
            <a:off x="580743" y="3485917"/>
            <a:ext cx="8028908" cy="108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ホームベース 72"/>
          <p:cNvSpPr/>
          <p:nvPr/>
        </p:nvSpPr>
        <p:spPr>
          <a:xfrm>
            <a:off x="4947054" y="2862031"/>
            <a:ext cx="1337073" cy="162000"/>
          </a:xfrm>
          <a:prstGeom prst="homePlate">
            <a:avLst/>
          </a:prstGeom>
          <a:gradFill flip="none" rotWithShape="1">
            <a:gsLst>
              <a:gs pos="0">
                <a:srgbClr val="BD99FF"/>
              </a:gs>
              <a:gs pos="100000">
                <a:srgbClr val="DEDCFF"/>
              </a:gs>
            </a:gsLst>
            <a:lin ang="16200000" scaled="0"/>
            <a:tileRect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Building construction </a:t>
            </a:r>
            <a:endParaRPr kumimoji="1" lang="ja-JP" altLang="en-US" sz="900" b="1" dirty="0"/>
          </a:p>
        </p:txBody>
      </p:sp>
      <p:sp>
        <p:nvSpPr>
          <p:cNvPr id="64" name="ホームベース 63"/>
          <p:cNvSpPr/>
          <p:nvPr/>
        </p:nvSpPr>
        <p:spPr>
          <a:xfrm>
            <a:off x="7500770" y="3882442"/>
            <a:ext cx="1263209" cy="317855"/>
          </a:xfrm>
          <a:prstGeom prst="homePlat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900" b="1" dirty="0" smtClean="0">
                <a:solidFill>
                  <a:srgbClr val="FF0000"/>
                </a:solidFill>
              </a:rPr>
              <a:t>MR commissioning</a:t>
            </a:r>
            <a:endParaRPr lang="ja-JP" altLang="en-US" sz="900" b="1" dirty="0" smtClean="0">
              <a:solidFill>
                <a:srgbClr val="FF0000"/>
              </a:solidFill>
            </a:endParaRPr>
          </a:p>
        </p:txBody>
      </p:sp>
      <p:cxnSp>
        <p:nvCxnSpPr>
          <p:cNvPr id="79" name="直線コネクタ 78"/>
          <p:cNvCxnSpPr/>
          <p:nvPr/>
        </p:nvCxnSpPr>
        <p:spPr>
          <a:xfrm flipV="1">
            <a:off x="586172" y="6645325"/>
            <a:ext cx="8028908" cy="108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/>
          <p:cNvCxnSpPr/>
          <p:nvPr/>
        </p:nvCxnSpPr>
        <p:spPr>
          <a:xfrm flipV="1">
            <a:off x="575313" y="972205"/>
            <a:ext cx="8028908" cy="108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>
            <a:off x="1288132" y="1863087"/>
            <a:ext cx="124906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900" b="1" dirty="0" smtClean="0">
                <a:solidFill>
                  <a:srgbClr val="0000FF"/>
                </a:solidFill>
              </a:rPr>
              <a:t>RF-gun &amp; laser system</a:t>
            </a:r>
            <a:endParaRPr kumimoji="1" lang="ja-JP" altLang="en-US" sz="900" b="1" dirty="0">
              <a:solidFill>
                <a:srgbClr val="0000FF"/>
              </a:solidFill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1283039" y="1372484"/>
            <a:ext cx="170431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900" b="1" dirty="0" err="1" smtClean="0">
                <a:solidFill>
                  <a:srgbClr val="0000FF"/>
                </a:solidFill>
              </a:rPr>
              <a:t>e</a:t>
            </a:r>
            <a:r>
              <a:rPr kumimoji="1" lang="en-US" altLang="ja-JP" sz="900" b="1" dirty="0" smtClean="0">
                <a:solidFill>
                  <a:srgbClr val="0000FF"/>
                </a:solidFill>
              </a:rPr>
              <a:t>+ new matching &amp; L-band acc. </a:t>
            </a:r>
            <a:endParaRPr kumimoji="1" lang="ja-JP" altLang="en-US" sz="900" b="1" dirty="0">
              <a:solidFill>
                <a:srgbClr val="0000FF"/>
              </a:solidFill>
            </a:endParaRPr>
          </a:p>
        </p:txBody>
      </p:sp>
      <p:sp>
        <p:nvSpPr>
          <p:cNvPr id="7" name="ホームベース 6"/>
          <p:cNvSpPr/>
          <p:nvPr/>
        </p:nvSpPr>
        <p:spPr>
          <a:xfrm>
            <a:off x="1560988" y="1639141"/>
            <a:ext cx="3034207" cy="162000"/>
          </a:xfrm>
          <a:prstGeom prst="homePlat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6200000" scaled="0"/>
            <a:tileRect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R&amp;D  </a:t>
            </a:r>
            <a:endParaRPr kumimoji="1" lang="ja-JP" altLang="en-US" sz="900" b="1" dirty="0"/>
          </a:p>
        </p:txBody>
      </p:sp>
      <p:sp>
        <p:nvSpPr>
          <p:cNvPr id="57" name="ホームベース 56"/>
          <p:cNvSpPr/>
          <p:nvPr/>
        </p:nvSpPr>
        <p:spPr>
          <a:xfrm>
            <a:off x="4595197" y="1713514"/>
            <a:ext cx="2148504" cy="162000"/>
          </a:xfrm>
          <a:prstGeom prst="homePlat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6200000" scaled="0"/>
            <a:tileRect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Construction </a:t>
            </a:r>
            <a:endParaRPr kumimoji="1" lang="ja-JP" altLang="en-US" sz="900" b="1" dirty="0"/>
          </a:p>
        </p:txBody>
      </p:sp>
      <p:sp>
        <p:nvSpPr>
          <p:cNvPr id="76" name="ホームベース 75"/>
          <p:cNvSpPr/>
          <p:nvPr/>
        </p:nvSpPr>
        <p:spPr>
          <a:xfrm>
            <a:off x="1560988" y="2113136"/>
            <a:ext cx="1705107" cy="162000"/>
          </a:xfrm>
          <a:prstGeom prst="homePlate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Design study</a:t>
            </a:r>
            <a:endParaRPr kumimoji="1" lang="ja-JP" altLang="en-US" sz="900" b="1" dirty="0"/>
          </a:p>
        </p:txBody>
      </p:sp>
      <p:sp>
        <p:nvSpPr>
          <p:cNvPr id="85" name="ホームベース 84"/>
          <p:cNvSpPr/>
          <p:nvPr/>
        </p:nvSpPr>
        <p:spPr>
          <a:xfrm>
            <a:off x="3266095" y="2190886"/>
            <a:ext cx="2396482" cy="162000"/>
          </a:xfrm>
          <a:prstGeom prst="homePlate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Commissioning at test stand</a:t>
            </a:r>
            <a:endParaRPr kumimoji="1" lang="ja-JP" altLang="en-US" sz="900" b="1" dirty="0"/>
          </a:p>
        </p:txBody>
      </p:sp>
      <p:sp>
        <p:nvSpPr>
          <p:cNvPr id="86" name="ホームベース 85"/>
          <p:cNvSpPr/>
          <p:nvPr/>
        </p:nvSpPr>
        <p:spPr>
          <a:xfrm>
            <a:off x="5951331" y="2302086"/>
            <a:ext cx="2658206" cy="162000"/>
          </a:xfrm>
          <a:prstGeom prst="homePlat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err="1" smtClean="0">
                <a:solidFill>
                  <a:srgbClr val="FF0000"/>
                </a:solidFill>
              </a:rPr>
              <a:t>e</a:t>
            </a:r>
            <a:r>
              <a:rPr lang="en-US" altLang="ja-JP" sz="900" b="1" dirty="0" smtClean="0">
                <a:solidFill>
                  <a:srgbClr val="FF0000"/>
                </a:solidFill>
              </a:rPr>
              <a:t>- beam commissioning</a:t>
            </a:r>
            <a:endParaRPr kumimoji="1" lang="ja-JP" altLang="en-US" sz="900" b="1" dirty="0">
              <a:solidFill>
                <a:srgbClr val="FF0000"/>
              </a:solidFill>
            </a:endParaRPr>
          </a:p>
        </p:txBody>
      </p:sp>
      <p:sp>
        <p:nvSpPr>
          <p:cNvPr id="93" name="ホームベース 92"/>
          <p:cNvSpPr/>
          <p:nvPr/>
        </p:nvSpPr>
        <p:spPr>
          <a:xfrm>
            <a:off x="5538793" y="2004614"/>
            <a:ext cx="547026" cy="255220"/>
          </a:xfrm>
          <a:prstGeom prst="homePlate">
            <a:avLst/>
          </a:prstGeom>
          <a:gradFill flip="none" rotWithShape="1">
            <a:gsLst>
              <a:gs pos="0">
                <a:srgbClr val="FFD684"/>
              </a:gs>
              <a:gs pos="100000">
                <a:srgbClr val="FFFFFF"/>
              </a:gs>
            </a:gsLst>
            <a:lin ang="16200000" scaled="0"/>
            <a:tileRect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move to A1</a:t>
            </a:r>
            <a:endParaRPr kumimoji="1" lang="ja-JP" altLang="en-US" sz="900" b="1" dirty="0"/>
          </a:p>
        </p:txBody>
      </p:sp>
      <p:sp>
        <p:nvSpPr>
          <p:cNvPr id="90" name="ホームベース 89"/>
          <p:cNvSpPr/>
          <p:nvPr/>
        </p:nvSpPr>
        <p:spPr>
          <a:xfrm>
            <a:off x="6826250" y="1801141"/>
            <a:ext cx="1788830" cy="162000"/>
          </a:xfrm>
          <a:prstGeom prst="homePlat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kumimoji="1" lang="en-US" altLang="ja-JP" sz="900" b="1" dirty="0" err="1" smtClean="0">
                <a:solidFill>
                  <a:srgbClr val="FF0000"/>
                </a:solidFill>
              </a:rPr>
              <a:t>e</a:t>
            </a:r>
            <a:r>
              <a:rPr kumimoji="1" lang="en-US" altLang="ja-JP" sz="900" b="1" dirty="0" smtClean="0">
                <a:solidFill>
                  <a:srgbClr val="FF0000"/>
                </a:solidFill>
              </a:rPr>
              <a:t>+ beam commissioning</a:t>
            </a:r>
            <a:endParaRPr kumimoji="1" lang="ja-JP" altLang="en-US" sz="900" b="1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08378" y="2525700"/>
            <a:ext cx="144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smtClean="0">
                <a:solidFill>
                  <a:srgbClr val="FF0000"/>
                </a:solidFill>
              </a:rPr>
              <a:t>Damping Ring</a:t>
            </a:r>
            <a:endParaRPr kumimoji="1" lang="ja-JP" altLang="en-US" sz="1600" b="1" i="1" dirty="0">
              <a:solidFill>
                <a:srgbClr val="FF0000"/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30405" y="1387252"/>
            <a:ext cx="68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err="1" smtClean="0">
                <a:solidFill>
                  <a:srgbClr val="FF0000"/>
                </a:solidFill>
              </a:rPr>
              <a:t>Linac</a:t>
            </a:r>
            <a:endParaRPr kumimoji="1" lang="ja-JP" altLang="en-US" sz="1600" b="1" i="1" dirty="0">
              <a:solidFill>
                <a:srgbClr val="FF0000"/>
              </a:solidFill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597029" y="3485917"/>
            <a:ext cx="1118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smtClean="0">
                <a:solidFill>
                  <a:srgbClr val="FF0000"/>
                </a:solidFill>
              </a:rPr>
              <a:t>Main Ring</a:t>
            </a:r>
            <a:endParaRPr kumimoji="1" lang="ja-JP" altLang="en-US" sz="1600" b="1" i="1" dirty="0">
              <a:solidFill>
                <a:srgbClr val="FF0000"/>
              </a:solidFill>
            </a:endParaRPr>
          </a:p>
        </p:txBody>
      </p:sp>
      <p:sp>
        <p:nvSpPr>
          <p:cNvPr id="96" name="ホームベース 95"/>
          <p:cNvSpPr/>
          <p:nvPr/>
        </p:nvSpPr>
        <p:spPr>
          <a:xfrm>
            <a:off x="7500291" y="2805171"/>
            <a:ext cx="1271677" cy="317855"/>
          </a:xfrm>
          <a:prstGeom prst="homePlat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900" b="1" dirty="0" smtClean="0">
                <a:solidFill>
                  <a:srgbClr val="FF0000"/>
                </a:solidFill>
              </a:rPr>
              <a:t>DR commissioning</a:t>
            </a:r>
            <a:endParaRPr lang="ja-JP" altLang="en-US" sz="900" b="1" dirty="0" smtClean="0">
              <a:solidFill>
                <a:srgbClr val="FF0000"/>
              </a:solidFill>
            </a:endParaRPr>
          </a:p>
        </p:txBody>
      </p:sp>
      <p:sp>
        <p:nvSpPr>
          <p:cNvPr id="97" name="ホームベース 96"/>
          <p:cNvSpPr/>
          <p:nvPr/>
        </p:nvSpPr>
        <p:spPr>
          <a:xfrm>
            <a:off x="4055785" y="1902743"/>
            <a:ext cx="772340" cy="286594"/>
          </a:xfrm>
          <a:prstGeom prst="homePlate">
            <a:avLst/>
          </a:prstGeom>
          <a:gradFill flip="none" rotWithShape="1">
            <a:gsLst>
              <a:gs pos="0">
                <a:srgbClr val="BD99FF"/>
              </a:gs>
              <a:gs pos="100000">
                <a:srgbClr val="DEDCFF"/>
              </a:gs>
            </a:gsLst>
            <a:lin ang="16200000" scaled="0"/>
            <a:tileRect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A1 gallery</a:t>
            </a:r>
          </a:p>
          <a:p>
            <a:pPr algn="ctr"/>
            <a:r>
              <a:rPr lang="en-US" altLang="ja-JP" sz="900" b="1" dirty="0" smtClean="0"/>
              <a:t>extension </a:t>
            </a:r>
            <a:endParaRPr kumimoji="1" lang="ja-JP" altLang="en-US" sz="900" b="1" dirty="0"/>
          </a:p>
        </p:txBody>
      </p:sp>
      <p:cxnSp>
        <p:nvCxnSpPr>
          <p:cNvPr id="60" name="直線コネクタ 59"/>
          <p:cNvCxnSpPr/>
          <p:nvPr/>
        </p:nvCxnSpPr>
        <p:spPr>
          <a:xfrm flipV="1">
            <a:off x="597029" y="1346274"/>
            <a:ext cx="8028908" cy="108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テキスト ボックス 97"/>
          <p:cNvSpPr txBox="1"/>
          <p:nvPr/>
        </p:nvSpPr>
        <p:spPr>
          <a:xfrm>
            <a:off x="7588375" y="570451"/>
            <a:ext cx="1010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</a:rPr>
              <a:t>Jun</a:t>
            </a:r>
            <a:r>
              <a:rPr lang="en-US" altLang="ja-JP" sz="1200" dirty="0" smtClean="0">
                <a:solidFill>
                  <a:srgbClr val="0000FF"/>
                </a:solidFill>
              </a:rPr>
              <a:t>. </a:t>
            </a:r>
            <a:r>
              <a:rPr kumimoji="1" lang="en-US" altLang="ja-JP" sz="1200" dirty="0" smtClean="0">
                <a:solidFill>
                  <a:srgbClr val="0000FF"/>
                </a:solidFill>
              </a:rPr>
              <a:t>24, 2010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cxnSp>
        <p:nvCxnSpPr>
          <p:cNvPr id="82" name="直線コネクタ 81"/>
          <p:cNvCxnSpPr/>
          <p:nvPr/>
        </p:nvCxnSpPr>
        <p:spPr>
          <a:xfrm flipV="1">
            <a:off x="571472" y="4557487"/>
            <a:ext cx="8028908" cy="108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テキスト ボックス 98"/>
          <p:cNvSpPr txBox="1"/>
          <p:nvPr/>
        </p:nvSpPr>
        <p:spPr>
          <a:xfrm>
            <a:off x="596416" y="4628925"/>
            <a:ext cx="1537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smtClean="0">
                <a:solidFill>
                  <a:srgbClr val="FF0000"/>
                </a:solidFill>
              </a:rPr>
              <a:t>Belle II Detector</a:t>
            </a:r>
            <a:endParaRPr kumimoji="1" lang="ja-JP" alt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807570" y="2935999"/>
            <a:ext cx="792630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900" b="1" dirty="0" smtClean="0">
                <a:solidFill>
                  <a:srgbClr val="0000FF"/>
                </a:solidFill>
              </a:rPr>
              <a:t>Components</a:t>
            </a:r>
            <a:endParaRPr kumimoji="1" lang="ja-JP" altLang="en-US" sz="900" b="1" dirty="0">
              <a:solidFill>
                <a:srgbClr val="0000FF"/>
              </a:solidFill>
            </a:endParaRPr>
          </a:p>
        </p:txBody>
      </p:sp>
      <p:sp>
        <p:nvSpPr>
          <p:cNvPr id="102" name="ホームベース 101"/>
          <p:cNvSpPr/>
          <p:nvPr/>
        </p:nvSpPr>
        <p:spPr>
          <a:xfrm>
            <a:off x="4286248" y="5843371"/>
            <a:ext cx="1356136" cy="162000"/>
          </a:xfrm>
          <a:prstGeom prst="homePlate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Installation (KLM)</a:t>
            </a:r>
            <a:endParaRPr kumimoji="1" lang="ja-JP" altLang="en-US" sz="900" b="1" dirty="0"/>
          </a:p>
        </p:txBody>
      </p:sp>
      <p:sp>
        <p:nvSpPr>
          <p:cNvPr id="103" name="ホームベース 102"/>
          <p:cNvSpPr/>
          <p:nvPr/>
        </p:nvSpPr>
        <p:spPr>
          <a:xfrm>
            <a:off x="5620375" y="5843371"/>
            <a:ext cx="1356136" cy="162000"/>
          </a:xfrm>
          <a:prstGeom prst="homePlate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Installation (E-cap)</a:t>
            </a:r>
            <a:endParaRPr kumimoji="1" lang="ja-JP" altLang="en-US" sz="900" b="1" dirty="0"/>
          </a:p>
        </p:txBody>
      </p:sp>
      <p:sp>
        <p:nvSpPr>
          <p:cNvPr id="104" name="ホームベース 103"/>
          <p:cNvSpPr/>
          <p:nvPr/>
        </p:nvSpPr>
        <p:spPr>
          <a:xfrm>
            <a:off x="5626210" y="6019437"/>
            <a:ext cx="1208611" cy="162000"/>
          </a:xfrm>
          <a:prstGeom prst="homePlate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Installation (Barrel)</a:t>
            </a:r>
            <a:endParaRPr kumimoji="1" lang="ja-JP" altLang="en-US" sz="900" b="1" dirty="0"/>
          </a:p>
        </p:txBody>
      </p:sp>
      <p:sp>
        <p:nvSpPr>
          <p:cNvPr id="105" name="ホームベース 104"/>
          <p:cNvSpPr/>
          <p:nvPr/>
        </p:nvSpPr>
        <p:spPr>
          <a:xfrm>
            <a:off x="6977697" y="6129123"/>
            <a:ext cx="301731" cy="304876"/>
          </a:xfrm>
          <a:prstGeom prst="homePlat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106" name="正方形/長方形 105"/>
          <p:cNvSpPr/>
          <p:nvPr/>
        </p:nvSpPr>
        <p:spPr>
          <a:xfrm>
            <a:off x="6517303" y="6415287"/>
            <a:ext cx="95731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900" b="1" dirty="0" smtClean="0">
                <a:solidFill>
                  <a:srgbClr val="FF0000"/>
                </a:solidFill>
              </a:rPr>
              <a:t>Cosmic Ray Test</a:t>
            </a:r>
            <a:endParaRPr lang="ja-JP" altLang="en-US" sz="900" b="1" dirty="0">
              <a:solidFill>
                <a:srgbClr val="FF0000"/>
              </a:solidFill>
            </a:endParaRPr>
          </a:p>
        </p:txBody>
      </p:sp>
      <p:sp>
        <p:nvSpPr>
          <p:cNvPr id="108" name="正方形/長方形 107"/>
          <p:cNvSpPr/>
          <p:nvPr/>
        </p:nvSpPr>
        <p:spPr>
          <a:xfrm>
            <a:off x="7279428" y="5904021"/>
            <a:ext cx="9492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900" b="1" dirty="0" smtClean="0">
                <a:solidFill>
                  <a:srgbClr val="7030A0"/>
                </a:solidFill>
              </a:rPr>
              <a:t>Ready to Roll-in</a:t>
            </a:r>
            <a:endParaRPr lang="ja-JP" altLang="en-US" sz="900" b="1" dirty="0">
              <a:solidFill>
                <a:srgbClr val="7030A0"/>
              </a:solidFill>
            </a:endParaRPr>
          </a:p>
        </p:txBody>
      </p:sp>
      <p:sp>
        <p:nvSpPr>
          <p:cNvPr id="113" name="ホームベース 112"/>
          <p:cNvSpPr/>
          <p:nvPr/>
        </p:nvSpPr>
        <p:spPr>
          <a:xfrm>
            <a:off x="597029" y="5057553"/>
            <a:ext cx="4689351" cy="304388"/>
          </a:xfrm>
          <a:prstGeom prst="homePlat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6200000" scaled="0"/>
            <a:tileRect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r>
              <a:rPr lang="en-US" altLang="ja-JP" sz="900" b="1" dirty="0" smtClean="0"/>
              <a:t>R&amp;D  </a:t>
            </a:r>
            <a:endParaRPr kumimoji="1" lang="ja-JP" altLang="en-US" sz="900" b="1" dirty="0"/>
          </a:p>
        </p:txBody>
      </p:sp>
      <p:sp>
        <p:nvSpPr>
          <p:cNvPr id="115" name="ホームベース 114"/>
          <p:cNvSpPr/>
          <p:nvPr/>
        </p:nvSpPr>
        <p:spPr>
          <a:xfrm>
            <a:off x="2428859" y="5204453"/>
            <a:ext cx="3517155" cy="285752"/>
          </a:xfrm>
          <a:prstGeom prst="homePlate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r"/>
            <a:r>
              <a:rPr lang="en-US" altLang="ja-JP" sz="900" b="1" dirty="0" smtClean="0"/>
              <a:t>Mass Production</a:t>
            </a:r>
            <a:endParaRPr kumimoji="1" lang="ja-JP" altLang="en-US" sz="900" b="1" dirty="0"/>
          </a:p>
        </p:txBody>
      </p:sp>
      <p:sp>
        <p:nvSpPr>
          <p:cNvPr id="117" name="ホームベース 116"/>
          <p:cNvSpPr/>
          <p:nvPr/>
        </p:nvSpPr>
        <p:spPr>
          <a:xfrm>
            <a:off x="6435598" y="4461188"/>
            <a:ext cx="851046" cy="214314"/>
          </a:xfrm>
          <a:prstGeom prst="homePlate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BEAST II</a:t>
            </a:r>
            <a:endParaRPr kumimoji="1" lang="ja-JP" altLang="en-US" sz="900" b="1" dirty="0"/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5857884" y="4699233"/>
            <a:ext cx="184537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800" b="1" dirty="0" smtClean="0">
                <a:solidFill>
                  <a:srgbClr val="0000FF"/>
                </a:solidFill>
              </a:rPr>
              <a:t>Ad-hoc detector for MR commissioning</a:t>
            </a:r>
            <a:endParaRPr kumimoji="1" lang="ja-JP" altLang="en-US" sz="800" b="1" dirty="0">
              <a:solidFill>
                <a:srgbClr val="0000FF"/>
              </a:solidFill>
            </a:endParaRPr>
          </a:p>
        </p:txBody>
      </p:sp>
      <p:sp>
        <p:nvSpPr>
          <p:cNvPr id="119" name="ホームベース 118"/>
          <p:cNvSpPr/>
          <p:nvPr/>
        </p:nvSpPr>
        <p:spPr>
          <a:xfrm>
            <a:off x="3255234" y="5414743"/>
            <a:ext cx="3028893" cy="306519"/>
          </a:xfrm>
          <a:prstGeom prst="homePlate">
            <a:avLst/>
          </a:prstGeom>
          <a:gradFill flip="none" rotWithShape="1">
            <a:gsLst>
              <a:gs pos="0">
                <a:srgbClr val="8BB5FF"/>
              </a:gs>
              <a:gs pos="100000">
                <a:srgbClr val="FFFFFF"/>
              </a:gs>
            </a:gsLst>
            <a:lin ang="16200000" scaled="0"/>
            <a:tileRect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Construction</a:t>
            </a:r>
            <a:endParaRPr kumimoji="1" lang="ja-JP" altLang="en-US" sz="900" b="1" dirty="0"/>
          </a:p>
        </p:txBody>
      </p:sp>
      <p:sp>
        <p:nvSpPr>
          <p:cNvPr id="65" name="ホームベース 64"/>
          <p:cNvSpPr/>
          <p:nvPr/>
        </p:nvSpPr>
        <p:spPr>
          <a:xfrm>
            <a:off x="2743199" y="4084988"/>
            <a:ext cx="4000501" cy="162000"/>
          </a:xfrm>
          <a:prstGeom prst="homePlate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Mass Fabrication</a:t>
            </a:r>
            <a:endParaRPr kumimoji="1" lang="ja-JP" altLang="en-US" sz="900" b="1" dirty="0"/>
          </a:p>
        </p:txBody>
      </p:sp>
      <p:sp>
        <p:nvSpPr>
          <p:cNvPr id="66" name="ホームベース 65"/>
          <p:cNvSpPr/>
          <p:nvPr/>
        </p:nvSpPr>
        <p:spPr>
          <a:xfrm>
            <a:off x="5410200" y="4224031"/>
            <a:ext cx="1876571" cy="162000"/>
          </a:xfrm>
          <a:prstGeom prst="homePlate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Installation</a:t>
            </a:r>
            <a:endParaRPr kumimoji="1" lang="ja-JP" altLang="en-US" sz="900" b="1" dirty="0"/>
          </a:p>
        </p:txBody>
      </p:sp>
      <p:sp>
        <p:nvSpPr>
          <p:cNvPr id="69" name="ホームベース 68"/>
          <p:cNvSpPr/>
          <p:nvPr/>
        </p:nvSpPr>
        <p:spPr>
          <a:xfrm>
            <a:off x="3551414" y="3662471"/>
            <a:ext cx="2732714" cy="162000"/>
          </a:xfrm>
          <a:prstGeom prst="homePlate">
            <a:avLst/>
          </a:prstGeom>
          <a:gradFill flip="none" rotWithShape="1">
            <a:gsLst>
              <a:gs pos="0">
                <a:srgbClr val="BD99FF"/>
              </a:gs>
              <a:gs pos="100000">
                <a:srgbClr val="DEDCFF"/>
              </a:gs>
            </a:gsLst>
            <a:lin ang="16200000" scaled="0"/>
            <a:tileRect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Building construction </a:t>
            </a:r>
            <a:endParaRPr kumimoji="1" lang="ja-JP" altLang="en-US" sz="900" b="1" dirty="0"/>
          </a:p>
        </p:txBody>
      </p:sp>
      <p:sp>
        <p:nvSpPr>
          <p:cNvPr id="19" name="ホームベース 18"/>
          <p:cNvSpPr/>
          <p:nvPr/>
        </p:nvSpPr>
        <p:spPr>
          <a:xfrm>
            <a:off x="2075669" y="3166831"/>
            <a:ext cx="3847265" cy="162000"/>
          </a:xfrm>
          <a:prstGeom prst="homePlate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Mass Fabrication</a:t>
            </a:r>
            <a:endParaRPr kumimoji="1" lang="ja-JP" altLang="en-US" sz="900" b="1" dirty="0"/>
          </a:p>
        </p:txBody>
      </p:sp>
      <p:sp>
        <p:nvSpPr>
          <p:cNvPr id="116" name="ホームベース 115"/>
          <p:cNvSpPr/>
          <p:nvPr/>
        </p:nvSpPr>
        <p:spPr>
          <a:xfrm>
            <a:off x="1560988" y="3016663"/>
            <a:ext cx="1563211" cy="162000"/>
          </a:xfrm>
          <a:prstGeom prst="homePlat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6200000" scaled="0"/>
            <a:tileRect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R&amp;D, Design</a:t>
            </a:r>
            <a:endParaRPr kumimoji="1" lang="ja-JP" altLang="en-US" sz="900" b="1" dirty="0"/>
          </a:p>
        </p:txBody>
      </p:sp>
      <p:sp>
        <p:nvSpPr>
          <p:cNvPr id="62" name="ホームベース 61"/>
          <p:cNvSpPr/>
          <p:nvPr/>
        </p:nvSpPr>
        <p:spPr>
          <a:xfrm>
            <a:off x="1560988" y="3928831"/>
            <a:ext cx="1563211" cy="162000"/>
          </a:xfrm>
          <a:prstGeom prst="homePlat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16200000" scaled="0"/>
            <a:tileRect/>
          </a:gra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r>
              <a:rPr lang="en-US" altLang="ja-JP" sz="900" b="1" dirty="0" smtClean="0"/>
              <a:t>R&amp;D, Design</a:t>
            </a:r>
            <a:endParaRPr kumimoji="1" lang="ja-JP" altLang="en-US" sz="900" b="1" dirty="0"/>
          </a:p>
        </p:txBody>
      </p:sp>
      <p:sp>
        <p:nvSpPr>
          <p:cNvPr id="63" name="タイトル 6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Construction Schedule of </a:t>
            </a:r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/Belle II</a:t>
            </a:r>
            <a:endParaRPr kumimoji="1" lang="ja-JP" altLang="en-US" dirty="0"/>
          </a:p>
        </p:txBody>
      </p:sp>
      <p:sp>
        <p:nvSpPr>
          <p:cNvPr id="67" name="スライド番号プレースホルダ 6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" name="円形吹き出し 67"/>
          <p:cNvSpPr/>
          <p:nvPr/>
        </p:nvSpPr>
        <p:spPr>
          <a:xfrm>
            <a:off x="971600" y="5805264"/>
            <a:ext cx="2376264" cy="792088"/>
          </a:xfrm>
          <a:prstGeom prst="wedgeEllipseCallout">
            <a:avLst>
              <a:gd name="adj1" fmla="val 29488"/>
              <a:gd name="adj2" fmla="val -705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Belle roll-out in Dec. 2010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Belle on Sep. 22, 2010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図 3" descr="P10004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908720"/>
            <a:ext cx="7488832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コンテンツ プレースホルダ 1"/>
          <p:cNvSpPr txBox="1">
            <a:spLocks/>
          </p:cNvSpPr>
          <p:nvPr/>
        </p:nvSpPr>
        <p:spPr>
          <a:xfrm>
            <a:off x="457200" y="908720"/>
            <a:ext cx="8229600" cy="526893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Belle II detector R&amp;D went well.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Ready for mass production for most of parts.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A few technical decisions to be made (within this year).</a:t>
            </a:r>
          </a:p>
          <a:p>
            <a:pPr marL="800100" lvl="1" indent="-342900">
              <a:buFontTx/>
              <a:buChar char="•"/>
            </a:pPr>
            <a:r>
              <a:rPr lang="en-US" altLang="ja-JP" sz="2800" kern="0" dirty="0" smtClean="0">
                <a:solidFill>
                  <a:sysClr val="windowText" lastClr="000000"/>
                </a:solidFill>
              </a:rPr>
              <a:t>SVD slant part</a:t>
            </a:r>
          </a:p>
          <a:p>
            <a:pPr marL="800100" lvl="1" indent="-342900">
              <a:buFontTx/>
              <a:buChar char="•"/>
            </a:pPr>
            <a:r>
              <a:rPr kumimoji="1" lang="en-U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Barrel KLM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ja-JP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Next collaboration meeting: Nov. 17-20 @KEK, still open to everyone.</a:t>
            </a:r>
          </a:p>
          <a:p>
            <a:pPr marL="800100" lvl="1" indent="-342900">
              <a:defRPr/>
            </a:pPr>
            <a:r>
              <a:rPr lang="en-US" altLang="ja-JP" sz="2800" dirty="0" smtClean="0">
                <a:hlinkClick r:id="rId3"/>
              </a:rPr>
              <a:t>http://belle2.kek.jp/B2GM/7th/index.html</a:t>
            </a:r>
            <a:endParaRPr kumimoji="1" lang="en-US" altLang="ja-JP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back-up</a:t>
            </a:r>
            <a:endParaRPr kumimoji="1" lang="ja-JP" altLang="en-US" dirty="0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The last beam abort of KEKB on June 30, 2010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1924" name="Picture 4" descr="http://belle.kek.jp/secured/bgmpdf/2010/0701/DSC_2387_2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764704"/>
            <a:ext cx="9214490" cy="3096344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5076056" y="5541039"/>
            <a:ext cx="330956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First physics run on June 2, 1999</a:t>
            </a:r>
          </a:p>
          <a:p>
            <a:r>
              <a:rPr lang="en-US" altLang="ja-JP" dirty="0" smtClean="0"/>
              <a:t>Last physics run on June 30, 2010</a:t>
            </a:r>
          </a:p>
          <a:p>
            <a:r>
              <a:rPr kumimoji="1" lang="en-US" altLang="ja-JP" dirty="0" err="1" smtClean="0"/>
              <a:t>L</a:t>
            </a:r>
            <a:r>
              <a:rPr kumimoji="1" lang="en-US" altLang="ja-JP" baseline="-25000" dirty="0" err="1" smtClean="0"/>
              <a:t>peak</a:t>
            </a:r>
            <a:r>
              <a:rPr kumimoji="1" lang="en-US" altLang="ja-JP" dirty="0" smtClean="0"/>
              <a:t> = 2.1x10</a:t>
            </a:r>
            <a:r>
              <a:rPr kumimoji="1" lang="en-US" altLang="ja-JP" baseline="30000" dirty="0" smtClean="0"/>
              <a:t>34</a:t>
            </a:r>
            <a:r>
              <a:rPr kumimoji="1" lang="en-US" altLang="ja-JP" dirty="0" smtClean="0"/>
              <a:t>/cm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/s</a:t>
            </a:r>
          </a:p>
          <a:p>
            <a:r>
              <a:rPr lang="en-US" altLang="ja-JP" dirty="0" smtClean="0"/>
              <a:t>L &gt; 1ab</a:t>
            </a:r>
            <a:r>
              <a:rPr lang="en-US" altLang="ja-JP" baseline="30000" dirty="0" smtClean="0"/>
              <a:t>-1</a:t>
            </a:r>
          </a:p>
        </p:txBody>
      </p:sp>
      <p:pic>
        <p:nvPicPr>
          <p:cNvPr id="81926" name="Picture 6" descr="http://www-acc.kek.jp/KEKB/History/LumUpdat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4551166" cy="2996952"/>
          </a:xfrm>
          <a:prstGeom prst="rect">
            <a:avLst/>
          </a:prstGeom>
          <a:noFill/>
        </p:spPr>
      </p:pic>
      <p:pic>
        <p:nvPicPr>
          <p:cNvPr id="7" name="図 6" descr="dsc_0302.jpg"/>
          <p:cNvPicPr>
            <a:picLocks noChangeAspect="1"/>
          </p:cNvPicPr>
          <p:nvPr/>
        </p:nvPicPr>
        <p:blipFill>
          <a:blip r:embed="rId5" cstate="print"/>
          <a:srcRect l="1681" t="23078" r="829" b="16250"/>
          <a:stretch>
            <a:fillRect/>
          </a:stretch>
        </p:blipFill>
        <p:spPr>
          <a:xfrm>
            <a:off x="4788024" y="3740839"/>
            <a:ext cx="4176464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 5" descr="Belle II Collaboratio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430" r="11753" b="12857"/>
          <a:stretch>
            <a:fillRect/>
          </a:stretch>
        </p:blipFill>
        <p:spPr>
          <a:xfrm>
            <a:off x="-13641" y="764704"/>
            <a:ext cx="9148065" cy="4968552"/>
          </a:xfr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Belle II Collaboration	</a:t>
            </a:r>
            <a:r>
              <a:rPr kumimoji="1" lang="en-US" altLang="ja-JP" sz="2000" dirty="0" smtClean="0"/>
              <a:t>http://belle2.kek.jp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552" y="5805264"/>
            <a:ext cx="54513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13 countries/regions, 53+1 institutes</a:t>
            </a:r>
          </a:p>
        </p:txBody>
      </p:sp>
      <p:pic>
        <p:nvPicPr>
          <p:cNvPr id="6146" name="Picture 2" descr="http://belle2.kek.jp/images/belle2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2818" y="4464496"/>
            <a:ext cx="2713678" cy="2204864"/>
          </a:xfrm>
          <a:prstGeom prst="rect">
            <a:avLst/>
          </a:prstGeom>
          <a:noFill/>
        </p:spPr>
      </p:pic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円形吹き出し 7"/>
          <p:cNvSpPr/>
          <p:nvPr/>
        </p:nvSpPr>
        <p:spPr>
          <a:xfrm>
            <a:off x="7308304" y="2204864"/>
            <a:ext cx="1080120" cy="468632"/>
          </a:xfrm>
          <a:prstGeom prst="wedgeEllipseCallout">
            <a:avLst>
              <a:gd name="adj1" fmla="val -31252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PNNL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896E4A4-ECAF-4D92-A5CE-F979B6CABB50}" type="slidenum">
              <a:rPr lang="en-GB">
                <a:solidFill>
                  <a:srgbClr val="000000"/>
                </a:solidFill>
              </a:rPr>
              <a:pPr/>
              <a:t>37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0"/>
            <a:ext cx="7543800" cy="908050"/>
          </a:xfrm>
        </p:spPr>
        <p:txBody>
          <a:bodyPr/>
          <a:lstStyle/>
          <a:p>
            <a:r>
              <a:rPr lang="en-US" altLang="ja-JP" sz="3600" smtClean="0">
                <a:ea typeface="ＭＳ Ｐゴシック" charset="-128"/>
              </a:rPr>
              <a:t>DEPFET Performance</a:t>
            </a:r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1403350" y="3933825"/>
            <a:ext cx="41751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Low noise: x-ray spectroscopy and imaging</a:t>
            </a:r>
          </a:p>
          <a:p>
            <a:pPr marL="266700" indent="-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	</a:t>
            </a:r>
          </a:p>
          <a:p>
            <a:pPr marL="266700" indent="-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High speed -&gt; noise ~ </a:t>
            </a:r>
            <a:r>
              <a:rPr kumimoji="0" lang="en-US" altLang="ja-JP" sz="1600" smtClean="0">
                <a:solidFill>
                  <a:srgbClr val="000000"/>
                </a:solidFill>
                <a:latin typeface="Symbol" pitchFamily="16" charset="2"/>
                <a:ea typeface="ＭＳ Ｐゴシック" charset="-128"/>
              </a:rPr>
              <a:t>t</a:t>
            </a:r>
            <a:r>
              <a:rPr kumimoji="0" lang="en-US" altLang="ja-JP" sz="1600" baseline="300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-1/2</a:t>
            </a:r>
          </a:p>
          <a:p>
            <a:pPr marL="266700" indent="-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At 50MHz: ENC &lt; 40e (for 50ns readout )</a:t>
            </a:r>
          </a:p>
          <a:p>
            <a:pPr marL="266700" indent="-2667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16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marL="266700" indent="-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For tracking: even thinned (but fully depleted) detectors have excellent S/N</a:t>
            </a:r>
          </a:p>
          <a:p>
            <a:pPr marL="266700" indent="-2667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16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marL="266700" indent="-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S/N &gt; 200 measured for d=450 </a:t>
            </a:r>
            <a:r>
              <a:rPr kumimoji="0" lang="en-US" altLang="ja-JP" sz="1600" smtClean="0">
                <a:solidFill>
                  <a:srgbClr val="000000"/>
                </a:solidFill>
                <a:latin typeface="Symbol" pitchFamily="16" charset="2"/>
                <a:ea typeface="ＭＳ Ｐゴシック" charset="-128"/>
              </a:rPr>
              <a:t>m</a:t>
            </a: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m</a:t>
            </a:r>
          </a:p>
          <a:p>
            <a:pPr marL="266700" indent="-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S/N ~ 40 achievable for d=50 </a:t>
            </a:r>
            <a:r>
              <a:rPr kumimoji="0" lang="en-US" altLang="ja-JP" sz="1600" smtClean="0">
                <a:solidFill>
                  <a:srgbClr val="000000"/>
                </a:solidFill>
                <a:latin typeface="Symbol" pitchFamily="16" charset="2"/>
                <a:ea typeface="ＭＳ Ｐゴシック" charset="-128"/>
              </a:rPr>
              <a:t>m</a:t>
            </a: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m</a:t>
            </a:r>
          </a:p>
          <a:p>
            <a:pPr marL="266700" indent="-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Position resolution &lt; 2 </a:t>
            </a:r>
            <a:r>
              <a:rPr kumimoji="0" lang="en-US" altLang="ja-JP" sz="1600" smtClean="0">
                <a:solidFill>
                  <a:srgbClr val="000000"/>
                </a:solidFill>
                <a:latin typeface="Symbol" pitchFamily="16" charset="2"/>
                <a:ea typeface="ＭＳ Ｐゴシック" charset="-128"/>
              </a:rPr>
              <a:t>m</a:t>
            </a: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m in beam tests</a:t>
            </a:r>
          </a:p>
        </p:txBody>
      </p:sp>
      <p:pic>
        <p:nvPicPr>
          <p:cNvPr id="6149" name="Picture 5" descr="10us-hs-pa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1052513"/>
            <a:ext cx="295275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908175" y="3429000"/>
            <a:ext cx="3743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Fe</a:t>
            </a:r>
            <a:r>
              <a:rPr kumimoji="0" lang="en-US" altLang="ja-JP" sz="1200" baseline="300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55</a:t>
            </a: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: 1.6 e- rms noise, Room temperature 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10 </a:t>
            </a:r>
            <a:r>
              <a:rPr kumimoji="0" lang="en-US" altLang="ja-JP" sz="1200" smtClean="0">
                <a:solidFill>
                  <a:srgbClr val="000000"/>
                </a:solidFill>
                <a:latin typeface="Symbol" pitchFamily="16" charset="2"/>
                <a:ea typeface="ＭＳ Ｐゴシック" charset="-128"/>
              </a:rPr>
              <a:t>m</a:t>
            </a: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 shaping time</a:t>
            </a:r>
          </a:p>
        </p:txBody>
      </p:sp>
      <p:pic>
        <p:nvPicPr>
          <p:cNvPr id="615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8700" y="3716338"/>
            <a:ext cx="2532063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981075"/>
            <a:ext cx="3851275" cy="2693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FD4D3E4-D5D9-42A8-B375-E61E49FDCF06}" type="slidenum">
              <a:rPr lang="en-GB">
                <a:solidFill>
                  <a:srgbClr val="000000"/>
                </a:solidFill>
              </a:rPr>
              <a:pPr/>
              <a:t>38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>
                <a:ea typeface="ＭＳ Ｐゴシック" charset="-128"/>
              </a:rPr>
              <a:t>Sensor Thinning </a:t>
            </a:r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071563"/>
            <a:ext cx="185737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" descr="test-ilc-2-ladder"/>
          <p:cNvPicPr>
            <a:picLocks noChangeAspect="1" noChangeArrowheads="1"/>
          </p:cNvPicPr>
          <p:nvPr/>
        </p:nvPicPr>
        <p:blipFill>
          <a:blip r:embed="rId4" cstate="print"/>
          <a:srcRect t="15347" b="34259"/>
          <a:stretch>
            <a:fillRect/>
          </a:stretch>
        </p:blipFill>
        <p:spPr bwMode="auto">
          <a:xfrm>
            <a:off x="4572000" y="1071563"/>
            <a:ext cx="40005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071813" y="1208088"/>
            <a:ext cx="6080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6000" smtClean="0">
                <a:solidFill>
                  <a:srgbClr val="FF3300"/>
                </a:solidFill>
                <a:latin typeface="Arial" charset="0"/>
              </a:rPr>
              <a:t>?</a:t>
            </a:r>
          </a:p>
        </p:txBody>
      </p:sp>
      <p:sp>
        <p:nvSpPr>
          <p:cNvPr id="8199" name="Text Box 8"/>
          <p:cNvSpPr txBox="1">
            <a:spLocks noChangeArrowheads="1"/>
          </p:cNvSpPr>
          <p:nvPr/>
        </p:nvSpPr>
        <p:spPr bwMode="auto">
          <a:xfrm>
            <a:off x="4643438" y="1714500"/>
            <a:ext cx="10763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kumimoji="0" lang="en-GB" sz="6600" smtClean="0">
                <a:solidFill>
                  <a:srgbClr val="3333CC"/>
                </a:solidFill>
                <a:latin typeface="Arial" charset="0"/>
              </a:rPr>
              <a:t> </a:t>
            </a:r>
          </a:p>
        </p:txBody>
      </p:sp>
      <p:sp>
        <p:nvSpPr>
          <p:cNvPr id="8200" name="Text Box 15"/>
          <p:cNvSpPr txBox="1">
            <a:spLocks noChangeArrowheads="1"/>
          </p:cNvSpPr>
          <p:nvPr/>
        </p:nvSpPr>
        <p:spPr bwMode="auto">
          <a:xfrm>
            <a:off x="1397000" y="3929063"/>
            <a:ext cx="1460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Process backside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e.g. structured implant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547813" y="3000375"/>
            <a:ext cx="7524750" cy="1397000"/>
            <a:chOff x="1547813" y="5589588"/>
            <a:chExt cx="7524717" cy="1396702"/>
          </a:xfrm>
        </p:grpSpPr>
        <p:pic>
          <p:nvPicPr>
            <p:cNvPr id="8207" name="Picture 10" descr="thinning-flow"/>
            <p:cNvPicPr>
              <a:picLocks noChangeAspect="1" noChangeArrowheads="1"/>
            </p:cNvPicPr>
            <p:nvPr/>
          </p:nvPicPr>
          <p:blipFill>
            <a:blip r:embed="rId5" cstate="print"/>
            <a:srcRect r="81712" b="50183"/>
            <a:stretch>
              <a:fillRect/>
            </a:stretch>
          </p:blipFill>
          <p:spPr bwMode="auto">
            <a:xfrm>
              <a:off x="1547813" y="5589588"/>
              <a:ext cx="1152525" cy="91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8" name="Picture 11" descr="thinning-flow"/>
            <p:cNvPicPr>
              <a:picLocks noChangeAspect="1" noChangeArrowheads="1"/>
            </p:cNvPicPr>
            <p:nvPr/>
          </p:nvPicPr>
          <p:blipFill>
            <a:blip r:embed="rId5" cstate="print"/>
            <a:srcRect l="18309" r="60493" b="50183"/>
            <a:stretch>
              <a:fillRect/>
            </a:stretch>
          </p:blipFill>
          <p:spPr bwMode="auto">
            <a:xfrm>
              <a:off x="2916238" y="5589588"/>
              <a:ext cx="1368425" cy="93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9" name="Picture 12" descr="thinning-flow"/>
            <p:cNvPicPr>
              <a:picLocks noChangeAspect="1" noChangeArrowheads="1"/>
            </p:cNvPicPr>
            <p:nvPr/>
          </p:nvPicPr>
          <p:blipFill>
            <a:blip r:embed="rId5" cstate="print"/>
            <a:srcRect l="39804" r="39975" b="50256"/>
            <a:stretch>
              <a:fillRect/>
            </a:stretch>
          </p:blipFill>
          <p:spPr bwMode="auto">
            <a:xfrm>
              <a:off x="4572000" y="5599113"/>
              <a:ext cx="1295400" cy="925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0" name="Picture 13" descr="thinning-flow"/>
            <p:cNvPicPr>
              <a:picLocks noChangeAspect="1" noChangeArrowheads="1"/>
            </p:cNvPicPr>
            <p:nvPr/>
          </p:nvPicPr>
          <p:blipFill>
            <a:blip r:embed="rId5" cstate="print"/>
            <a:srcRect l="59750" r="19052" b="50256"/>
            <a:stretch>
              <a:fillRect/>
            </a:stretch>
          </p:blipFill>
          <p:spPr bwMode="auto">
            <a:xfrm>
              <a:off x="6084888" y="5592763"/>
              <a:ext cx="1366837" cy="931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1" name="Picture 14" descr="thinning-flow"/>
            <p:cNvPicPr>
              <a:picLocks noChangeAspect="1" noChangeArrowheads="1"/>
            </p:cNvPicPr>
            <p:nvPr/>
          </p:nvPicPr>
          <p:blipFill>
            <a:blip r:embed="rId5" cstate="print"/>
            <a:srcRect l="79970" b="50183"/>
            <a:stretch>
              <a:fillRect/>
            </a:stretch>
          </p:blipFill>
          <p:spPr bwMode="auto">
            <a:xfrm>
              <a:off x="7667625" y="5624513"/>
              <a:ext cx="1246188" cy="900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2" name="Text Box 16"/>
            <p:cNvSpPr txBox="1">
              <a:spLocks noChangeArrowheads="1"/>
            </p:cNvSpPr>
            <p:nvPr/>
          </p:nvSpPr>
          <p:spPr bwMode="auto">
            <a:xfrm>
              <a:off x="2981325" y="6524625"/>
              <a:ext cx="117602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200" smtClean="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Wafer bonding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200" smtClean="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SOI process</a:t>
              </a:r>
            </a:p>
          </p:txBody>
        </p:sp>
        <p:sp>
          <p:nvSpPr>
            <p:cNvPr id="8213" name="Text Box 17"/>
            <p:cNvSpPr txBox="1">
              <a:spLocks noChangeArrowheads="1"/>
            </p:cNvSpPr>
            <p:nvPr/>
          </p:nvSpPr>
          <p:spPr bwMode="auto">
            <a:xfrm>
              <a:off x="4572000" y="6518282"/>
              <a:ext cx="121444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200" smtClean="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Thinning of top wafer  (CMP)</a:t>
              </a:r>
            </a:p>
          </p:txBody>
        </p:sp>
        <p:sp>
          <p:nvSpPr>
            <p:cNvPr id="8214" name="Text Box 18"/>
            <p:cNvSpPr txBox="1">
              <a:spLocks noChangeArrowheads="1"/>
            </p:cNvSpPr>
            <p:nvPr/>
          </p:nvSpPr>
          <p:spPr bwMode="auto">
            <a:xfrm>
              <a:off x="6215074" y="6518282"/>
              <a:ext cx="93503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200" smtClean="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Processing</a:t>
              </a:r>
            </a:p>
          </p:txBody>
        </p:sp>
        <p:sp>
          <p:nvSpPr>
            <p:cNvPr id="8215" name="Text Box 19"/>
            <p:cNvSpPr txBox="1">
              <a:spLocks noChangeArrowheads="1"/>
            </p:cNvSpPr>
            <p:nvPr/>
          </p:nvSpPr>
          <p:spPr bwMode="auto">
            <a:xfrm>
              <a:off x="7500958" y="6485245"/>
              <a:ext cx="15715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200" smtClean="0">
                  <a:solidFill>
                    <a:srgbClr val="000000"/>
                  </a:solidFill>
                  <a:latin typeface="Arial" charset="0"/>
                  <a:ea typeface="ＭＳ Ｐゴシック" charset="-128"/>
                </a:rPr>
                <a:t> etching of handle wafer (structured)</a:t>
              </a:r>
            </a:p>
          </p:txBody>
        </p:sp>
      </p:grpSp>
      <p:pic>
        <p:nvPicPr>
          <p:cNvPr id="8202" name="Picture 4" descr="Full_Thinned_Wafer_lowr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4618038"/>
            <a:ext cx="3357563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3" descr="D:\Laci\2-PROJECTS\Belle-II\Dummies\ThinDummies\Pictures\AfterCutI\IMG_80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27650" y="4608513"/>
            <a:ext cx="3168650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4" name="Text Box 8"/>
          <p:cNvSpPr txBox="1">
            <a:spLocks noChangeArrowheads="1"/>
          </p:cNvSpPr>
          <p:nvPr/>
        </p:nvSpPr>
        <p:spPr bwMode="auto">
          <a:xfrm>
            <a:off x="1423988" y="6521450"/>
            <a:ext cx="3005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b="1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 </a:t>
            </a:r>
            <a:r>
              <a:rPr kumimoji="0" lang="en-US" altLang="ja-JP" sz="1200" b="1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diodes and large mechanical samples</a:t>
            </a:r>
          </a:p>
        </p:txBody>
      </p:sp>
      <p:sp>
        <p:nvSpPr>
          <p:cNvPr id="8205" name="Text Box 17"/>
          <p:cNvSpPr txBox="1">
            <a:spLocks noChangeArrowheads="1"/>
          </p:cNvSpPr>
          <p:nvPr/>
        </p:nvSpPr>
        <p:spPr bwMode="auto">
          <a:xfrm>
            <a:off x="6072188" y="6521450"/>
            <a:ext cx="1273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Belle II module</a:t>
            </a:r>
          </a:p>
        </p:txBody>
      </p:sp>
      <p:sp>
        <p:nvSpPr>
          <p:cNvPr id="8206" name="TextBox 26"/>
          <p:cNvSpPr txBox="1">
            <a:spLocks noChangeArrowheads="1"/>
          </p:cNvSpPr>
          <p:nvPr/>
        </p:nvSpPr>
        <p:spPr bwMode="auto">
          <a:xfrm>
            <a:off x="2286000" y="2571750"/>
            <a:ext cx="5368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smtClean="0">
                <a:solidFill>
                  <a:srgbClr val="000000"/>
                </a:solidFill>
                <a:latin typeface="Arial" charset="0"/>
              </a:rPr>
              <a:t>Need thin (50µm-75µm) self supporting all silicon module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C2AB864-0E7D-4C22-8D17-D9D624A8C7E5}" type="slidenum">
              <a:rPr lang="en-GB">
                <a:solidFill>
                  <a:srgbClr val="000000"/>
                </a:solidFill>
              </a:rPr>
              <a:pPr/>
              <a:t>39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243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Interconnection ASIC- DEPFET</a:t>
            </a:r>
            <a:br>
              <a:rPr lang="de-DE" smtClean="0"/>
            </a:br>
            <a:r>
              <a:rPr lang="de-DE" smtClean="0"/>
              <a:t>:Bump Bonding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 rot="10800000">
            <a:off x="6818313" y="1052513"/>
            <a:ext cx="2325687" cy="2276475"/>
            <a:chOff x="1428728" y="1213648"/>
            <a:chExt cx="2376970" cy="2652842"/>
          </a:xfrm>
        </p:grpSpPr>
        <p:pic>
          <p:nvPicPr>
            <p:cNvPr id="1026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41451" r="47656" b="2293"/>
            <a:stretch>
              <a:fillRect/>
            </a:stretch>
          </p:blipFill>
          <p:spPr bwMode="auto">
            <a:xfrm>
              <a:off x="1428728" y="2271673"/>
              <a:ext cx="2376970" cy="1594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1571508" y="1221048"/>
              <a:ext cx="2143329" cy="786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de-DE" sz="1600">
                <a:solidFill>
                  <a:srgbClr val="FFFFFF"/>
                </a:solidFill>
              </a:endParaRPr>
            </a:p>
          </p:txBody>
        </p:sp>
      </p:grpSp>
      <p:sp>
        <p:nvSpPr>
          <p:cNvPr id="10245" name="TextBox 8"/>
          <p:cNvSpPr txBox="1">
            <a:spLocks noChangeArrowheads="1"/>
          </p:cNvSpPr>
          <p:nvPr/>
        </p:nvSpPr>
        <p:spPr bwMode="auto">
          <a:xfrm>
            <a:off x="0" y="1196975"/>
            <a:ext cx="70929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DCD (UMC 180nm)  and DHP (IBM 90 nm) delivered with bumps from manufacturer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MPW delivered with bumps (SnAgCu, pitch 180µm)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15875" y="1844675"/>
            <a:ext cx="59515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Switcher: no bumping offered by AMS for MPW =&gt; in house (Heidelberg</a:t>
            </a:r>
            <a:r>
              <a:rPr kumimoji="0" lang="de-DE" sz="1600" smtClean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10247" name="Picture 2"/>
          <p:cNvPicPr>
            <a:picLocks noChangeAspect="1" noChangeArrowheads="1"/>
          </p:cNvPicPr>
          <p:nvPr/>
        </p:nvPicPr>
        <p:blipFill>
          <a:blip r:embed="rId4" cstate="print"/>
          <a:srcRect t="7585"/>
          <a:stretch>
            <a:fillRect/>
          </a:stretch>
        </p:blipFill>
        <p:spPr bwMode="auto">
          <a:xfrm>
            <a:off x="1366838" y="2473325"/>
            <a:ext cx="4500562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88" y="2708275"/>
            <a:ext cx="15843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508625" y="5157788"/>
            <a:ext cx="3240088" cy="1511300"/>
            <a:chOff x="558800" y="3689350"/>
            <a:chExt cx="3649807" cy="1941908"/>
          </a:xfrm>
        </p:grpSpPr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558800" y="3689350"/>
              <a:ext cx="3649807" cy="1941908"/>
              <a:chOff x="558800" y="3816350"/>
              <a:chExt cx="3649807" cy="1941908"/>
            </a:xfrm>
          </p:grpSpPr>
          <p:pic>
            <p:nvPicPr>
              <p:cNvPr id="10258" name="Picture 146" descr="Picture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74499" y="3972136"/>
                <a:ext cx="3434108" cy="17861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259" name="Rectangle 18"/>
              <p:cNvSpPr>
                <a:spLocks noChangeArrowheads="1"/>
              </p:cNvSpPr>
              <p:nvPr/>
            </p:nvSpPr>
            <p:spPr bwMode="auto">
              <a:xfrm>
                <a:off x="558800" y="4857750"/>
                <a:ext cx="1701800" cy="260350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0" lang="de-DE" sz="16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260" name="Rectangle 20"/>
              <p:cNvSpPr>
                <a:spLocks noChangeArrowheads="1"/>
              </p:cNvSpPr>
              <p:nvPr/>
            </p:nvSpPr>
            <p:spPr bwMode="auto">
              <a:xfrm>
                <a:off x="3765550" y="3816350"/>
                <a:ext cx="361950" cy="374650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0" lang="de-DE" sz="1600" smtClea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 bwMode="auto">
            <a:xfrm>
              <a:off x="651789" y="4258459"/>
              <a:ext cx="1534314" cy="2896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6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48212" y="5247772"/>
              <a:ext cx="1532526" cy="2916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160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10250" name="TextBox 23"/>
          <p:cNvSpPr txBox="1">
            <a:spLocks noChangeArrowheads="1"/>
          </p:cNvSpPr>
          <p:nvPr/>
        </p:nvSpPr>
        <p:spPr bwMode="auto">
          <a:xfrm>
            <a:off x="34925" y="5715000"/>
            <a:ext cx="5689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DEPFET: copper deposition needed as UBM for bumping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Test depositions done at CNM, Barcelona showed no deterioration of the Si test structures</a:t>
            </a:r>
          </a:p>
        </p:txBody>
      </p:sp>
      <p:pic>
        <p:nvPicPr>
          <p:cNvPr id="10251" name="Picture 3" descr="D:\Laci\2-PROJECTS\AppLabor\CNM-Projekt\pictures\nach Cu\cu-dio1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3789363"/>
            <a:ext cx="12239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TextBox 25"/>
          <p:cNvSpPr txBox="1">
            <a:spLocks noChangeArrowheads="1"/>
          </p:cNvSpPr>
          <p:nvPr/>
        </p:nvSpPr>
        <p:spPr bwMode="auto">
          <a:xfrm>
            <a:off x="7092950" y="2349500"/>
            <a:ext cx="16668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1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DCD with solder bumps</a:t>
            </a:r>
          </a:p>
        </p:txBody>
      </p:sp>
      <p:sp>
        <p:nvSpPr>
          <p:cNvPr id="10253" name="TextBox 26"/>
          <p:cNvSpPr txBox="1">
            <a:spLocks noChangeArrowheads="1"/>
          </p:cNvSpPr>
          <p:nvPr/>
        </p:nvSpPr>
        <p:spPr bwMode="auto">
          <a:xfrm>
            <a:off x="7089775" y="3357563"/>
            <a:ext cx="15144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Solder jetter bumps</a:t>
            </a:r>
          </a:p>
        </p:txBody>
      </p:sp>
      <p:sp>
        <p:nvSpPr>
          <p:cNvPr id="10254" name="TextBox 27"/>
          <p:cNvSpPr txBox="1">
            <a:spLocks noChangeArrowheads="1"/>
          </p:cNvSpPr>
          <p:nvPr/>
        </p:nvSpPr>
        <p:spPr bwMode="auto">
          <a:xfrm>
            <a:off x="6659563" y="4724400"/>
            <a:ext cx="22066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Copper UBM on sensor wafer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Vertex Detector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546" y="1192279"/>
            <a:ext cx="4510454" cy="4108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4427984" y="874455"/>
            <a:ext cx="4608512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	Belle II		Belle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Beam Pipe	r = 10mm		15mm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DEPFET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1	r = 14mm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2	r = 22mm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DSSD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3	r =  38mm		20mm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4	r =  80mm		43.5mm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5	r = 115mm		70mm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Layer 6	r = 140mm	88mm</a:t>
            </a:r>
            <a:endParaRPr kumimoji="0" lang="ja-JP" alt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a typeface="ＭＳ Ｐゴシック" charset="-128"/>
              </a:rPr>
              <a:t>PXD6 Prototype Production</a:t>
            </a:r>
          </a:p>
        </p:txBody>
      </p:sp>
      <p:pic>
        <p:nvPicPr>
          <p:cNvPr id="12291" name="Picture 4" descr="pxd6_wafer"/>
          <p:cNvPicPr>
            <a:picLocks noChangeAspect="1" noChangeArrowheads="1"/>
          </p:cNvPicPr>
          <p:nvPr/>
        </p:nvPicPr>
        <p:blipFill>
          <a:blip r:embed="rId3" cstate="print"/>
          <a:srcRect l="25188" t="8929" r="24435" b="10637"/>
          <a:stretch>
            <a:fillRect/>
          </a:stretch>
        </p:blipFill>
        <p:spPr bwMode="auto">
          <a:xfrm>
            <a:off x="250825" y="2636838"/>
            <a:ext cx="360045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0" y="981075"/>
            <a:ext cx="91440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Sensor Production has started at MPI semiconductor lab (to be finished 2010)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SOI material: 50 µm sensor wafer (production started before 75µm was decided)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6 wafers (+ 2 monitor wafers on standard material)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Small test sensors to sample different pixel sizes from 50 µm to 200 µm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Full size sensors for prototyping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Technology variations (plasma etching)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Design variations (short gate, improve g</a:t>
            </a:r>
            <a:r>
              <a:rPr kumimoji="0" lang="en-US" altLang="ja-JP" sz="1400" baseline="-250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q</a:t>
            </a: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, clear behaviour, charge collection uniformity)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6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0663" y="2636838"/>
            <a:ext cx="5113337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5211763" y="3573463"/>
            <a:ext cx="3681412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Complex </a:t>
            </a:r>
            <a:r>
              <a:rPr kumimoji="0" lang="de-DE" sz="1100" smtClean="0">
                <a:solidFill>
                  <a:srgbClr val="000000"/>
                </a:solidFill>
                <a:latin typeface="Arial" charset="0"/>
              </a:rPr>
              <a:t>process: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100" smtClean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100" smtClean="0">
                <a:solidFill>
                  <a:srgbClr val="000000"/>
                </a:solidFill>
                <a:latin typeface="Arial" charset="0"/>
              </a:rPr>
              <a:t>9 implantations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100" smtClean="0">
                <a:solidFill>
                  <a:srgbClr val="000000"/>
                </a:solidFill>
                <a:latin typeface="Arial" charset="0"/>
              </a:rPr>
              <a:t>19 Lithographies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100" smtClean="0">
                <a:solidFill>
                  <a:srgbClr val="000000"/>
                </a:solidFill>
                <a:latin typeface="Arial" charset="0"/>
              </a:rPr>
              <a:t>2 Poly-layers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100" smtClean="0">
                <a:solidFill>
                  <a:srgbClr val="000000"/>
                </a:solidFill>
                <a:latin typeface="Arial" charset="0"/>
              </a:rPr>
              <a:t>2 Alu-layers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100" smtClean="0">
                <a:solidFill>
                  <a:srgbClr val="000000"/>
                </a:solidFill>
                <a:latin typeface="Arial" charset="0"/>
              </a:rPr>
              <a:t>Many QC/QA measures: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100" smtClean="0">
                <a:solidFill>
                  <a:srgbClr val="000000"/>
                </a:solidFill>
                <a:latin typeface="Arial" charset="0"/>
              </a:rPr>
              <a:t>	inspections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100" smtClean="0">
                <a:solidFill>
                  <a:srgbClr val="000000"/>
                </a:solidFill>
                <a:latin typeface="Arial" charset="0"/>
              </a:rPr>
              <a:t>	processing of dummies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100" smtClean="0">
                <a:solidFill>
                  <a:srgbClr val="000000"/>
                </a:solidFill>
                <a:latin typeface="Arial" charset="0"/>
              </a:rPr>
              <a:t>	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100" smtClean="0">
                <a:solidFill>
                  <a:srgbClr val="000000"/>
                </a:solidFill>
                <a:latin typeface="Arial" charset="0"/>
              </a:rPr>
              <a:t>Together: 89 steps (1-5 WD each)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100" smtClean="0">
                <a:solidFill>
                  <a:srgbClr val="000000"/>
                </a:solidFill>
                <a:latin typeface="Arial" charset="0"/>
              </a:rPr>
              <a:t>19 months processing time (16 after SOI preprocessing)</a:t>
            </a:r>
          </a:p>
        </p:txBody>
      </p:sp>
      <p:sp>
        <p:nvSpPr>
          <p:cNvPr id="12295" name="TextBox 11"/>
          <p:cNvSpPr txBox="1">
            <a:spLocks noChangeArrowheads="1"/>
          </p:cNvSpPr>
          <p:nvPr/>
        </p:nvSpPr>
        <p:spPr bwMode="auto">
          <a:xfrm>
            <a:off x="8150225" y="4535488"/>
            <a:ext cx="5286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100" smtClean="0">
                <a:solidFill>
                  <a:srgbClr val="000000"/>
                </a:solidFill>
                <a:latin typeface="Arial" charset="0"/>
              </a:rPr>
              <a:t>today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8316118" y="4869657"/>
            <a:ext cx="360363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TextBox 14"/>
          <p:cNvSpPr txBox="1">
            <a:spLocks noChangeArrowheads="1"/>
          </p:cNvSpPr>
          <p:nvPr/>
        </p:nvSpPr>
        <p:spPr bwMode="auto">
          <a:xfrm>
            <a:off x="4184650" y="5930900"/>
            <a:ext cx="47799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Front side processing finished (DEPFET functional)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Only back etching of SOI handle wafer remains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First tests on wafer prober: devices work, yield acceptable</a:t>
            </a:r>
          </a:p>
        </p:txBody>
      </p:sp>
      <p:sp>
        <p:nvSpPr>
          <p:cNvPr id="12298" name="TextBox 15"/>
          <p:cNvSpPr txBox="1">
            <a:spLocks noChangeArrowheads="1"/>
          </p:cNvSpPr>
          <p:nvPr/>
        </p:nvSpPr>
        <p:spPr bwMode="auto">
          <a:xfrm>
            <a:off x="0" y="6092825"/>
            <a:ext cx="40671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Layout of PXD6 wafer: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the 4 large structures in the center are full size Belle II modules</a:t>
            </a: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1D15B2-B1D8-4B5A-8D01-C8F250ED826A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Support</a:t>
            </a:r>
          </a:p>
        </p:txBody>
      </p:sp>
      <p:sp>
        <p:nvSpPr>
          <p:cNvPr id="13315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D9B4638-CFD4-4E06-A92F-5B04919D4A7E}" type="slidenum">
              <a:rPr lang="en-GB">
                <a:solidFill>
                  <a:srgbClr val="000000"/>
                </a:solidFill>
              </a:rPr>
              <a:pPr/>
              <a:t>41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1438"/>
            <a:ext cx="9028113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3" y="1484313"/>
            <a:ext cx="9028113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" y="1484313"/>
            <a:ext cx="9026525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84313"/>
            <a:ext cx="8964613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4284663" y="4797425"/>
            <a:ext cx="453866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1) Beam pipe with PXD support (sliver)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2) End flanges for module mounting and cooling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3) Inner layer modules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4) Outer layer modules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End Flange - Cooling Block</a:t>
            </a:r>
          </a:p>
        </p:txBody>
      </p:sp>
      <p:sp>
        <p:nvSpPr>
          <p:cNvPr id="14339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5C52AA7-E73E-47E8-AE97-75FECCF9358D}" type="slidenum">
              <a:rPr lang="en-GB">
                <a:solidFill>
                  <a:srgbClr val="000000"/>
                </a:solidFill>
              </a:rPr>
              <a:pPr/>
              <a:t>42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4340" name="Picture 2" descr="C:\Users\moser\AppData\Local\Microsoft\Windows\Temporary Internet Files\Content.Outlook\6MTD85MG\DSCN7781.JPG"/>
          <p:cNvPicPr>
            <a:picLocks noChangeAspect="1" noChangeArrowheads="1"/>
          </p:cNvPicPr>
          <p:nvPr/>
        </p:nvPicPr>
        <p:blipFill>
          <a:blip r:embed="rId3" cstate="print"/>
          <a:srcRect l="25375" t="6149" r="20406" b="12329"/>
          <a:stretch>
            <a:fillRect/>
          </a:stretch>
        </p:blipFill>
        <p:spPr bwMode="auto">
          <a:xfrm>
            <a:off x="6011863" y="1196975"/>
            <a:ext cx="2938462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1196975"/>
            <a:ext cx="28860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1557338"/>
            <a:ext cx="29352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468313" y="4787900"/>
            <a:ext cx="210026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End flange sitting 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beam pipe </a:t>
            </a:r>
          </a:p>
        </p:txBody>
      </p:sp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2700338" y="4724400"/>
            <a:ext cx="298926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½ of the end flange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Blue: integrated capillaries for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2 phase CO2 cooling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Yellow: channels for air cooling</a:t>
            </a:r>
          </a:p>
        </p:txBody>
      </p:sp>
      <p:sp>
        <p:nvSpPr>
          <p:cNvPr id="14345" name="TextBox 8"/>
          <p:cNvSpPr txBox="1">
            <a:spLocks noChangeArrowheads="1"/>
          </p:cNvSpPr>
          <p:nvPr/>
        </p:nvSpPr>
        <p:spPr bwMode="auto">
          <a:xfrm>
            <a:off x="5724525" y="4797425"/>
            <a:ext cx="34194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Prototype of end flange made in stainless steel using DMLS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(direct metal laser sintering)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To be used for pressure and cooling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tests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ja-JP" smtClean="0"/>
              <a:t>Configuration study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z="2400" smtClean="0"/>
              <a:t>Two options</a:t>
            </a:r>
          </a:p>
          <a:p>
            <a:pPr lvl="1">
              <a:lnSpc>
                <a:spcPct val="90000"/>
              </a:lnSpc>
            </a:pPr>
            <a:r>
              <a:rPr lang="en-US" altLang="ja-JP" sz="2000" smtClean="0"/>
              <a:t>1-bar/2-bar configurations</a:t>
            </a:r>
          </a:p>
          <a:p>
            <a:pPr lvl="2">
              <a:lnSpc>
                <a:spcPct val="90000"/>
              </a:lnSpc>
            </a:pPr>
            <a:r>
              <a:rPr lang="en-US" altLang="ja-JP" sz="1800" smtClean="0"/>
              <a:t>Use the similar detector components and technologies.</a:t>
            </a:r>
          </a:p>
          <a:p>
            <a:pPr lvl="3">
              <a:lnSpc>
                <a:spcPct val="90000"/>
              </a:lnSpc>
            </a:pPr>
            <a:r>
              <a:rPr lang="en-US" altLang="ja-JP" sz="1600" smtClean="0"/>
              <a:t>Same quartz radiator size, same MCP-PMT, same mirror shape</a:t>
            </a:r>
          </a:p>
          <a:p>
            <a:pPr lvl="1">
              <a:lnSpc>
                <a:spcPct val="90000"/>
              </a:lnSpc>
            </a:pPr>
            <a:r>
              <a:rPr lang="en-US" altLang="ja-JP" sz="2000" smtClean="0"/>
              <a:t>By simulation studies and prototype operations, we have confirmed the robustness against the timing jitter, tracking resolution, production readiness etc.</a:t>
            </a:r>
          </a:p>
          <a:p>
            <a:pPr lvl="1">
              <a:lnSpc>
                <a:spcPct val="90000"/>
              </a:lnSpc>
            </a:pPr>
            <a:endParaRPr lang="en-US" altLang="ja-JP" sz="2000" smtClean="0"/>
          </a:p>
          <a:p>
            <a:pPr lvl="1">
              <a:lnSpc>
                <a:spcPct val="90000"/>
              </a:lnSpc>
            </a:pPr>
            <a:endParaRPr lang="en-US" altLang="ja-JP" sz="2000" smtClean="0"/>
          </a:p>
        </p:txBody>
      </p:sp>
      <p:pic>
        <p:nvPicPr>
          <p:cNvPr id="4100" name="図 4" descr="top-1ba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5288" y="3668713"/>
            <a:ext cx="46593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図 5" descr="top-2bar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8463" y="4779963"/>
            <a:ext cx="46513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38266-0204-40EE-825A-E361667AFC63}" type="slidenum">
              <a:rPr lang="ja-JP" altLang="en-US"/>
              <a:pPr>
                <a:defRPr/>
              </a:pPr>
              <a:t>44</a:t>
            </a:fld>
            <a:endParaRPr lang="en-US" altLang="ja-JP"/>
          </a:p>
        </p:txBody>
      </p:sp>
      <p:sp>
        <p:nvSpPr>
          <p:cNvPr id="5123" name="タイトル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ja-JP" smtClean="0"/>
              <a:t>Performance</a:t>
            </a:r>
            <a:endParaRPr lang="ja-JP" altLang="en-US" smtClean="0"/>
          </a:p>
        </p:txBody>
      </p:sp>
      <p:pic>
        <p:nvPicPr>
          <p:cNvPr id="5124" name="コンテンツ プレースホルダ 3" descr="eff-fake.1-bar.gif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843088"/>
            <a:ext cx="4679950" cy="3178175"/>
          </a:xfrm>
        </p:spPr>
      </p:pic>
      <p:pic>
        <p:nvPicPr>
          <p:cNvPr id="5125" name="図 4" descr="eff-fake.2-bar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4050" y="1843088"/>
            <a:ext cx="467995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897063" y="1582738"/>
            <a:ext cx="6842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1-bar</a:t>
            </a:r>
            <a:endParaRPr lang="ja-JP" altLang="en-US" dirty="0">
              <a:latin typeface="+mn-lt"/>
              <a:ea typeface="ＭＳ Ｐゴシック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72200" y="1608138"/>
            <a:ext cx="6842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latin typeface="+mn-lt"/>
                <a:ea typeface="ＭＳ Ｐゴシック" pitchFamily="50" charset="-128"/>
              </a:rPr>
              <a:t>2-bar</a:t>
            </a:r>
            <a:endParaRPr lang="ja-JP" altLang="en-US" dirty="0">
              <a:latin typeface="+mn-lt"/>
              <a:ea typeface="ＭＳ Ｐゴシック" pitchFamily="50" charset="-128"/>
            </a:endParaRPr>
          </a:p>
        </p:txBody>
      </p:sp>
      <p:pic>
        <p:nvPicPr>
          <p:cNvPr id="5128" name="図 7" descr="top-1bar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8" y="1111250"/>
            <a:ext cx="29654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図 8" descr="top-2bar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30800" y="1122363"/>
            <a:ext cx="296068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テキスト ボックス 9"/>
          <p:cNvSpPr txBox="1">
            <a:spLocks noChangeArrowheads="1"/>
          </p:cNvSpPr>
          <p:nvPr/>
        </p:nvSpPr>
        <p:spPr bwMode="auto">
          <a:xfrm>
            <a:off x="5856288" y="5100638"/>
            <a:ext cx="2686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Timing fluctuation (25ps)</a:t>
            </a:r>
            <a:endParaRPr lang="ja-JP" altLang="en-US"/>
          </a:p>
        </p:txBody>
      </p:sp>
      <p:sp>
        <p:nvSpPr>
          <p:cNvPr id="5131" name="円/楕円 10"/>
          <p:cNvSpPr>
            <a:spLocks noChangeArrowheads="1"/>
          </p:cNvSpPr>
          <p:nvPr/>
        </p:nvSpPr>
        <p:spPr bwMode="auto">
          <a:xfrm>
            <a:off x="7907338" y="3827463"/>
            <a:ext cx="550862" cy="7778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endParaRPr lang="ja-JP" altLang="en-US"/>
          </a:p>
        </p:txBody>
      </p:sp>
      <p:sp>
        <p:nvSpPr>
          <p:cNvPr id="5132" name="円/楕円 11"/>
          <p:cNvSpPr>
            <a:spLocks noChangeArrowheads="1"/>
          </p:cNvSpPr>
          <p:nvPr/>
        </p:nvSpPr>
        <p:spPr bwMode="auto">
          <a:xfrm>
            <a:off x="2151063" y="4106863"/>
            <a:ext cx="1489075" cy="381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133" name="テキスト ボックス 12"/>
          <p:cNvSpPr txBox="1">
            <a:spLocks noChangeArrowheads="1"/>
          </p:cNvSpPr>
          <p:nvPr/>
        </p:nvSpPr>
        <p:spPr bwMode="auto">
          <a:xfrm>
            <a:off x="903288" y="5097463"/>
            <a:ext cx="357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Incident angle fluctuation (1mrad)</a:t>
            </a:r>
            <a:endParaRPr lang="ja-JP" altLang="en-US"/>
          </a:p>
        </p:txBody>
      </p:sp>
      <p:sp>
        <p:nvSpPr>
          <p:cNvPr id="5134" name="Text Box 13"/>
          <p:cNvSpPr txBox="1">
            <a:spLocks noChangeArrowheads="1"/>
          </p:cNvSpPr>
          <p:nvPr/>
        </p:nvSpPr>
        <p:spPr bwMode="auto">
          <a:xfrm>
            <a:off x="1566863" y="5754688"/>
            <a:ext cx="5835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u="sng"/>
              <a:t>Performance similar (weighted) for physics case studies</a:t>
            </a:r>
          </a:p>
        </p:txBody>
      </p:sp>
      <p:sp>
        <p:nvSpPr>
          <p:cNvPr id="5135" name="Text Box 14"/>
          <p:cNvSpPr txBox="1">
            <a:spLocks noChangeArrowheads="1"/>
          </p:cNvSpPr>
          <p:nvPr/>
        </p:nvSpPr>
        <p:spPr bwMode="auto">
          <a:xfrm>
            <a:off x="7696200" y="6172200"/>
            <a:ext cx="1135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400"/>
              <a:t>3% </a:t>
            </a:r>
            <a:r>
              <a:rPr lang="en-US" altLang="ja-JP" sz="1400"/>
              <a:t>fake~4</a:t>
            </a:r>
            <a:r>
              <a:rPr lang="en-US" altLang="ja-JP" sz="1400">
                <a:latin typeface="Symbol" pitchFamily="18" charset="2"/>
              </a:rPr>
              <a:t>s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Configuration choice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ja-JP" altLang="en-US" sz="2400" smtClean="0"/>
              <a:t>2-</a:t>
            </a:r>
            <a:r>
              <a:rPr lang="en-US" altLang="ja-JP" sz="2400" smtClean="0"/>
              <a:t>bar configuration shows slightly better performance than 1-bar configuration.</a:t>
            </a:r>
          </a:p>
          <a:p>
            <a:pPr>
              <a:lnSpc>
                <a:spcPct val="90000"/>
              </a:lnSpc>
            </a:pPr>
            <a:endParaRPr lang="en-US" altLang="ja-JP" sz="1400" smtClean="0"/>
          </a:p>
          <a:p>
            <a:pPr>
              <a:lnSpc>
                <a:spcPct val="90000"/>
              </a:lnSpc>
            </a:pPr>
            <a:r>
              <a:rPr lang="en-US" altLang="ja-JP" sz="2400" smtClean="0"/>
              <a:t>1-bar configuration shows stable performance as a function of increased timing jitter. 2-bar need precise, continual timing calibration during experiment operation. (Naively, the 2-bar configuration consists of two different detectors, one is largely imaging, the other is timing detector.)</a:t>
            </a:r>
          </a:p>
          <a:p>
            <a:pPr>
              <a:lnSpc>
                <a:spcPct val="90000"/>
              </a:lnSpc>
            </a:pPr>
            <a:endParaRPr lang="en-US" altLang="ja-JP" sz="1200" smtClean="0"/>
          </a:p>
          <a:p>
            <a:pPr>
              <a:lnSpc>
                <a:spcPct val="90000"/>
              </a:lnSpc>
            </a:pPr>
            <a:r>
              <a:rPr lang="en-US" altLang="ja-JP" sz="2400" smtClean="0"/>
              <a:t>1-bar case has larger forward acceptance and requires readout only in the backward direction.  (forward cable routing is very crowded)</a:t>
            </a:r>
          </a:p>
          <a:p>
            <a:pPr>
              <a:lnSpc>
                <a:spcPct val="90000"/>
              </a:lnSpc>
            </a:pPr>
            <a:endParaRPr lang="en-US" altLang="ja-JP" sz="1600" smtClean="0"/>
          </a:p>
          <a:p>
            <a:pPr>
              <a:lnSpc>
                <a:spcPct val="90000"/>
              </a:lnSpc>
            </a:pPr>
            <a:r>
              <a:rPr lang="en-US" altLang="ja-JP" sz="2400" smtClean="0"/>
              <a:t>We chose the </a:t>
            </a:r>
            <a:r>
              <a:rPr lang="en-US" altLang="ja-JP" sz="2400" u="sng" smtClean="0"/>
              <a:t>1-bar configuration as baseline</a:t>
            </a:r>
            <a:r>
              <a:rPr lang="en-US" altLang="ja-JP" sz="2400" smtClean="0"/>
              <a:t>, with 2-bar as a backup option, due to these practical considerations.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010F3-6A34-45F6-84B8-36DA918EBC4F}" type="slidenum">
              <a:rPr lang="en-US" altLang="ja-JP"/>
              <a:pPr>
                <a:defRPr/>
              </a:pPr>
              <a:t>46</a:t>
            </a:fld>
            <a:endParaRPr lang="en-US" altLang="ja-JP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Multi-anode MCP-PMT</a:t>
            </a:r>
          </a:p>
        </p:txBody>
      </p:sp>
      <p:graphicFrame>
        <p:nvGraphicFramePr>
          <p:cNvPr id="268363" name="Group 75"/>
          <p:cNvGraphicFramePr>
            <a:graphicFrameLocks noGrp="1"/>
          </p:cNvGraphicFramePr>
          <p:nvPr/>
        </p:nvGraphicFramePr>
        <p:xfrm>
          <a:off x="4786313" y="1143000"/>
          <a:ext cx="4135438" cy="3204846"/>
        </p:xfrm>
        <a:graphic>
          <a:graphicData uri="http://schemas.openxmlformats.org/drawingml/2006/table">
            <a:tbl>
              <a:tblPr/>
              <a:tblGrid>
                <a:gridCol w="2089150"/>
                <a:gridCol w="2046288"/>
              </a:tblGrid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Size</a:t>
                      </a:r>
                    </a:p>
                  </a:txBody>
                  <a:tcPr marL="76200" marR="76200" marT="38100" marB="381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27.5 x 27.5 x 14.8 mm</a:t>
                      </a:r>
                    </a:p>
                  </a:txBody>
                  <a:tcPr marL="76200" marR="762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Effective area</a:t>
                      </a:r>
                    </a:p>
                  </a:txBody>
                  <a:tcPr marL="76200" marR="76200" marT="38100" marB="381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22 x 22 mm(64%)</a:t>
                      </a:r>
                    </a:p>
                  </a:txBody>
                  <a:tcPr marL="76200" marR="762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Photo cathode</a:t>
                      </a:r>
                    </a:p>
                  </a:txBody>
                  <a:tcPr marL="76200" marR="76200" marT="38100" marB="381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Multi-alkali</a:t>
                      </a:r>
                    </a:p>
                  </a:txBody>
                  <a:tcPr marL="76200" marR="762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Q.E.</a:t>
                      </a:r>
                    </a:p>
                  </a:txBody>
                  <a:tcPr marL="76200" marR="76200" marT="38100" marB="381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~20%(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UI Gothic" pitchFamily="50" charset="-128"/>
                        </a:rPr>
                        <a:t>l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=400nm)</a:t>
                      </a:r>
                    </a:p>
                  </a:txBody>
                  <a:tcPr marL="76200" marR="762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MCP Channel diameter</a:t>
                      </a:r>
                    </a:p>
                  </a:txBody>
                  <a:tcPr marL="76200" marR="76200" marT="38100" marB="381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10 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UI Gothic" pitchFamily="50" charset="-128"/>
                        </a:rPr>
                        <a:t>m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m</a:t>
                      </a:r>
                    </a:p>
                  </a:txBody>
                  <a:tcPr marL="76200" marR="762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Number of MCP stage</a:t>
                      </a:r>
                    </a:p>
                  </a:txBody>
                  <a:tcPr marL="76200" marR="76200" marT="38100" marB="381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2</a:t>
                      </a:r>
                    </a:p>
                  </a:txBody>
                  <a:tcPr marL="76200" marR="762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Correction efficiency</a:t>
                      </a:r>
                    </a:p>
                  </a:txBody>
                  <a:tcPr marL="76200" marR="76200" marT="38100" marB="381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~60%</a:t>
                      </a:r>
                    </a:p>
                  </a:txBody>
                  <a:tcPr marL="76200" marR="762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Anode</a:t>
                      </a:r>
                    </a:p>
                  </a:txBody>
                  <a:tcPr marL="76200" marR="76200" marT="38100" marB="381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4 x 4</a:t>
                      </a:r>
                    </a:p>
                  </a:txBody>
                  <a:tcPr marL="76200" marR="762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Anode size (1ch)</a:t>
                      </a:r>
                    </a:p>
                  </a:txBody>
                  <a:tcPr marL="76200" marR="76200" marT="38100" marB="381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5.3 x 5.3 mm</a:t>
                      </a:r>
                    </a:p>
                  </a:txBody>
                  <a:tcPr marL="76200" marR="762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Anode gaps</a:t>
                      </a:r>
                    </a:p>
                  </a:txBody>
                  <a:tcPr marL="76200" marR="76200" marT="38100" marB="381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MS UI Gothic" pitchFamily="50" charset="-128"/>
                        </a:rPr>
                        <a:t>0.3 mm</a:t>
                      </a:r>
                    </a:p>
                  </a:txBody>
                  <a:tcPr marL="76200" marR="76200" marT="38100" marB="381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05" name="Rectangle 61"/>
          <p:cNvSpPr>
            <a:spLocks noChangeArrowheads="1"/>
          </p:cNvSpPr>
          <p:nvPr/>
        </p:nvSpPr>
        <p:spPr bwMode="auto">
          <a:xfrm>
            <a:off x="500063" y="4214813"/>
            <a:ext cx="42862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kumimoji="0" lang="en-US" altLang="ja-JP" sz="2400">
                <a:latin typeface="Calibri" pitchFamily="34" charset="0"/>
              </a:rPr>
              <a:t>R&amp;D with Hamamatsu photonics </a:t>
            </a:r>
          </a:p>
        </p:txBody>
      </p:sp>
      <p:sp>
        <p:nvSpPr>
          <p:cNvPr id="7206" name="Rectangle 63"/>
          <p:cNvSpPr>
            <a:spLocks noChangeArrowheads="1"/>
          </p:cNvSpPr>
          <p:nvPr/>
        </p:nvSpPr>
        <p:spPr bwMode="auto">
          <a:xfrm>
            <a:off x="571500" y="4857750"/>
            <a:ext cx="808037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84175" indent="-384175">
              <a:buClr>
                <a:srgbClr val="0066FF"/>
              </a:buClr>
              <a:buFontTx/>
              <a:buChar char="•"/>
            </a:pPr>
            <a:r>
              <a:rPr kumimoji="0" lang="en-US" altLang="ja-JP" sz="2400">
                <a:solidFill>
                  <a:srgbClr val="FF0000"/>
                </a:solidFill>
                <a:latin typeface="Calibri" pitchFamily="34" charset="0"/>
              </a:rPr>
              <a:t>High time resolution</a:t>
            </a:r>
            <a:r>
              <a:rPr kumimoji="0" lang="en-US" altLang="ja-JP" sz="2400">
                <a:solidFill>
                  <a:schemeClr val="hlink"/>
                </a:solidFill>
                <a:latin typeface="Calibri" pitchFamily="34" charset="0"/>
              </a:rPr>
              <a:t>	</a:t>
            </a:r>
            <a:r>
              <a:rPr kumimoji="0" lang="en-US" altLang="ja-JP" sz="2400">
                <a:latin typeface="Symbol" pitchFamily="18" charset="2"/>
              </a:rPr>
              <a:t>s</a:t>
            </a:r>
            <a:r>
              <a:rPr kumimoji="0" lang="en-US" altLang="ja-JP" sz="2400">
                <a:latin typeface="Calibri" pitchFamily="34" charset="0"/>
              </a:rPr>
              <a:t>&lt;40ps</a:t>
            </a:r>
          </a:p>
          <a:p>
            <a:pPr marL="384175" indent="-384175">
              <a:buClr>
                <a:srgbClr val="0066FF"/>
              </a:buClr>
              <a:buFontTx/>
              <a:buChar char="•"/>
            </a:pPr>
            <a:r>
              <a:rPr kumimoji="0" lang="en-US" altLang="ja-JP" sz="2400">
                <a:solidFill>
                  <a:srgbClr val="FF0000"/>
                </a:solidFill>
                <a:latin typeface="Calibri" pitchFamily="34" charset="0"/>
              </a:rPr>
              <a:t>Large effective area</a:t>
            </a:r>
            <a:r>
              <a:rPr kumimoji="0" lang="en-US" altLang="ja-JP" sz="2400">
                <a:latin typeface="Calibri" pitchFamily="34" charset="0"/>
              </a:rPr>
              <a:t>	64% by square shape</a:t>
            </a:r>
          </a:p>
          <a:p>
            <a:pPr marL="384175" indent="-384175">
              <a:buClr>
                <a:srgbClr val="0066FF"/>
              </a:buClr>
              <a:buFontTx/>
              <a:buChar char="•"/>
            </a:pPr>
            <a:r>
              <a:rPr kumimoji="0" lang="en-US" altLang="ja-JP" sz="2400">
                <a:solidFill>
                  <a:srgbClr val="FF0000"/>
                </a:solidFill>
                <a:latin typeface="Calibri" pitchFamily="34" charset="0"/>
              </a:rPr>
              <a:t>Position information</a:t>
            </a:r>
            <a:r>
              <a:rPr kumimoji="0" lang="en-US" altLang="ja-JP" sz="2400">
                <a:solidFill>
                  <a:schemeClr val="hlink"/>
                </a:solidFill>
                <a:latin typeface="Calibri" pitchFamily="34" charset="0"/>
              </a:rPr>
              <a:t>	</a:t>
            </a:r>
            <a:r>
              <a:rPr kumimoji="0" lang="en-US" altLang="ja-JP" sz="2400">
                <a:latin typeface="Calibri" pitchFamily="34" charset="0"/>
              </a:rPr>
              <a:t>4ch linear anode (5mm pitch)</a:t>
            </a:r>
          </a:p>
          <a:p>
            <a:pPr marL="384175" indent="-384175">
              <a:buClr>
                <a:srgbClr val="0066FF"/>
              </a:buClr>
              <a:buFontTx/>
              <a:buChar char="•"/>
            </a:pPr>
            <a:r>
              <a:rPr kumimoji="0" lang="en-US" altLang="ja-JP" sz="2400">
                <a:solidFill>
                  <a:srgbClr val="FF0000"/>
                </a:solidFill>
                <a:latin typeface="Calibri" pitchFamily="34" charset="0"/>
              </a:rPr>
              <a:t>Sufficient lifetime		</a:t>
            </a:r>
            <a:r>
              <a:rPr kumimoji="0" lang="en-US" altLang="ja-JP" sz="2400">
                <a:latin typeface="Calibri" pitchFamily="34" charset="0"/>
              </a:rPr>
              <a:t>&gt;1C/cm</a:t>
            </a:r>
            <a:r>
              <a:rPr kumimoji="0" lang="en-US" altLang="ja-JP" sz="2400" baseline="30000">
                <a:latin typeface="Calibri" pitchFamily="34" charset="0"/>
              </a:rPr>
              <a:t>2</a:t>
            </a:r>
          </a:p>
        </p:txBody>
      </p:sp>
      <p:pic>
        <p:nvPicPr>
          <p:cNvPr id="7207" name="図 4" descr="MCP-PMT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143000"/>
            <a:ext cx="353853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8" name="Picture 5" descr="C:\kenji\doc\pid\conf\201005RICH2010\fig\mcp-draw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25" y="1928813"/>
            <a:ext cx="16684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36564A-3BC6-4A44-BD3F-FADD674D3230}" type="slidenum">
              <a:rPr lang="en-US" altLang="ja-JP"/>
              <a:pPr>
                <a:defRPr/>
              </a:pPr>
              <a:t>47</a:t>
            </a:fld>
            <a:endParaRPr lang="en-US" altLang="ja-JP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8229600" cy="836613"/>
          </a:xfrm>
        </p:spPr>
        <p:txBody>
          <a:bodyPr/>
          <a:lstStyle/>
          <a:p>
            <a:r>
              <a:rPr lang="en-US" altLang="ja-JP" smtClean="0"/>
              <a:t>MCP-PMT performance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2400" smtClean="0"/>
              <a:t>Basic performance of new version</a:t>
            </a:r>
          </a:p>
          <a:p>
            <a:pPr lvl="1"/>
            <a:r>
              <a:rPr lang="en-US" altLang="ja-JP" sz="2000" smtClean="0"/>
              <a:t>Before aging</a:t>
            </a:r>
          </a:p>
        </p:txBody>
      </p:sp>
      <p:pic>
        <p:nvPicPr>
          <p:cNvPr id="8197" name="Picture 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" y="1960563"/>
            <a:ext cx="4322763" cy="296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198" name="Picture 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7638" y="1962150"/>
            <a:ext cx="3563937" cy="299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1193800" y="5057775"/>
            <a:ext cx="7626350" cy="1562100"/>
            <a:chOff x="0" y="0"/>
            <a:chExt cx="6832" cy="1400"/>
          </a:xfrm>
        </p:grpSpPr>
        <p:pic>
          <p:nvPicPr>
            <p:cNvPr id="8203" name="Picture 5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4" y="0"/>
              <a:ext cx="5632" cy="1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8204" name="Rectangle 57"/>
            <p:cNvSpPr>
              <a:spLocks/>
            </p:cNvSpPr>
            <p:nvPr/>
          </p:nvSpPr>
          <p:spPr bwMode="auto">
            <a:xfrm>
              <a:off x="0" y="880"/>
              <a:ext cx="6832" cy="256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sp>
        <p:nvSpPr>
          <p:cNvPr id="8200" name="Rectangle 58"/>
          <p:cNvSpPr>
            <a:spLocks noChangeArrowheads="1"/>
          </p:cNvSpPr>
          <p:nvPr/>
        </p:nvSpPr>
        <p:spPr bwMode="auto">
          <a:xfrm>
            <a:off x="1092200" y="6032500"/>
            <a:ext cx="7816850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01" name="Text Box 59"/>
          <p:cNvSpPr txBox="1">
            <a:spLocks noChangeArrowheads="1"/>
          </p:cNvSpPr>
          <p:nvPr/>
        </p:nvSpPr>
        <p:spPr bwMode="auto">
          <a:xfrm>
            <a:off x="1401763" y="2397125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TTS</a:t>
            </a:r>
          </a:p>
        </p:txBody>
      </p:sp>
      <p:sp>
        <p:nvSpPr>
          <p:cNvPr id="8202" name="Rectangle 60"/>
          <p:cNvSpPr>
            <a:spLocks noChangeArrowheads="1"/>
          </p:cNvSpPr>
          <p:nvPr/>
        </p:nvSpPr>
        <p:spPr bwMode="auto">
          <a:xfrm>
            <a:off x="747713" y="1973263"/>
            <a:ext cx="2597150" cy="268287"/>
          </a:xfrm>
          <a:prstGeom prst="rect">
            <a:avLst/>
          </a:prstGeom>
          <a:solidFill>
            <a:srgbClr val="F8F8F8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CAB3F8-3DC7-482E-911A-F6E96F40D5A3}" type="slidenum">
              <a:rPr lang="en-US" altLang="ja-JP"/>
              <a:pPr>
                <a:defRPr/>
              </a:pPr>
              <a:t>48</a:t>
            </a:fld>
            <a:endParaRPr lang="en-US" altLang="ja-JP"/>
          </a:p>
        </p:txBody>
      </p:sp>
      <p:sp>
        <p:nvSpPr>
          <p:cNvPr id="9219" name="Rectangle 5"/>
          <p:cNvSpPr txBox="1">
            <a:spLocks noGrp="1" noChangeArrowheads="1"/>
          </p:cNvSpPr>
          <p:nvPr/>
        </p:nvSpPr>
        <p:spPr bwMode="auto">
          <a:xfrm>
            <a:off x="6831013" y="6461125"/>
            <a:ext cx="21336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65C9E415-D17C-4D55-BD6B-EB5AED23C052}" type="slidenum">
              <a:rPr lang="en-US" altLang="ja-JP" sz="1400"/>
              <a:pPr algn="r"/>
              <a:t>48</a:t>
            </a:fld>
            <a:endParaRPr lang="en-US" altLang="ja-JP" sz="1400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ja-JP" smtClean="0"/>
              <a:t>MCP-PMT lifetime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052513"/>
            <a:ext cx="8229600" cy="9191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ja-JP" smtClean="0"/>
              <a:t>QE variation</a:t>
            </a:r>
          </a:p>
          <a:p>
            <a:pPr lvl="1">
              <a:lnSpc>
                <a:spcPct val="90000"/>
              </a:lnSpc>
            </a:pPr>
            <a:r>
              <a:rPr lang="en-US" altLang="ja-JP" smtClean="0">
                <a:solidFill>
                  <a:srgbClr val="FF3300"/>
                </a:solidFill>
              </a:rPr>
              <a:t>10% drop at ~2C/cm</a:t>
            </a:r>
            <a:r>
              <a:rPr lang="en-US" altLang="ja-JP" baseline="30000" smtClean="0">
                <a:solidFill>
                  <a:srgbClr val="FF3300"/>
                </a:solidFill>
              </a:rPr>
              <a:t>2</a:t>
            </a:r>
            <a:r>
              <a:rPr lang="en-US" altLang="ja-JP" smtClean="0">
                <a:solidFill>
                  <a:srgbClr val="FF3300"/>
                </a:solidFill>
              </a:rPr>
              <a:t> ; </a:t>
            </a:r>
            <a:r>
              <a:rPr lang="en-US" altLang="ja-JP" u="sng" smtClean="0">
                <a:solidFill>
                  <a:srgbClr val="FF3300"/>
                </a:solidFill>
              </a:rPr>
              <a:t>sufficient lifetime!</a:t>
            </a:r>
          </a:p>
        </p:txBody>
      </p:sp>
      <p:grpSp>
        <p:nvGrpSpPr>
          <p:cNvPr id="2" name="グループ化 29"/>
          <p:cNvGrpSpPr>
            <a:grpSpLocks/>
          </p:cNvGrpSpPr>
          <p:nvPr/>
        </p:nvGrpSpPr>
        <p:grpSpPr bwMode="auto">
          <a:xfrm>
            <a:off x="1214438" y="1857375"/>
            <a:ext cx="5984875" cy="4786313"/>
            <a:chOff x="571472" y="1500174"/>
            <a:chExt cx="5985502" cy="5012802"/>
          </a:xfrm>
        </p:grpSpPr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2" y="1500174"/>
              <a:ext cx="5929354" cy="4384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4" name="テキスト ボックス 31"/>
            <p:cNvSpPr txBox="1">
              <a:spLocks noChangeArrowheads="1"/>
            </p:cNvSpPr>
            <p:nvPr/>
          </p:nvSpPr>
          <p:spPr bwMode="auto">
            <a:xfrm>
              <a:off x="2398667" y="3534535"/>
              <a:ext cx="14342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rgbClr val="0070C0"/>
                  </a:solidFill>
                </a:rPr>
                <a:t>Old type</a:t>
              </a:r>
              <a:endParaRPr lang="ja-JP" altLang="en-US" b="1">
                <a:solidFill>
                  <a:srgbClr val="0070C0"/>
                </a:solidFill>
              </a:endParaRPr>
            </a:p>
          </p:txBody>
        </p:sp>
        <p:sp>
          <p:nvSpPr>
            <p:cNvPr id="9225" name="テキスト ボックス 32"/>
            <p:cNvSpPr txBox="1">
              <a:spLocks noChangeArrowheads="1"/>
            </p:cNvSpPr>
            <p:nvPr/>
          </p:nvSpPr>
          <p:spPr bwMode="auto">
            <a:xfrm>
              <a:off x="4643438" y="3345420"/>
              <a:ext cx="12491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b="1">
                  <a:solidFill>
                    <a:srgbClr val="FF0000"/>
                  </a:solidFill>
                </a:rPr>
                <a:t>New type</a:t>
              </a:r>
              <a:endParaRPr lang="ja-JP" altLang="en-US" b="1">
                <a:solidFill>
                  <a:srgbClr val="FF0000"/>
                </a:solidFill>
              </a:endParaRPr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3429271" y="2785380"/>
              <a:ext cx="549333" cy="107239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5501175" y="2358086"/>
              <a:ext cx="838288" cy="108569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1589166" y="5788073"/>
              <a:ext cx="4786814" cy="4804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37" name="直線コネクタ 36"/>
            <p:cNvCxnSpPr/>
            <p:nvPr/>
          </p:nvCxnSpPr>
          <p:spPr>
            <a:xfrm rot="5400000" flipH="1" flipV="1">
              <a:off x="1143215" y="5870373"/>
              <a:ext cx="167925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rot="5400000" flipH="1" flipV="1">
              <a:off x="4559873" y="5870373"/>
              <a:ext cx="167925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 rot="5400000" flipH="1" flipV="1">
              <a:off x="5775270" y="5871204"/>
              <a:ext cx="166262" cy="0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2" name="テキスト ボックス 39"/>
            <p:cNvSpPr txBox="1">
              <a:spLocks noChangeArrowheads="1"/>
            </p:cNvSpPr>
            <p:nvPr/>
          </p:nvSpPr>
          <p:spPr bwMode="auto">
            <a:xfrm>
              <a:off x="1073517" y="5957934"/>
              <a:ext cx="2984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chemeClr val="accent2"/>
                  </a:solidFill>
                </a:rPr>
                <a:t>0</a:t>
              </a:r>
              <a:endParaRPr lang="ja-JP" altLang="en-US" sz="1600" b="1">
                <a:solidFill>
                  <a:schemeClr val="accent2"/>
                </a:solidFill>
              </a:endParaRPr>
            </a:p>
          </p:txBody>
        </p:sp>
        <p:sp>
          <p:nvSpPr>
            <p:cNvPr id="9233" name="テキスト ボックス 40"/>
            <p:cNvSpPr txBox="1">
              <a:spLocks noChangeArrowheads="1"/>
            </p:cNvSpPr>
            <p:nvPr/>
          </p:nvSpPr>
          <p:spPr bwMode="auto">
            <a:xfrm>
              <a:off x="5625801" y="5929330"/>
              <a:ext cx="41229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chemeClr val="accent2"/>
                  </a:solidFill>
                </a:rPr>
                <a:t>10</a:t>
              </a:r>
              <a:endParaRPr lang="ja-JP" altLang="en-US" sz="1600" b="1">
                <a:solidFill>
                  <a:schemeClr val="accent2"/>
                </a:solidFill>
              </a:endParaRPr>
            </a:p>
          </p:txBody>
        </p:sp>
        <p:sp>
          <p:nvSpPr>
            <p:cNvPr id="9234" name="テキスト ボックス 41"/>
            <p:cNvSpPr txBox="1">
              <a:spLocks noChangeArrowheads="1"/>
            </p:cNvSpPr>
            <p:nvPr/>
          </p:nvSpPr>
          <p:spPr bwMode="auto">
            <a:xfrm>
              <a:off x="4500562" y="5939227"/>
              <a:ext cx="2984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solidFill>
                    <a:schemeClr val="accent2"/>
                  </a:solidFill>
                </a:rPr>
                <a:t>1</a:t>
              </a:r>
              <a:endParaRPr lang="ja-JP" altLang="en-US" sz="1600" b="1">
                <a:solidFill>
                  <a:schemeClr val="accent2"/>
                </a:solidFill>
              </a:endParaRPr>
            </a:p>
          </p:txBody>
        </p:sp>
        <p:cxnSp>
          <p:nvCxnSpPr>
            <p:cNvPr id="43" name="直線コネクタ 42"/>
            <p:cNvCxnSpPr/>
            <p:nvPr/>
          </p:nvCxnSpPr>
          <p:spPr>
            <a:xfrm>
              <a:off x="1227178" y="5947685"/>
              <a:ext cx="5329796" cy="0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36" name="テキスト ボックス 43"/>
            <p:cNvSpPr txBox="1">
              <a:spLocks noChangeArrowheads="1"/>
            </p:cNvSpPr>
            <p:nvPr/>
          </p:nvSpPr>
          <p:spPr bwMode="auto">
            <a:xfrm>
              <a:off x="4887659" y="6143644"/>
              <a:ext cx="16131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ja-JP" sz="1400" b="1">
                  <a:solidFill>
                    <a:schemeClr val="accent2"/>
                  </a:solidFill>
                </a:rPr>
                <a:t> </a:t>
              </a:r>
              <a:r>
                <a:rPr lang="en-US" altLang="ja-JP" b="1">
                  <a:solidFill>
                    <a:schemeClr val="accent2"/>
                  </a:solidFill>
                </a:rPr>
                <a:t>Belle-II</a:t>
              </a:r>
              <a:r>
                <a:rPr lang="ja-JP" altLang="en-US" b="1">
                  <a:solidFill>
                    <a:schemeClr val="accent2"/>
                  </a:solidFill>
                </a:rPr>
                <a:t> </a:t>
              </a:r>
              <a:r>
                <a:rPr lang="en-US" altLang="ja-JP" b="1">
                  <a:solidFill>
                    <a:schemeClr val="accent2"/>
                  </a:solidFill>
                </a:rPr>
                <a:t>year</a:t>
              </a:r>
              <a:endParaRPr lang="ja-JP" altLang="en-US" b="1">
                <a:solidFill>
                  <a:schemeClr val="accent2"/>
                </a:solidFill>
              </a:endParaRPr>
            </a:p>
          </p:txBody>
        </p:sp>
        <p:sp>
          <p:nvSpPr>
            <p:cNvPr id="9237" name="AutoShape 10"/>
            <p:cNvSpPr>
              <a:spLocks noChangeArrowheads="1"/>
            </p:cNvSpPr>
            <p:nvPr/>
          </p:nvSpPr>
          <p:spPr bwMode="auto">
            <a:xfrm rot="-998604">
              <a:off x="4374604" y="3126650"/>
              <a:ext cx="918727" cy="252522"/>
            </a:xfrm>
            <a:prstGeom prst="rightArrow">
              <a:avLst>
                <a:gd name="adj1" fmla="val 50000"/>
                <a:gd name="adj2" fmla="val 10483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ja-JP" sz="2000"/>
            </a:p>
          </p:txBody>
        </p:sp>
      </p:grp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Hybrid Avalanche Photo-Detector (HAPD)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065123"/>
            <a:ext cx="8229600" cy="4015280"/>
          </a:xfrm>
        </p:spPr>
        <p:txBody>
          <a:bodyPr/>
          <a:lstStyle/>
          <a:p>
            <a:r>
              <a:rPr lang="en-US" altLang="ja-JP" dirty="0" smtClean="0"/>
              <a:t>Developed with Hamamatsu Photonics</a:t>
            </a:r>
            <a:endParaRPr lang="ja-JP" altLang="en-US" dirty="0"/>
          </a:p>
        </p:txBody>
      </p:sp>
      <p:sp>
        <p:nvSpPr>
          <p:cNvPr id="88" name="二等辺三角形 87"/>
          <p:cNvSpPr/>
          <p:nvPr/>
        </p:nvSpPr>
        <p:spPr>
          <a:xfrm rot="10800000">
            <a:off x="2750692" y="4429132"/>
            <a:ext cx="214314" cy="142876"/>
          </a:xfrm>
          <a:prstGeom prst="triangl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  <p:pic>
        <p:nvPicPr>
          <p:cNvPr id="90" name="Picture 11" descr="IMG_00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0778" y="883494"/>
            <a:ext cx="1326022" cy="994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/>
          <a:srcRect l="15937" t="50625" r="42812" b="13750"/>
          <a:stretch>
            <a:fillRect/>
          </a:stretch>
        </p:blipFill>
        <p:spPr bwMode="auto">
          <a:xfrm>
            <a:off x="4636565" y="2020622"/>
            <a:ext cx="4268819" cy="292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" name="テキスト ボックス 91"/>
          <p:cNvSpPr txBox="1"/>
          <p:nvPr/>
        </p:nvSpPr>
        <p:spPr>
          <a:xfrm>
            <a:off x="5282851" y="1743670"/>
            <a:ext cx="267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Single photon </a:t>
            </a:r>
            <a:r>
              <a:rPr lang="en-US" altLang="ja-JP" dirty="0" smtClean="0"/>
              <a:t>pulse height</a:t>
            </a:r>
            <a:endParaRPr kumimoji="1" lang="ja-JP" altLang="en-US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5141736" y="2400117"/>
            <a:ext cx="893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pedestal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6035731" y="3153129"/>
            <a:ext cx="64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0000FF"/>
                </a:solidFill>
              </a:rPr>
              <a:t>1 </a:t>
            </a:r>
            <a:r>
              <a:rPr lang="en-US" altLang="ja-JP" sz="1600" dirty="0" err="1" smtClean="0">
                <a:solidFill>
                  <a:srgbClr val="0000FF"/>
                </a:solidFill>
              </a:rPr>
              <a:t>p.e</a:t>
            </a:r>
            <a:r>
              <a:rPr lang="en-US" altLang="ja-JP" sz="1600" dirty="0" smtClean="0">
                <a:solidFill>
                  <a:srgbClr val="0000FF"/>
                </a:solidFill>
              </a:rPr>
              <a:t>.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6836666" y="3988718"/>
            <a:ext cx="648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2</a:t>
            </a:r>
            <a:r>
              <a:rPr lang="en-US" altLang="ja-JP" sz="1600" dirty="0" smtClean="0">
                <a:solidFill>
                  <a:srgbClr val="0000FF"/>
                </a:solidFill>
              </a:rPr>
              <a:t> </a:t>
            </a:r>
            <a:r>
              <a:rPr lang="en-US" altLang="ja-JP" sz="1600" dirty="0" err="1" smtClean="0">
                <a:solidFill>
                  <a:srgbClr val="0000FF"/>
                </a:solidFill>
              </a:rPr>
              <a:t>p.e</a:t>
            </a:r>
            <a:r>
              <a:rPr lang="en-US" altLang="ja-JP" sz="1600" dirty="0" smtClean="0">
                <a:solidFill>
                  <a:srgbClr val="0000FF"/>
                </a:solidFill>
              </a:rPr>
              <a:t>.</a:t>
            </a:r>
            <a:endParaRPr kumimoji="1"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7772141" y="3699157"/>
            <a:ext cx="113324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Gain ~10</a:t>
            </a:r>
            <a:r>
              <a:rPr kumimoji="1" lang="en-US" altLang="ja-JP" baseline="30000" dirty="0" smtClean="0">
                <a:solidFill>
                  <a:srgbClr val="0000FF"/>
                </a:solidFill>
              </a:rPr>
              <a:t>5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S/N ~17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98" name="図 97" descr="HighQE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866" y="3437319"/>
            <a:ext cx="3323108" cy="33231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9" name="Picture 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965663"/>
            <a:ext cx="3733800" cy="1882775"/>
          </a:xfrm>
          <a:prstGeom prst="rect">
            <a:avLst/>
          </a:prstGeom>
          <a:noFill/>
        </p:spPr>
      </p:pic>
      <p:sp>
        <p:nvSpPr>
          <p:cNvPr id="100" name="テキスト ボックス 99"/>
          <p:cNvSpPr txBox="1"/>
          <p:nvPr/>
        </p:nvSpPr>
        <p:spPr>
          <a:xfrm>
            <a:off x="607882" y="1965663"/>
            <a:ext cx="13243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Bi-alkali Photocathode</a:t>
            </a:r>
            <a:endParaRPr kumimoji="1" lang="ja-JP" altLang="en-US" sz="1400" dirty="0"/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152401" y="2931007"/>
            <a:ext cx="132431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-7~-8kV</a:t>
            </a:r>
            <a:endParaRPr kumimoji="1" lang="ja-JP" altLang="en-US" sz="1400" dirty="0"/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575746" y="3550997"/>
            <a:ext cx="15844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          </a:t>
            </a:r>
            <a:r>
              <a:rPr kumimoji="1" lang="en-US" altLang="ja-JP" sz="1400" dirty="0" err="1" smtClean="0"/>
              <a:t>Pixelated</a:t>
            </a:r>
            <a:r>
              <a:rPr kumimoji="1" lang="en-US" altLang="ja-JP" sz="1400" dirty="0" smtClean="0"/>
              <a:t> APD </a:t>
            </a:r>
            <a:endParaRPr kumimoji="1" lang="ja-JP" altLang="en-US" sz="1400" dirty="0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3318522" y="5369862"/>
            <a:ext cx="4443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Recent improvement in QE: peak 25% </a:t>
            </a:r>
            <a:r>
              <a:rPr kumimoji="1" lang="ja-JP" altLang="en-US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kumimoji="1" lang="en-US" altLang="ja-JP" dirty="0" smtClean="0">
                <a:solidFill>
                  <a:srgbClr val="0000FF"/>
                </a:solidFill>
                <a:sym typeface="Wingdings"/>
              </a:rPr>
              <a:t> 33%</a:t>
            </a:r>
          </a:p>
          <a:p>
            <a:r>
              <a:rPr lang="en-US" altLang="ja-JP" dirty="0">
                <a:solidFill>
                  <a:srgbClr val="0000FF"/>
                </a:solidFill>
                <a:sym typeface="Wingdings"/>
              </a:rPr>
              <a:t>u</a:t>
            </a:r>
            <a:r>
              <a:rPr lang="en-US" altLang="ja-JP" dirty="0" smtClean="0">
                <a:solidFill>
                  <a:srgbClr val="0000FF"/>
                </a:solidFill>
                <a:sym typeface="Wingdings"/>
              </a:rPr>
              <a:t>sing “Super Bi-alkali” technique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a typeface="ＭＳ Ｐゴシック" charset="-128"/>
              </a:rPr>
              <a:t>DEPFET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652120" y="1052736"/>
            <a:ext cx="2808288" cy="2089150"/>
            <a:chOff x="3362" y="2047"/>
            <a:chExt cx="2113" cy="1829"/>
          </a:xfrm>
        </p:grpSpPr>
        <p:pic>
          <p:nvPicPr>
            <p:cNvPr id="1031" name="Picture 4" descr="depmos_li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62" y="2047"/>
              <a:ext cx="2113" cy="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5" descr="pdrai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36" y="2358"/>
              <a:ext cx="397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Picture 6" descr="psourc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90" y="2217"/>
              <a:ext cx="503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9" name="Text Box 7"/>
          <p:cNvSpPr txBox="1">
            <a:spLocks noChangeArrowheads="1"/>
          </p:cNvSpPr>
          <p:nvPr/>
        </p:nvSpPr>
        <p:spPr bwMode="auto">
          <a:xfrm>
            <a:off x="395288" y="1071563"/>
            <a:ext cx="4748212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Each pixel is a p-channel FET on a completely depleted bulk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 deep n-implant creates a potential minimum for electrons under the gate (“internal gate”)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Signal electrons accumulate in the internal gate and modulate the transistor current (g</a:t>
            </a:r>
            <a:r>
              <a:rPr kumimoji="0" lang="en-US" altLang="ja-JP" sz="1400" baseline="-250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q</a:t>
            </a: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 ~ 400 pA/e</a:t>
            </a:r>
            <a:r>
              <a:rPr kumimoji="0" lang="en-US" altLang="ja-JP" sz="1400" baseline="300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-</a:t>
            </a: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Accumulated charge can be removed by a clear contact (“reset”)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Fully depleted:  =&gt; large signal, fast signal collection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Symbol" pitchFamily="16" charset="2"/>
              <a:buChar char="Þ"/>
            </a:pPr>
            <a:endParaRPr kumimoji="0" lang="en-US" altLang="ja-JP" sz="14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Low capacitance,  internal amplification: =&gt; low noise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High S/N even for thin sensors (50µm)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4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Rolling shutter mode (column parallel) for matrix operation	=&gt; 20 µs frame readout time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	=&gt; Low power (only few lines powered)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6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6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6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6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6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idx="1"/>
          </p:nvPr>
        </p:nvGraphicFramePr>
        <p:xfrm>
          <a:off x="4679950" y="3373438"/>
          <a:ext cx="4464050" cy="3008312"/>
        </p:xfrm>
        <a:graphic>
          <a:graphicData uri="http://schemas.openxmlformats.org/presentationml/2006/ole">
            <p:oleObj spid="_x0000_s177154" name="Visio" r:id="rId7" imgW="7110360" imgH="4793040" progId="">
              <p:embed/>
            </p:oleObj>
          </a:graphicData>
        </a:graphic>
      </p:graphicFrame>
      <p:sp>
        <p:nvSpPr>
          <p:cNvPr id="1030" name="Slide Number Placeholder 10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F2BD4BA-6F37-4D69-AE82-34CB22A18A60}" type="slidenum">
              <a:rPr lang="en-GB">
                <a:solidFill>
                  <a:srgbClr val="000000"/>
                </a:solidFill>
              </a:rPr>
              <a:pPr/>
              <a:t>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103440" y="0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DEPFET:</a:t>
            </a:r>
            <a:endParaRPr lang="en-US" altLang="ja-JP" sz="1400" dirty="0" smtClean="0">
              <a:hlinkClick r:id="rId8"/>
            </a:endParaRPr>
          </a:p>
          <a:p>
            <a:r>
              <a:rPr lang="en-US" altLang="ja-JP" sz="1400" dirty="0" smtClean="0">
                <a:hlinkClick r:id="rId8"/>
              </a:rPr>
              <a:t>http://aldebaran.hll.mpg.de/twiki/bin/view/DEPFET/WebHome</a:t>
            </a:r>
            <a:endParaRPr lang="ja-JP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Neutron Radiation Damage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APD damaged due to neutron flux</a:t>
            </a:r>
          </a:p>
          <a:p>
            <a:pPr lvl="1"/>
            <a:r>
              <a:rPr lang="en-US" altLang="ja-JP" dirty="0" smtClean="0"/>
              <a:t>Large noise and S/N degraded in single photon detection</a:t>
            </a:r>
          </a:p>
          <a:p>
            <a:pPr lvl="1"/>
            <a:r>
              <a:rPr lang="en-US" altLang="ja-JP" dirty="0" smtClean="0"/>
              <a:t>Estimated 10</a:t>
            </a:r>
            <a:r>
              <a:rPr lang="en-US" altLang="ja-JP" baseline="30000" dirty="0" smtClean="0"/>
              <a:t>12</a:t>
            </a:r>
            <a:r>
              <a:rPr lang="en-US" altLang="ja-JP" dirty="0" smtClean="0"/>
              <a:t> neutrons/cm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for 10-year Belle II operation</a:t>
            </a:r>
          </a:p>
          <a:p>
            <a:r>
              <a:rPr lang="en-US" altLang="ja-JP" dirty="0" smtClean="0"/>
              <a:t>HAPD irradiated using fast neutrons from a reactor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1539"/>
            <a:ext cx="3083340" cy="230952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0" y="3191539"/>
            <a:ext cx="2302723" cy="285574"/>
          </a:xfrm>
          <a:prstGeom prst="rect">
            <a:avLst/>
          </a:prstGeom>
          <a:solidFill>
            <a:srgbClr val="FFFCAB"/>
          </a:solidFill>
          <a:ln w="127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000" dirty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1 </a:t>
            </a:r>
            <a:r>
              <a:rPr lang="en-US" altLang="ja-JP" sz="2000" dirty="0" err="1" smtClean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μsec</a:t>
            </a:r>
            <a:r>
              <a:rPr lang="en-US" altLang="ja-JP" sz="2000" dirty="0" smtClean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 peaking </a:t>
            </a:r>
            <a:r>
              <a:rPr lang="en-US" altLang="ja-JP" sz="2000" dirty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time</a:t>
            </a:r>
          </a:p>
        </p:txBody>
      </p:sp>
      <p:sp>
        <p:nvSpPr>
          <p:cNvPr id="6" name="Rectangle 6"/>
          <p:cNvSpPr>
            <a:spLocks/>
          </p:cNvSpPr>
          <p:nvPr/>
        </p:nvSpPr>
        <p:spPr bwMode="auto">
          <a:xfrm>
            <a:off x="1254084" y="4588807"/>
            <a:ext cx="1022515" cy="27699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66008D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single </a:t>
            </a:r>
            <a:r>
              <a:rPr lang="en-US" altLang="ja-JP" dirty="0" err="1">
                <a:solidFill>
                  <a:srgbClr val="66008D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p.e</a:t>
            </a:r>
            <a:r>
              <a:rPr lang="en-US" altLang="ja-JP" dirty="0">
                <a:solidFill>
                  <a:srgbClr val="66008D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.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1254084" y="4089199"/>
            <a:ext cx="1203325" cy="307777"/>
          </a:xfrm>
          <a:prstGeom prst="rect">
            <a:avLst/>
          </a:prstGeom>
          <a:solidFill>
            <a:srgbClr val="FEDF98"/>
          </a:solidFill>
          <a:ln w="127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2712"/>
                </a:solidFill>
                <a:effectLst/>
                <a:uLnTx/>
                <a:uFillTx/>
                <a:latin typeface="Georgia" charset="0"/>
                <a:ea typeface="Georgia" charset="0"/>
                <a:cs typeface="Georgia" charset="0"/>
                <a:sym typeface="Georgia" charset="0"/>
              </a:rPr>
              <a:t>S/N~3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1688" y="5316393"/>
            <a:ext cx="2418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After 5x10^11 exposure</a:t>
            </a:r>
            <a:endParaRPr kumimoji="1" lang="ja-JP" altLang="en-US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2306" y="3477113"/>
            <a:ext cx="3262316" cy="237916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2" name="Rectangle 4"/>
          <p:cNvSpPr>
            <a:spLocks/>
          </p:cNvSpPr>
          <p:nvPr/>
        </p:nvSpPr>
        <p:spPr bwMode="auto">
          <a:xfrm>
            <a:off x="3335878" y="3365651"/>
            <a:ext cx="2748744" cy="285574"/>
          </a:xfrm>
          <a:prstGeom prst="rect">
            <a:avLst/>
          </a:prstGeom>
          <a:solidFill>
            <a:srgbClr val="FFFCAB"/>
          </a:solidFill>
          <a:ln w="127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000" dirty="0" smtClean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100 </a:t>
            </a:r>
            <a:r>
              <a:rPr lang="en-US" altLang="ja-JP" sz="2000" dirty="0" err="1" smtClean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nsec</a:t>
            </a:r>
            <a:r>
              <a:rPr lang="en-US" altLang="ja-JP" sz="2000" dirty="0" smtClean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 peaking </a:t>
            </a:r>
            <a:r>
              <a:rPr lang="en-US" altLang="ja-JP" sz="2000" dirty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time</a:t>
            </a:r>
          </a:p>
        </p:txBody>
      </p:sp>
      <p:sp>
        <p:nvSpPr>
          <p:cNvPr id="13" name="Rectangle 5"/>
          <p:cNvSpPr>
            <a:spLocks/>
          </p:cNvSpPr>
          <p:nvPr/>
        </p:nvSpPr>
        <p:spPr bwMode="auto">
          <a:xfrm>
            <a:off x="4300601" y="4711917"/>
            <a:ext cx="1203325" cy="307777"/>
          </a:xfrm>
          <a:prstGeom prst="rect">
            <a:avLst/>
          </a:prstGeom>
          <a:solidFill>
            <a:srgbClr val="FEDF98"/>
          </a:solidFill>
          <a:ln w="127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2712"/>
                </a:solidFill>
                <a:effectLst/>
                <a:uLnTx/>
                <a:uFillTx/>
                <a:latin typeface="Georgia" charset="0"/>
                <a:ea typeface="Georgia" charset="0"/>
                <a:cs typeface="Georgia" charset="0"/>
                <a:sym typeface="Georgia" charset="0"/>
              </a:rPr>
              <a:t>S/N</a:t>
            </a: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2712"/>
                </a:solidFill>
                <a:effectLst/>
                <a:uLnTx/>
                <a:uFillTx/>
                <a:latin typeface="Georgia" charset="0"/>
                <a:ea typeface="Georgia" charset="0"/>
                <a:cs typeface="Georgia" charset="0"/>
                <a:sym typeface="Georgia" charset="0"/>
              </a:rPr>
              <a:t>~6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FF2712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  <a:sym typeface="Georgia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0832" y="3839937"/>
            <a:ext cx="3453168" cy="270668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" name="Rectangle 4"/>
          <p:cNvSpPr>
            <a:spLocks/>
          </p:cNvSpPr>
          <p:nvPr/>
        </p:nvSpPr>
        <p:spPr bwMode="auto">
          <a:xfrm>
            <a:off x="5938056" y="3803625"/>
            <a:ext cx="2748744" cy="285574"/>
          </a:xfrm>
          <a:prstGeom prst="rect">
            <a:avLst/>
          </a:prstGeom>
          <a:solidFill>
            <a:srgbClr val="FFFCAB"/>
          </a:solidFill>
          <a:ln w="127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2000" dirty="0" smtClean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100 </a:t>
            </a:r>
            <a:r>
              <a:rPr lang="en-US" altLang="ja-JP" sz="2000" dirty="0" err="1" smtClean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nsec</a:t>
            </a:r>
            <a:r>
              <a:rPr lang="en-US" altLang="ja-JP" sz="2000" dirty="0" smtClean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 peaking </a:t>
            </a:r>
            <a:r>
              <a:rPr lang="en-US" altLang="ja-JP" sz="2000" dirty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time</a:t>
            </a:r>
          </a:p>
        </p:txBody>
      </p:sp>
      <p:sp>
        <p:nvSpPr>
          <p:cNvPr id="16" name="Rectangle 5"/>
          <p:cNvSpPr>
            <a:spLocks/>
          </p:cNvSpPr>
          <p:nvPr/>
        </p:nvSpPr>
        <p:spPr bwMode="auto">
          <a:xfrm>
            <a:off x="6837181" y="6238848"/>
            <a:ext cx="1203325" cy="307777"/>
          </a:xfrm>
          <a:prstGeom prst="rect">
            <a:avLst/>
          </a:prstGeom>
          <a:solidFill>
            <a:srgbClr val="FEDF98"/>
          </a:solidFill>
          <a:ln w="127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FF2712"/>
                </a:solidFill>
                <a:effectLst/>
                <a:uLnTx/>
                <a:uFillTx/>
                <a:latin typeface="Georgia" charset="0"/>
                <a:ea typeface="Georgia" charset="0"/>
                <a:cs typeface="Georgia" charset="0"/>
                <a:sym typeface="Georgia" charset="0"/>
              </a:rPr>
              <a:t>S/N</a:t>
            </a: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2712"/>
                </a:solidFill>
                <a:effectLst/>
                <a:uLnTx/>
                <a:uFillTx/>
                <a:latin typeface="Georgia" charset="0"/>
                <a:ea typeface="Georgia" charset="0"/>
                <a:cs typeface="Georgia" charset="0"/>
                <a:sym typeface="Georgia" charset="0"/>
              </a:rPr>
              <a:t>~7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FF2712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  <a:sym typeface="Georgia" charset="0"/>
            </a:endParaRPr>
          </a:p>
        </p:txBody>
      </p:sp>
      <p:sp>
        <p:nvSpPr>
          <p:cNvPr id="18" name="Rectangle 5"/>
          <p:cNvSpPr>
            <a:spLocks/>
          </p:cNvSpPr>
          <p:nvPr/>
        </p:nvSpPr>
        <p:spPr bwMode="auto">
          <a:xfrm>
            <a:off x="1254084" y="3532160"/>
            <a:ext cx="1203325" cy="307777"/>
          </a:xfrm>
          <a:prstGeom prst="rect">
            <a:avLst/>
          </a:prstGeom>
          <a:solidFill>
            <a:srgbClr val="FEDF98"/>
          </a:solidFill>
          <a:ln w="127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kern="0" dirty="0" smtClean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HV=-7kV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FF2712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  <a:sym typeface="Georgia" charset="0"/>
            </a:endParaRPr>
          </a:p>
        </p:txBody>
      </p:sp>
      <p:sp>
        <p:nvSpPr>
          <p:cNvPr id="19" name="Rectangle 5"/>
          <p:cNvSpPr>
            <a:spLocks/>
          </p:cNvSpPr>
          <p:nvPr/>
        </p:nvSpPr>
        <p:spPr bwMode="auto">
          <a:xfrm>
            <a:off x="4300601" y="3781422"/>
            <a:ext cx="1203325" cy="307777"/>
          </a:xfrm>
          <a:prstGeom prst="rect">
            <a:avLst/>
          </a:prstGeom>
          <a:solidFill>
            <a:srgbClr val="FEDF98"/>
          </a:solidFill>
          <a:ln w="127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kern="0" dirty="0" smtClean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HV=-7kV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FF2712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  <a:sym typeface="Georgia" charset="0"/>
            </a:endParaRPr>
          </a:p>
        </p:txBody>
      </p:sp>
      <p:sp>
        <p:nvSpPr>
          <p:cNvPr id="20" name="Rectangle 5"/>
          <p:cNvSpPr>
            <a:spLocks/>
          </p:cNvSpPr>
          <p:nvPr/>
        </p:nvSpPr>
        <p:spPr bwMode="auto">
          <a:xfrm>
            <a:off x="7303559" y="4281030"/>
            <a:ext cx="1383241" cy="307777"/>
          </a:xfrm>
          <a:prstGeom prst="rect">
            <a:avLst/>
          </a:prstGeom>
          <a:solidFill>
            <a:srgbClr val="FEDF98"/>
          </a:solidFill>
          <a:ln w="127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kern="0" dirty="0" smtClean="0">
                <a:solidFill>
                  <a:srgbClr val="FF2712"/>
                </a:solidFill>
                <a:latin typeface="Georgia" charset="0"/>
                <a:ea typeface="Georgia" charset="0"/>
                <a:cs typeface="Georgia" charset="0"/>
                <a:sym typeface="Georgia" charset="0"/>
              </a:rPr>
              <a:t>HV=-8kV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FF2712"/>
              </a:solidFill>
              <a:effectLst/>
              <a:uLnTx/>
              <a:uFillTx/>
              <a:latin typeface="Georgia" charset="0"/>
              <a:ea typeface="Georgia" charset="0"/>
              <a:cs typeface="Georgia" charset="0"/>
              <a:sym typeface="Georgia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57200" y="5856273"/>
            <a:ext cx="565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Optimization of </a:t>
            </a:r>
            <a:r>
              <a:rPr lang="en-US" altLang="ja-JP" sz="2000" dirty="0" smtClean="0">
                <a:solidFill>
                  <a:srgbClr val="0000FF"/>
                </a:solidFill>
              </a:rPr>
              <a:t>readout electronics can improve S/N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66111" y="6241683"/>
            <a:ext cx="3111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</a:rPr>
              <a:t>Further studies are going on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Simulation Study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Final detector geometry is being studied using G4 simulation</a:t>
            </a:r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637" y="2135401"/>
            <a:ext cx="2405134" cy="236337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638" y="4494110"/>
            <a:ext cx="2402408" cy="237747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00083" y="1777168"/>
            <a:ext cx="4552707" cy="326577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233775" y="5061191"/>
            <a:ext cx="494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Aerogel</a:t>
            </a:r>
            <a:r>
              <a:rPr kumimoji="1" lang="en-US" altLang="ja-JP" dirty="0" smtClean="0">
                <a:solidFill>
                  <a:srgbClr val="FF0000"/>
                </a:solidFill>
              </a:rPr>
              <a:t> radiator tile shape and HAPD tiling scheme </a:t>
            </a:r>
            <a:r>
              <a:rPr lang="en-US" altLang="ja-JP" dirty="0" smtClean="0">
                <a:solidFill>
                  <a:srgbClr val="FF0000"/>
                </a:solidFill>
              </a:rPr>
              <a:t>are being optimized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41342" y="5802997"/>
            <a:ext cx="494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Detector configuration will be finalized by the end of this year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2637" y="2135401"/>
            <a:ext cx="116010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6600"/>
                </a:solidFill>
              </a:rPr>
              <a:t>Radiator plan</a:t>
            </a:r>
            <a:endParaRPr kumimoji="1" lang="ja-JP" altLang="en-US" sz="1400" dirty="0">
              <a:solidFill>
                <a:srgbClr val="FF66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2638" y="4498779"/>
            <a:ext cx="159772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solidFill>
                  <a:srgbClr val="FF6600"/>
                </a:solidFill>
              </a:rPr>
              <a:t>Photodetector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 plan</a:t>
            </a:r>
            <a:endParaRPr kumimoji="1" lang="ja-JP" altLang="en-US" sz="1400" dirty="0">
              <a:solidFill>
                <a:srgbClr val="FF6600"/>
              </a:solidFill>
            </a:endParaRP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52388" y="179388"/>
            <a:ext cx="6427787" cy="541337"/>
          </a:xfrm>
          <a:ln/>
        </p:spPr>
        <p:txBody>
          <a:bodyPr>
            <a:spAutoFit/>
          </a:bodyPr>
          <a:lstStyle/>
          <a:p>
            <a:pPr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4C1900"/>
                </a:solidFill>
              </a:rPr>
              <a:t>Calorimeter problems for high luminosity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414463"/>
            <a:ext cx="3600450" cy="2185987"/>
          </a:xfrm>
          <a:ln/>
        </p:spPr>
        <p:txBody>
          <a:bodyPr>
            <a:spAutoFit/>
          </a:bodyPr>
          <a:lstStyle/>
          <a:p>
            <a:pPr>
              <a:lnSpc>
                <a:spcPct val="154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b="1"/>
              <a:t>Radiation damage of the components</a:t>
            </a:r>
          </a:p>
          <a:p>
            <a:pPr>
              <a:lnSpc>
                <a:spcPct val="154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b="1">
                <a:solidFill>
                  <a:srgbClr val="663300"/>
                </a:solidFill>
              </a:rPr>
              <a:t>Fake clusters</a:t>
            </a:r>
          </a:p>
          <a:p>
            <a:pPr>
              <a:lnSpc>
                <a:spcPct val="154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600" b="1">
                <a:solidFill>
                  <a:srgbClr val="663300"/>
                </a:solidFill>
              </a:rPr>
              <a:t>Pileup noise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5700" y="736600"/>
            <a:ext cx="5303838" cy="3043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3779838"/>
            <a:ext cx="5546725" cy="2757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05863" y="2519363"/>
            <a:ext cx="2894012" cy="253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940425" y="4787900"/>
            <a:ext cx="3060700" cy="158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38138" indent="-338138">
              <a:lnSpc>
                <a:spcPct val="154000"/>
              </a:lnSpc>
              <a:spcBef>
                <a:spcPts val="700"/>
              </a:spcBef>
              <a:buSzPct val="75000"/>
              <a:buFont typeface="Wingdings" charset="2"/>
              <a:buChar char="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 b="1">
                <a:solidFill>
                  <a:srgbClr val="003366"/>
                </a:solidFill>
                <a:latin typeface="Arial" charset="0"/>
              </a:rPr>
              <a:t>To make shorter shaping time of the electronics</a:t>
            </a:r>
          </a:p>
          <a:p>
            <a:pPr marL="338138" indent="-338138">
              <a:lnSpc>
                <a:spcPct val="154000"/>
              </a:lnSpc>
              <a:spcBef>
                <a:spcPts val="700"/>
              </a:spcBef>
              <a:buSzPct val="75000"/>
              <a:buFont typeface="Wingdings" charset="2"/>
              <a:buChar char="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 b="1">
                <a:solidFill>
                  <a:srgbClr val="003366"/>
                </a:solidFill>
                <a:latin typeface="Arial" charset="0"/>
              </a:rPr>
              <a:t>Replace CsI(Tl)  to faster scintilator</a:t>
            </a: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52388" y="179388"/>
            <a:ext cx="3548062" cy="965200"/>
          </a:xfrm>
          <a:ln/>
        </p:spPr>
        <p:txBody>
          <a:bodyPr>
            <a:spAutoFit/>
          </a:bodyPr>
          <a:lstStyle/>
          <a:p>
            <a:pPr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4C1900"/>
                </a:solidFill>
              </a:rPr>
              <a:t>Calorimeter upgrade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9988" y="2519363"/>
            <a:ext cx="2894012" cy="253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1079500"/>
            <a:ext cx="7186612" cy="5181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52388" y="179388"/>
            <a:ext cx="3548062" cy="965200"/>
          </a:xfrm>
          <a:ln/>
        </p:spPr>
        <p:txBody>
          <a:bodyPr>
            <a:spAutoFit/>
          </a:bodyPr>
          <a:lstStyle/>
          <a:p>
            <a:pPr>
              <a:lnSpc>
                <a:spcPct val="139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4C1900"/>
                </a:solidFill>
              </a:rPr>
              <a:t>Electronics modification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9988" y="2519363"/>
            <a:ext cx="2894012" cy="253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1913" y="5732463"/>
            <a:ext cx="5303837" cy="7508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38138" indent="-338138">
              <a:lnSpc>
                <a:spcPct val="154000"/>
              </a:lnSpc>
              <a:spcBef>
                <a:spcPts val="700"/>
              </a:spcBef>
              <a:buSzPct val="75000"/>
              <a:buFont typeface="Wingdings" charset="2"/>
              <a:buChar char="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 b="1">
                <a:solidFill>
                  <a:srgbClr val="008000"/>
                </a:solidFill>
                <a:latin typeface="Arial" charset="0"/>
              </a:rPr>
              <a:t>Time measurement allows to suppress fake clusters rate about 7 times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79500"/>
            <a:ext cx="5145087" cy="238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9450" y="1079500"/>
            <a:ext cx="3060700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488" y="3365500"/>
            <a:ext cx="6029325" cy="2214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2550" y="3119438"/>
            <a:ext cx="2568575" cy="2462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864225" y="5243513"/>
            <a:ext cx="3089275" cy="1381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338138" indent="-338138">
              <a:lnSpc>
                <a:spcPct val="154000"/>
              </a:lnSpc>
              <a:spcBef>
                <a:spcPts val="700"/>
              </a:spcBef>
              <a:buSzPct val="75000"/>
              <a:buFont typeface="Wingdings" charset="2"/>
              <a:buChar char="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1600" b="1">
                <a:solidFill>
                  <a:srgbClr val="003366"/>
                </a:solidFill>
                <a:latin typeface="Arial" charset="0"/>
              </a:rPr>
              <a:t>Shorter shaping time and numerical shaping allows to suppress pileup noise</a:t>
            </a:r>
          </a:p>
        </p:txBody>
      </p:sp>
      <p:sp>
        <p:nvSpPr>
          <p:cNvPr id="10" name="スライド番号プレースホル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79388" y="273050"/>
            <a:ext cx="8504237" cy="808038"/>
          </a:xfrm>
          <a:ln/>
        </p:spPr>
        <p:txBody>
          <a:bodyPr>
            <a:spAutoFit/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4C1900"/>
                </a:solidFill>
              </a:rPr>
              <a:t>Pure CsI + 2” Photopentrode option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725" y="1260475"/>
            <a:ext cx="3398838" cy="195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2738" y="1608138"/>
            <a:ext cx="1998662" cy="163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9338" y="3324225"/>
            <a:ext cx="5051425" cy="2435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5813" y="1439863"/>
            <a:ext cx="3278187" cy="158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750" y="3240088"/>
            <a:ext cx="2339975" cy="2339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150813"/>
            <a:ext cx="8143875" cy="690562"/>
          </a:xfrm>
          <a:ln/>
        </p:spPr>
        <p:txBody>
          <a:bodyPr>
            <a:spAutoFit/>
          </a:bodyPr>
          <a:lstStyle/>
          <a:p>
            <a:pPr>
              <a:lnSpc>
                <a:spcPct val="124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solidFill>
                  <a:srgbClr val="4C1900"/>
                </a:solidFill>
              </a:rPr>
              <a:t>Beam test results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4963"/>
            <a:ext cx="8226425" cy="5026025"/>
          </a:xfrm>
          <a:ln/>
        </p:spPr>
        <p:txBody>
          <a:bodyPr>
            <a:spAutoFit/>
          </a:bodyPr>
          <a:lstStyle/>
          <a:p>
            <a:endParaRPr lang="ja-JP" altLang="ja-JP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260475"/>
            <a:ext cx="4860925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1163638"/>
            <a:ext cx="2773363" cy="1536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738" y="3959225"/>
            <a:ext cx="2620962" cy="233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63" y="3779838"/>
            <a:ext cx="2536825" cy="270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17838" y="3546475"/>
            <a:ext cx="3641725" cy="954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60700" y="4657725"/>
            <a:ext cx="3622675" cy="182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スライド番号プレースホルダ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Pure CsI and </a:t>
            </a:r>
            <a:r>
              <a:rPr kumimoji="1" lang="en-US" altLang="ja-JP" dirty="0" err="1" smtClean="0"/>
              <a:t>photopentrode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57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268760"/>
            <a:ext cx="2773363" cy="1536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68760"/>
            <a:ext cx="1998662" cy="1631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3429000"/>
            <a:ext cx="2620962" cy="233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2536825" cy="2700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12" name="Picture 40" descr="sdc10926"/>
          <p:cNvPicPr>
            <a:picLocks noChangeAspect="1" noChangeArrowheads="1"/>
          </p:cNvPicPr>
          <p:nvPr/>
        </p:nvPicPr>
        <p:blipFill>
          <a:blip r:embed="rId3" cstate="print"/>
          <a:srcRect b="23768"/>
          <a:stretch>
            <a:fillRect/>
          </a:stretch>
        </p:blipFill>
        <p:spPr bwMode="auto">
          <a:xfrm>
            <a:off x="0" y="1080120"/>
            <a:ext cx="9144000" cy="52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Full-size Mechanical Mockup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Level 1 Trigger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59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" y="764704"/>
            <a:ext cx="811530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DEPFET for Belle II</a:t>
            </a:r>
            <a:endParaRPr kumimoji="1" lang="ja-JP" altLang="en-US" dirty="0"/>
          </a:p>
        </p:txBody>
      </p:sp>
      <p:sp>
        <p:nvSpPr>
          <p:cNvPr id="7174" name="Foliennummernplatzhalter 3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8F93ED5-B86E-477C-AF35-8BDF018F558F}" type="slidenum">
              <a:rPr lang="de-DE">
                <a:solidFill>
                  <a:srgbClr val="000000"/>
                </a:solidFill>
              </a:rPr>
              <a:pPr/>
              <a:t>6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71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8"/>
            <a:ext cx="5448076" cy="347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5768" y="1572766"/>
            <a:ext cx="4786313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TextBox 42"/>
          <p:cNvSpPr txBox="1">
            <a:spLocks noChangeArrowheads="1"/>
          </p:cNvSpPr>
          <p:nvPr/>
        </p:nvSpPr>
        <p:spPr bwMode="auto">
          <a:xfrm>
            <a:off x="755576" y="6309320"/>
            <a:ext cx="68975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dirty="0" smtClean="0">
                <a:solidFill>
                  <a:srgbClr val="000000"/>
                </a:solidFill>
                <a:latin typeface="Arial" charset="0"/>
              </a:rPr>
              <a:t>Power consumption in sensitive area: </a:t>
            </a:r>
            <a:r>
              <a:rPr kumimoji="0" lang="de-DE" sz="2000" dirty="0" smtClean="0">
                <a:solidFill>
                  <a:srgbClr val="000000"/>
                </a:solidFill>
                <a:latin typeface="Arial" charset="0"/>
              </a:rPr>
              <a:t>0.1W/cm²</a:t>
            </a:r>
            <a:r>
              <a:rPr kumimoji="0" lang="de-DE" sz="1600" dirty="0" smtClean="0">
                <a:solidFill>
                  <a:srgbClr val="000000"/>
                </a:solidFill>
                <a:latin typeface="Arial" charset="0"/>
              </a:rPr>
              <a:t> =&gt; air-cooling sufficient</a:t>
            </a:r>
          </a:p>
        </p:txBody>
      </p:sp>
      <p:pic>
        <p:nvPicPr>
          <p:cNvPr id="12" name="Picture 3" descr="D:\Laci\2-PROJECTS\Belle-II\Dummies\ThinDummies\Pictures\AfterCutI\IMG_8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980" y="836712"/>
            <a:ext cx="2664296" cy="189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3600" y="3861048"/>
            <a:ext cx="3600400" cy="15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テキスト ボックス 14"/>
          <p:cNvSpPr txBox="1"/>
          <p:nvPr/>
        </p:nvSpPr>
        <p:spPr>
          <a:xfrm>
            <a:off x="5831632" y="3717031"/>
            <a:ext cx="190872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Mechanical mockup</a:t>
            </a:r>
            <a:endParaRPr kumimoji="1" lang="ja-JP" altLang="en-US" sz="1600" dirty="0"/>
          </a:p>
        </p:txBody>
      </p:sp>
      <p:sp>
        <p:nvSpPr>
          <p:cNvPr id="7173" name="Text Box 40"/>
          <p:cNvSpPr txBox="1">
            <a:spLocks noChangeArrowheads="1"/>
          </p:cNvSpPr>
          <p:nvPr/>
        </p:nvSpPr>
        <p:spPr bwMode="auto">
          <a:xfrm>
            <a:off x="7020272" y="1844824"/>
            <a:ext cx="155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1600" dirty="0" smtClean="0">
                <a:solidFill>
                  <a:srgbClr val="000000"/>
                </a:solidFill>
                <a:latin typeface="Arial" charset="0"/>
              </a:rPr>
              <a:t>total of 8 Mpx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27784" y="764704"/>
            <a:ext cx="643324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radius	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pixel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thickness</a:t>
            </a:r>
            <a:endParaRPr kumimoji="0" lang="en-US" altLang="ja-JP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lvl="0"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Layer 1	r = 14mm	50x50</a:t>
            </a:r>
            <a:r>
              <a:rPr kumimoji="0" lang="en-US" altLang="ja-JP" b="1" kern="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</a:t>
            </a:r>
            <a:r>
              <a:rPr kumimoji="0" lang="en-US" altLang="ja-JP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75</a:t>
            </a:r>
            <a:r>
              <a:rPr kumimoji="0" lang="en-US" altLang="ja-JP" b="1" kern="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m(0.18%X0)</a:t>
            </a:r>
          </a:p>
          <a:p>
            <a:pPr lvl="0">
              <a:defRPr/>
            </a:pP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Layer 2	r = 22mm	50x75</a:t>
            </a:r>
            <a:r>
              <a:rPr kumimoji="0" lang="en-US" altLang="ja-JP" b="1" kern="0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</a:t>
            </a:r>
            <a:r>
              <a:rPr kumimoji="0" lang="en-US" altLang="ja-JP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2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	75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en-US" altLang="ja-JP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Data Acquisition</a:t>
            </a:r>
            <a:endParaRPr kumimoji="1" lang="ja-JP" altLang="en-US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60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" y="736426"/>
            <a:ext cx="811530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194298" y="297034"/>
            <a:ext cx="8405754" cy="507831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Belle II Computing Model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618714" y="2205765"/>
            <a:ext cx="5970662" cy="42475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フリーフォーム 4"/>
          <p:cNvSpPr/>
          <p:nvPr/>
        </p:nvSpPr>
        <p:spPr>
          <a:xfrm>
            <a:off x="224667" y="3500677"/>
            <a:ext cx="1786888" cy="922930"/>
          </a:xfrm>
          <a:custGeom>
            <a:avLst>
              <a:gd name="f0" fmla="val 26036"/>
              <a:gd name="f1" fmla="val 12461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+- 0 0 0"/>
              <a:gd name="f17" fmla="*/ f5 1 21600"/>
              <a:gd name="f18" fmla="*/ f6 1 21600"/>
              <a:gd name="f19" fmla="pin -2147483647 f0 2147483647"/>
              <a:gd name="f20" fmla="pin -2147483647 f1 2147483647"/>
              <a:gd name="f21" fmla="*/ f16 f2 1"/>
              <a:gd name="f22" fmla="+- f19 0 10800"/>
              <a:gd name="f23" fmla="+- f20 0 10800"/>
              <a:gd name="f24" fmla="+- f20 0 21600"/>
              <a:gd name="f25" fmla="+- f19 0 21600"/>
              <a:gd name="f26" fmla="val f19"/>
              <a:gd name="f27" fmla="val f20"/>
              <a:gd name="f28" fmla="*/ f19 f17 1"/>
              <a:gd name="f29" fmla="*/ f20 f18 1"/>
              <a:gd name="f30" fmla="*/ 0 f17 1"/>
              <a:gd name="f31" fmla="*/ 21600 f17 1"/>
              <a:gd name="f32" fmla="*/ 21600 f18 1"/>
              <a:gd name="f33" fmla="*/ 0 f18 1"/>
              <a:gd name="f34" fmla="*/ 10800 f17 1"/>
              <a:gd name="f35" fmla="*/ f21 1 f4"/>
              <a:gd name="f36" fmla="*/ 10800 f18 1"/>
              <a:gd name="f37" fmla="abs f22"/>
              <a:gd name="f38" fmla="abs f23"/>
              <a:gd name="f39" fmla="+- f35 0 f3"/>
              <a:gd name="f40" fmla="*/ f26 f17 1"/>
              <a:gd name="f41" fmla="*/ f27 f18 1"/>
              <a:gd name="f42" fmla="+- f37 0 f38"/>
              <a:gd name="f43" fmla="+- f38 0 f37"/>
              <a:gd name="f44" fmla="?: f23 f9 f42"/>
              <a:gd name="f45" fmla="?: f23 f42 f9"/>
              <a:gd name="f46" fmla="?: f22 f9 f43"/>
              <a:gd name="f47" fmla="?: f22 f43 f9"/>
              <a:gd name="f48" fmla="?: f19 f9 f44"/>
              <a:gd name="f49" fmla="?: f19 f9 f45"/>
              <a:gd name="f50" fmla="?: f24 f46 f9"/>
              <a:gd name="f51" fmla="?: f24 f47 f9"/>
              <a:gd name="f52" fmla="?: f25 f45 f9"/>
              <a:gd name="f53" fmla="?: f25 f44 f9"/>
              <a:gd name="f54" fmla="?: f20 f9 f47"/>
              <a:gd name="f55" fmla="?: f20 f9 f46"/>
              <a:gd name="f56" fmla="?: f48 f19 0"/>
              <a:gd name="f57" fmla="?: f48 f20 6280"/>
              <a:gd name="f58" fmla="?: f49 f19 0"/>
              <a:gd name="f59" fmla="?: f49 f20 15320"/>
              <a:gd name="f60" fmla="?: f50 f19 6280"/>
              <a:gd name="f61" fmla="?: f50 f20 21600"/>
              <a:gd name="f62" fmla="?: f51 f19 15320"/>
              <a:gd name="f63" fmla="?: f51 f20 21600"/>
              <a:gd name="f64" fmla="?: f52 f19 21600"/>
              <a:gd name="f65" fmla="?: f52 f20 15320"/>
              <a:gd name="f66" fmla="?: f53 f19 21600"/>
              <a:gd name="f67" fmla="?: f53 f20 6280"/>
              <a:gd name="f68" fmla="?: f54 f19 15320"/>
              <a:gd name="f69" fmla="?: f54 f20 0"/>
              <a:gd name="f70" fmla="?: f55 f19 6280"/>
              <a:gd name="f71" fmla="?: f55 f20 0"/>
            </a:gdLst>
            <a:ahLst>
              <a:ahXY gdRefX="f0" minX="f10" maxX="f11" gdRefY="f1" minY="f10" maxY="f11">
                <a:pos x="f28" y="f2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34" y="f33"/>
              </a:cxn>
              <a:cxn ang="f39">
                <a:pos x="f30" y="f36"/>
              </a:cxn>
              <a:cxn ang="f39">
                <a:pos x="f34" y="f32"/>
              </a:cxn>
              <a:cxn ang="f39">
                <a:pos x="f31" y="f36"/>
              </a:cxn>
              <a:cxn ang="f39">
                <a:pos x="f40" y="f41"/>
              </a:cxn>
            </a:cxnLst>
            <a:rect l="f30" t="f33" r="f31" b="f32"/>
            <a:pathLst>
              <a:path w="21600" h="21600">
                <a:moveTo>
                  <a:pt x="f7" y="f7"/>
                </a:moveTo>
                <a:lnTo>
                  <a:pt x="f7" y="f12"/>
                </a:lnTo>
                <a:lnTo>
                  <a:pt x="f56" y="f57"/>
                </a:lnTo>
                <a:lnTo>
                  <a:pt x="f7" y="f13"/>
                </a:lnTo>
                <a:lnTo>
                  <a:pt x="f7" y="f14"/>
                </a:lnTo>
                <a:lnTo>
                  <a:pt x="f58" y="f59"/>
                </a:lnTo>
                <a:lnTo>
                  <a:pt x="f7" y="f15"/>
                </a:lnTo>
                <a:lnTo>
                  <a:pt x="f7" y="f8"/>
                </a:lnTo>
                <a:lnTo>
                  <a:pt x="f12" y="f8"/>
                </a:lnTo>
                <a:lnTo>
                  <a:pt x="f60" y="f61"/>
                </a:lnTo>
                <a:lnTo>
                  <a:pt x="f13" y="f8"/>
                </a:lnTo>
                <a:lnTo>
                  <a:pt x="f14" y="f8"/>
                </a:lnTo>
                <a:lnTo>
                  <a:pt x="f62" y="f63"/>
                </a:lnTo>
                <a:lnTo>
                  <a:pt x="f15" y="f8"/>
                </a:lnTo>
                <a:lnTo>
                  <a:pt x="f8" y="f8"/>
                </a:lnTo>
                <a:lnTo>
                  <a:pt x="f8" y="f15"/>
                </a:lnTo>
                <a:lnTo>
                  <a:pt x="f64" y="f65"/>
                </a:lnTo>
                <a:lnTo>
                  <a:pt x="f8" y="f14"/>
                </a:lnTo>
                <a:lnTo>
                  <a:pt x="f8" y="f13"/>
                </a:lnTo>
                <a:lnTo>
                  <a:pt x="f66" y="f67"/>
                </a:lnTo>
                <a:lnTo>
                  <a:pt x="f8" y="f12"/>
                </a:lnTo>
                <a:lnTo>
                  <a:pt x="f8" y="f7"/>
                </a:lnTo>
                <a:lnTo>
                  <a:pt x="f15" y="f7"/>
                </a:lnTo>
                <a:lnTo>
                  <a:pt x="f68" y="f69"/>
                </a:lnTo>
                <a:lnTo>
                  <a:pt x="f14" y="f7"/>
                </a:lnTo>
                <a:lnTo>
                  <a:pt x="f13" y="f7"/>
                </a:lnTo>
                <a:lnTo>
                  <a:pt x="f70" y="f71"/>
                </a:lnTo>
                <a:lnTo>
                  <a:pt x="f12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  <a:t>MC Production</a:t>
            </a:r>
          </a:p>
          <a:p>
            <a:pPr algn="ctr" hangingPunct="0">
              <a:buNone/>
            </a:pPr>
            <a: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  <a:t>and </a:t>
            </a:r>
            <a:r>
              <a:rPr lang="en-US" dirty="0" err="1">
                <a:latin typeface="Times New Roman" pitchFamily="18" charset="0"/>
                <a:ea typeface="Gothic" pitchFamily="2"/>
                <a:cs typeface="Times New Roman" pitchFamily="18" charset="0"/>
              </a:rPr>
              <a:t>Ntuple</a:t>
            </a:r>
            <a: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  <a:t> </a:t>
            </a:r>
            <a:b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  <a:t>Production</a:t>
            </a:r>
          </a:p>
        </p:txBody>
      </p:sp>
      <p:sp>
        <p:nvSpPr>
          <p:cNvPr id="6" name="フリーフォーム 5"/>
          <p:cNvSpPr/>
          <p:nvPr/>
        </p:nvSpPr>
        <p:spPr>
          <a:xfrm>
            <a:off x="7065588" y="3311258"/>
            <a:ext cx="1751946" cy="615287"/>
          </a:xfrm>
          <a:custGeom>
            <a:avLst>
              <a:gd name="f0" fmla="val -1163"/>
              <a:gd name="f1" fmla="val 3323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+- 0 0 0"/>
              <a:gd name="f17" fmla="*/ f5 1 21600"/>
              <a:gd name="f18" fmla="*/ f6 1 21600"/>
              <a:gd name="f19" fmla="pin -2147483647 f0 2147483647"/>
              <a:gd name="f20" fmla="pin -2147483647 f1 2147483647"/>
              <a:gd name="f21" fmla="*/ f16 f2 1"/>
              <a:gd name="f22" fmla="+- f19 0 10800"/>
              <a:gd name="f23" fmla="+- f20 0 10800"/>
              <a:gd name="f24" fmla="+- f20 0 21600"/>
              <a:gd name="f25" fmla="+- f19 0 21600"/>
              <a:gd name="f26" fmla="val f19"/>
              <a:gd name="f27" fmla="val f20"/>
              <a:gd name="f28" fmla="*/ f19 f17 1"/>
              <a:gd name="f29" fmla="*/ f20 f18 1"/>
              <a:gd name="f30" fmla="*/ 0 f17 1"/>
              <a:gd name="f31" fmla="*/ 21600 f17 1"/>
              <a:gd name="f32" fmla="*/ 21600 f18 1"/>
              <a:gd name="f33" fmla="*/ 0 f18 1"/>
              <a:gd name="f34" fmla="*/ 10800 f17 1"/>
              <a:gd name="f35" fmla="*/ f21 1 f4"/>
              <a:gd name="f36" fmla="*/ 10800 f18 1"/>
              <a:gd name="f37" fmla="abs f22"/>
              <a:gd name="f38" fmla="abs f23"/>
              <a:gd name="f39" fmla="+- f35 0 f3"/>
              <a:gd name="f40" fmla="*/ f26 f17 1"/>
              <a:gd name="f41" fmla="*/ f27 f18 1"/>
              <a:gd name="f42" fmla="+- f37 0 f38"/>
              <a:gd name="f43" fmla="+- f38 0 f37"/>
              <a:gd name="f44" fmla="?: f23 f9 f42"/>
              <a:gd name="f45" fmla="?: f23 f42 f9"/>
              <a:gd name="f46" fmla="?: f22 f9 f43"/>
              <a:gd name="f47" fmla="?: f22 f43 f9"/>
              <a:gd name="f48" fmla="?: f19 f9 f44"/>
              <a:gd name="f49" fmla="?: f19 f9 f45"/>
              <a:gd name="f50" fmla="?: f24 f46 f9"/>
              <a:gd name="f51" fmla="?: f24 f47 f9"/>
              <a:gd name="f52" fmla="?: f25 f45 f9"/>
              <a:gd name="f53" fmla="?: f25 f44 f9"/>
              <a:gd name="f54" fmla="?: f20 f9 f47"/>
              <a:gd name="f55" fmla="?: f20 f9 f46"/>
              <a:gd name="f56" fmla="?: f48 f19 0"/>
              <a:gd name="f57" fmla="?: f48 f20 6280"/>
              <a:gd name="f58" fmla="?: f49 f19 0"/>
              <a:gd name="f59" fmla="?: f49 f20 15320"/>
              <a:gd name="f60" fmla="?: f50 f19 6280"/>
              <a:gd name="f61" fmla="?: f50 f20 21600"/>
              <a:gd name="f62" fmla="?: f51 f19 15320"/>
              <a:gd name="f63" fmla="?: f51 f20 21600"/>
              <a:gd name="f64" fmla="?: f52 f19 21600"/>
              <a:gd name="f65" fmla="?: f52 f20 15320"/>
              <a:gd name="f66" fmla="?: f53 f19 21600"/>
              <a:gd name="f67" fmla="?: f53 f20 6280"/>
              <a:gd name="f68" fmla="?: f54 f19 15320"/>
              <a:gd name="f69" fmla="?: f54 f20 0"/>
              <a:gd name="f70" fmla="?: f55 f19 6280"/>
              <a:gd name="f71" fmla="?: f55 f20 0"/>
            </a:gdLst>
            <a:ahLst>
              <a:ahXY gdRefX="f0" minX="f10" maxX="f11" gdRefY="f1" minY="f10" maxY="f11">
                <a:pos x="f28" y="f2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34" y="f33"/>
              </a:cxn>
              <a:cxn ang="f39">
                <a:pos x="f30" y="f36"/>
              </a:cxn>
              <a:cxn ang="f39">
                <a:pos x="f34" y="f32"/>
              </a:cxn>
              <a:cxn ang="f39">
                <a:pos x="f31" y="f36"/>
              </a:cxn>
              <a:cxn ang="f39">
                <a:pos x="f40" y="f41"/>
              </a:cxn>
            </a:cxnLst>
            <a:rect l="f30" t="f33" r="f31" b="f32"/>
            <a:pathLst>
              <a:path w="21600" h="21600">
                <a:moveTo>
                  <a:pt x="f7" y="f7"/>
                </a:moveTo>
                <a:lnTo>
                  <a:pt x="f7" y="f12"/>
                </a:lnTo>
                <a:lnTo>
                  <a:pt x="f56" y="f57"/>
                </a:lnTo>
                <a:lnTo>
                  <a:pt x="f7" y="f13"/>
                </a:lnTo>
                <a:lnTo>
                  <a:pt x="f7" y="f14"/>
                </a:lnTo>
                <a:lnTo>
                  <a:pt x="f58" y="f59"/>
                </a:lnTo>
                <a:lnTo>
                  <a:pt x="f7" y="f15"/>
                </a:lnTo>
                <a:lnTo>
                  <a:pt x="f7" y="f8"/>
                </a:lnTo>
                <a:lnTo>
                  <a:pt x="f12" y="f8"/>
                </a:lnTo>
                <a:lnTo>
                  <a:pt x="f60" y="f61"/>
                </a:lnTo>
                <a:lnTo>
                  <a:pt x="f13" y="f8"/>
                </a:lnTo>
                <a:lnTo>
                  <a:pt x="f14" y="f8"/>
                </a:lnTo>
                <a:lnTo>
                  <a:pt x="f62" y="f63"/>
                </a:lnTo>
                <a:lnTo>
                  <a:pt x="f15" y="f8"/>
                </a:lnTo>
                <a:lnTo>
                  <a:pt x="f8" y="f8"/>
                </a:lnTo>
                <a:lnTo>
                  <a:pt x="f8" y="f15"/>
                </a:lnTo>
                <a:lnTo>
                  <a:pt x="f64" y="f65"/>
                </a:lnTo>
                <a:lnTo>
                  <a:pt x="f8" y="f14"/>
                </a:lnTo>
                <a:lnTo>
                  <a:pt x="f8" y="f13"/>
                </a:lnTo>
                <a:lnTo>
                  <a:pt x="f66" y="f67"/>
                </a:lnTo>
                <a:lnTo>
                  <a:pt x="f8" y="f12"/>
                </a:lnTo>
                <a:lnTo>
                  <a:pt x="f8" y="f7"/>
                </a:lnTo>
                <a:lnTo>
                  <a:pt x="f15" y="f7"/>
                </a:lnTo>
                <a:lnTo>
                  <a:pt x="f68" y="f69"/>
                </a:lnTo>
                <a:lnTo>
                  <a:pt x="f14" y="f7"/>
                </a:lnTo>
                <a:lnTo>
                  <a:pt x="f13" y="f7"/>
                </a:lnTo>
                <a:lnTo>
                  <a:pt x="f70" y="f71"/>
                </a:lnTo>
                <a:lnTo>
                  <a:pt x="f12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  <a:t>MC Production</a:t>
            </a:r>
            <a:b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  <a:t>(optional)</a:t>
            </a:r>
          </a:p>
        </p:txBody>
      </p:sp>
      <p:sp>
        <p:nvSpPr>
          <p:cNvPr id="7" name="フリーフォーム 6"/>
          <p:cNvSpPr/>
          <p:nvPr/>
        </p:nvSpPr>
        <p:spPr>
          <a:xfrm>
            <a:off x="236750" y="5441901"/>
            <a:ext cx="1325471" cy="615287"/>
          </a:xfrm>
          <a:custGeom>
            <a:avLst>
              <a:gd name="f0" fmla="val 25457"/>
              <a:gd name="f1" fmla="val 14541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+- 0 0 0"/>
              <a:gd name="f17" fmla="*/ f5 1 21600"/>
              <a:gd name="f18" fmla="*/ f6 1 21600"/>
              <a:gd name="f19" fmla="pin -2147483647 f0 2147483647"/>
              <a:gd name="f20" fmla="pin -2147483647 f1 2147483647"/>
              <a:gd name="f21" fmla="*/ f16 f2 1"/>
              <a:gd name="f22" fmla="+- f19 0 10800"/>
              <a:gd name="f23" fmla="+- f20 0 10800"/>
              <a:gd name="f24" fmla="+- f20 0 21600"/>
              <a:gd name="f25" fmla="+- f19 0 21600"/>
              <a:gd name="f26" fmla="val f19"/>
              <a:gd name="f27" fmla="val f20"/>
              <a:gd name="f28" fmla="*/ f19 f17 1"/>
              <a:gd name="f29" fmla="*/ f20 f18 1"/>
              <a:gd name="f30" fmla="*/ 0 f17 1"/>
              <a:gd name="f31" fmla="*/ 21600 f17 1"/>
              <a:gd name="f32" fmla="*/ 21600 f18 1"/>
              <a:gd name="f33" fmla="*/ 0 f18 1"/>
              <a:gd name="f34" fmla="*/ 10800 f17 1"/>
              <a:gd name="f35" fmla="*/ f21 1 f4"/>
              <a:gd name="f36" fmla="*/ 10800 f18 1"/>
              <a:gd name="f37" fmla="abs f22"/>
              <a:gd name="f38" fmla="abs f23"/>
              <a:gd name="f39" fmla="+- f35 0 f3"/>
              <a:gd name="f40" fmla="*/ f26 f17 1"/>
              <a:gd name="f41" fmla="*/ f27 f18 1"/>
              <a:gd name="f42" fmla="+- f37 0 f38"/>
              <a:gd name="f43" fmla="+- f38 0 f37"/>
              <a:gd name="f44" fmla="?: f23 f9 f42"/>
              <a:gd name="f45" fmla="?: f23 f42 f9"/>
              <a:gd name="f46" fmla="?: f22 f9 f43"/>
              <a:gd name="f47" fmla="?: f22 f43 f9"/>
              <a:gd name="f48" fmla="?: f19 f9 f44"/>
              <a:gd name="f49" fmla="?: f19 f9 f45"/>
              <a:gd name="f50" fmla="?: f24 f46 f9"/>
              <a:gd name="f51" fmla="?: f24 f47 f9"/>
              <a:gd name="f52" fmla="?: f25 f45 f9"/>
              <a:gd name="f53" fmla="?: f25 f44 f9"/>
              <a:gd name="f54" fmla="?: f20 f9 f47"/>
              <a:gd name="f55" fmla="?: f20 f9 f46"/>
              <a:gd name="f56" fmla="?: f48 f19 0"/>
              <a:gd name="f57" fmla="?: f48 f20 6280"/>
              <a:gd name="f58" fmla="?: f49 f19 0"/>
              <a:gd name="f59" fmla="?: f49 f20 15320"/>
              <a:gd name="f60" fmla="?: f50 f19 6280"/>
              <a:gd name="f61" fmla="?: f50 f20 21600"/>
              <a:gd name="f62" fmla="?: f51 f19 15320"/>
              <a:gd name="f63" fmla="?: f51 f20 21600"/>
              <a:gd name="f64" fmla="?: f52 f19 21600"/>
              <a:gd name="f65" fmla="?: f52 f20 15320"/>
              <a:gd name="f66" fmla="?: f53 f19 21600"/>
              <a:gd name="f67" fmla="?: f53 f20 6280"/>
              <a:gd name="f68" fmla="?: f54 f19 15320"/>
              <a:gd name="f69" fmla="?: f54 f20 0"/>
              <a:gd name="f70" fmla="?: f55 f19 6280"/>
              <a:gd name="f71" fmla="?: f55 f20 0"/>
            </a:gdLst>
            <a:ahLst>
              <a:ahXY gdRefX="f0" minX="f10" maxX="f11" gdRefY="f1" minY="f10" maxY="f11">
                <a:pos x="f28" y="f2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34" y="f33"/>
              </a:cxn>
              <a:cxn ang="f39">
                <a:pos x="f30" y="f36"/>
              </a:cxn>
              <a:cxn ang="f39">
                <a:pos x="f34" y="f32"/>
              </a:cxn>
              <a:cxn ang="f39">
                <a:pos x="f31" y="f36"/>
              </a:cxn>
              <a:cxn ang="f39">
                <a:pos x="f40" y="f41"/>
              </a:cxn>
            </a:cxnLst>
            <a:rect l="f30" t="f33" r="f31" b="f32"/>
            <a:pathLst>
              <a:path w="21600" h="21600">
                <a:moveTo>
                  <a:pt x="f7" y="f7"/>
                </a:moveTo>
                <a:lnTo>
                  <a:pt x="f7" y="f12"/>
                </a:lnTo>
                <a:lnTo>
                  <a:pt x="f56" y="f57"/>
                </a:lnTo>
                <a:lnTo>
                  <a:pt x="f7" y="f13"/>
                </a:lnTo>
                <a:lnTo>
                  <a:pt x="f7" y="f14"/>
                </a:lnTo>
                <a:lnTo>
                  <a:pt x="f58" y="f59"/>
                </a:lnTo>
                <a:lnTo>
                  <a:pt x="f7" y="f15"/>
                </a:lnTo>
                <a:lnTo>
                  <a:pt x="f7" y="f8"/>
                </a:lnTo>
                <a:lnTo>
                  <a:pt x="f12" y="f8"/>
                </a:lnTo>
                <a:lnTo>
                  <a:pt x="f60" y="f61"/>
                </a:lnTo>
                <a:lnTo>
                  <a:pt x="f13" y="f8"/>
                </a:lnTo>
                <a:lnTo>
                  <a:pt x="f14" y="f8"/>
                </a:lnTo>
                <a:lnTo>
                  <a:pt x="f62" y="f63"/>
                </a:lnTo>
                <a:lnTo>
                  <a:pt x="f15" y="f8"/>
                </a:lnTo>
                <a:lnTo>
                  <a:pt x="f8" y="f8"/>
                </a:lnTo>
                <a:lnTo>
                  <a:pt x="f8" y="f15"/>
                </a:lnTo>
                <a:lnTo>
                  <a:pt x="f64" y="f65"/>
                </a:lnTo>
                <a:lnTo>
                  <a:pt x="f8" y="f14"/>
                </a:lnTo>
                <a:lnTo>
                  <a:pt x="f8" y="f13"/>
                </a:lnTo>
                <a:lnTo>
                  <a:pt x="f66" y="f67"/>
                </a:lnTo>
                <a:lnTo>
                  <a:pt x="f8" y="f12"/>
                </a:lnTo>
                <a:lnTo>
                  <a:pt x="f8" y="f7"/>
                </a:lnTo>
                <a:lnTo>
                  <a:pt x="f15" y="f7"/>
                </a:lnTo>
                <a:lnTo>
                  <a:pt x="f68" y="f69"/>
                </a:lnTo>
                <a:lnTo>
                  <a:pt x="f14" y="f7"/>
                </a:lnTo>
                <a:lnTo>
                  <a:pt x="f13" y="f7"/>
                </a:lnTo>
                <a:lnTo>
                  <a:pt x="f70" y="f71"/>
                </a:lnTo>
                <a:lnTo>
                  <a:pt x="f12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US" dirty="0" err="1">
                <a:latin typeface="Times New Roman" pitchFamily="18" charset="0"/>
                <a:ea typeface="Gothic" pitchFamily="2"/>
                <a:cs typeface="Times New Roman" pitchFamily="18" charset="0"/>
              </a:rPr>
              <a:t>Ntuple</a:t>
            </a:r>
            <a: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  <a:t>Analysis</a:t>
            </a:r>
          </a:p>
        </p:txBody>
      </p:sp>
      <p:sp>
        <p:nvSpPr>
          <p:cNvPr id="8" name="フリーフォーム 7"/>
          <p:cNvSpPr/>
          <p:nvPr/>
        </p:nvSpPr>
        <p:spPr>
          <a:xfrm>
            <a:off x="6013440" y="500656"/>
            <a:ext cx="2955615" cy="9892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ea typeface="Gothic" pitchFamily="2"/>
                <a:cs typeface="Times New Roman" pitchFamily="18" charset="0"/>
              </a:rPr>
              <a:t>Common framework</a:t>
            </a:r>
            <a:br>
              <a:rPr lang="en-US" sz="2000" dirty="0">
                <a:solidFill>
                  <a:srgbClr val="008000"/>
                </a:solidFill>
                <a:latin typeface="Times New Roman" pitchFamily="18" charset="0"/>
                <a:ea typeface="Gothic" pitchFamily="2"/>
                <a:cs typeface="Times New Roman" pitchFamily="18" charset="0"/>
              </a:rPr>
            </a:b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ea typeface="Gothic" pitchFamily="2"/>
                <a:cs typeface="Times New Roman" pitchFamily="18" charset="0"/>
              </a:rPr>
              <a:t>for DAQ and offline</a:t>
            </a:r>
          </a:p>
          <a:p>
            <a:pPr algn="ctr" hangingPunct="0">
              <a:buNone/>
            </a:pPr>
            <a:r>
              <a:rPr lang="en-US" sz="2000" dirty="0">
                <a:solidFill>
                  <a:srgbClr val="008000"/>
                </a:solidFill>
                <a:latin typeface="Times New Roman" pitchFamily="18" charset="0"/>
                <a:ea typeface="Gothic" pitchFamily="2"/>
                <a:cs typeface="Times New Roman" pitchFamily="18" charset="0"/>
              </a:rPr>
              <a:t>based on root I/O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043608" y="908720"/>
            <a:ext cx="3754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Grid-based Distributed Computing</a:t>
            </a:r>
            <a:endParaRPr kumimoji="1" lang="ja-JP" alt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図 12" descr="Belle2D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2497710"/>
            <a:ext cx="1216088" cy="931290"/>
          </a:xfrm>
          <a:prstGeom prst="rect">
            <a:avLst/>
          </a:prstGeom>
        </p:spPr>
      </p:pic>
      <p:sp>
        <p:nvSpPr>
          <p:cNvPr id="4" name="フリーフォーム 3"/>
          <p:cNvSpPr/>
          <p:nvPr/>
        </p:nvSpPr>
        <p:spPr>
          <a:xfrm>
            <a:off x="1565160" y="1743321"/>
            <a:ext cx="1976614" cy="615287"/>
          </a:xfrm>
          <a:custGeom>
            <a:avLst>
              <a:gd name="f0" fmla="val 26498"/>
              <a:gd name="f1" fmla="val 23811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+- 0 0 0"/>
              <a:gd name="f17" fmla="*/ f5 1 21600"/>
              <a:gd name="f18" fmla="*/ f6 1 21600"/>
              <a:gd name="f19" fmla="pin -2147483647 f0 2147483647"/>
              <a:gd name="f20" fmla="pin -2147483647 f1 2147483647"/>
              <a:gd name="f21" fmla="*/ f16 f2 1"/>
              <a:gd name="f22" fmla="+- f19 0 10800"/>
              <a:gd name="f23" fmla="+- f20 0 10800"/>
              <a:gd name="f24" fmla="+- f20 0 21600"/>
              <a:gd name="f25" fmla="+- f19 0 21600"/>
              <a:gd name="f26" fmla="val f19"/>
              <a:gd name="f27" fmla="val f20"/>
              <a:gd name="f28" fmla="*/ f19 f17 1"/>
              <a:gd name="f29" fmla="*/ f20 f18 1"/>
              <a:gd name="f30" fmla="*/ 0 f17 1"/>
              <a:gd name="f31" fmla="*/ 21600 f17 1"/>
              <a:gd name="f32" fmla="*/ 21600 f18 1"/>
              <a:gd name="f33" fmla="*/ 0 f18 1"/>
              <a:gd name="f34" fmla="*/ 10800 f17 1"/>
              <a:gd name="f35" fmla="*/ f21 1 f4"/>
              <a:gd name="f36" fmla="*/ 10800 f18 1"/>
              <a:gd name="f37" fmla="abs f22"/>
              <a:gd name="f38" fmla="abs f23"/>
              <a:gd name="f39" fmla="+- f35 0 f3"/>
              <a:gd name="f40" fmla="*/ f26 f17 1"/>
              <a:gd name="f41" fmla="*/ f27 f18 1"/>
              <a:gd name="f42" fmla="+- f37 0 f38"/>
              <a:gd name="f43" fmla="+- f38 0 f37"/>
              <a:gd name="f44" fmla="?: f23 f9 f42"/>
              <a:gd name="f45" fmla="?: f23 f42 f9"/>
              <a:gd name="f46" fmla="?: f22 f9 f43"/>
              <a:gd name="f47" fmla="?: f22 f43 f9"/>
              <a:gd name="f48" fmla="?: f19 f9 f44"/>
              <a:gd name="f49" fmla="?: f19 f9 f45"/>
              <a:gd name="f50" fmla="?: f24 f46 f9"/>
              <a:gd name="f51" fmla="?: f24 f47 f9"/>
              <a:gd name="f52" fmla="?: f25 f45 f9"/>
              <a:gd name="f53" fmla="?: f25 f44 f9"/>
              <a:gd name="f54" fmla="?: f20 f9 f47"/>
              <a:gd name="f55" fmla="?: f20 f9 f46"/>
              <a:gd name="f56" fmla="?: f48 f19 0"/>
              <a:gd name="f57" fmla="?: f48 f20 6280"/>
              <a:gd name="f58" fmla="?: f49 f19 0"/>
              <a:gd name="f59" fmla="?: f49 f20 15320"/>
              <a:gd name="f60" fmla="?: f50 f19 6280"/>
              <a:gd name="f61" fmla="?: f50 f20 21600"/>
              <a:gd name="f62" fmla="?: f51 f19 15320"/>
              <a:gd name="f63" fmla="?: f51 f20 21600"/>
              <a:gd name="f64" fmla="?: f52 f19 21600"/>
              <a:gd name="f65" fmla="?: f52 f20 15320"/>
              <a:gd name="f66" fmla="?: f53 f19 21600"/>
              <a:gd name="f67" fmla="?: f53 f20 6280"/>
              <a:gd name="f68" fmla="?: f54 f19 15320"/>
              <a:gd name="f69" fmla="?: f54 f20 0"/>
              <a:gd name="f70" fmla="?: f55 f19 6280"/>
              <a:gd name="f71" fmla="?: f55 f20 0"/>
            </a:gdLst>
            <a:ahLst>
              <a:ahXY gdRefX="f0" minX="f10" maxX="f11" gdRefY="f1" minY="f10" maxY="f11">
                <a:pos x="f28" y="f2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34" y="f33"/>
              </a:cxn>
              <a:cxn ang="f39">
                <a:pos x="f30" y="f36"/>
              </a:cxn>
              <a:cxn ang="f39">
                <a:pos x="f34" y="f32"/>
              </a:cxn>
              <a:cxn ang="f39">
                <a:pos x="f31" y="f36"/>
              </a:cxn>
              <a:cxn ang="f39">
                <a:pos x="f40" y="f41"/>
              </a:cxn>
            </a:cxnLst>
            <a:rect l="f30" t="f33" r="f31" b="f32"/>
            <a:pathLst>
              <a:path w="21600" h="21600">
                <a:moveTo>
                  <a:pt x="f7" y="f7"/>
                </a:moveTo>
                <a:lnTo>
                  <a:pt x="f7" y="f12"/>
                </a:lnTo>
                <a:lnTo>
                  <a:pt x="f56" y="f57"/>
                </a:lnTo>
                <a:lnTo>
                  <a:pt x="f7" y="f13"/>
                </a:lnTo>
                <a:lnTo>
                  <a:pt x="f7" y="f14"/>
                </a:lnTo>
                <a:lnTo>
                  <a:pt x="f58" y="f59"/>
                </a:lnTo>
                <a:lnTo>
                  <a:pt x="f7" y="f15"/>
                </a:lnTo>
                <a:lnTo>
                  <a:pt x="f7" y="f8"/>
                </a:lnTo>
                <a:lnTo>
                  <a:pt x="f12" y="f8"/>
                </a:lnTo>
                <a:lnTo>
                  <a:pt x="f60" y="f61"/>
                </a:lnTo>
                <a:lnTo>
                  <a:pt x="f13" y="f8"/>
                </a:lnTo>
                <a:lnTo>
                  <a:pt x="f14" y="f8"/>
                </a:lnTo>
                <a:lnTo>
                  <a:pt x="f62" y="f63"/>
                </a:lnTo>
                <a:lnTo>
                  <a:pt x="f15" y="f8"/>
                </a:lnTo>
                <a:lnTo>
                  <a:pt x="f8" y="f8"/>
                </a:lnTo>
                <a:lnTo>
                  <a:pt x="f8" y="f15"/>
                </a:lnTo>
                <a:lnTo>
                  <a:pt x="f64" y="f65"/>
                </a:lnTo>
                <a:lnTo>
                  <a:pt x="f8" y="f14"/>
                </a:lnTo>
                <a:lnTo>
                  <a:pt x="f8" y="f13"/>
                </a:lnTo>
                <a:lnTo>
                  <a:pt x="f66" y="f67"/>
                </a:lnTo>
                <a:lnTo>
                  <a:pt x="f8" y="f12"/>
                </a:lnTo>
                <a:lnTo>
                  <a:pt x="f8" y="f7"/>
                </a:lnTo>
                <a:lnTo>
                  <a:pt x="f15" y="f7"/>
                </a:lnTo>
                <a:lnTo>
                  <a:pt x="f68" y="f69"/>
                </a:lnTo>
                <a:lnTo>
                  <a:pt x="f14" y="f7"/>
                </a:lnTo>
                <a:lnTo>
                  <a:pt x="f13" y="f7"/>
                </a:lnTo>
                <a:lnTo>
                  <a:pt x="f70" y="f71"/>
                </a:lnTo>
                <a:lnTo>
                  <a:pt x="f12" y="f7"/>
                </a:lnTo>
                <a:lnTo>
                  <a:pt x="f7" y="f7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39" tIns="40820" rIns="81639" bIns="40820" anchor="ctr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</a:pPr>
            <a: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  <a:t>Raw Data Storage</a:t>
            </a:r>
            <a:b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ea typeface="Gothic" pitchFamily="2"/>
                <a:cs typeface="Times New Roman" pitchFamily="18" charset="0"/>
              </a:rPr>
              <a:t>and Processing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3568" y="2564904"/>
            <a:ext cx="950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Belle II </a:t>
            </a:r>
          </a:p>
          <a:p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detector</a:t>
            </a:r>
            <a:endParaRPr kumimoji="1" lang="en-US" altLang="ja-JP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>
                <a:ea typeface="ＭＳ Ｐゴシック" charset="-128"/>
              </a:rPr>
              <a:t>ASICs for control and readout</a:t>
            </a:r>
          </a:p>
        </p:txBody>
      </p:sp>
      <p:sp>
        <p:nvSpPr>
          <p:cNvPr id="9219" name="Slide Number Placeholder 10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DB4C7CC-FBCE-40E5-B0F9-42AF19B228A2}" type="slidenum">
              <a:rPr lang="en-GB">
                <a:solidFill>
                  <a:srgbClr val="000000"/>
                </a:solidFill>
              </a:rPr>
              <a:pPr/>
              <a:t>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220" name="TextBox 12"/>
          <p:cNvSpPr txBox="1">
            <a:spLocks noChangeArrowheads="1"/>
          </p:cNvSpPr>
          <p:nvPr/>
        </p:nvSpPr>
        <p:spPr bwMode="auto">
          <a:xfrm>
            <a:off x="468313" y="6519863"/>
            <a:ext cx="8280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1" smtClean="0">
                <a:solidFill>
                  <a:srgbClr val="000000"/>
                </a:solidFill>
                <a:latin typeface="Arial" charset="0"/>
              </a:rPr>
              <a:t>All three chips fabricated and successfully tested</a:t>
            </a:r>
          </a:p>
        </p:txBody>
      </p:sp>
      <p:sp>
        <p:nvSpPr>
          <p:cNvPr id="9221" name="Rectangle 27"/>
          <p:cNvSpPr>
            <a:spLocks noChangeArrowheads="1"/>
          </p:cNvSpPr>
          <p:nvPr/>
        </p:nvSpPr>
        <p:spPr bwMode="auto">
          <a:xfrm rot="5400000" flipV="1">
            <a:off x="3455988" y="-566737"/>
            <a:ext cx="1584325" cy="4822825"/>
          </a:xfrm>
          <a:prstGeom prst="rect">
            <a:avLst/>
          </a:prstGeom>
          <a:solidFill>
            <a:srgbClr val="FFFF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2" name="Rectangle 28"/>
          <p:cNvSpPr>
            <a:spLocks noChangeArrowheads="1"/>
          </p:cNvSpPr>
          <p:nvPr/>
        </p:nvSpPr>
        <p:spPr bwMode="auto">
          <a:xfrm rot="5400000" flipV="1">
            <a:off x="3094038" y="-152400"/>
            <a:ext cx="1258887" cy="3776663"/>
          </a:xfrm>
          <a:prstGeom prst="rect">
            <a:avLst/>
          </a:prstGeom>
          <a:solidFill>
            <a:srgbClr val="FFCC99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kumimoji="0" lang="ja-JP" altLang="ja-JP" sz="1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223" name="Rectangle 29"/>
          <p:cNvSpPr>
            <a:spLocks noChangeArrowheads="1"/>
          </p:cNvSpPr>
          <p:nvPr/>
        </p:nvSpPr>
        <p:spPr bwMode="auto">
          <a:xfrm rot="5400000" flipV="1">
            <a:off x="5880100" y="1198563"/>
            <a:ext cx="165100" cy="419100"/>
          </a:xfrm>
          <a:prstGeom prst="rect">
            <a:avLst/>
          </a:prstGeom>
          <a:solidFill>
            <a:srgbClr val="3366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4" name="Rectangle 30"/>
          <p:cNvSpPr>
            <a:spLocks noChangeArrowheads="1"/>
          </p:cNvSpPr>
          <p:nvPr/>
        </p:nvSpPr>
        <p:spPr bwMode="auto">
          <a:xfrm rot="5400000" flipV="1">
            <a:off x="5880894" y="1416844"/>
            <a:ext cx="163512" cy="419100"/>
          </a:xfrm>
          <a:prstGeom prst="rect">
            <a:avLst/>
          </a:prstGeom>
          <a:solidFill>
            <a:srgbClr val="3366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5" name="Rectangle 31"/>
          <p:cNvSpPr>
            <a:spLocks noChangeArrowheads="1"/>
          </p:cNvSpPr>
          <p:nvPr/>
        </p:nvSpPr>
        <p:spPr bwMode="auto">
          <a:xfrm rot="5400000" flipV="1">
            <a:off x="5880894" y="1635919"/>
            <a:ext cx="163512" cy="419100"/>
          </a:xfrm>
          <a:prstGeom prst="rect">
            <a:avLst/>
          </a:prstGeom>
          <a:solidFill>
            <a:srgbClr val="3366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6" name="Rectangle 32"/>
          <p:cNvSpPr>
            <a:spLocks noChangeArrowheads="1"/>
          </p:cNvSpPr>
          <p:nvPr/>
        </p:nvSpPr>
        <p:spPr bwMode="auto">
          <a:xfrm rot="5400000" flipV="1">
            <a:off x="5880893" y="1853407"/>
            <a:ext cx="163513" cy="419100"/>
          </a:xfrm>
          <a:prstGeom prst="rect">
            <a:avLst/>
          </a:prstGeom>
          <a:solidFill>
            <a:srgbClr val="3366FF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7" name="Rectangle 33"/>
          <p:cNvSpPr>
            <a:spLocks noChangeArrowheads="1"/>
          </p:cNvSpPr>
          <p:nvPr/>
        </p:nvSpPr>
        <p:spPr bwMode="auto">
          <a:xfrm rot="5400000" flipV="1">
            <a:off x="4901406" y="2291557"/>
            <a:ext cx="163513" cy="419100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8" name="Rectangle 34"/>
          <p:cNvSpPr>
            <a:spLocks noChangeArrowheads="1"/>
          </p:cNvSpPr>
          <p:nvPr/>
        </p:nvSpPr>
        <p:spPr bwMode="auto">
          <a:xfrm rot="5400000" flipV="1">
            <a:off x="4061618" y="2291557"/>
            <a:ext cx="163513" cy="419100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9" name="Rectangle 35"/>
          <p:cNvSpPr>
            <a:spLocks noChangeArrowheads="1"/>
          </p:cNvSpPr>
          <p:nvPr/>
        </p:nvSpPr>
        <p:spPr bwMode="auto">
          <a:xfrm rot="5400000" flipV="1">
            <a:off x="3223418" y="2291557"/>
            <a:ext cx="163513" cy="419100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30" name="Rectangle 36"/>
          <p:cNvSpPr>
            <a:spLocks noChangeArrowheads="1"/>
          </p:cNvSpPr>
          <p:nvPr/>
        </p:nvSpPr>
        <p:spPr bwMode="auto">
          <a:xfrm rot="5400000" flipV="1">
            <a:off x="2382837" y="2290763"/>
            <a:ext cx="163513" cy="420688"/>
          </a:xfrm>
          <a:prstGeom prst="rect">
            <a:avLst/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31" name="Text Box 41"/>
          <p:cNvSpPr txBox="1">
            <a:spLocks noChangeArrowheads="1"/>
          </p:cNvSpPr>
          <p:nvPr/>
        </p:nvSpPr>
        <p:spPr bwMode="auto">
          <a:xfrm rot="10800000" flipV="1">
            <a:off x="3446463" y="1577975"/>
            <a:ext cx="838200" cy="2667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kumimoji="0" lang="de-DE" sz="1200" smtClean="0">
                <a:solidFill>
                  <a:srgbClr val="000000"/>
                </a:solidFill>
                <a:latin typeface="Tahoma" pitchFamily="34" charset="0"/>
              </a:rPr>
              <a:t>ACTIVE AREA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 rot="5400000" flipV="1">
            <a:off x="6042025" y="1595438"/>
            <a:ext cx="819150" cy="279400"/>
            <a:chOff x="1973" y="3612"/>
            <a:chExt cx="680" cy="181"/>
          </a:xfrm>
        </p:grpSpPr>
        <p:sp>
          <p:nvSpPr>
            <p:cNvPr id="9242" name="Rectangle 54"/>
            <p:cNvSpPr>
              <a:spLocks noChangeArrowheads="1"/>
            </p:cNvSpPr>
            <p:nvPr/>
          </p:nvSpPr>
          <p:spPr bwMode="auto">
            <a:xfrm>
              <a:off x="1973" y="3612"/>
              <a:ext cx="136" cy="181"/>
            </a:xfrm>
            <a:prstGeom prst="rect">
              <a:avLst/>
            </a:prstGeom>
            <a:solidFill>
              <a:srgbClr val="FFCC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de-DE" sz="16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3" name="Rectangle 55"/>
            <p:cNvSpPr>
              <a:spLocks noChangeArrowheads="1"/>
            </p:cNvSpPr>
            <p:nvPr/>
          </p:nvSpPr>
          <p:spPr bwMode="auto">
            <a:xfrm>
              <a:off x="2154" y="3612"/>
              <a:ext cx="136" cy="181"/>
            </a:xfrm>
            <a:prstGeom prst="rect">
              <a:avLst/>
            </a:prstGeom>
            <a:solidFill>
              <a:srgbClr val="FFCC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de-DE" sz="16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4" name="Rectangle 56"/>
            <p:cNvSpPr>
              <a:spLocks noChangeArrowheads="1"/>
            </p:cNvSpPr>
            <p:nvPr/>
          </p:nvSpPr>
          <p:spPr bwMode="auto">
            <a:xfrm>
              <a:off x="2336" y="3612"/>
              <a:ext cx="136" cy="181"/>
            </a:xfrm>
            <a:prstGeom prst="rect">
              <a:avLst/>
            </a:prstGeom>
            <a:solidFill>
              <a:srgbClr val="FFCC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de-DE" sz="16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245" name="Rectangle 57"/>
            <p:cNvSpPr>
              <a:spLocks noChangeArrowheads="1"/>
            </p:cNvSpPr>
            <p:nvPr/>
          </p:nvSpPr>
          <p:spPr bwMode="auto">
            <a:xfrm>
              <a:off x="2517" y="3612"/>
              <a:ext cx="136" cy="181"/>
            </a:xfrm>
            <a:prstGeom prst="rect">
              <a:avLst/>
            </a:prstGeom>
            <a:solidFill>
              <a:srgbClr val="FFCC99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de-DE" sz="1600" smtClea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9233" name="Picture 2" descr="C:\Dokumente und Einstellungen\fischer\AAAAlles\Forschungs Projekte\Belle-II\Meetings\2010_05_Ringberg\SwitcherB_croppe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852738"/>
            <a:ext cx="25622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4" name="Picture 2" descr="HDCDB3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2781300"/>
            <a:ext cx="223202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Picture 5" descr="DHP01to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2708275"/>
            <a:ext cx="24479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6" name="TextBox 35"/>
          <p:cNvSpPr txBox="1">
            <a:spLocks noChangeArrowheads="1"/>
          </p:cNvSpPr>
          <p:nvPr/>
        </p:nvSpPr>
        <p:spPr bwMode="auto">
          <a:xfrm>
            <a:off x="179388" y="4581525"/>
            <a:ext cx="24892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1" smtClean="0">
                <a:solidFill>
                  <a:srgbClr val="000000"/>
                </a:solidFill>
                <a:latin typeface="Arial" charset="0"/>
              </a:rPr>
              <a:t>Switcher</a:t>
            </a:r>
            <a:endParaRPr kumimoji="0" lang="de-DE" sz="1600" smtClean="0">
              <a:solidFill>
                <a:srgbClr val="0000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Control of gate and clear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32 x 2 channels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Switches up to 30V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AMS 0.35 µm HV technology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Tested up to 36 Mrad</a:t>
            </a:r>
          </a:p>
        </p:txBody>
      </p:sp>
      <p:sp>
        <p:nvSpPr>
          <p:cNvPr id="9237" name="TextBox 36"/>
          <p:cNvSpPr txBox="1">
            <a:spLocks noChangeArrowheads="1"/>
          </p:cNvSpPr>
          <p:nvPr/>
        </p:nvSpPr>
        <p:spPr bwMode="auto">
          <a:xfrm>
            <a:off x="2987675" y="4533900"/>
            <a:ext cx="287972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1" smtClean="0">
                <a:solidFill>
                  <a:srgbClr val="000000"/>
                </a:solidFill>
                <a:latin typeface="Arial" charset="0"/>
              </a:rPr>
              <a:t>DCDB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Amplification and digitization of DEPFET signals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256 input channels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8-bit ADC per channel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92 ns sampling time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UMC 189nm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Rad hard design</a:t>
            </a:r>
          </a:p>
        </p:txBody>
      </p:sp>
      <p:sp>
        <p:nvSpPr>
          <p:cNvPr id="9238" name="TextBox 37"/>
          <p:cNvSpPr txBox="1">
            <a:spLocks noChangeArrowheads="1"/>
          </p:cNvSpPr>
          <p:nvPr/>
        </p:nvSpPr>
        <p:spPr bwMode="auto">
          <a:xfrm>
            <a:off x="6156325" y="4508500"/>
            <a:ext cx="27368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b="1" smtClean="0">
                <a:solidFill>
                  <a:srgbClr val="000000"/>
                </a:solidFill>
                <a:latin typeface="Arial" charset="0"/>
              </a:rPr>
              <a:t>DHP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Signal </a:t>
            </a: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processor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Common mode correction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Pedestal subtraction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0-supression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Timing </a:t>
            </a:r>
            <a:r>
              <a:rPr kumimoji="0" lang="en-US" altLang="ja-JP" sz="14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and</a:t>
            </a: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 trigger control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IBM 90 nm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Rad hard design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smtClean="0">
                <a:solidFill>
                  <a:srgbClr val="000000"/>
                </a:solidFill>
                <a:latin typeface="Arial" charset="0"/>
              </a:rPr>
              <a:t>½ size (32 channel) test chip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rot="10800000" flipV="1">
            <a:off x="1619250" y="2565400"/>
            <a:ext cx="504825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0800000" flipV="1">
            <a:off x="5292725" y="2276475"/>
            <a:ext cx="647700" cy="5048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588125" y="2276475"/>
            <a:ext cx="576263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Test System</a:t>
            </a:r>
          </a:p>
        </p:txBody>
      </p:sp>
      <p:sp>
        <p:nvSpPr>
          <p:cNvPr id="11267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50643D9-C915-4C1C-87C8-3CE8CA1D481C}" type="slidenum">
              <a:rPr lang="en-GB">
                <a:solidFill>
                  <a:srgbClr val="000000"/>
                </a:solidFill>
              </a:rPr>
              <a:pPr/>
              <a:t>8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11268" name="Picture 14" descr="100_298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341438"/>
            <a:ext cx="4465637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5688013" y="2781300"/>
            <a:ext cx="2197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smtClean="0">
                <a:solidFill>
                  <a:srgbClr val="000000"/>
                </a:solidFill>
                <a:latin typeface="Arial" charset="0"/>
              </a:rPr>
              <a:t>PXD5 DEPFET matrix</a:t>
            </a: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5719763" y="1628775"/>
            <a:ext cx="31734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smtClean="0">
                <a:solidFill>
                  <a:srgbClr val="000000"/>
                </a:solidFill>
                <a:latin typeface="Arial" charset="0"/>
              </a:rPr>
              <a:t>DCDB readout chip,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smtClean="0">
                <a:solidFill>
                  <a:srgbClr val="000000"/>
                </a:solidFill>
                <a:latin typeface="Arial" charset="0"/>
              </a:rPr>
              <a:t>Bump bonded on interface board</a:t>
            </a: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5724525" y="3573463"/>
            <a:ext cx="2076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600" smtClean="0">
                <a:solidFill>
                  <a:srgbClr val="000000"/>
                </a:solidFill>
                <a:latin typeface="Arial" charset="0"/>
              </a:rPr>
              <a:t>Switcher control chip</a:t>
            </a:r>
          </a:p>
        </p:txBody>
      </p:sp>
      <p:cxnSp>
        <p:nvCxnSpPr>
          <p:cNvPr id="9" name="Straight Arrow Connector 8"/>
          <p:cNvCxnSpPr>
            <a:stCxn id="11270" idx="1"/>
          </p:cNvCxnSpPr>
          <p:nvPr/>
        </p:nvCxnSpPr>
        <p:spPr>
          <a:xfrm rot="10800000" flipV="1">
            <a:off x="2843213" y="1920875"/>
            <a:ext cx="2876550" cy="787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1269" idx="1"/>
          </p:cNvCxnSpPr>
          <p:nvPr/>
        </p:nvCxnSpPr>
        <p:spPr>
          <a:xfrm rot="10800000" flipV="1">
            <a:off x="4356100" y="2949575"/>
            <a:ext cx="1331913" cy="47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0800000">
            <a:off x="4067175" y="3716338"/>
            <a:ext cx="1584325" cy="15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5" name="TextBox 16"/>
          <p:cNvSpPr txBox="1">
            <a:spLocks noChangeArrowheads="1"/>
          </p:cNvSpPr>
          <p:nvPr/>
        </p:nvSpPr>
        <p:spPr bwMode="auto">
          <a:xfrm>
            <a:off x="468313" y="5084763"/>
            <a:ext cx="85518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New switcher and DCD is tested with a DEPFET PXD5 matrix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So far the system reaches 120ns sampling time with 40nA (~ 100 electrons) noise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Some fine tuning needed to reach full speed (&lt;100ns) (tests started 2 weeks ago)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ja-JP" sz="1600" smtClean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Side remark: flipping and bump bonding of DCDB in adapter board worked without problems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Test Beam in 2009 (ILC version)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1D15B2-B1D8-4B5A-8D01-C8F250ED826A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GB">
              <a:solidFill>
                <a:srgbClr val="000000"/>
              </a:solidFill>
            </a:endParaRPr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3" cstate="print"/>
          <a:srcRect r="4"/>
          <a:stretch>
            <a:fillRect/>
          </a:stretch>
        </p:blipFill>
        <p:spPr bwMode="auto">
          <a:xfrm>
            <a:off x="1331640" y="4149080"/>
            <a:ext cx="2592288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1259632" y="3789040"/>
            <a:ext cx="282686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(Not a typical) event display</a:t>
            </a:r>
            <a:endParaRPr kumimoji="1"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467544" y="836712"/>
            <a:ext cx="5905599" cy="3096344"/>
            <a:chOff x="467544" y="620688"/>
            <a:chExt cx="5905599" cy="3096344"/>
          </a:xfrm>
        </p:grpSpPr>
        <p:grpSp>
          <p:nvGrpSpPr>
            <p:cNvPr id="9" name="グループ化 8"/>
            <p:cNvGrpSpPr/>
            <p:nvPr/>
          </p:nvGrpSpPr>
          <p:grpSpPr>
            <a:xfrm>
              <a:off x="2483768" y="1008063"/>
              <a:ext cx="3889375" cy="2420937"/>
              <a:chOff x="1403350" y="1052513"/>
              <a:chExt cx="3889375" cy="2420937"/>
            </a:xfrm>
          </p:grpSpPr>
          <p:pic>
            <p:nvPicPr>
              <p:cNvPr id="5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03350" y="1052513"/>
                <a:ext cx="3889375" cy="24209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 Box 13"/>
              <p:cNvSpPr txBox="1">
                <a:spLocks noChangeArrowheads="1"/>
              </p:cNvSpPr>
              <p:nvPr/>
            </p:nvSpPr>
            <p:spPr bwMode="auto">
              <a:xfrm>
                <a:off x="4211638" y="1096963"/>
                <a:ext cx="962025" cy="3365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1600" b="1" smtClean="0">
                    <a:solidFill>
                      <a:srgbClr val="000000"/>
                    </a:solidFill>
                    <a:latin typeface="Arial" charset="0"/>
                    <a:ea typeface="ＭＳ Ｐゴシック" charset="-128"/>
                  </a:rPr>
                  <a:t>TB 2009</a:t>
                </a:r>
              </a:p>
            </p:txBody>
          </p:sp>
        </p:grpSp>
        <p:cxnSp>
          <p:nvCxnSpPr>
            <p:cNvPr id="12" name="直線矢印コネクタ 11"/>
            <p:cNvCxnSpPr/>
            <p:nvPr/>
          </p:nvCxnSpPr>
          <p:spPr>
            <a:xfrm flipV="1">
              <a:off x="467544" y="2852936"/>
              <a:ext cx="2736304" cy="86409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 rot="20582428">
              <a:off x="497520" y="3149164"/>
              <a:ext cx="1098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120GeV </a:t>
              </a:r>
              <a:r>
                <a:rPr kumimoji="1" lang="en-US" altLang="ja-JP" dirty="0" smtClean="0">
                  <a:solidFill>
                    <a:srgbClr val="FF0000"/>
                  </a:solidFill>
                  <a:latin typeface="Symbol" pitchFamily="18" charset="2"/>
                </a:rPr>
                <a:t>p</a:t>
              </a:r>
              <a:endParaRPr kumimoji="1" lang="ja-JP" altLang="en-US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987824" y="620688"/>
              <a:ext cx="2818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Array of 6 DEPFET modules</a:t>
              </a:r>
              <a:endParaRPr kumimoji="1" lang="ja-JP" altLang="en-US" dirty="0"/>
            </a:p>
          </p:txBody>
        </p:sp>
      </p:grp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527698"/>
            <a:ext cx="2532063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S01007384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9728</TotalTime>
  <Words>2755</Words>
  <Application>Microsoft Office PowerPoint</Application>
  <PresentationFormat>画面に合わせる (4:3)</PresentationFormat>
  <Paragraphs>790</Paragraphs>
  <Slides>61</Slides>
  <Notes>61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Office テーマ</vt:lpstr>
      <vt:lpstr>TS010073846</vt:lpstr>
      <vt:lpstr>Visio</vt:lpstr>
      <vt:lpstr>Dokument</vt:lpstr>
      <vt:lpstr>Equation</vt:lpstr>
      <vt:lpstr>Belle II Detector</vt:lpstr>
      <vt:lpstr>SuperKEKB collider </vt:lpstr>
      <vt:lpstr>Belle II Detector (in comparison with Belle)</vt:lpstr>
      <vt:lpstr>Vertex Detector</vt:lpstr>
      <vt:lpstr>DEPFET</vt:lpstr>
      <vt:lpstr>DEPFET for Belle II</vt:lpstr>
      <vt:lpstr>ASICs for control and readout</vt:lpstr>
      <vt:lpstr>Test System</vt:lpstr>
      <vt:lpstr>Test Beam in 2009 (ILC version)</vt:lpstr>
      <vt:lpstr>Radiation Damage</vt:lpstr>
      <vt:lpstr>SVD</vt:lpstr>
      <vt:lpstr>Flex PCBs and APV25</vt:lpstr>
      <vt:lpstr>First prototype ladder</vt:lpstr>
      <vt:lpstr>Expected performance</vt:lpstr>
      <vt:lpstr>Central Drift Chamber</vt:lpstr>
      <vt:lpstr>Test Chambers</vt:lpstr>
      <vt:lpstr>Design of end plates</vt:lpstr>
      <vt:lpstr>Particle Identification Devices</vt:lpstr>
      <vt:lpstr>Time of Propagation Counter (TOP)</vt:lpstr>
      <vt:lpstr>TOP (Barrel PID)</vt:lpstr>
      <vt:lpstr>End-cap Particle Identification</vt:lpstr>
      <vt:lpstr>Novel “focusing” radiator</vt:lpstr>
      <vt:lpstr>Test beam result</vt:lpstr>
      <vt:lpstr>Expected Performance (Luminosity gain)</vt:lpstr>
      <vt:lpstr>Electromagnetic Calorimeter (ECL)</vt:lpstr>
      <vt:lpstr>New shaper/readout boards</vt:lpstr>
      <vt:lpstr>KLM: KL&amp;Muon detector (RPC g　Scintillator)</vt:lpstr>
      <vt:lpstr>One strip</vt:lpstr>
      <vt:lpstr>Test modules adjacent to Belle (2008)</vt:lpstr>
      <vt:lpstr>Construction Schedule of SuperKEKB/Belle II</vt:lpstr>
      <vt:lpstr>Belle on Sep. 22, 2010</vt:lpstr>
      <vt:lpstr>Conclusion</vt:lpstr>
      <vt:lpstr>back-up</vt:lpstr>
      <vt:lpstr>The last beam abort of KEKB on June 30, 2010</vt:lpstr>
      <vt:lpstr>Belle II Collaboration http://belle2.kek.jp</vt:lpstr>
      <vt:lpstr>スライド 36</vt:lpstr>
      <vt:lpstr>DEPFET Performance</vt:lpstr>
      <vt:lpstr>Sensor Thinning </vt:lpstr>
      <vt:lpstr>Interconnection ASIC- DEPFET :Bump Bonding</vt:lpstr>
      <vt:lpstr>PXD6 Prototype Production</vt:lpstr>
      <vt:lpstr>Support</vt:lpstr>
      <vt:lpstr>End Flange - Cooling Block</vt:lpstr>
      <vt:lpstr>Configuration study</vt:lpstr>
      <vt:lpstr>Performance</vt:lpstr>
      <vt:lpstr>Configuration choice</vt:lpstr>
      <vt:lpstr>Multi-anode MCP-PMT</vt:lpstr>
      <vt:lpstr>MCP-PMT performance</vt:lpstr>
      <vt:lpstr>MCP-PMT lifetime</vt:lpstr>
      <vt:lpstr>Hybrid Avalanche Photo-Detector (HAPD)</vt:lpstr>
      <vt:lpstr>Neutron Radiation Damage</vt:lpstr>
      <vt:lpstr>Simulation Study</vt:lpstr>
      <vt:lpstr>Calorimeter problems for high luminosity</vt:lpstr>
      <vt:lpstr>Calorimeter upgrade</vt:lpstr>
      <vt:lpstr>Electronics modification</vt:lpstr>
      <vt:lpstr>Pure CsI + 2” Photopentrode option</vt:lpstr>
      <vt:lpstr>Beam test results</vt:lpstr>
      <vt:lpstr>Pure CsI and photopentrode</vt:lpstr>
      <vt:lpstr>Full-size Mechanical Mockup</vt:lpstr>
      <vt:lpstr>Level 1 Trigger</vt:lpstr>
      <vt:lpstr>Data Acquisition</vt:lpstr>
      <vt:lpstr>Belle II Computing Model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and Prospects of SuperKEKB and Belle II</dc:title>
  <dc:creator>ushiroda</dc:creator>
  <cp:lastModifiedBy>ushiroda</cp:lastModifiedBy>
  <cp:revision>214</cp:revision>
  <dcterms:created xsi:type="dcterms:W3CDTF">2010-07-12T07:59:04Z</dcterms:created>
  <dcterms:modified xsi:type="dcterms:W3CDTF">2010-09-28T04:06:08Z</dcterms:modified>
</cp:coreProperties>
</file>