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611" r:id="rId3"/>
    <p:sldId id="615" r:id="rId4"/>
    <p:sldId id="616" r:id="rId5"/>
    <p:sldId id="612" r:id="rId6"/>
    <p:sldId id="617" r:id="rId7"/>
    <p:sldId id="618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882"/>
    <a:srgbClr val="C822B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8" autoAdjust="0"/>
    <p:restoredTop sz="94660"/>
  </p:normalViewPr>
  <p:slideViewPr>
    <p:cSldViewPr>
      <p:cViewPr varScale="1">
        <p:scale>
          <a:sx n="48" d="100"/>
          <a:sy n="48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F0AFC617-AF0B-46E9-BC37-26ED765DAF35}" type="datetimeFigureOut">
              <a:rPr lang="en-US"/>
              <a:pPr>
                <a:defRPr/>
              </a:pPr>
              <a:t>9/28/2010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19CCCAA-DBEF-485D-8C5A-5E92C93A3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BE3427-E869-4134-941A-4716DF7E1DC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408" tIns="50704" rIns="101408" bIns="50704" anchor="b"/>
          <a:lstStyle/>
          <a:p>
            <a:pPr algn="r" defTabSz="958850"/>
            <a:fld id="{33A4FE4E-9D50-4D54-804E-613D6C409CA1}" type="slidenum">
              <a:rPr lang="en-US" sz="1400">
                <a:latin typeface="Calibri" pitchFamily="34" charset="0"/>
              </a:rPr>
              <a:pPr algn="r" defTabSz="958850"/>
              <a:t>1</a:t>
            </a:fld>
            <a:endParaRPr lang="en-US" sz="1400">
              <a:latin typeface="Calibri" pitchFamily="34" charset="0"/>
            </a:endParaRPr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397" tIns="53199" rIns="106397" bIns="53199" anchor="b"/>
          <a:lstStyle/>
          <a:p>
            <a:pPr algn="r" defTabSz="1062038"/>
            <a:fld id="{40AEBA69-4209-421F-9292-371E1C5F794A}" type="slidenum">
              <a:rPr lang="en-US" sz="1500">
                <a:latin typeface="Calibri" pitchFamily="34" charset="0"/>
              </a:rPr>
              <a:pPr algn="r" defTabSz="1062038"/>
              <a:t>1</a:t>
            </a:fld>
            <a:endParaRPr lang="en-US" sz="1500">
              <a:latin typeface="Calibri" pitchFamily="34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106397" tIns="53199" rIns="106397" bIns="53199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9CDE7-989A-479B-AA31-44DC03457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14FF5-7C4F-4F0D-88E2-6AA1FB8EF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A0EE2-242A-4497-BB90-7612242A9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4020F-C8AE-44FA-9315-A15BF2C47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F5E9F-1AA9-405A-8F46-81F17D4D9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7CD7B-2ACF-4D8F-AEBA-B7E6EACBB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AE76-4160-4299-978D-C15FDFBA4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8CF92-F3CD-4DD0-A346-417B47F4E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BBC1D-B775-494C-A7E7-101CE160D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13EF7-1E9C-4D0F-82AD-BFD2C4C71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Marcello A. Giorgi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9BB92-2287-47D5-AEA5-0F2B19477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A9CC2D-5E0C-457F-9FD9-2BFDEC3B5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unipi.it/princ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oter Placeholder 2"/>
          <p:cNvSpPr txBox="1">
            <a:spLocks noGrp="1"/>
          </p:cNvSpPr>
          <p:nvPr/>
        </p:nvSpPr>
        <p:spPr bwMode="auto">
          <a:xfrm>
            <a:off x="2819400" y="6324600"/>
            <a:ext cx="2895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F55F0B"/>
              </a:solidFill>
              <a:latin typeface="Calibri" pitchFamily="34" charset="0"/>
            </a:endParaRPr>
          </a:p>
        </p:txBody>
      </p:sp>
      <p:sp>
        <p:nvSpPr>
          <p:cNvPr id="14338" name="Date Placeholder 3"/>
          <p:cNvSpPr txBox="1">
            <a:spLocks noGrp="1"/>
          </p:cNvSpPr>
          <p:nvPr/>
        </p:nvSpPr>
        <p:spPr bwMode="auto">
          <a:xfrm>
            <a:off x="584200" y="4040188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66FF"/>
                </a:solidFill>
                <a:latin typeface="Calibri" pitchFamily="34" charset="0"/>
              </a:rPr>
              <a:t> </a:t>
            </a:r>
          </a:p>
          <a:p>
            <a:endParaRPr lang="en-US" sz="1400" b="1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4339" name="Footer Placeholder 4"/>
          <p:cNvSpPr txBox="1">
            <a:spLocks noGrp="1"/>
          </p:cNvSpPr>
          <p:nvPr/>
        </p:nvSpPr>
        <p:spPr bwMode="auto">
          <a:xfrm>
            <a:off x="2819400" y="6324600"/>
            <a:ext cx="2895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rgbClr val="F55F0B"/>
              </a:solidFill>
              <a:latin typeface="Calibri" pitchFamily="34" charset="0"/>
            </a:endParaRPr>
          </a:p>
        </p:txBody>
      </p:sp>
      <p:pic>
        <p:nvPicPr>
          <p:cNvPr id="14340" name="Picture 6" descr="inf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114800"/>
            <a:ext cx="1008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 descr="Universita' di Pisa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4094163"/>
            <a:ext cx="1330325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427163" y="3883025"/>
            <a:ext cx="6154737" cy="2441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2800" b="1">
                <a:solidFill>
                  <a:srgbClr val="FF3300"/>
                </a:solidFill>
                <a:latin typeface="Bradley Hand ITC"/>
              </a:rPr>
              <a:t>Marcello A. Giorgi</a:t>
            </a:r>
            <a:br>
              <a:rPr lang="en-GB" sz="2800" b="1">
                <a:solidFill>
                  <a:srgbClr val="FF3300"/>
                </a:solidFill>
                <a:latin typeface="Bradley Hand ITC"/>
              </a:rPr>
            </a:br>
            <a:r>
              <a:rPr lang="en-GB" sz="2400" b="1">
                <a:solidFill>
                  <a:srgbClr val="FF3300"/>
                </a:solidFill>
                <a:latin typeface="Bradley Hand ITC"/>
              </a:rPr>
              <a:t>Università di Pisa &amp; INFN Pisa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400" i="1">
                <a:solidFill>
                  <a:srgbClr val="006BD6"/>
                </a:solidFill>
                <a:latin typeface="Calibri" pitchFamily="34" charset="0"/>
              </a:rPr>
              <a:t>    LNF           XIV General Meeting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2400" i="1">
                <a:solidFill>
                  <a:srgbClr val="006BD6"/>
                </a:solidFill>
                <a:latin typeface="Calibri" pitchFamily="34" charset="0"/>
              </a:rPr>
              <a:t>September  28,2010</a:t>
            </a:r>
            <a:endParaRPr lang="en-US" sz="3600" i="1">
              <a:solidFill>
                <a:srgbClr val="006BD6"/>
              </a:solidFill>
              <a:latin typeface="Calibri" pitchFamily="34" charset="0"/>
            </a:endParaRPr>
          </a:p>
        </p:txBody>
      </p:sp>
      <p:pic>
        <p:nvPicPr>
          <p:cNvPr id="14343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762000"/>
            <a:ext cx="1081088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TextBox 16"/>
          <p:cNvSpPr txBox="1">
            <a:spLocks noChangeArrowheads="1"/>
          </p:cNvSpPr>
          <p:nvPr/>
        </p:nvSpPr>
        <p:spPr bwMode="auto">
          <a:xfrm>
            <a:off x="1828800" y="914400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Times New Roman" pitchFamily="18" charset="0"/>
                <a:cs typeface="Times New Roman" pitchFamily="18" charset="0"/>
              </a:rPr>
              <a:t>Goals for the meeting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LNF September28,2010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5D74E-3B61-4FE5-9ECE-801970FEB7F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pic>
        <p:nvPicPr>
          <p:cNvPr id="14348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724400"/>
            <a:ext cx="4572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White Paper/TDR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papers are ready.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Attention now on TDR.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4F6BA3-7C42-4376-8C4F-CC1F4774D79C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762000" y="3124200"/>
            <a:ext cx="723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Initial Goals  Mid 2011</a:t>
            </a: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685800" y="4114800"/>
            <a:ext cx="701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Detector        end 2011 (?)</a:t>
            </a: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762000" y="4719638"/>
            <a:ext cx="7010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Accelerator  mid 2012 (?)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TDR(manpower)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30AEB-594E-4092-8D1D-38B3AD0C32D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685800" y="1981200"/>
            <a:ext cx="701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Detector        short of 13 Fte</a:t>
            </a:r>
          </a:p>
        </p:txBody>
      </p:sp>
      <p:sp>
        <p:nvSpPr>
          <p:cNvPr id="17414" name="TextBox 9"/>
          <p:cNvSpPr txBox="1">
            <a:spLocks noChangeArrowheads="1"/>
          </p:cNvSpPr>
          <p:nvPr/>
        </p:nvSpPr>
        <p:spPr bwMode="auto">
          <a:xfrm>
            <a:off x="762000" y="2895600"/>
            <a:ext cx="701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Accelerator  short of 50  Fte-year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Recruitment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B00D96-9B76-4585-947E-337C70C3B04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685800" y="198120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agreement with In2p3 is effective</a:t>
            </a:r>
          </a:p>
        </p:txBody>
      </p:sp>
      <p:sp>
        <p:nvSpPr>
          <p:cNvPr id="18438" name="TextBox 9"/>
          <p:cNvSpPr txBox="1">
            <a:spLocks noChangeArrowheads="1"/>
          </p:cNvSpPr>
          <p:nvPr/>
        </p:nvSpPr>
        <p:spPr bwMode="auto">
          <a:xfrm>
            <a:off x="1066800" y="3105150"/>
            <a:ext cx="701040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10 positions decided  some already covered, all 10 before January 1. </a:t>
            </a:r>
          </a:p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This program can be extended. </a:t>
            </a:r>
          </a:p>
        </p:txBody>
      </p:sp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1066800" y="4876800"/>
            <a:ext cx="7772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easy to find the right people and make them accept in particular for machine expert and engineers.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ad hoc committee: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D.Leith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M.Morandin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Wormser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draft ready and submitted to PO.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Tomorrow discuss with U.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Dosselli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R.Pellegrini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presented to leaders of Systems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0536CE-7EF3-48DC-99AE-16A600AC59B4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ERIC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After endorsment it will be circulated in Steering committee and entire collaboration .</a:t>
            </a:r>
          </a:p>
          <a:p>
            <a:pPr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I will take some time for comments and emendments</a:t>
            </a:r>
          </a:p>
          <a:p>
            <a:pPr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Then it will be submitted to EU.</a:t>
            </a:r>
          </a:p>
          <a:p>
            <a:pPr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Process will last about 1 year.</a:t>
            </a: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26351E-72CD-47DD-B2E2-014FBEB493F1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 group of experts is going to be setup to collect the elements for the site decision: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All the infos will be assembled not only geological and vibrations.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  review committee will evaluate option chosen among LNF, green field and green field+surface.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Meanwhile procedures to chose the engineering company to prepare project.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LNF September28,2010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Marcello A. Giorgi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19856-F266-4513-9922-41922481340D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253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Arial</vt:lpstr>
      <vt:lpstr>Bradley Hand ITC</vt:lpstr>
      <vt:lpstr>Times New Roman</vt:lpstr>
      <vt:lpstr>Office Theme</vt:lpstr>
      <vt:lpstr>Slide 1</vt:lpstr>
      <vt:lpstr>White Paper/TDR</vt:lpstr>
      <vt:lpstr>TDR(manpower)</vt:lpstr>
      <vt:lpstr>Recruitment program</vt:lpstr>
      <vt:lpstr>ERIC</vt:lpstr>
      <vt:lpstr>ERIC</vt:lpstr>
      <vt:lpstr>SITE</vt:lpstr>
    </vt:vector>
  </TitlesOfParts>
  <Company>INFN Pisa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biagini</cp:lastModifiedBy>
  <cp:revision>174</cp:revision>
  <dcterms:created xsi:type="dcterms:W3CDTF">2009-03-20T07:52:55Z</dcterms:created>
  <dcterms:modified xsi:type="dcterms:W3CDTF">2010-09-28T08:33:37Z</dcterms:modified>
</cp:coreProperties>
</file>