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9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7" r:id="rId3"/>
    <p:sldId id="276" r:id="rId4"/>
    <p:sldId id="327" r:id="rId5"/>
    <p:sldId id="328" r:id="rId6"/>
    <p:sldId id="331" r:id="rId7"/>
    <p:sldId id="329" r:id="rId8"/>
    <p:sldId id="330" r:id="rId9"/>
    <p:sldId id="283" r:id="rId10"/>
    <p:sldId id="301" r:id="rId11"/>
    <p:sldId id="340" r:id="rId12"/>
    <p:sldId id="341" r:id="rId13"/>
    <p:sldId id="332" r:id="rId14"/>
    <p:sldId id="333" r:id="rId15"/>
    <p:sldId id="326" r:id="rId16"/>
    <p:sldId id="334" r:id="rId17"/>
    <p:sldId id="335" r:id="rId18"/>
    <p:sldId id="336" r:id="rId19"/>
    <p:sldId id="337" r:id="rId20"/>
    <p:sldId id="338" r:id="rId21"/>
    <p:sldId id="339" r:id="rId22"/>
    <p:sldId id="275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8040"/>
    <a:srgbClr val="80FF00"/>
    <a:srgbClr val="F5FBE9"/>
    <a:srgbClr val="FFF895"/>
    <a:srgbClr val="BAD5FB"/>
    <a:srgbClr val="99CC33"/>
    <a:srgbClr val="CCFF99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4833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589C4E-DB0C-F346-8D52-34749359F9C3}" type="datetime1">
              <a:rPr lang="en-US"/>
              <a:pPr>
                <a:defRPr/>
              </a:pPr>
              <a:t>9/25/10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091DB3-C5DB-EF42-9A3A-4F08C2BC1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B0CA74-9ECC-7D4E-A9E5-162B103A6E17}" type="datetime1">
              <a:rPr lang="en-US"/>
              <a:pPr>
                <a:defRPr/>
              </a:pPr>
              <a:t>9/25/10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C07734-37AB-1C47-ACE3-4970AD75E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6C42-D85E-9948-A706-D688F7B73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92960-4FD8-1F4B-9905-55A6255C3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E308-882E-5C40-A61B-11BCB6C7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6B2F-6B93-664F-9990-BEBA31520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DC96-CB8C-C546-A165-A051563DC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F5513-DC28-7746-BC9F-9792E6EBE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85D5-0C78-E645-B5AF-1742501D4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7C6A-BD60-2343-8281-5B437D08D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90B3-04B9-FC48-B3F3-03517C835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6C30-C22B-6046-B3BF-0B06B1B15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A229-FEB4-BD40-BBA2-F8FF0DA68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D30720-B507-A94A-ACC5-181D0BBBF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366FF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itchFamily="-112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22300" indent="-266700" algn="l" defTabSz="457200" rtl="0" eaLnBrk="0" fontAlgn="base" hangingPunct="0">
        <a:spcBef>
          <a:spcPct val="20000"/>
        </a:spcBef>
        <a:spcAft>
          <a:spcPct val="0"/>
        </a:spcAft>
        <a:buClr>
          <a:srgbClr val="3366FF"/>
        </a:buClr>
        <a:buFont typeface="Arial" pitchFamily="-112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990600" indent="-2667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-112" charset="0"/>
        <a:buChar char="•"/>
        <a:tabLst>
          <a:tab pos="723900" algn="l"/>
        </a:tabLst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435100" indent="-35560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pitchFamily="-112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1790700" indent="-355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pitchFamily="-112" charset="0"/>
        <a:buChar char="»"/>
        <a:tabLst>
          <a:tab pos="1435100" algn="l"/>
        </a:tabLst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hyperlink" Target="http://drs.web.psi.ch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df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5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581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Lab activities @LNF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Status </a:t>
            </a:r>
            <a:r>
              <a:rPr lang="en-US" dirty="0" smtClean="0"/>
              <a:t>Report 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57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A. </a:t>
            </a:r>
            <a:r>
              <a:rPr lang="en-US" dirty="0" err="1" smtClean="0">
                <a:ea typeface="+mn-ea"/>
                <a:cs typeface="+mn-cs"/>
              </a:rPr>
              <a:t>Calcaterra</a:t>
            </a:r>
            <a:r>
              <a:rPr lang="en-US" dirty="0" smtClean="0">
                <a:ea typeface="+mn-ea"/>
                <a:cs typeface="+mn-cs"/>
              </a:rPr>
              <a:t>, R. de </a:t>
            </a:r>
            <a:r>
              <a:rPr lang="en-US" dirty="0" err="1" smtClean="0">
                <a:ea typeface="+mn-ea"/>
                <a:cs typeface="+mn-cs"/>
              </a:rPr>
              <a:t>Sangro</a:t>
            </a:r>
            <a:r>
              <a:rPr lang="en-US" dirty="0" smtClean="0">
                <a:ea typeface="+mn-ea"/>
                <a:cs typeface="+mn-cs"/>
              </a:rPr>
              <a:t>, G. </a:t>
            </a:r>
            <a:r>
              <a:rPr lang="en-US" dirty="0" err="1" smtClean="0">
                <a:ea typeface="+mn-ea"/>
                <a:cs typeface="+mn-cs"/>
              </a:rPr>
              <a:t>Felici</a:t>
            </a:r>
            <a:r>
              <a:rPr lang="en-US" dirty="0" smtClean="0">
                <a:ea typeface="+mn-ea"/>
                <a:cs typeface="+mn-cs"/>
              </a:rPr>
              <a:t>,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G. Finocchiaro, P. </a:t>
            </a:r>
            <a:r>
              <a:rPr lang="en-US" dirty="0" err="1" smtClean="0">
                <a:ea typeface="+mn-ea"/>
                <a:cs typeface="+mn-cs"/>
              </a:rPr>
              <a:t>Patteri</a:t>
            </a:r>
            <a:r>
              <a:rPr lang="en-US" dirty="0" smtClean="0">
                <a:ea typeface="+mn-ea"/>
                <a:cs typeface="+mn-cs"/>
              </a:rPr>
              <a:t>, M. Piccolo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INFN LNF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XIV </a:t>
            </a:r>
            <a:r>
              <a:rPr lang="en-US" dirty="0" smtClean="0">
                <a:ea typeface="+mn-ea"/>
                <a:cs typeface="+mn-cs"/>
              </a:rPr>
              <a:t>SuperB General Meeting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DCH-I parallel session 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LNF, 27 September </a:t>
            </a:r>
            <a:r>
              <a:rPr lang="en-US" dirty="0" smtClean="0">
                <a:ea typeface="+mn-ea"/>
                <a:cs typeface="+mn-cs"/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84665" y="216249"/>
            <a:ext cx="8890000" cy="51216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Spatial resolution –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cs typeface="Courier New"/>
              </a:rPr>
              <a:t>60%</a:t>
            </a:r>
            <a:r>
              <a:rPr lang="en-US" sz="4000" dirty="0" smtClean="0">
                <a:solidFill>
                  <a:srgbClr val="FF0000"/>
                </a:solidFill>
                <a:cs typeface="Courier New"/>
              </a:rPr>
              <a:t>He</a:t>
            </a:r>
            <a:r>
              <a:rPr lang="en-US" sz="4000" dirty="0" smtClean="0">
                <a:solidFill>
                  <a:srgbClr val="FF0000"/>
                </a:solidFill>
                <a:cs typeface="Courier New"/>
              </a:rPr>
              <a:t>-40%C</a:t>
            </a:r>
            <a:r>
              <a:rPr lang="en-US" sz="4000" baseline="-25000" dirty="0" smtClean="0">
                <a:solidFill>
                  <a:srgbClr val="FF0000"/>
                </a:solidFill>
                <a:cs typeface="Courier New"/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cs typeface="Courier New"/>
              </a:rPr>
              <a:t>H</a:t>
            </a:r>
            <a:r>
              <a:rPr lang="en-US" sz="4000" baseline="-25000" dirty="0" smtClean="0">
                <a:solidFill>
                  <a:srgbClr val="FF0000"/>
                </a:solidFill>
                <a:cs typeface="Courier New"/>
              </a:rPr>
              <a:t>6</a:t>
            </a:r>
            <a:r>
              <a:rPr lang="en-US" sz="4000" dirty="0" smtClean="0">
                <a:solidFill>
                  <a:srgbClr val="FF0000"/>
                </a:solidFill>
                <a:cs typeface="Courier New"/>
              </a:rPr>
              <a:t> </a:t>
            </a:r>
            <a:endParaRPr lang="en-US" sz="4000" dirty="0" smtClean="0">
              <a:solidFill>
                <a:srgbClr val="FF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0055D-8A69-5243-9FF2-286516BC3B7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pic>
        <p:nvPicPr>
          <p:cNvPr id="11" name="Picture 10" descr="resoMT00555-556_P1.roothP1residChebMT_LR_1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644" y="1072316"/>
            <a:ext cx="5332730" cy="51346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915" y="3241525"/>
            <a:ext cx="2462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60%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He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-40%C</a:t>
            </a:r>
            <a:r>
              <a:rPr lang="en-US" sz="24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2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H</a:t>
            </a:r>
            <a:r>
              <a:rPr lang="en-US" sz="24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6</a:t>
            </a:r>
          </a:p>
          <a:p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H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V=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2010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V</a:t>
            </a:r>
            <a:endParaRPr lang="en-US" sz="2400" b="1" baseline="30000" dirty="0" smtClean="0">
              <a:solidFill>
                <a:srgbClr val="008040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145143" y="226258"/>
            <a:ext cx="8829523" cy="51155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Tracks</a:t>
            </a:r>
            <a:r>
              <a:rPr lang="en-US" dirty="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 reconstructed in Proto1</a:t>
            </a:r>
            <a:endParaRPr lang="en-US" dirty="0" smtClean="0">
              <a:solidFill>
                <a:srgbClr val="FF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0055D-8A69-5243-9FF2-286516BC3B7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pic>
        <p:nvPicPr>
          <p:cNvPr id="30" name="Picture 29" descr="RunMT00508_Evt01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77812" y="677349"/>
            <a:ext cx="3855720" cy="5615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2963" y="3099564"/>
            <a:ext cx="9715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Al-Mylar</a:t>
            </a:r>
            <a:endParaRPr lang="en-US" sz="1600" dirty="0" smtClean="0"/>
          </a:p>
          <a:p>
            <a:r>
              <a:rPr lang="en-US" sz="1600" dirty="0" smtClean="0"/>
              <a:t>windows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84503" y="2923420"/>
            <a:ext cx="822816" cy="510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8001" y="5317701"/>
            <a:ext cx="1524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10cm lead</a:t>
            </a:r>
          </a:p>
          <a:p>
            <a:r>
              <a:rPr lang="en-US" sz="1600" dirty="0" smtClean="0"/>
              <a:t>p</a:t>
            </a:r>
            <a:r>
              <a:rPr lang="en-US" sz="1600" baseline="-25000" dirty="0" smtClean="0"/>
              <a:t>cut</a:t>
            </a:r>
            <a:r>
              <a:rPr lang="en-US" sz="1600" dirty="0" smtClean="0"/>
              <a:t>~150MeV/c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10423" y="5520138"/>
            <a:ext cx="67767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RunMT00555_Evt004_noP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477812" y="677349"/>
            <a:ext cx="3855720" cy="561594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274528" y="3435052"/>
            <a:ext cx="822816" cy="504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350" y="1753813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BLUE line is MT track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143" y="2275545"/>
            <a:ext cx="2506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 line is PROTO1 track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84665" y="252534"/>
            <a:ext cx="8890000" cy="51216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Spatial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 Resolution form Proto1 tracks</a:t>
            </a:r>
            <a:endParaRPr lang="en-US" sz="4000" dirty="0" smtClean="0">
              <a:solidFill>
                <a:srgbClr val="FF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0055D-8A69-5243-9FF2-286516BC3B7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pic>
        <p:nvPicPr>
          <p:cNvPr id="11" name="Picture 10" descr="resoMT00555-556_P1.roothP1residChebMT_LR_1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644" y="1023936"/>
            <a:ext cx="5332730" cy="51346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915" y="3241525"/>
            <a:ext cx="2462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60%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He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-40%C</a:t>
            </a:r>
            <a:r>
              <a:rPr lang="en-US" sz="24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2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H</a:t>
            </a:r>
            <a:r>
              <a:rPr lang="en-US" sz="24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6</a:t>
            </a:r>
          </a:p>
          <a:p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H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V=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2010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V</a:t>
            </a:r>
            <a:endParaRPr lang="en-US" sz="2400" b="1" baseline="30000" dirty="0" smtClean="0">
              <a:solidFill>
                <a:srgbClr val="008040"/>
              </a:solidFill>
              <a:latin typeface="Courier New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9978" y="2804501"/>
            <a:ext cx="24014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1600" dirty="0" smtClean="0"/>
              <a:t> Studied layer excluded from track fit in prototype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1600" dirty="0" smtClean="0"/>
              <a:t> Preliminary: still need to work out fine details (tails, de- convolution of track resolution… 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97116" y="136972"/>
            <a:ext cx="8890000" cy="849361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STR &amp; Spatial 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resolution –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cs typeface="Courier New"/>
              </a:rPr>
              <a:t>73</a:t>
            </a:r>
            <a:r>
              <a:rPr lang="en-US" sz="4000" dirty="0" smtClean="0">
                <a:solidFill>
                  <a:srgbClr val="FF0000"/>
                </a:solidFill>
                <a:cs typeface="Courier New"/>
              </a:rPr>
              <a:t>%</a:t>
            </a:r>
            <a:r>
              <a:rPr lang="en-US" sz="4000" dirty="0" smtClean="0">
                <a:solidFill>
                  <a:srgbClr val="FF0000"/>
                </a:solidFill>
                <a:cs typeface="Courier New"/>
              </a:rPr>
              <a:t>He</a:t>
            </a:r>
            <a:r>
              <a:rPr lang="en-US" sz="4000" dirty="0" smtClean="0">
                <a:solidFill>
                  <a:srgbClr val="FF0000"/>
                </a:solidFill>
                <a:cs typeface="Courier New"/>
              </a:rPr>
              <a:t>-27%C</a:t>
            </a:r>
            <a:r>
              <a:rPr lang="en-US" sz="4000" baseline="-25000" dirty="0" smtClean="0">
                <a:solidFill>
                  <a:srgbClr val="FF0000"/>
                </a:solidFill>
                <a:cs typeface="Courier New"/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cs typeface="Courier New"/>
              </a:rPr>
              <a:t>H</a:t>
            </a:r>
            <a:r>
              <a:rPr lang="en-US" sz="4000" baseline="-25000" dirty="0" smtClean="0">
                <a:solidFill>
                  <a:srgbClr val="FF0000"/>
                </a:solidFill>
                <a:cs typeface="Courier New"/>
              </a:rPr>
              <a:t>6</a:t>
            </a:r>
            <a:r>
              <a:rPr lang="en-US" sz="4000" dirty="0" smtClean="0">
                <a:solidFill>
                  <a:srgbClr val="FF0000"/>
                </a:solidFill>
                <a:cs typeface="Courier New"/>
              </a:rPr>
              <a:t> </a:t>
            </a:r>
            <a:endParaRPr lang="en-US" sz="4000" dirty="0" smtClean="0">
              <a:solidFill>
                <a:srgbClr val="FF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0055D-8A69-5243-9FF2-286516BC3B7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pic>
        <p:nvPicPr>
          <p:cNvPr id="8" name="Picture 7" descr="resoMT00559-560.roothP1residChebMT_LR_1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16" y="2106058"/>
            <a:ext cx="4102100" cy="3949700"/>
          </a:xfrm>
          <a:prstGeom prst="rect">
            <a:avLst/>
          </a:prstGeom>
        </p:spPr>
      </p:pic>
      <p:pic>
        <p:nvPicPr>
          <p:cNvPr id="9" name="Picture 8" descr="STR_MT00559-560_530ns_hrMTvstP1P_R_4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65" y="1959294"/>
            <a:ext cx="4409440" cy="4196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09106" y="1275061"/>
            <a:ext cx="2456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73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%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He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-27%C</a:t>
            </a:r>
            <a:r>
              <a:rPr lang="en-US" sz="24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2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H</a:t>
            </a:r>
            <a:r>
              <a:rPr lang="en-US" sz="24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6</a:t>
            </a:r>
          </a:p>
          <a:p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H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V=191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0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V</a:t>
            </a:r>
            <a:endParaRPr lang="en-US" sz="2400" b="1" baseline="30000" dirty="0" smtClean="0">
              <a:solidFill>
                <a:srgbClr val="008040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97116" y="136972"/>
            <a:ext cx="8890000" cy="849361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STR &amp; Spatial 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resolution –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cs typeface="Courier New"/>
              </a:rPr>
              <a:t>80%</a:t>
            </a:r>
            <a:r>
              <a:rPr lang="en-US" sz="4000" dirty="0" smtClean="0">
                <a:solidFill>
                  <a:srgbClr val="FF0000"/>
                </a:solidFill>
                <a:cs typeface="Courier New"/>
              </a:rPr>
              <a:t>He</a:t>
            </a:r>
            <a:r>
              <a:rPr lang="en-US" sz="4000" dirty="0" smtClean="0">
                <a:solidFill>
                  <a:srgbClr val="FF0000"/>
                </a:solidFill>
                <a:cs typeface="Courier New"/>
              </a:rPr>
              <a:t>-20%C</a:t>
            </a:r>
            <a:r>
              <a:rPr lang="en-US" sz="4000" baseline="-25000" dirty="0" smtClean="0">
                <a:solidFill>
                  <a:srgbClr val="FF0000"/>
                </a:solidFill>
                <a:cs typeface="Courier New"/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cs typeface="Courier New"/>
              </a:rPr>
              <a:t>H</a:t>
            </a:r>
            <a:r>
              <a:rPr lang="en-US" sz="4000" baseline="-25000" dirty="0" smtClean="0">
                <a:solidFill>
                  <a:srgbClr val="FF0000"/>
                </a:solidFill>
                <a:cs typeface="Courier New"/>
              </a:rPr>
              <a:t>6</a:t>
            </a:r>
            <a:r>
              <a:rPr lang="en-US" sz="4000" dirty="0" smtClean="0">
                <a:solidFill>
                  <a:srgbClr val="FF0000"/>
                </a:solidFill>
                <a:cs typeface="Courier New"/>
              </a:rPr>
              <a:t> </a:t>
            </a:r>
            <a:endParaRPr lang="en-US" sz="4000" dirty="0" smtClean="0">
              <a:solidFill>
                <a:srgbClr val="FF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0055D-8A69-5243-9FF2-286516BC3B7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pic>
        <p:nvPicPr>
          <p:cNvPr id="8" name="Picture 7" descr="resoMT00559-560.roothP1residChebMT_LR_1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16" y="2106058"/>
            <a:ext cx="4102100" cy="3949700"/>
          </a:xfrm>
          <a:prstGeom prst="rect">
            <a:avLst/>
          </a:prstGeom>
        </p:spPr>
      </p:pic>
      <p:pic>
        <p:nvPicPr>
          <p:cNvPr id="9" name="Picture 8" descr="STR_MT00559-560_530ns_hrMTvstP1P_R_4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65" y="1959294"/>
            <a:ext cx="4409440" cy="4196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9106" y="1275061"/>
            <a:ext cx="2456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80%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He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-20%C</a:t>
            </a:r>
            <a:r>
              <a:rPr lang="en-US" sz="24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2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H</a:t>
            </a:r>
            <a:r>
              <a:rPr lang="en-US" sz="24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6</a:t>
            </a:r>
          </a:p>
          <a:p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H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V=186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0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V</a:t>
            </a:r>
            <a:endParaRPr lang="en-US" sz="2400" b="1" baseline="30000" dirty="0" smtClean="0">
              <a:solidFill>
                <a:srgbClr val="008040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319275" y="83988"/>
            <a:ext cx="6793797" cy="49658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3366FF"/>
                </a:solidFill>
                <a:ea typeface="ＭＳ Ｐゴシック" pitchFamily="-112" charset="-128"/>
                <a:cs typeface="ＭＳ Ｐゴシック" pitchFamily="-112" charset="-128"/>
              </a:rPr>
              <a:t>Gas Mixture Comparison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3AD48-D600-F94B-B0AA-2F419B0DDAE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38625" y="774104"/>
          <a:ext cx="7777238" cy="4405216"/>
        </p:xfrm>
        <a:graphic>
          <a:graphicData uri="http://schemas.openxmlformats.org/drawingml/2006/table">
            <a:tbl>
              <a:tblPr/>
              <a:tblGrid>
                <a:gridCol w="2122563"/>
                <a:gridCol w="1037068"/>
                <a:gridCol w="873321"/>
                <a:gridCol w="938190"/>
                <a:gridCol w="979715"/>
                <a:gridCol w="955523"/>
                <a:gridCol w="870858"/>
              </a:tblGrid>
              <a:tr h="76744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Symbol"/>
                        </a:rPr>
                        <a:t>r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(g/cm</a:t>
                      </a:r>
                      <a:r>
                        <a:rPr lang="en-US" sz="2000" b="1" i="0" u="none" strike="noStrike" baseline="30000" dirty="0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) </a:t>
                      </a:r>
                    </a:p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1 0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4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X0(m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N</a:t>
                      </a:r>
                      <a:r>
                        <a:rPr lang="en-US" sz="2000" b="1" i="0" u="none" strike="noStrike" baseline="-250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(cm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FFFFFF"/>
                          </a:solidFill>
                          <a:latin typeface="Symbol" charset="2"/>
                          <a:cs typeface="Symbol" charset="2"/>
                        </a:rPr>
                        <a:t>-1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N</a:t>
                      </a:r>
                      <a:r>
                        <a:rPr lang="en-US" sz="2000" b="1" i="0" u="none" strike="noStrike" baseline="-25000" dirty="0" smtClean="0">
                          <a:solidFill>
                            <a:srgbClr val="FFFFFF"/>
                          </a:solidFill>
                          <a:latin typeface="+mn-lt"/>
                        </a:rPr>
                        <a:t>T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(cm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FFFFFF"/>
                          </a:solidFill>
                          <a:latin typeface="Symbol" charset="2"/>
                          <a:cs typeface="Symbol" charset="2"/>
                        </a:rPr>
                        <a:t>-1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err="1" smtClean="0">
                          <a:solidFill>
                            <a:srgbClr val="FFFFFF"/>
                          </a:solidFill>
                          <a:latin typeface="+mn-lt"/>
                        </a:rPr>
                        <a:t>t</a:t>
                      </a:r>
                      <a:r>
                        <a:rPr lang="en-US" sz="2000" b="1" i="0" u="none" strike="noStrike" baseline="-25000" dirty="0" err="1" smtClean="0">
                          <a:solidFill>
                            <a:srgbClr val="FFFFFF"/>
                          </a:solidFill>
                          <a:latin typeface="+mn-lt"/>
                        </a:rPr>
                        <a:t>max</a:t>
                      </a:r>
                      <a:r>
                        <a:rPr lang="en-US" sz="2000" b="1" i="0" u="none" strike="noStrike" baseline="0" dirty="0" err="1" smtClean="0">
                          <a:solidFill>
                            <a:srgbClr val="FFFFFF"/>
                          </a:solidFill>
                          <a:latin typeface="+mn-lt"/>
                        </a:rPr>
                        <a:t>(ns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err="1" smtClean="0">
                          <a:solidFill>
                            <a:srgbClr val="FFFFFF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2000" b="1" i="0" u="none" strike="noStrike" dirty="0" err="1" smtClean="0">
                          <a:solidFill>
                            <a:srgbClr val="FFFFFF"/>
                          </a:solidFill>
                          <a:latin typeface="+mn-lt"/>
                        </a:rPr>
                        <a:t>(</a:t>
                      </a:r>
                      <a:r>
                        <a:rPr lang="en-US" sz="2000" b="1" i="0" u="none" strike="noStrike" dirty="0" err="1" smtClean="0">
                          <a:solidFill>
                            <a:srgbClr val="FFFFFF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2000" b="1" i="0" u="none" strike="noStrike" dirty="0" err="1" smtClean="0">
                          <a:solidFill>
                            <a:srgbClr val="FFFFFF"/>
                          </a:solidFill>
                          <a:latin typeface="+mn-lt"/>
                        </a:rPr>
                        <a:t>m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</a:tr>
              <a:tr h="36745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80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%He-20%iC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810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5"/>
                    </a:solidFill>
                  </a:tcPr>
                </a:tc>
              </a:tr>
              <a:tr h="34907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90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%He-10%iC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5FB"/>
                    </a:solidFill>
                  </a:tcPr>
                </a:tc>
              </a:tr>
              <a:tr h="34907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95%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5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iC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5FB"/>
                    </a:solidFill>
                  </a:tcPr>
                </a:tc>
              </a:tr>
              <a:tr h="36745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35%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-65%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6745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51%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-49%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6745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67%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-33%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6745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79%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He-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6745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60%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-40%C</a:t>
                      </a:r>
                      <a:r>
                        <a:rPr lang="en-US" sz="2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2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745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73%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-27%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2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2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745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79%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-21%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2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2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0225" y="5286694"/>
            <a:ext cx="6397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dirty="0" smtClean="0"/>
              <a:t> </a:t>
            </a:r>
            <a:r>
              <a:rPr lang="en-US" dirty="0" smtClean="0"/>
              <a:t>and space resolution depend on other parameters</a:t>
            </a:r>
            <a:r>
              <a:rPr lang="en-US" dirty="0" smtClean="0"/>
              <a:t>. </a:t>
            </a:r>
            <a:r>
              <a:rPr lang="en-US" dirty="0" smtClean="0"/>
              <a:t>Figures shown are preliminary and </a:t>
            </a:r>
            <a:r>
              <a:rPr lang="en-US" dirty="0" smtClean="0"/>
              <a:t>indicative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 Results for iC</a:t>
            </a:r>
            <a:r>
              <a:rPr lang="en-US" baseline="-25000" dirty="0" smtClean="0"/>
              <a:t>4</a:t>
            </a:r>
            <a:r>
              <a:rPr lang="en-US" dirty="0" smtClean="0"/>
              <a:t>H</a:t>
            </a:r>
            <a:r>
              <a:rPr lang="en-US" baseline="-25000" dirty="0" smtClean="0"/>
              <a:t>10</a:t>
            </a:r>
            <a:r>
              <a:rPr lang="en-US" dirty="0" smtClean="0"/>
              <a:t> and CH</a:t>
            </a:r>
            <a:r>
              <a:rPr lang="en-US" baseline="-25000" dirty="0" smtClean="0"/>
              <a:t>4</a:t>
            </a:r>
            <a:r>
              <a:rPr lang="en-US" dirty="0" smtClean="0"/>
              <a:t> –based gas mixtures to be updated with analysis software used for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  gases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7"/>
          <p:cNvSpPr>
            <a:spLocks noGrp="1"/>
          </p:cNvSpPr>
          <p:nvPr>
            <p:ph idx="1"/>
          </p:nvPr>
        </p:nvSpPr>
        <p:spPr>
          <a:xfrm>
            <a:off x="108855" y="907147"/>
            <a:ext cx="8756954" cy="1306273"/>
          </a:xfrm>
        </p:spPr>
        <p:txBody>
          <a:bodyPr/>
          <a:lstStyle/>
          <a:p>
            <a:pPr marL="349250" indent="-361950" eaLnBrk="1" hangingPunct="1"/>
            <a:r>
              <a:rPr lang="en-US" sz="2400" dirty="0" smtClean="0"/>
              <a:t>Read</a:t>
            </a:r>
            <a:r>
              <a:rPr lang="en-US" sz="2400" dirty="0" smtClean="0"/>
              <a:t> 3 </a:t>
            </a:r>
            <a:r>
              <a:rPr lang="en-US" sz="2400" dirty="0" smtClean="0"/>
              <a:t>channels of proto1 through DRS4</a:t>
            </a:r>
            <a:r>
              <a:rPr lang="en-US" sz="2000" baseline="30000" dirty="0" smtClean="0"/>
              <a:t>(*)</a:t>
            </a:r>
            <a:r>
              <a:rPr lang="en-US" sz="2400" dirty="0" smtClean="0"/>
              <a:t> “evaluation board”</a:t>
            </a:r>
          </a:p>
          <a:p>
            <a:pPr marL="349250" indent="-361950" eaLnBrk="1" hangingPunct="1"/>
            <a:r>
              <a:rPr lang="en-US" sz="2400" dirty="0" smtClean="0"/>
              <a:t>Channel arrangement chosen to see cosmic ray tracks</a:t>
            </a:r>
          </a:p>
          <a:p>
            <a:pPr marL="349250" indent="-361950" eaLnBrk="1" hangingPunct="1"/>
            <a:r>
              <a:rPr lang="en-US" sz="2400" dirty="0" smtClean="0"/>
              <a:t>Same channels (after active splitters) as in the standard DAQ chain</a:t>
            </a:r>
          </a:p>
          <a:p>
            <a:pPr marL="349250" indent="-361950" eaLnBrk="1" hangingPunct="1"/>
            <a:endParaRPr lang="en-US" sz="2400" dirty="0" smtClean="0"/>
          </a:p>
          <a:p>
            <a:pPr marL="349250" indent="-361950" eaLnBrk="1" hangingPunct="1"/>
            <a:endParaRPr lang="en-US" sz="2400" dirty="0" smtClean="0"/>
          </a:p>
          <a:p>
            <a:pPr marL="349250" indent="-361950" eaLnBrk="1" hangingPunct="1"/>
            <a:endParaRPr lang="en-US" sz="2400" dirty="0" smtClean="0"/>
          </a:p>
          <a:p>
            <a:pPr marL="349250" indent="-361950" eaLnBrk="1" hangingPunct="1"/>
            <a:endParaRPr lang="en-US" sz="2400" dirty="0" smtClean="0"/>
          </a:p>
          <a:p>
            <a:pPr marL="349250" indent="-361950" eaLnBrk="1" hangingPunct="1">
              <a:buNone/>
            </a:pPr>
            <a:endParaRPr lang="en-US" sz="2400" dirty="0" smtClean="0"/>
          </a:p>
          <a:p>
            <a:pPr marL="628650" lvl="1" indent="-361950" eaLnBrk="1" hangingPunct="1"/>
            <a:endParaRPr lang="en-US" sz="2000" dirty="0" smtClean="0"/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108855" y="139700"/>
            <a:ext cx="8954635" cy="622307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</a:rPr>
              <a:t>Waveform </a:t>
            </a:r>
            <a:r>
              <a:rPr lang="en-US" sz="4000" dirty="0" smtClean="0">
                <a:solidFill>
                  <a:srgbClr val="FF0000"/>
                </a:solidFill>
              </a:rPr>
              <a:t>Digitization &amp; Cluster Counting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9902B-1BA5-F24C-B540-0F5899DA407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4584" name="Picture 8" descr="drs4_eva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832" y="5424927"/>
            <a:ext cx="2084540" cy="129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2481268" y="5414338"/>
            <a:ext cx="65822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(*) A switched capacitor array (SCA) with 1024 cells, capable of digitizing eight analog signals with high speed (6 GSPS) and high accuracy (11.5 bit SNR) on a single chip (</a:t>
            </a:r>
            <a:r>
              <a:rPr lang="en-US" sz="1400" dirty="0">
                <a:hlinkClick r:id="rId3"/>
              </a:rPr>
              <a:t>http://drs.web.psi.ch/</a:t>
            </a:r>
            <a:r>
              <a:rPr lang="en-US" sz="1400" dirty="0"/>
              <a:t>)</a:t>
            </a:r>
          </a:p>
          <a:p>
            <a:r>
              <a:rPr lang="en-US" sz="1400" dirty="0"/>
              <a:t>[only 4 channels read-out with current version of firmware]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487" y="2689970"/>
            <a:ext cx="2703513" cy="1911047"/>
          </a:xfrm>
          <a:prstGeom prst="rect">
            <a:avLst/>
          </a:prstGeom>
        </p:spPr>
      </p:pic>
      <p:sp>
        <p:nvSpPr>
          <p:cNvPr id="13" name="Content Placeholder 7"/>
          <p:cNvSpPr txBox="1">
            <a:spLocks/>
          </p:cNvSpPr>
          <p:nvPr/>
        </p:nvSpPr>
        <p:spPr bwMode="auto">
          <a:xfrm>
            <a:off x="106218" y="2165041"/>
            <a:ext cx="6446982" cy="276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9250" marR="0" lvl="0" indent="-3619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Same acquisition trigger (scintillator counters coincidence) as telescope+proto1 setup shown so far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marL="528638" lvl="1" indent="-361950">
              <a:spcBef>
                <a:spcPct val="20000"/>
              </a:spcBef>
              <a:buClr>
                <a:srgbClr val="3366FF"/>
              </a:buClr>
              <a:buFont typeface="Lucida Grande"/>
              <a:buChar char="−"/>
              <a:tabLst>
                <a:tab pos="180975" algn="l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 pitchFamily="-106" charset="-128"/>
              </a:rPr>
              <a:t>Proto1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 pitchFamily="-106" charset="-128"/>
              </a:rPr>
              <a:t>preamp bandwidth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 pitchFamily="-106" charset="-128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 pitchFamily="-106" charset="-128"/>
              </a:rPr>
              <a:t>&lt;100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 pitchFamily="-106" charset="-128"/>
              </a:rPr>
              <a:t>MHz</a:t>
            </a:r>
          </a:p>
          <a:p>
            <a:pPr marL="528638" lvl="1" indent="-361950">
              <a:spcBef>
                <a:spcPct val="20000"/>
              </a:spcBef>
              <a:buClr>
                <a:srgbClr val="3366FF"/>
              </a:buClr>
              <a:buFont typeface="Lucida Grande"/>
              <a:buChar char="−"/>
              <a:tabLst>
                <a:tab pos="180975" algn="l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Channel #1 of </a:t>
            </a:r>
            <a:r>
              <a:rPr lang="en-US" sz="2000" i="1" dirty="0" smtClean="0">
                <a:solidFill>
                  <a:prstClr val="black"/>
                </a:solidFill>
              </a:rPr>
              <a:t>DRS4</a:t>
            </a:r>
            <a:r>
              <a:rPr lang="en-US" sz="2000" i="1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board </a:t>
            </a:r>
            <a:r>
              <a:rPr lang="en-US" sz="2000" dirty="0" smtClean="0">
                <a:solidFill>
                  <a:prstClr val="black"/>
                </a:solidFill>
              </a:rPr>
              <a:t>connected to</a:t>
            </a:r>
            <a:r>
              <a:rPr lang="en-US" sz="2000" dirty="0" smtClean="0">
                <a:solidFill>
                  <a:prstClr val="black"/>
                </a:solidFill>
              </a:rPr>
              <a:t> drift </a:t>
            </a:r>
            <a:r>
              <a:rPr lang="en-US" sz="2000" dirty="0" smtClean="0">
                <a:solidFill>
                  <a:prstClr val="black"/>
                </a:solidFill>
              </a:rPr>
              <a:t>tube with faster </a:t>
            </a:r>
            <a:r>
              <a:rPr lang="en-US" sz="2000" dirty="0" smtClean="0">
                <a:solidFill>
                  <a:prstClr val="black"/>
                </a:solidFill>
              </a:rPr>
              <a:t>preamplifier (see next slides)</a:t>
            </a:r>
          </a:p>
          <a:p>
            <a:pPr marL="528638" lvl="1" indent="-361950">
              <a:spcBef>
                <a:spcPct val="20000"/>
              </a:spcBef>
              <a:buClr>
                <a:srgbClr val="3366FF"/>
              </a:buClr>
              <a:buFont typeface="Lucida Grande"/>
              <a:buChar char="−"/>
              <a:tabLst>
                <a:tab pos="180975" algn="l"/>
              </a:tabLst>
              <a:defRPr/>
            </a:pPr>
            <a:endParaRPr lang="en-US" sz="2000" dirty="0" smtClean="0">
              <a:solidFill>
                <a:prstClr val="black"/>
              </a:solidFill>
              <a:latin typeface="Calibri"/>
              <a:ea typeface="ＭＳ Ｐゴシック" pitchFamily="-106" charset="-128"/>
            </a:endParaRPr>
          </a:p>
          <a:p>
            <a:pPr marL="352425" lvl="1" indent="-277813">
              <a:spcBef>
                <a:spcPct val="20000"/>
              </a:spcBef>
              <a:buClr>
                <a:srgbClr val="80FF00"/>
              </a:buClr>
              <a:buSzPct val="60000"/>
              <a:tabLst>
                <a:tab pos="180975" algn="l"/>
              </a:tabLst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marL="628650" marR="0" lvl="1" indent="-3619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Tx/>
              <a:buFont typeface="Arial" pitchFamily="-112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312784" y="3106054"/>
            <a:ext cx="258835" cy="244326"/>
            <a:chOff x="7312784" y="3106054"/>
            <a:chExt cx="258835" cy="24432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312784" y="3142340"/>
              <a:ext cx="258835" cy="1838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7332133" y="3122988"/>
              <a:ext cx="244326" cy="2104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783"/>
            <a:ext cx="8229600" cy="475267"/>
          </a:xfrm>
        </p:spPr>
        <p:txBody>
          <a:bodyPr/>
          <a:lstStyle/>
          <a:p>
            <a:r>
              <a:rPr lang="en-US" dirty="0" smtClean="0"/>
              <a:t>Drift Tubes for </a:t>
            </a:r>
            <a:r>
              <a:rPr lang="en-US" dirty="0" smtClean="0"/>
              <a:t>C</a:t>
            </a:r>
            <a:r>
              <a:rPr lang="en-US" dirty="0" smtClean="0"/>
              <a:t>luster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40" y="1015999"/>
            <a:ext cx="8229600" cy="3580186"/>
          </a:xfrm>
        </p:spPr>
        <p:txBody>
          <a:bodyPr/>
          <a:lstStyle/>
          <a:p>
            <a:r>
              <a:rPr lang="en-US" sz="2400" dirty="0" smtClean="0"/>
              <a:t>Two square-section tubes (24mm side) built to study cluster counting issues in simplified environment. The anode - as in Proto1 - is a 20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/>
              <a:t>m Tungsten wire.</a:t>
            </a:r>
          </a:p>
          <a:p>
            <a:r>
              <a:rPr lang="en-US" sz="2400" dirty="0" smtClean="0"/>
              <a:t>One tube (400mm long) already equipped with 300MHz bandwidth preamplifier</a:t>
            </a:r>
          </a:p>
          <a:p>
            <a:pPr lvl="1"/>
            <a:r>
              <a:rPr lang="en-US" sz="2000" dirty="0" smtClean="0"/>
              <a:t>Gain ~5mV/fC; noise ~1900 </a:t>
            </a:r>
            <a:r>
              <a:rPr lang="en-US" sz="2000" i="1" dirty="0" err="1" smtClean="0"/>
              <a:t>e</a:t>
            </a:r>
            <a:r>
              <a:rPr lang="en-US" sz="20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2000" dirty="0" smtClean="0"/>
              <a:t> RMS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96B2F-6B93-664F-9990-BEBA315206E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9" name="Picture 8" descr="TEK0000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704" y="3528513"/>
            <a:ext cx="3641436" cy="2731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926"/>
            <a:ext cx="8229600" cy="475267"/>
          </a:xfrm>
        </p:spPr>
        <p:txBody>
          <a:bodyPr/>
          <a:lstStyle/>
          <a:p>
            <a:r>
              <a:rPr lang="en-US" dirty="0" smtClean="0"/>
              <a:t>Drift Tubes for </a:t>
            </a:r>
            <a:r>
              <a:rPr lang="en-US" dirty="0" smtClean="0"/>
              <a:t>C</a:t>
            </a:r>
            <a:r>
              <a:rPr lang="en-US" dirty="0" smtClean="0"/>
              <a:t>luster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5" y="707198"/>
            <a:ext cx="9020225" cy="5146450"/>
          </a:xfrm>
        </p:spPr>
        <p:txBody>
          <a:bodyPr/>
          <a:lstStyle/>
          <a:p>
            <a:r>
              <a:rPr lang="en-US" sz="2400" dirty="0" smtClean="0"/>
              <a:t>400mm long tube currently on top of our setup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1200" dirty="0" smtClean="0"/>
          </a:p>
          <a:p>
            <a:r>
              <a:rPr lang="en-US" sz="2400" dirty="0" smtClean="0"/>
              <a:t>Dump the four  </a:t>
            </a:r>
            <a:r>
              <a:rPr lang="en-US" sz="2400" dirty="0" smtClean="0"/>
              <a:t>waveforms when at least</a:t>
            </a:r>
            <a:r>
              <a:rPr lang="en-US" sz="2400" dirty="0" smtClean="0"/>
              <a:t> one of them exceeds </a:t>
            </a:r>
            <a:r>
              <a:rPr lang="en-US" sz="2400" dirty="0" smtClean="0"/>
              <a:t>25mV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96B2F-6B93-664F-9990-BEBA315206E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" name="Picture 9" descr="DSC06722a.jpg"/>
          <p:cNvPicPr>
            <a:picLocks noChangeAspect="1"/>
          </p:cNvPicPr>
          <p:nvPr/>
        </p:nvPicPr>
        <p:blipFill>
          <a:blip r:embed="rId2"/>
          <a:srcRect l="8818" t="6038" r="4835"/>
          <a:stretch>
            <a:fillRect/>
          </a:stretch>
        </p:blipFill>
        <p:spPr>
          <a:xfrm>
            <a:off x="3052979" y="1191367"/>
            <a:ext cx="2842405" cy="2319809"/>
          </a:xfrm>
          <a:prstGeom prst="rect">
            <a:avLst/>
          </a:prstGeom>
        </p:spPr>
      </p:pic>
      <p:pic>
        <p:nvPicPr>
          <p:cNvPr id="11" name="Picture 10" descr="RMSnoi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815" y="4027042"/>
            <a:ext cx="3935984" cy="24566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775" y="4196372"/>
            <a:ext cx="2556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spite of x3.5 higher preamp bandwidth, a noise level similar to proto1 (~1.4 mV RMS) is obtained with a careful shielding (…)</a:t>
            </a:r>
          </a:p>
          <a:p>
            <a:endParaRPr lang="en-US" dirty="0"/>
          </a:p>
        </p:txBody>
      </p:sp>
      <p:pic>
        <p:nvPicPr>
          <p:cNvPr id="15" name="Picture 14" descr="RMSnoi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993" y="3995937"/>
            <a:ext cx="3889248" cy="263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926"/>
            <a:ext cx="8229600" cy="475267"/>
          </a:xfrm>
        </p:spPr>
        <p:txBody>
          <a:bodyPr/>
          <a:lstStyle/>
          <a:p>
            <a:r>
              <a:rPr lang="en-US" sz="4000" dirty="0" smtClean="0"/>
              <a:t>Drift Tubes for </a:t>
            </a:r>
            <a:r>
              <a:rPr lang="en-US" sz="4000" dirty="0" smtClean="0"/>
              <a:t>C</a:t>
            </a:r>
            <a:r>
              <a:rPr lang="en-US" sz="4000" dirty="0" smtClean="0"/>
              <a:t>luster Counting (cont.)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822480"/>
            <a:ext cx="8599716" cy="5146450"/>
          </a:xfrm>
        </p:spPr>
        <p:txBody>
          <a:bodyPr/>
          <a:lstStyle/>
          <a:p>
            <a:r>
              <a:rPr lang="en-US" sz="2400" dirty="0" smtClean="0"/>
              <a:t>Adequate preamp bandwidth is (clearly) crucial to count clusters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96B2F-6B93-664F-9990-BEBA315206E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2" name="Picture 11" descr="example_evt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70" y="1490714"/>
            <a:ext cx="6812280" cy="42519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02190" y="5811695"/>
            <a:ext cx="4751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85%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He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-15%C</a:t>
            </a:r>
            <a:r>
              <a:rPr lang="en-US" sz="24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2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H</a:t>
            </a:r>
            <a:r>
              <a:rPr lang="en-US" sz="24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6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   </a:t>
            </a:r>
            <a:r>
              <a:rPr lang="en-US" sz="2400" b="1" dirty="0" err="1" smtClean="0">
                <a:solidFill>
                  <a:srgbClr val="008040"/>
                </a:solidFill>
                <a:latin typeface="Courier New"/>
                <a:cs typeface="Courier New"/>
              </a:rPr>
              <a:t>n</a:t>
            </a:r>
            <a:r>
              <a:rPr lang="en-US" sz="2400" b="1" baseline="-25000" dirty="0" err="1" smtClean="0">
                <a:solidFill>
                  <a:srgbClr val="008040"/>
                </a:solidFill>
                <a:latin typeface="Courier New"/>
                <a:cs typeface="Courier New"/>
              </a:rPr>
              <a:t>P</a:t>
            </a:r>
            <a:r>
              <a:rPr lang="en-US" sz="2400" b="1" dirty="0" smtClean="0">
                <a:solidFill>
                  <a:srgbClr val="008040"/>
                </a:solidFill>
                <a:latin typeface="Courier New"/>
                <a:cs typeface="Courier New"/>
              </a:rPr>
              <a:t>=10.2/cm</a:t>
            </a:r>
            <a:endParaRPr lang="en-US" sz="2400" b="1" baseline="30000" dirty="0" smtClean="0">
              <a:solidFill>
                <a:srgbClr val="008040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457200" y="105308"/>
            <a:ext cx="8229600" cy="7540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Experimental Setup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0055D-8A69-5243-9FF2-286516BC3B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2"/>
          <a:srcRect t="4449" r="2657" b="10830"/>
          <a:stretch>
            <a:fillRect/>
          </a:stretch>
        </p:blipFill>
        <p:spPr bwMode="auto">
          <a:xfrm>
            <a:off x="1380996" y="2370658"/>
            <a:ext cx="3518029" cy="40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043433" y="910665"/>
            <a:ext cx="4027997" cy="316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3366FF"/>
              </a:buClr>
              <a:buSzPct val="125000"/>
              <a:defRPr/>
            </a:pPr>
            <a:r>
              <a:rPr lang="en-US" b="1" dirty="0" smtClean="0">
                <a:solidFill>
                  <a:srgbClr val="008000"/>
                </a:solidFill>
                <a:latin typeface="+mn-lt"/>
                <a:ea typeface="Gill Sans" pitchFamily="-108" charset="0"/>
                <a:cs typeface="Gill Sans" pitchFamily="-108" charset="0"/>
              </a:rPr>
              <a:t>Prototype 1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Gill Sans" pitchFamily="-108" charset="0"/>
                <a:cs typeface="Gill Sans" pitchFamily="-108" charset="0"/>
              </a:rPr>
              <a:t> 6x4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-106" charset="-128"/>
                <a:cs typeface="ＭＳ Ｐゴシック" pitchFamily="-106" charset="-128"/>
              </a:rPr>
              <a:t>hexagonal cells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 pitchFamily="-106" charset="-128"/>
                <a:cs typeface="ＭＳ Ｐゴシック" pitchFamily="-106" charset="-128"/>
              </a:rPr>
              <a:t>à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-106" charset="-128"/>
                <a:cs typeface="ＭＳ Ｐゴシック" pitchFamily="-106" charset="-128"/>
              </a:rPr>
              <a:t> la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  <a:ea typeface="ＭＳ Ｐゴシック" pitchFamily="-106" charset="-128"/>
                <a:cs typeface="ＭＳ Ｐゴシック" pitchFamily="-106" charset="-128"/>
              </a:rPr>
              <a:t>B</a:t>
            </a:r>
            <a:r>
              <a:rPr lang="en-US" sz="1600" i="1" dirty="0" smtClean="0">
                <a:solidFill>
                  <a:prstClr val="black"/>
                </a:solidFill>
                <a:latin typeface="Calibri"/>
                <a:ea typeface="ＭＳ Ｐゴシック" pitchFamily="-106" charset="-128"/>
                <a:cs typeface="ＭＳ Ｐゴシック" pitchFamily="-106" charset="-128"/>
              </a:rPr>
              <a:t>A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  <a:ea typeface="ＭＳ Ｐゴシック" pitchFamily="-106" charset="-128"/>
                <a:cs typeface="ＭＳ Ｐゴシック" pitchFamily="-106" charset="-128"/>
              </a:rPr>
              <a:t>B</a:t>
            </a:r>
            <a:r>
              <a:rPr lang="en-US" sz="1600" i="1" dirty="0" smtClean="0">
                <a:solidFill>
                  <a:prstClr val="black"/>
                </a:solidFill>
                <a:latin typeface="Calibri"/>
                <a:ea typeface="ＭＳ Ｐゴシック" pitchFamily="-106" charset="-128"/>
                <a:cs typeface="ＭＳ Ｐゴシック" pitchFamily="-106" charset="-128"/>
              </a:rPr>
              <a:t>AR</a:t>
            </a:r>
            <a:endParaRPr lang="en-US" dirty="0" smtClean="0">
              <a:solidFill>
                <a:prstClr val="black"/>
              </a:solidFill>
              <a:latin typeface="Calibri"/>
              <a:ea typeface="ＭＳ Ｐゴシック" pitchFamily="-106" charset="-128"/>
              <a:cs typeface="ＭＳ Ｐゴシック" pitchFamily="-106" charset="-128"/>
            </a:endParaRPr>
          </a:p>
          <a:p>
            <a:pPr marL="441325" lvl="1" indent="-265113">
              <a:spcBef>
                <a:spcPct val="20000"/>
              </a:spcBef>
              <a:buClr>
                <a:srgbClr val="3366FF"/>
              </a:buClr>
              <a:buFont typeface="Arial" pitchFamily="-106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ＭＳ Ｐゴシック" pitchFamily="-106" charset="-128"/>
              </a:rPr>
              <a:t>Guard wires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ＭＳ Ｐゴシック" pitchFamily="-106" charset="-128"/>
              </a:rPr>
              <a:t> to ensure uniformity </a:t>
            </a:r>
            <a:r>
              <a:rPr lang="en-US" dirty="0">
                <a:solidFill>
                  <a:prstClr val="black"/>
                </a:solidFill>
                <a:latin typeface="Calibri"/>
                <a:ea typeface="ＭＳ Ｐゴシック" pitchFamily="-106" charset="-128"/>
              </a:rPr>
              <a:t>of electric field among 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ＭＳ Ｐゴシック" pitchFamily="-106" charset="-128"/>
              </a:rPr>
              <a:t>cells</a:t>
            </a:r>
          </a:p>
          <a:p>
            <a:pPr marL="441325" lvl="1" indent="-265113">
              <a:spcBef>
                <a:spcPct val="20000"/>
              </a:spcBef>
              <a:buClr>
                <a:srgbClr val="3366FF"/>
              </a:buClr>
              <a:buFont typeface="Arial" pitchFamily="-106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ＭＳ Ｐゴシック" pitchFamily="-106" charset="-128"/>
              </a:rPr>
              <a:t>Aluminized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ＭＳ Ｐゴシック" pitchFamily="-106" charset="-128"/>
              </a:rPr>
              <a:t>mylar</a:t>
            </a:r>
            <a:r>
              <a:rPr lang="en-US" dirty="0">
                <a:solidFill>
                  <a:prstClr val="black"/>
                </a:solidFill>
                <a:latin typeface="Calibri"/>
                <a:ea typeface="ＭＳ Ｐゴシック" pitchFamily="-106" charset="-128"/>
              </a:rPr>
              <a:t> windows on entrance-exit 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ＭＳ Ｐゴシック" pitchFamily="-106" charset="-128"/>
              </a:rPr>
              <a:t>faces</a:t>
            </a:r>
          </a:p>
          <a:p>
            <a:pPr marL="441325" lvl="1" indent="-265113">
              <a:spcBef>
                <a:spcPct val="20000"/>
              </a:spcBef>
              <a:buClr>
                <a:srgbClr val="3366FF"/>
              </a:buClr>
              <a:buFont typeface="Arial" pitchFamily="-106" charset="0"/>
              <a:buChar char="–"/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ＭＳ Ｐゴシック" pitchFamily="-106" charset="-128"/>
              </a:rPr>
              <a:t>small gas volume</a:t>
            </a:r>
          </a:p>
          <a:p>
            <a:pPr marL="898525" lvl="2" indent="-265113">
              <a:spcBef>
                <a:spcPct val="20000"/>
              </a:spcBef>
              <a:buClr>
                <a:srgbClr val="FF6600"/>
              </a:buClr>
              <a:buFont typeface="Wingdings" charset="2"/>
              <a:buChar char="ü"/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ＭＳ Ｐゴシック" pitchFamily="-106" charset="-128"/>
              </a:rPr>
              <a:t>low rate on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ea typeface="ＭＳ Ｐゴシック" pitchFamily="-106" charset="-128"/>
              </a:rPr>
              <a:t>cosmics</a:t>
            </a:r>
            <a:endParaRPr lang="en-US" dirty="0" smtClean="0">
              <a:solidFill>
                <a:prstClr val="black"/>
              </a:solidFill>
              <a:latin typeface="Calibri"/>
              <a:ea typeface="ＭＳ Ｐゴシック" pitchFamily="-106" charset="-128"/>
            </a:endParaRPr>
          </a:p>
          <a:p>
            <a:pPr marL="898525" lvl="2" indent="-265113">
              <a:spcBef>
                <a:spcPct val="20000"/>
              </a:spcBef>
              <a:buClr>
                <a:srgbClr val="FF6600"/>
              </a:buClr>
              <a:buFont typeface="Wingdings" charset="2"/>
              <a:buChar char="ü"/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ＭＳ Ｐゴシック" pitchFamily="-106" charset="-128"/>
              </a:rPr>
              <a:t>fast gas mixture switching times </a:t>
            </a:r>
            <a:endParaRPr lang="en-US" dirty="0">
              <a:solidFill>
                <a:prstClr val="black"/>
              </a:solidFill>
              <a:latin typeface="Calibri"/>
              <a:ea typeface="ＭＳ Ｐゴシック" pitchFamily="-106" charset="-128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4005944" y="4376205"/>
            <a:ext cx="1342570" cy="158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0892" y="2636748"/>
            <a:ext cx="1013584" cy="278206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7156" y="931340"/>
            <a:ext cx="4821869" cy="131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prstTxWarp prst="textNoShape">
              <a:avLst/>
            </a:prstTxWarp>
            <a:no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3366FF"/>
              </a:buClr>
              <a:buSzPct val="125000"/>
              <a:defRPr/>
            </a:pPr>
            <a:r>
              <a:rPr lang="en-US" sz="2000" b="1" dirty="0" smtClean="0">
                <a:solidFill>
                  <a:srgbClr val="008000"/>
                </a:solidFill>
                <a:latin typeface="+mn-lt"/>
                <a:ea typeface="Gill Sans" pitchFamily="-108" charset="0"/>
                <a:cs typeface="Gill Sans" pitchFamily="-108" charset="0"/>
              </a:rPr>
              <a:t>LST Telescope: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>
                <a:latin typeface="+mn-lt"/>
                <a:ea typeface="Gill Sans" pitchFamily="-108" charset="0"/>
                <a:cs typeface="Gill Sans" pitchFamily="-108" charset="0"/>
              </a:rPr>
              <a:t> Two </a:t>
            </a:r>
            <a:r>
              <a:rPr lang="en-US" sz="2000" dirty="0">
                <a:latin typeface="+mn-lt"/>
                <a:ea typeface="Gill Sans" pitchFamily="-108" charset="0"/>
                <a:cs typeface="Gill Sans" pitchFamily="-108" charset="0"/>
              </a:rPr>
              <a:t>identical assemblies of 26 tubes each</a:t>
            </a:r>
            <a:endParaRPr lang="en-US" sz="2000" dirty="0" smtClean="0">
              <a:latin typeface="+mn-lt"/>
              <a:ea typeface="Gill Sans" pitchFamily="-108" charset="0"/>
              <a:cs typeface="Gill Sans" pitchFamily="-10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>
                <a:latin typeface="+mn-lt"/>
                <a:ea typeface="Gill Sans" pitchFamily="-108" charset="0"/>
                <a:cs typeface="Gill Sans" pitchFamily="-108" charset="0"/>
              </a:rPr>
              <a:t> 3 </a:t>
            </a:r>
            <a:r>
              <a:rPr lang="en-US" sz="2000" dirty="0">
                <a:latin typeface="+mn-lt"/>
                <a:ea typeface="Gill Sans" pitchFamily="-108" charset="0"/>
                <a:cs typeface="Gill Sans" pitchFamily="-108" charset="0"/>
              </a:rPr>
              <a:t>cm diameter, 100 </a:t>
            </a:r>
            <a:r>
              <a:rPr lang="en-US" sz="2000" dirty="0" err="1">
                <a:latin typeface="+mn-lt"/>
                <a:ea typeface="Gill Sans" pitchFamily="-108" charset="0"/>
                <a:cs typeface="Gill Sans" pitchFamily="-108" charset="0"/>
              </a:rPr>
              <a:t>μm</a:t>
            </a:r>
            <a:r>
              <a:rPr lang="en-US" sz="2000" dirty="0">
                <a:latin typeface="+mn-lt"/>
                <a:ea typeface="Gill Sans" pitchFamily="-108" charset="0"/>
                <a:cs typeface="Gill Sans" pitchFamily="-108" charset="0"/>
              </a:rPr>
              <a:t> wires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Gill Sans" pitchFamily="-108" charset="0"/>
                <a:cs typeface="Gill Sans" pitchFamily="-108" charset="0"/>
              </a:rPr>
              <a:t> 40%-60%  Ar-iC</a:t>
            </a:r>
            <a:r>
              <a:rPr lang="en-US" sz="2000" baseline="-6000" dirty="0">
                <a:latin typeface="+mn-lt"/>
                <a:ea typeface="Gill Sans" pitchFamily="-108" charset="0"/>
                <a:cs typeface="Gill Sans" pitchFamily="-108" charset="0"/>
              </a:rPr>
              <a:t>4</a:t>
            </a:r>
            <a:r>
              <a:rPr lang="en-US" sz="2000" dirty="0">
                <a:latin typeface="+mn-lt"/>
                <a:ea typeface="Gill Sans" pitchFamily="-108" charset="0"/>
                <a:cs typeface="Gill Sans" pitchFamily="-108" charset="0"/>
              </a:rPr>
              <a:t>H</a:t>
            </a:r>
            <a:r>
              <a:rPr lang="en-US" sz="2000" baseline="-6000" dirty="0">
                <a:latin typeface="+mn-lt"/>
                <a:ea typeface="Gill Sans" pitchFamily="-108" charset="0"/>
                <a:cs typeface="Gill Sans" pitchFamily="-108" charset="0"/>
              </a:rPr>
              <a:t>10</a:t>
            </a:r>
            <a:r>
              <a:rPr lang="en-US" sz="2000" dirty="0">
                <a:latin typeface="+mn-lt"/>
                <a:ea typeface="Gill Sans" pitchFamily="-108" charset="0"/>
                <a:cs typeface="Gill Sans" pitchFamily="-108" charset="0"/>
              </a:rPr>
              <a:t> </a:t>
            </a:r>
            <a:r>
              <a:rPr lang="en-US" sz="2000" dirty="0" smtClean="0">
                <a:latin typeface="+mn-lt"/>
                <a:ea typeface="Gill Sans" pitchFamily="-108" charset="0"/>
                <a:cs typeface="Gill Sans" pitchFamily="-108" charset="0"/>
              </a:rPr>
              <a:t>mixture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5000"/>
              <a:defRPr/>
            </a:pPr>
            <a:endParaRPr lang="en-US" sz="2000" dirty="0" smtClean="0">
              <a:latin typeface="+mn-lt"/>
              <a:ea typeface="Gill Sans" pitchFamily="-108" charset="0"/>
              <a:cs typeface="Gill Sans" pitchFamily="-10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-216510" y="3424149"/>
            <a:ext cx="2745624" cy="1170821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874" y="4088650"/>
            <a:ext cx="2992217" cy="2018660"/>
          </a:xfrm>
          <a:prstGeom prst="rect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022"/>
            <a:ext cx="8229600" cy="63436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Lucida Handwriting"/>
              </a:rPr>
              <a:t>Counting Clusters</a:t>
            </a:r>
            <a:endParaRPr lang="en-US" dirty="0">
              <a:solidFill>
                <a:srgbClr val="FF0000"/>
              </a:solidFill>
              <a:cs typeface="Lucida Handwriting"/>
            </a:endParaRPr>
          </a:p>
        </p:txBody>
      </p:sp>
      <p:pic>
        <p:nvPicPr>
          <p:cNvPr id="7" name="Content Placeholder 6" descr="ClusterCountingEx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2786" t="16796" r="3727" b="17524"/>
              <a:stretch>
                <a:fillRect/>
              </a:stretch>
            </p:blipFill>
          </mc:Choice>
          <mc:Fallback>
            <p:blipFill>
              <a:blip r:embed="rId3"/>
              <a:srcRect l="2786" t="16796" r="3727" b="17524"/>
              <a:stretch>
                <a:fillRect/>
              </a:stretch>
            </p:blipFill>
          </mc:Fallback>
        </mc:AlternateContent>
        <p:spPr>
          <a:xfrm>
            <a:off x="2753323" y="878493"/>
            <a:ext cx="5298259" cy="526756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96B2F-6B93-664F-9990-BEBA315206E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4155" y="1378858"/>
            <a:ext cx="1827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INPUT SIGNAL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1024 channels,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2Gsample/sec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155" y="3163336"/>
            <a:ext cx="2048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TARGET SIGNAL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(cluster)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155" y="4748145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Position of peaks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from finding algorith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endParaRPr lang="en-US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199212"/>
            <a:ext cx="8781143" cy="63436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Lucida Handwriting"/>
              </a:rPr>
              <a:t>More </a:t>
            </a:r>
            <a:r>
              <a:rPr lang="en-US" dirty="0" smtClean="0">
                <a:solidFill>
                  <a:srgbClr val="FF0000"/>
                </a:solidFill>
                <a:cs typeface="Lucida Handwriting"/>
              </a:rPr>
              <a:t>D</a:t>
            </a:r>
            <a:r>
              <a:rPr lang="en-US" dirty="0" smtClean="0">
                <a:solidFill>
                  <a:srgbClr val="FF0000"/>
                </a:solidFill>
                <a:cs typeface="Lucida Handwriting"/>
              </a:rPr>
              <a:t>etectors for Counting Clusters</a:t>
            </a:r>
            <a:endParaRPr lang="en-US" dirty="0">
              <a:solidFill>
                <a:srgbClr val="FF0000"/>
              </a:solidFill>
              <a:cs typeface="Lucida Handwriting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96B2F-6B93-664F-9990-BEBA315206E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75775" y="1128495"/>
            <a:ext cx="5916990" cy="4525963"/>
          </a:xfrm>
        </p:spPr>
        <p:txBody>
          <a:bodyPr/>
          <a:lstStyle/>
          <a:p>
            <a:r>
              <a:rPr lang="en-US" sz="2800" dirty="0" smtClean="0"/>
              <a:t>1700mm long tube to study signal propagation along the wire</a:t>
            </a:r>
          </a:p>
          <a:p>
            <a:pPr lvl="1"/>
            <a:r>
              <a:rPr lang="en-US" sz="2400" dirty="0" smtClean="0"/>
              <a:t>built, strung and tested for gas tightness</a:t>
            </a:r>
          </a:p>
          <a:p>
            <a:pPr lvl="1"/>
            <a:r>
              <a:rPr lang="en-US" sz="2400" dirty="0" smtClean="0"/>
              <a:t>in the gas flow circuit and with HV on for some days now</a:t>
            </a:r>
          </a:p>
          <a:p>
            <a:pPr lvl="1"/>
            <a:r>
              <a:rPr lang="en-US" sz="2400" dirty="0" smtClean="0"/>
              <a:t>to be equipped with fast preamp soon</a:t>
            </a:r>
          </a:p>
          <a:p>
            <a:r>
              <a:rPr lang="en-US" sz="2800" dirty="0" smtClean="0"/>
              <a:t>2000 mm long square cell prototype (~20 cells) for realistic study (X-talk, undetected clusters, signal propagation…) being designed</a:t>
            </a:r>
          </a:p>
          <a:p>
            <a:pPr lvl="1"/>
            <a:r>
              <a:rPr lang="en-US" sz="2400" dirty="0" smtClean="0"/>
              <a:t>hope to have it in hand early 2011</a:t>
            </a:r>
          </a:p>
        </p:txBody>
      </p:sp>
      <p:pic>
        <p:nvPicPr>
          <p:cNvPr id="13" name="Picture 12" descr="DSC06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1075483"/>
            <a:ext cx="2468880" cy="329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77878"/>
            <a:ext cx="8229600" cy="68088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Lucida Handwriting"/>
                <a:ea typeface="ＭＳ Ｐゴシック" pitchFamily="-112" charset="-128"/>
                <a:cs typeface="Lucida Handwriting"/>
              </a:rPr>
              <a:t>Summary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995450"/>
            <a:ext cx="8229600" cy="4894936"/>
          </a:xfrm>
        </p:spPr>
        <p:txBody>
          <a:bodyPr/>
          <a:lstStyle/>
          <a:p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More He-based mixtures, using ethane as quencher, have been analyzed.</a:t>
            </a:r>
          </a:p>
          <a:p>
            <a:pPr lvl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preliminary </a:t>
            </a:r>
            <a:r>
              <a:rPr lang="en-US" dirty="0" err="1" smtClean="0">
                <a:ea typeface="ＭＳ Ｐゴシック" pitchFamily="-112" charset="-128"/>
                <a:cs typeface="ＭＳ Ｐゴシック" pitchFamily="-112" charset="-128"/>
              </a:rPr>
              <a:t>v</a:t>
            </a:r>
            <a:r>
              <a:rPr lang="en-US" baseline="-25000" dirty="0" err="1" smtClean="0">
                <a:ea typeface="ＭＳ Ｐゴシック" pitchFamily="-112" charset="-128"/>
                <a:cs typeface="ＭＳ Ｐゴシック" pitchFamily="-112" charset="-128"/>
              </a:rPr>
              <a:t>drift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 and spatial resolution results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 show good performance</a:t>
            </a:r>
          </a:p>
          <a:p>
            <a:pPr lvl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Methane still seems best candidate for light, fast mixtures (short readout time window to reduce background)</a:t>
            </a:r>
            <a:endParaRPr lang="en-US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Very first attempts at identifying clusters in (almost) realistic conditions</a:t>
            </a:r>
          </a:p>
          <a:p>
            <a:pPr lvl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need fast preamps, low noise, low </a:t>
            </a:r>
            <a:r>
              <a:rPr lang="en-US" dirty="0" err="1" smtClean="0">
                <a:ea typeface="ＭＳ Ｐゴシック" pitchFamily="-112" charset="-128"/>
                <a:cs typeface="ＭＳ Ｐゴシック" pitchFamily="-112" charset="-128"/>
              </a:rPr>
              <a:t>n</a:t>
            </a:r>
            <a:r>
              <a:rPr lang="en-US" baseline="-25000" dirty="0" err="1" smtClean="0">
                <a:ea typeface="ＭＳ Ｐゴシック" pitchFamily="-112" charset="-128"/>
                <a:cs typeface="ＭＳ Ｐゴシック" pitchFamily="-112" charset="-128"/>
              </a:rPr>
              <a:t>P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 mixtures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, good control of track length</a:t>
            </a:r>
            <a:endParaRPr lang="en-US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3006F-D3AD-294A-9096-57CFB4A39D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145143" y="226258"/>
            <a:ext cx="8829523" cy="51155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Tracks</a:t>
            </a:r>
            <a:r>
              <a:rPr lang="en-US" dirty="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 reconstructed in the telescope</a:t>
            </a:r>
            <a:endParaRPr lang="en-US" dirty="0" smtClean="0">
              <a:solidFill>
                <a:srgbClr val="FF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0055D-8A69-5243-9FF2-286516BC3B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pic>
        <p:nvPicPr>
          <p:cNvPr id="30" name="Picture 29" descr="RunMT00508_Evt01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77812" y="677349"/>
            <a:ext cx="3855720" cy="5615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2963" y="3099564"/>
            <a:ext cx="9715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Al-Mylar</a:t>
            </a:r>
            <a:endParaRPr lang="en-US" sz="1600" dirty="0" smtClean="0"/>
          </a:p>
          <a:p>
            <a:r>
              <a:rPr lang="en-US" sz="1600" dirty="0" smtClean="0"/>
              <a:t>windows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84503" y="2923420"/>
            <a:ext cx="822816" cy="510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8001" y="5317701"/>
            <a:ext cx="1524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10cm lead</a:t>
            </a:r>
          </a:p>
          <a:p>
            <a:r>
              <a:rPr lang="en-US" sz="1600" dirty="0" smtClean="0"/>
              <a:t>p</a:t>
            </a:r>
            <a:r>
              <a:rPr lang="en-US" sz="1600" baseline="-25000" dirty="0" smtClean="0"/>
              <a:t>cut</a:t>
            </a:r>
            <a:r>
              <a:rPr lang="en-US" sz="1600" dirty="0" smtClean="0"/>
              <a:t>~150MeV/c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10423" y="5520138"/>
            <a:ext cx="67767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RunMT00555_Evt004_noP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477812" y="677349"/>
            <a:ext cx="3855720" cy="561594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274528" y="3435052"/>
            <a:ext cx="822816" cy="504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49" y="100310"/>
            <a:ext cx="8229600" cy="572029"/>
          </a:xfrm>
        </p:spPr>
        <p:txBody>
          <a:bodyPr/>
          <a:lstStyle/>
          <a:p>
            <a:r>
              <a:rPr lang="en-US" dirty="0" smtClean="0"/>
              <a:t>Space-time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90" y="1868410"/>
            <a:ext cx="5003123" cy="3735033"/>
          </a:xfrm>
        </p:spPr>
        <p:txBody>
          <a:bodyPr/>
          <a:lstStyle/>
          <a:p>
            <a:r>
              <a:rPr lang="en-US" sz="2400" dirty="0" smtClean="0"/>
              <a:t>Measured time vs. extrapolated impact parameter – </a:t>
            </a:r>
            <a:r>
              <a:rPr lang="en-US" sz="2400" dirty="0" err="1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 vs. 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Impact parameter vs. time – </a:t>
            </a:r>
            <a:r>
              <a:rPr lang="en-US" sz="2400" dirty="0" smtClean="0">
                <a:solidFill>
                  <a:srgbClr val="FF0000"/>
                </a:solidFill>
              </a:rPr>
              <a:t>R vs. </a:t>
            </a:r>
            <a:r>
              <a:rPr lang="en-US" sz="2400" dirty="0" err="1" smtClean="0">
                <a:solidFill>
                  <a:srgbClr val="FF0000"/>
                </a:solidFill>
              </a:rPr>
              <a:t>t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96B2F-6B93-664F-9990-BEBA315206E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 descr="hP1strP_2_0_run555-556.png"/>
          <p:cNvPicPr>
            <a:picLocks noChangeAspect="1"/>
          </p:cNvPicPr>
          <p:nvPr/>
        </p:nvPicPr>
        <p:blipFill>
          <a:blip r:embed="rId2"/>
          <a:srcRect t="7476"/>
          <a:stretch>
            <a:fillRect/>
          </a:stretch>
        </p:blipFill>
        <p:spPr>
          <a:xfrm>
            <a:off x="5069143" y="760183"/>
            <a:ext cx="3212592" cy="2828592"/>
          </a:xfrm>
          <a:prstGeom prst="rect">
            <a:avLst/>
          </a:prstGeom>
        </p:spPr>
      </p:pic>
      <p:pic>
        <p:nvPicPr>
          <p:cNvPr id="9" name="Picture 8" descr="hrMTvstP1P_2_0_run555-556.png"/>
          <p:cNvPicPr>
            <a:picLocks noChangeAspect="1"/>
          </p:cNvPicPr>
          <p:nvPr/>
        </p:nvPicPr>
        <p:blipFill>
          <a:blip r:embed="rId3"/>
          <a:srcRect t="7206"/>
          <a:stretch>
            <a:fillRect/>
          </a:stretch>
        </p:blipFill>
        <p:spPr>
          <a:xfrm>
            <a:off x="5056692" y="3636016"/>
            <a:ext cx="3254756" cy="2898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235906"/>
            <a:ext cx="3775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E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xample:</a:t>
            </a:r>
          </a:p>
          <a:p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60%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He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-40%C</a:t>
            </a:r>
            <a:r>
              <a:rPr lang="en-US" sz="20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2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H</a:t>
            </a:r>
            <a:r>
              <a:rPr lang="en-US" sz="20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6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@ HV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=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2010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V</a:t>
            </a:r>
            <a:endParaRPr lang="en-US" sz="2000" b="1" baseline="30000" dirty="0" smtClean="0">
              <a:solidFill>
                <a:srgbClr val="008040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R_MT00555-556_480ns_hrMTvstP1P_2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957" y="2247434"/>
            <a:ext cx="4094480" cy="3896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49" y="162570"/>
            <a:ext cx="8229600" cy="572029"/>
          </a:xfrm>
        </p:spPr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pace-time relations 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90" y="909606"/>
            <a:ext cx="8229600" cy="4525963"/>
          </a:xfrm>
        </p:spPr>
        <p:txBody>
          <a:bodyPr/>
          <a:lstStyle/>
          <a:p>
            <a:r>
              <a:rPr lang="en-US" sz="2800" dirty="0" smtClean="0"/>
              <a:t>Fit </a:t>
            </a:r>
            <a:r>
              <a:rPr lang="en-US" sz="2800" dirty="0" smtClean="0">
                <a:solidFill>
                  <a:srgbClr val="FF0000"/>
                </a:solidFill>
              </a:rPr>
              <a:t>R vs. </a:t>
            </a:r>
            <a:r>
              <a:rPr lang="en-US" sz="2800" dirty="0" err="1" smtClean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relation </a:t>
            </a:r>
            <a:r>
              <a:rPr lang="en-US" sz="2800" dirty="0" smtClean="0"/>
              <a:t>using </a:t>
            </a:r>
            <a:r>
              <a:rPr lang="en-US" sz="2800" dirty="0" err="1" smtClean="0"/>
              <a:t>Chebyshev</a:t>
            </a:r>
            <a:r>
              <a:rPr lang="en-US" sz="2800" dirty="0" smtClean="0"/>
              <a:t> polynomials of order (up to) 5 </a:t>
            </a:r>
          </a:p>
          <a:p>
            <a:r>
              <a:rPr lang="en-US" sz="2800" dirty="0" smtClean="0"/>
              <a:t>Time range rescaled to [-1,+1] interval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96B2F-6B93-664F-9990-BEBA315206E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7390" y="4233333"/>
            <a:ext cx="2082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60%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He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-40%C</a:t>
            </a:r>
            <a:r>
              <a:rPr lang="en-US" sz="20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2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H</a:t>
            </a:r>
            <a:r>
              <a:rPr lang="en-US" sz="20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6</a:t>
            </a:r>
          </a:p>
          <a:p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H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V=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2010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V</a:t>
            </a:r>
            <a:endParaRPr lang="en-US" sz="2000" b="1" baseline="30000" dirty="0" smtClean="0">
              <a:solidFill>
                <a:srgbClr val="008040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49" y="162570"/>
            <a:ext cx="8229600" cy="572029"/>
          </a:xfrm>
        </p:spPr>
        <p:txBody>
          <a:bodyPr/>
          <a:lstStyle/>
          <a:p>
            <a:r>
              <a:rPr lang="en-US" dirty="0" smtClean="0"/>
              <a:t>Drift velocity</a:t>
            </a:r>
            <a:endParaRPr lang="en-US" dirty="0"/>
          </a:p>
        </p:txBody>
      </p:sp>
      <p:pic>
        <p:nvPicPr>
          <p:cNvPr id="9" name="Content Placeholder 8" descr="STR_MT00555-556_480ns_hrMTvstP1P_2_2_driftvelocity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178" r="-12178"/>
          <a:stretch>
            <a:fillRect/>
          </a:stretch>
        </p:blipFill>
        <p:spPr>
          <a:xfrm>
            <a:off x="517293" y="1199918"/>
            <a:ext cx="8229600" cy="45259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96B2F-6B93-664F-9990-BEBA315206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4233333"/>
            <a:ext cx="2082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60%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He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-40%C</a:t>
            </a:r>
            <a:r>
              <a:rPr lang="en-US" sz="20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2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H</a:t>
            </a:r>
            <a:r>
              <a:rPr lang="en-US" sz="20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6</a:t>
            </a:r>
          </a:p>
          <a:p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H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V=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2010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V</a:t>
            </a:r>
            <a:endParaRPr lang="en-US" sz="2000" b="1" baseline="30000" dirty="0" smtClean="0">
              <a:solidFill>
                <a:srgbClr val="008040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41408" y="1841589"/>
            <a:ext cx="4094480" cy="3896360"/>
            <a:chOff x="741408" y="1841589"/>
            <a:chExt cx="4094480" cy="3896360"/>
          </a:xfrm>
        </p:grpSpPr>
        <p:pic>
          <p:nvPicPr>
            <p:cNvPr id="8" name="Picture 7" descr="STR_MT00555-556_480ns_hrMTvstP1P_2_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1408" y="1841589"/>
              <a:ext cx="4094480" cy="389636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90800" y="4674057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</a:rPr>
                <a:t>LEFT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1408" y="1841589"/>
            <a:ext cx="4094480" cy="3896360"/>
            <a:chOff x="741408" y="1841589"/>
            <a:chExt cx="4094480" cy="3896360"/>
          </a:xfrm>
        </p:grpSpPr>
        <p:pic>
          <p:nvPicPr>
            <p:cNvPr id="16" name="Picture 15" descr="STR_MT00555-556_480ns_hrMTvstP1P_2_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408" y="1841589"/>
              <a:ext cx="4094480" cy="389636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592000" y="4672800"/>
              <a:ext cx="902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</a:rPr>
                <a:t>RIGTH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1408" y="1841589"/>
            <a:ext cx="4094480" cy="3896360"/>
            <a:chOff x="741600" y="1843200"/>
            <a:chExt cx="4094480" cy="3896360"/>
          </a:xfrm>
        </p:grpSpPr>
        <p:pic>
          <p:nvPicPr>
            <p:cNvPr id="17" name="Picture 16" descr="STR_MT00555-556_480ns_hrMTvstP1P_2_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1600" y="1843200"/>
              <a:ext cx="4094480" cy="389636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592000" y="46728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</a:rPr>
                <a:t>L+R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49" y="162570"/>
            <a:ext cx="8229600" cy="572029"/>
          </a:xfrm>
        </p:spPr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pace-time relations fits 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90" y="909606"/>
            <a:ext cx="8229600" cy="4525963"/>
          </a:xfrm>
        </p:spPr>
        <p:txBody>
          <a:bodyPr/>
          <a:lstStyle/>
          <a:p>
            <a:r>
              <a:rPr lang="en-US" sz="2800" dirty="0" smtClean="0"/>
              <a:t>Internal cells tend to be left-right symmetric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96B2F-6B93-664F-9990-BEBA315206E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956738" y="2325389"/>
            <a:ext cx="3548532" cy="2502928"/>
            <a:chOff x="5017313" y="2355795"/>
            <a:chExt cx="3548532" cy="2502928"/>
          </a:xfrm>
        </p:grpSpPr>
        <p:grpSp>
          <p:nvGrpSpPr>
            <p:cNvPr id="12" name="Group 11"/>
            <p:cNvGrpSpPr/>
            <p:nvPr/>
          </p:nvGrpSpPr>
          <p:grpSpPr>
            <a:xfrm>
              <a:off x="5017313" y="2355795"/>
              <a:ext cx="3548532" cy="2502928"/>
              <a:chOff x="360504" y="1911048"/>
              <a:chExt cx="3548532" cy="250292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6819" y="2395316"/>
                <a:ext cx="2992217" cy="2018660"/>
              </a:xfrm>
              <a:prstGeom prst="rect">
                <a:avLst/>
              </a:prstGeom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711204" y="1911048"/>
                <a:ext cx="2992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Column </a:t>
                </a:r>
                <a:r>
                  <a:rPr lang="en-US" b="1" dirty="0" smtClean="0"/>
                  <a:t>0       1      2      3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60504" y="2178222"/>
                <a:ext cx="907070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Row</a:t>
                </a:r>
              </a:p>
              <a:p>
                <a:r>
                  <a:rPr lang="en-US" b="1" dirty="0" smtClean="0"/>
                  <a:t>0</a:t>
                </a:r>
              </a:p>
              <a:p>
                <a:endParaRPr lang="en-US" sz="200" b="1" dirty="0" smtClean="0"/>
              </a:p>
              <a:p>
                <a:r>
                  <a:rPr lang="en-US" b="1" dirty="0" smtClean="0"/>
                  <a:t>1</a:t>
                </a:r>
              </a:p>
              <a:p>
                <a:endParaRPr lang="en-US" sz="200" b="1" dirty="0" smtClean="0"/>
              </a:p>
              <a:p>
                <a:r>
                  <a:rPr lang="en-US" b="1" dirty="0" smtClean="0"/>
                  <a:t>2</a:t>
                </a:r>
              </a:p>
              <a:p>
                <a:endParaRPr lang="en-US" sz="200" b="1" dirty="0" smtClean="0"/>
              </a:p>
              <a:p>
                <a:r>
                  <a:rPr lang="en-US" b="1" dirty="0" smtClean="0"/>
                  <a:t>3</a:t>
                </a:r>
              </a:p>
              <a:p>
                <a:endParaRPr lang="en-US" sz="200" b="1" dirty="0" smtClean="0"/>
              </a:p>
              <a:p>
                <a:r>
                  <a:rPr lang="en-US" b="1" dirty="0" smtClean="0"/>
                  <a:t>4</a:t>
                </a:r>
              </a:p>
              <a:p>
                <a:endParaRPr lang="en-US" sz="200" b="1" dirty="0" smtClean="0"/>
              </a:p>
              <a:p>
                <a:r>
                  <a:rPr lang="en-US" b="1" dirty="0" smtClean="0"/>
                  <a:t>5</a:t>
                </a:r>
                <a:endParaRPr lang="en-US" b="1" dirty="0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6718909" y="3556001"/>
              <a:ext cx="439055" cy="338667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94749" y="5648464"/>
            <a:ext cx="2082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60%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He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-40%C</a:t>
            </a:r>
            <a:r>
              <a:rPr lang="en-US" sz="20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2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H</a:t>
            </a:r>
            <a:r>
              <a:rPr lang="en-US" sz="20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6</a:t>
            </a:r>
          </a:p>
          <a:p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H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V=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2010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V</a:t>
            </a:r>
            <a:endParaRPr lang="en-US" sz="2000" b="1" baseline="30000" dirty="0" smtClean="0">
              <a:solidFill>
                <a:srgbClr val="008040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0"/>
          <p:cNvGrpSpPr/>
          <p:nvPr/>
        </p:nvGrpSpPr>
        <p:grpSpPr>
          <a:xfrm>
            <a:off x="741408" y="1841589"/>
            <a:ext cx="4094480" cy="3896360"/>
            <a:chOff x="741408" y="1841589"/>
            <a:chExt cx="4094480" cy="3896360"/>
          </a:xfrm>
        </p:grpSpPr>
        <p:pic>
          <p:nvPicPr>
            <p:cNvPr id="8" name="Picture 7" descr="STR_MT00555-556_480ns_hrMTvstP1P_2_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1408" y="1841589"/>
              <a:ext cx="4094480" cy="389636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90800" y="4674057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</a:rPr>
                <a:t>LEFT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1408" y="1841589"/>
            <a:ext cx="4094480" cy="3896360"/>
            <a:chOff x="741408" y="1841589"/>
            <a:chExt cx="4094480" cy="3896360"/>
          </a:xfrm>
        </p:grpSpPr>
        <p:pic>
          <p:nvPicPr>
            <p:cNvPr id="16" name="Picture 15" descr="STR_MT00555-556_480ns_hrMTvstP1P_2_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408" y="1841589"/>
              <a:ext cx="4094480" cy="389636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592000" y="4672800"/>
              <a:ext cx="902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</a:rPr>
                <a:t>RIGTH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1408" y="1841589"/>
            <a:ext cx="4094480" cy="3896360"/>
            <a:chOff x="741408" y="1841589"/>
            <a:chExt cx="4094480" cy="3896360"/>
          </a:xfrm>
        </p:grpSpPr>
        <p:pic>
          <p:nvPicPr>
            <p:cNvPr id="17" name="Picture 16" descr="STR_MT00555-556_480ns_hrMTvstP1P_2_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1408" y="1841589"/>
              <a:ext cx="4094480" cy="389636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591808" y="467118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</a:rPr>
                <a:t>L+R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49" y="162570"/>
            <a:ext cx="8229600" cy="572029"/>
          </a:xfrm>
        </p:spPr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pace-time relations fits 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90" y="909606"/>
            <a:ext cx="8229600" cy="4525963"/>
          </a:xfrm>
        </p:spPr>
        <p:txBody>
          <a:bodyPr/>
          <a:lstStyle/>
          <a:p>
            <a:r>
              <a:rPr lang="en-US" sz="2800" dirty="0" smtClean="0"/>
              <a:t>Border cells show some asymmetry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27/09/2010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Finocchiaro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96B2F-6B93-664F-9990-BEBA315206E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956738" y="2325389"/>
            <a:ext cx="3548532" cy="2502928"/>
            <a:chOff x="5017313" y="2355795"/>
            <a:chExt cx="3548532" cy="2502928"/>
          </a:xfrm>
        </p:grpSpPr>
        <p:grpSp>
          <p:nvGrpSpPr>
            <p:cNvPr id="21" name="Group 11"/>
            <p:cNvGrpSpPr/>
            <p:nvPr/>
          </p:nvGrpSpPr>
          <p:grpSpPr>
            <a:xfrm>
              <a:off x="5017313" y="2355795"/>
              <a:ext cx="3548532" cy="2502928"/>
              <a:chOff x="360504" y="1911048"/>
              <a:chExt cx="3548532" cy="250292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6819" y="2395316"/>
                <a:ext cx="2992217" cy="2018660"/>
              </a:xfrm>
              <a:prstGeom prst="rect">
                <a:avLst/>
              </a:prstGeom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711204" y="1911048"/>
                <a:ext cx="2992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Column </a:t>
                </a:r>
                <a:r>
                  <a:rPr lang="en-US" b="1" dirty="0" smtClean="0"/>
                  <a:t>0       1      2      3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60504" y="2178222"/>
                <a:ext cx="907070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Row</a:t>
                </a:r>
              </a:p>
              <a:p>
                <a:r>
                  <a:rPr lang="en-US" b="1" dirty="0" smtClean="0"/>
                  <a:t>0</a:t>
                </a:r>
              </a:p>
              <a:p>
                <a:endParaRPr lang="en-US" sz="200" b="1" dirty="0" smtClean="0"/>
              </a:p>
              <a:p>
                <a:r>
                  <a:rPr lang="en-US" b="1" dirty="0" smtClean="0"/>
                  <a:t>1</a:t>
                </a:r>
              </a:p>
              <a:p>
                <a:endParaRPr lang="en-US" sz="200" b="1" dirty="0" smtClean="0"/>
              </a:p>
              <a:p>
                <a:r>
                  <a:rPr lang="en-US" b="1" dirty="0" smtClean="0"/>
                  <a:t>2</a:t>
                </a:r>
              </a:p>
              <a:p>
                <a:endParaRPr lang="en-US" sz="200" b="1" dirty="0" smtClean="0"/>
              </a:p>
              <a:p>
                <a:r>
                  <a:rPr lang="en-US" b="1" dirty="0" smtClean="0"/>
                  <a:t>3</a:t>
                </a:r>
              </a:p>
              <a:p>
                <a:endParaRPr lang="en-US" sz="200" b="1" dirty="0" smtClean="0"/>
              </a:p>
              <a:p>
                <a:r>
                  <a:rPr lang="en-US" b="1" dirty="0" smtClean="0"/>
                  <a:t>4</a:t>
                </a:r>
              </a:p>
              <a:p>
                <a:endParaRPr lang="en-US" sz="200" b="1" dirty="0" smtClean="0"/>
              </a:p>
              <a:p>
                <a:r>
                  <a:rPr lang="en-US" b="1" dirty="0" smtClean="0"/>
                  <a:t>5</a:t>
                </a:r>
                <a:endParaRPr lang="en-US" b="1" dirty="0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6223100" y="2981645"/>
              <a:ext cx="439055" cy="338667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94749" y="5737949"/>
            <a:ext cx="2082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60%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He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-40%C</a:t>
            </a:r>
            <a:r>
              <a:rPr lang="en-US" sz="20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2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H</a:t>
            </a:r>
            <a:r>
              <a:rPr lang="en-US" sz="2000" b="1" baseline="-25000" dirty="0" smtClean="0">
                <a:solidFill>
                  <a:srgbClr val="008040"/>
                </a:solidFill>
                <a:latin typeface="Courier New"/>
                <a:cs typeface="Courier New"/>
              </a:rPr>
              <a:t>6</a:t>
            </a:r>
          </a:p>
          <a:p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H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V=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2010</a:t>
            </a:r>
            <a:r>
              <a:rPr lang="en-US" sz="2000" b="1" dirty="0" smtClean="0">
                <a:solidFill>
                  <a:srgbClr val="008040"/>
                </a:solidFill>
                <a:latin typeface="Courier New"/>
                <a:cs typeface="Courier New"/>
              </a:rPr>
              <a:t>V</a:t>
            </a:r>
            <a:endParaRPr lang="en-US" sz="2000" b="1" baseline="30000" dirty="0" smtClean="0">
              <a:solidFill>
                <a:srgbClr val="008040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457200" y="144768"/>
            <a:ext cx="8229600" cy="620410"/>
          </a:xfrm>
        </p:spPr>
        <p:txBody>
          <a:bodyPr/>
          <a:lstStyle/>
          <a:p>
            <a:r>
              <a:rPr lang="en-US" dirty="0" smtClean="0"/>
              <a:t>Track fit residuals</a:t>
            </a:r>
            <a:endParaRPr lang="en-US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81710" y="4120578"/>
            <a:ext cx="4100014" cy="1283633"/>
          </a:xfrm>
        </p:spPr>
        <p:txBody>
          <a:bodyPr/>
          <a:lstStyle/>
          <a:p>
            <a:r>
              <a:rPr lang="en-US" dirty="0" smtClean="0"/>
              <a:t>Fit X slices with Gaussian + pol0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27/09/2010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Finocchiaro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055D-8A69-5243-9FF2-286516BC3B7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hP1residChebMT_LR_1_1_MT00555-556.png"/>
          <p:cNvPicPr>
            <a:picLocks noChangeAspect="1"/>
          </p:cNvPicPr>
          <p:nvPr/>
        </p:nvPicPr>
        <p:blipFill>
          <a:blip r:embed="rId2"/>
          <a:srcRect t="7371"/>
          <a:stretch>
            <a:fillRect/>
          </a:stretch>
        </p:blipFill>
        <p:spPr>
          <a:xfrm>
            <a:off x="457200" y="765178"/>
            <a:ext cx="4861560" cy="3053904"/>
          </a:xfrm>
          <a:prstGeom prst="rect">
            <a:avLst/>
          </a:prstGeom>
        </p:spPr>
      </p:pic>
      <p:pic>
        <p:nvPicPr>
          <p:cNvPr id="15" name="Picture 14" descr="reso4Slic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13" y="3356967"/>
            <a:ext cx="34671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11216</TotalTime>
  <Words>1326</Words>
  <Application>Microsoft Macintosh PowerPoint</Application>
  <PresentationFormat>On-screen Show (4:3)</PresentationFormat>
  <Paragraphs>309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Lab activities @LNF Status Report </vt:lpstr>
      <vt:lpstr>Experimental Setup</vt:lpstr>
      <vt:lpstr>Tracks reconstructed in the telescope</vt:lpstr>
      <vt:lpstr>Space-time relations</vt:lpstr>
      <vt:lpstr>Space-time relations fits</vt:lpstr>
      <vt:lpstr>Drift velocity</vt:lpstr>
      <vt:lpstr>Space-time relations fits  (cont.)</vt:lpstr>
      <vt:lpstr>Space-time relations fits  (cont.)</vt:lpstr>
      <vt:lpstr>Track fit residuals</vt:lpstr>
      <vt:lpstr>Spatial resolution – 60%He-40%C2H6 </vt:lpstr>
      <vt:lpstr>Tracks reconstructed in Proto1</vt:lpstr>
      <vt:lpstr>Spatial Resolution form Proto1 tracks</vt:lpstr>
      <vt:lpstr>STR &amp; Spatial resolution – 73%He-27%C2H6 </vt:lpstr>
      <vt:lpstr>STR &amp; Spatial resolution – 80%He-20%C2H6 </vt:lpstr>
      <vt:lpstr>Gas Mixture Comparison</vt:lpstr>
      <vt:lpstr>Waveform Digitization &amp; Cluster Counting</vt:lpstr>
      <vt:lpstr>Drift Tubes for Cluster Counting</vt:lpstr>
      <vt:lpstr>Drift Tubes for Cluster Counting</vt:lpstr>
      <vt:lpstr>Drift Tubes for Cluster Counting (cont.) </vt:lpstr>
      <vt:lpstr>Counting Clusters</vt:lpstr>
      <vt:lpstr>More Detectors for Counting Clusters</vt:lpstr>
      <vt:lpstr>Summary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DCH: detector choices and budget  update for the White paper </dc:title>
  <dc:creator>Giuseppe Finocchiaro</dc:creator>
  <cp:lastModifiedBy>Giuseppe Finocchiaro</cp:lastModifiedBy>
  <cp:revision>49</cp:revision>
  <cp:lastPrinted>2010-09-26T22:02:46Z</cp:lastPrinted>
  <dcterms:created xsi:type="dcterms:W3CDTF">2010-09-25T09:52:55Z</dcterms:created>
  <dcterms:modified xsi:type="dcterms:W3CDTF">2010-09-27T09:37:45Z</dcterms:modified>
</cp:coreProperties>
</file>