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2" r:id="rId4"/>
    <p:sldId id="263" r:id="rId5"/>
    <p:sldId id="267" r:id="rId6"/>
    <p:sldId id="268" r:id="rId7"/>
    <p:sldId id="269" r:id="rId8"/>
    <p:sldId id="270" r:id="rId9"/>
    <p:sldId id="271" r:id="rId10"/>
    <p:sldId id="272" r:id="rId11"/>
    <p:sldId id="264" r:id="rId12"/>
    <p:sldId id="265" r:id="rId13"/>
    <p:sldId id="266" r:id="rId14"/>
    <p:sldId id="273" r:id="rId15"/>
    <p:sldId id="275" r:id="rId16"/>
    <p:sldId id="274" r:id="rId17"/>
    <p:sldId id="276" r:id="rId18"/>
    <p:sldId id="277" r:id="rId19"/>
    <p:sldId id="278" r:id="rId20"/>
    <p:sldId id="279" r:id="rId21"/>
    <p:sldId id="282" r:id="rId22"/>
    <p:sldId id="283" r:id="rId23"/>
    <p:sldId id="281" r:id="rId24"/>
    <p:sldId id="259" r:id="rId25"/>
    <p:sldId id="26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24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06D60-59CF-3046-A563-78596A8F5DD3}" type="datetimeFigureOut">
              <a:rPr lang="en-US" smtClean="0"/>
              <a:pPr/>
              <a:t>9/26/10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40A8F-5C8E-2D44-A07E-FBBCCFEFD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EE8B2-8008-6E44-A85F-27BB5DB19CA6}" type="datetimeFigureOut">
              <a:rPr lang="en-US" smtClean="0"/>
              <a:pPr/>
              <a:t>9/26/10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FA438-0315-264F-8949-960FF08A2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AE068-3D47-6342-A427-E9F2C5C41D0C}" type="datetime1">
              <a:rPr lang="en-US" smtClean="0"/>
              <a:pPr/>
              <a:t>9/26/10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732BED-45BC-0144-A7C1-761AC8981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F97F59-DFBA-4540-8301-B640E0FEE5D6}" type="datetime1">
              <a:rPr lang="en-US" smtClean="0"/>
              <a:pPr/>
              <a:t>9/26/10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732BED-45BC-0144-A7C1-761AC8981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D5D22B-47C0-2B42-B0B5-42BFFF0022A6}" type="datetime1">
              <a:rPr lang="en-US" smtClean="0"/>
              <a:pPr/>
              <a:t>9/26/10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732BED-45BC-0144-A7C1-761AC8981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3CA320-71EE-7344-9680-BFD756B2C080}" type="datetime1">
              <a:rPr lang="en-US" smtClean="0"/>
              <a:pPr/>
              <a:t>9/26/10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732BED-45BC-0144-A7C1-761AC8981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80D552-B5AE-984B-93F7-E980D96907BE}" type="datetime1">
              <a:rPr lang="en-US" smtClean="0"/>
              <a:pPr/>
              <a:t>9/26/10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732BED-45BC-0144-A7C1-761AC8981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4495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495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EA146-A6FD-2641-9115-34CF2F8FC457}" type="datetime1">
              <a:rPr lang="en-US" smtClean="0"/>
              <a:pPr/>
              <a:t>9/26/10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732BED-45BC-0144-A7C1-761AC8981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C772A4-709B-4D40-A8DF-6B976B358CFB}" type="datetime1">
              <a:rPr lang="en-US" smtClean="0"/>
              <a:pPr/>
              <a:t>9/26/10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732BED-45BC-0144-A7C1-761AC8981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0F151-23B5-F042-9C24-003BDF0CFC7B}" type="datetime1">
              <a:rPr lang="en-US" smtClean="0"/>
              <a:pPr/>
              <a:t>9/26/10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732BED-45BC-0144-A7C1-761AC8981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E23223-ABEC-4640-874C-3DC74462BD29}" type="datetime1">
              <a:rPr lang="en-US" smtClean="0"/>
              <a:pPr/>
              <a:t>9/26/10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732BED-45BC-0144-A7C1-761AC8981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8A1F81-35A8-7F45-B4AF-2D4945040F3B}" type="datetime1">
              <a:rPr lang="en-US" smtClean="0"/>
              <a:pPr/>
              <a:t>9/26/10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732BED-45BC-0144-A7C1-761AC8981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61D235-AF5A-4041-A628-BF7402667D8A}" type="datetime1">
              <a:rPr lang="en-US" smtClean="0"/>
              <a:pPr/>
              <a:t>9/26/10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732BED-45BC-0144-A7C1-761AC8981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8750"/>
            <a:ext cx="9132888" cy="152400"/>
            <a:chOff x="0" y="900"/>
            <a:chExt cx="5753" cy="96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0" y="900"/>
              <a:ext cx="5753" cy="47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76400"/>
            <a:ext cx="91440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1600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2187A1B-E08F-8545-9ECD-F3723B46E912}" type="datetime1">
              <a:rPr lang="en-US" smtClean="0"/>
              <a:pPr/>
              <a:t>9/26/10</a:t>
            </a:fld>
            <a:endParaRPr lang="en-US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553200"/>
            <a:ext cx="586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56375"/>
            <a:ext cx="5334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732BED-45BC-0144-A7C1-761AC8981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charset="2"/>
        <a:buChar char="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d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TRIUMF laboratory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Hearty</a:t>
            </a:r>
          </a:p>
          <a:p>
            <a:r>
              <a:rPr lang="en-US" dirty="0" smtClean="0"/>
              <a:t>University of British Columbia/IPP</a:t>
            </a:r>
          </a:p>
          <a:p>
            <a:r>
              <a:rPr lang="en-US" dirty="0" smtClean="0"/>
              <a:t>27-Sep-2010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verlay_high_gain_ful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665238"/>
            <a:ext cx="9144000" cy="61927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0" y="665238"/>
            <a:ext cx="698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Charge collected by aging chamber in </a:t>
            </a:r>
            <a:r>
              <a:rPr lang="en-US" sz="2400" baseline="30000" dirty="0" smtClean="0">
                <a:solidFill>
                  <a:schemeClr val="tx2"/>
                </a:solidFill>
              </a:rPr>
              <a:t>55</a:t>
            </a:r>
            <a:r>
              <a:rPr lang="en-US" sz="2400" dirty="0" smtClean="0">
                <a:solidFill>
                  <a:schemeClr val="tx2"/>
                </a:solidFill>
              </a:rPr>
              <a:t>Fe events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044700"/>
            <a:ext cx="473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B61"/>
                </a:solidFill>
              </a:rPr>
              <a:t>Higher gain (3.3x) — </a:t>
            </a:r>
            <a:r>
              <a:rPr lang="en-US" baseline="30000" dirty="0" smtClean="0">
                <a:solidFill>
                  <a:srgbClr val="006B61"/>
                </a:solidFill>
              </a:rPr>
              <a:t>55</a:t>
            </a:r>
            <a:r>
              <a:rPr lang="en-US" dirty="0" smtClean="0">
                <a:solidFill>
                  <a:srgbClr val="006B61"/>
                </a:solidFill>
              </a:rPr>
              <a:t>Fe peak off scale</a:t>
            </a:r>
            <a:endParaRPr lang="en-US" dirty="0">
              <a:solidFill>
                <a:srgbClr val="006B6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BED-45BC-0144-A7C1-761AC8981B2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am single electro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878" y="3653927"/>
            <a:ext cx="46609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1803400"/>
          </a:xfrm>
        </p:spPr>
        <p:txBody>
          <a:bodyPr/>
          <a:lstStyle/>
          <a:p>
            <a:r>
              <a:rPr lang="en-US" dirty="0" smtClean="0"/>
              <a:t>Read out is working</a:t>
            </a:r>
          </a:p>
          <a:p>
            <a:r>
              <a:rPr lang="en-US" dirty="0" smtClean="0"/>
              <a:t>Need to add </a:t>
            </a:r>
            <a:r>
              <a:rPr lang="en-US" dirty="0" err="1" smtClean="0"/>
              <a:t>picoammeter</a:t>
            </a:r>
            <a:endParaRPr lang="en-US" dirty="0" smtClean="0"/>
          </a:p>
          <a:p>
            <a:r>
              <a:rPr lang="en-US" dirty="0" smtClean="0"/>
              <a:t>Do we need a lower gas flow?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BED-45BC-0144-A7C1-761AC8981B2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3500" y="3473204"/>
            <a:ext cx="349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Adam’s single electron spectrum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3429000"/>
            <a:ext cx="4610100" cy="312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important: use light to produce a single e</a:t>
            </a:r>
            <a:r>
              <a:rPr kumimoji="0" lang="en-US" sz="32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(only) spectrum. Requires some mechanical modifications.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-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2006600"/>
          </a:xfrm>
        </p:spPr>
        <p:txBody>
          <a:bodyPr/>
          <a:lstStyle/>
          <a:p>
            <a:r>
              <a:rPr lang="en-US" dirty="0" smtClean="0"/>
              <a:t>Adam has tested </a:t>
            </a:r>
            <a:r>
              <a:rPr lang="en-US" dirty="0" err="1" smtClean="0"/>
              <a:t>BaBar</a:t>
            </a:r>
            <a:r>
              <a:rPr lang="en-US" dirty="0" smtClean="0"/>
              <a:t> materials and gas (inc. water) to 80 </a:t>
            </a:r>
            <a:r>
              <a:rPr lang="en-US" dirty="0" err="1" smtClean="0"/>
              <a:t>mC</a:t>
            </a:r>
            <a:r>
              <a:rPr lang="en-US" dirty="0" smtClean="0"/>
              <a:t>/cm with no signs of </a:t>
            </a:r>
            <a:r>
              <a:rPr lang="en-US" dirty="0" err="1" smtClean="0"/>
              <a:t>Malter</a:t>
            </a:r>
            <a:r>
              <a:rPr lang="en-US" dirty="0" smtClean="0"/>
              <a:t> effect. Lu (Princeton) has gone to 230 </a:t>
            </a:r>
            <a:r>
              <a:rPr lang="en-US" dirty="0" err="1" smtClean="0"/>
              <a:t>mC</a:t>
            </a:r>
            <a:r>
              <a:rPr lang="en-US" dirty="0" smtClean="0"/>
              <a:t>/cm.</a:t>
            </a:r>
          </a:p>
          <a:p>
            <a:pPr lvl="1"/>
            <a:r>
              <a:rPr lang="en-US" dirty="0" smtClean="0"/>
              <a:t>some gain drop seen in actual chamber.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BED-45BC-0144-A7C1-761AC8981B2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BaBar agin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499" y="3759200"/>
            <a:ext cx="5298041" cy="31089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5600"/>
            <a:ext cx="9144000" cy="4724400"/>
          </a:xfrm>
        </p:spPr>
        <p:txBody>
          <a:bodyPr/>
          <a:lstStyle/>
          <a:p>
            <a:r>
              <a:rPr lang="en-US" dirty="0" smtClean="0"/>
              <a:t>Is it reasonable t</a:t>
            </a:r>
            <a:r>
              <a:rPr lang="en-US" dirty="0" smtClean="0"/>
              <a:t>o track absolute gain? </a:t>
            </a:r>
          </a:p>
          <a:p>
            <a:pPr lvl="1"/>
            <a:r>
              <a:rPr lang="en-US" dirty="0" smtClean="0"/>
              <a:t>Adam </a:t>
            </a:r>
            <a:r>
              <a:rPr lang="en-US" dirty="0" smtClean="0"/>
              <a:t>normalized </a:t>
            </a:r>
            <a:r>
              <a:rPr lang="en-US" baseline="30000" dirty="0" smtClean="0"/>
              <a:t>55</a:t>
            </a:r>
            <a:r>
              <a:rPr lang="en-US" dirty="0" smtClean="0"/>
              <a:t>Fe peak to bin 5500 in all cases</a:t>
            </a:r>
          </a:p>
          <a:p>
            <a:pPr lvl="1"/>
            <a:r>
              <a:rPr lang="en-US" dirty="0" smtClean="0"/>
              <a:t>But small </a:t>
            </a:r>
            <a:r>
              <a:rPr lang="en-US" dirty="0" smtClean="0"/>
              <a:t>drop in gain is not particularly a concern.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smtClean="0"/>
              <a:t>test takes ~2 months. Test to 3x </a:t>
            </a:r>
            <a:r>
              <a:rPr lang="en-US" dirty="0" err="1" smtClean="0"/>
              <a:t>SuperB</a:t>
            </a:r>
            <a:r>
              <a:rPr lang="en-US" dirty="0" smtClean="0"/>
              <a:t> charge? 10x?  </a:t>
            </a:r>
          </a:p>
          <a:p>
            <a:pPr lvl="1"/>
            <a:r>
              <a:rPr lang="en-US" dirty="0" smtClean="0"/>
              <a:t>do we have an estimate of the expected charge? </a:t>
            </a:r>
          </a:p>
          <a:p>
            <a:r>
              <a:rPr lang="en-US" dirty="0" smtClean="0"/>
              <a:t>Start with </a:t>
            </a:r>
            <a:r>
              <a:rPr lang="en-US" dirty="0" err="1" smtClean="0"/>
              <a:t>BaBar</a:t>
            </a:r>
            <a:r>
              <a:rPr lang="en-US" dirty="0" smtClean="0"/>
              <a:t> materials and </a:t>
            </a:r>
            <a:r>
              <a:rPr lang="en-US" dirty="0" smtClean="0"/>
              <a:t>gas.</a:t>
            </a:r>
          </a:p>
          <a:p>
            <a:pPr lvl="1"/>
            <a:r>
              <a:rPr lang="en-US" dirty="0" smtClean="0"/>
              <a:t>need to add a water bubbler. Or no water initially to get bigger effect?</a:t>
            </a:r>
          </a:p>
          <a:p>
            <a:r>
              <a:rPr lang="en-US" dirty="0" smtClean="0"/>
              <a:t>Then bare aluminum wire and </a:t>
            </a:r>
            <a:r>
              <a:rPr lang="en-US" dirty="0" err="1" smtClean="0"/>
              <a:t>SuperB</a:t>
            </a:r>
            <a:r>
              <a:rPr lang="en-US" dirty="0" smtClean="0"/>
              <a:t> gas.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BED-45BC-0144-A7C1-761AC8981B2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single-cell 2.7m long drift tube to test the feasibility of detecting individual clusters as they drift to the sense wire. </a:t>
            </a:r>
          </a:p>
          <a:p>
            <a:pPr lvl="1"/>
            <a:r>
              <a:rPr lang="en-US" dirty="0" smtClean="0"/>
              <a:t>dispersion and attenuation as a function of distance from the preamp.</a:t>
            </a:r>
          </a:p>
          <a:p>
            <a:r>
              <a:rPr lang="en-US" dirty="0" smtClean="0"/>
              <a:t>Start with </a:t>
            </a:r>
            <a:r>
              <a:rPr lang="en-US" baseline="30000" dirty="0" smtClean="0"/>
              <a:t>55</a:t>
            </a:r>
            <a:r>
              <a:rPr lang="en-US" dirty="0" smtClean="0"/>
              <a:t>Fe, ~170 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in </a:t>
            </a:r>
            <a:r>
              <a:rPr lang="en-US" dirty="0" err="1" smtClean="0"/>
              <a:t>BaBar</a:t>
            </a:r>
            <a:r>
              <a:rPr lang="en-US" dirty="0" smtClean="0"/>
              <a:t> gas (</a:t>
            </a:r>
            <a:r>
              <a:rPr lang="en-US" dirty="0" err="1" smtClean="0"/>
              <a:t>He:Iso</a:t>
            </a:r>
            <a:r>
              <a:rPr lang="en-US" dirty="0" smtClean="0"/>
              <a:t> 80:20, no water).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BED-45BC-0144-A7C1-761AC8981B2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ng drift tube.jpg"/>
          <p:cNvPicPr>
            <a:picLocks noChangeAspect="1"/>
          </p:cNvPicPr>
          <p:nvPr/>
        </p:nvPicPr>
        <p:blipFill>
          <a:blip r:embed="rId2"/>
          <a:srcRect l="4688" t="14375" r="9375" b="25000"/>
          <a:stretch>
            <a:fillRect/>
          </a:stretch>
        </p:blipFill>
        <p:spPr>
          <a:xfrm>
            <a:off x="0" y="985421"/>
            <a:ext cx="9144000" cy="48383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B2B3-C4C7-D44C-A6DD-EFED599DD71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0473" y="6123718"/>
            <a:ext cx="783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2700 mm long 19-mm diameter copper tube strung with 20μm gold-coated tungsten wire (</a:t>
            </a:r>
            <a:r>
              <a:rPr lang="en-US" dirty="0" err="1" smtClean="0"/>
              <a:t>Luma</a:t>
            </a:r>
            <a:r>
              <a:rPr lang="en-US" dirty="0" smtClean="0"/>
              <a:t>).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80174" y="4736641"/>
            <a:ext cx="30957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aluminized-</a:t>
            </a:r>
            <a:r>
              <a:rPr lang="en-US" dirty="0" err="1" smtClean="0"/>
              <a:t>mylar</a:t>
            </a:r>
            <a:r>
              <a:rPr lang="en-US" dirty="0" smtClean="0"/>
              <a:t> windows</a:t>
            </a:r>
            <a:endParaRPr lang="en-US" dirty="0"/>
          </a:p>
        </p:txBody>
      </p:sp>
      <p:cxnSp>
        <p:nvCxnSpPr>
          <p:cNvPr id="9" name="Straight Connector 8"/>
          <p:cNvCxnSpPr>
            <a:endCxn id="7" idx="0"/>
          </p:cNvCxnSpPr>
          <p:nvPr/>
        </p:nvCxnSpPr>
        <p:spPr bwMode="auto">
          <a:xfrm rot="5400000">
            <a:off x="3994261" y="3911650"/>
            <a:ext cx="1258765" cy="3912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endCxn id="7" idx="0"/>
          </p:cNvCxnSpPr>
          <p:nvPr/>
        </p:nvCxnSpPr>
        <p:spPr bwMode="auto">
          <a:xfrm rot="10800000" flipV="1">
            <a:off x="4428035" y="4090249"/>
            <a:ext cx="1547862" cy="6463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endCxn id="7" idx="0"/>
          </p:cNvCxnSpPr>
          <p:nvPr/>
        </p:nvCxnSpPr>
        <p:spPr bwMode="auto">
          <a:xfrm rot="10800000" flipV="1">
            <a:off x="4428035" y="4590447"/>
            <a:ext cx="2889496" cy="14619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BED-45BC-0144-A7C1-761AC8981B2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SingleWireSchemati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2941" t="48182" r="14118" b="44545"/>
              <a:stretch>
                <a:fillRect/>
              </a:stretch>
            </p:blipFill>
          </mc:Choice>
          <mc:Fallback>
            <p:blipFill>
              <a:blip r:embed="rId3"/>
              <a:srcRect l="12941" t="48182" r="14118" b="44545"/>
              <a:stretch>
                <a:fillRect/>
              </a:stretch>
            </p:blipFill>
          </mc:Fallback>
        </mc:AlternateContent>
        <p:spPr>
          <a:xfrm>
            <a:off x="76200" y="3329690"/>
            <a:ext cx="9144000" cy="1179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400" y="2113281"/>
            <a:ext cx="577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B61"/>
                </a:solidFill>
              </a:rPr>
              <a:t>Garfield studies (Philip Lu) indicate that 1750V should give the same gain as a </a:t>
            </a:r>
            <a:r>
              <a:rPr lang="en-US" dirty="0" err="1" smtClean="0">
                <a:solidFill>
                  <a:srgbClr val="006B61"/>
                </a:solidFill>
              </a:rPr>
              <a:t>BaBar</a:t>
            </a:r>
            <a:r>
              <a:rPr lang="en-US" dirty="0" smtClean="0">
                <a:solidFill>
                  <a:srgbClr val="006B61"/>
                </a:solidFill>
              </a:rPr>
              <a:t> cell at 2000 V</a:t>
            </a:r>
            <a:endParaRPr lang="en-US" dirty="0">
              <a:solidFill>
                <a:srgbClr val="006B6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10800000" flipV="1">
            <a:off x="444500" y="2759612"/>
            <a:ext cx="1003300" cy="7836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44500" y="5098365"/>
            <a:ext cx="302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B61"/>
                </a:solidFill>
              </a:rPr>
              <a:t>~400 </a:t>
            </a:r>
            <a:r>
              <a:rPr lang="en-US" dirty="0" err="1" smtClean="0">
                <a:solidFill>
                  <a:srgbClr val="006B61"/>
                </a:solidFill>
              </a:rPr>
              <a:t>Ω</a:t>
            </a:r>
            <a:r>
              <a:rPr lang="en-US" dirty="0" smtClean="0">
                <a:solidFill>
                  <a:srgbClr val="006B61"/>
                </a:solidFill>
              </a:rPr>
              <a:t> Termination at far end to suppress reflections </a:t>
            </a:r>
            <a:endParaRPr lang="en-US" dirty="0">
              <a:solidFill>
                <a:srgbClr val="006B6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7800" y="4553634"/>
            <a:ext cx="123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B61"/>
                </a:solidFill>
              </a:rPr>
              <a:t>Protection diodes</a:t>
            </a:r>
            <a:endParaRPr lang="en-US" dirty="0">
              <a:solidFill>
                <a:srgbClr val="006B6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3800" y="2514600"/>
            <a:ext cx="208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B61"/>
                </a:solidFill>
              </a:rPr>
              <a:t>Isolation capacitor (from </a:t>
            </a:r>
            <a:r>
              <a:rPr lang="en-US" dirty="0" err="1" smtClean="0">
                <a:solidFill>
                  <a:srgbClr val="006B61"/>
                </a:solidFill>
              </a:rPr>
              <a:t>BaBar</a:t>
            </a:r>
            <a:r>
              <a:rPr lang="en-US" dirty="0" smtClean="0">
                <a:solidFill>
                  <a:srgbClr val="006B61"/>
                </a:solidFill>
              </a:rPr>
              <a:t>)</a:t>
            </a:r>
            <a:endParaRPr lang="en-US" dirty="0">
              <a:solidFill>
                <a:srgbClr val="006B6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 flipH="1" flipV="1">
            <a:off x="1164396" y="4372804"/>
            <a:ext cx="668408" cy="508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Connector 16"/>
          <p:cNvCxnSpPr>
            <a:stCxn id="11" idx="1"/>
          </p:cNvCxnSpPr>
          <p:nvPr/>
        </p:nvCxnSpPr>
        <p:spPr bwMode="auto">
          <a:xfrm rot="10800000" flipV="1">
            <a:off x="5956300" y="2837766"/>
            <a:ext cx="317500" cy="504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657600" y="4452034"/>
            <a:ext cx="134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B61"/>
                </a:solidFill>
              </a:rPr>
              <a:t>R = 775 </a:t>
            </a:r>
            <a:r>
              <a:rPr lang="en-US" dirty="0" err="1" smtClean="0">
                <a:solidFill>
                  <a:srgbClr val="006B61"/>
                </a:solidFill>
              </a:rPr>
              <a:t>Ω</a:t>
            </a:r>
            <a:endParaRPr lang="en-US" dirty="0">
              <a:solidFill>
                <a:srgbClr val="006B6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16200000" flipV="1">
            <a:off x="3736146" y="3895580"/>
            <a:ext cx="668408" cy="4445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 / DAQ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BED-45BC-0144-A7C1-761AC8981B2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Amplifier photo.jpg"/>
          <p:cNvPicPr>
            <a:picLocks noChangeAspect="1"/>
          </p:cNvPicPr>
          <p:nvPr/>
        </p:nvPicPr>
        <p:blipFill>
          <a:blip r:embed="rId2"/>
          <a:srcRect l="12500" t="37500" r="32292" b="39583"/>
          <a:stretch>
            <a:fillRect/>
          </a:stretch>
        </p:blipFill>
        <p:spPr>
          <a:xfrm>
            <a:off x="76200" y="1644618"/>
            <a:ext cx="9144000" cy="2846994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0" y="4584700"/>
            <a:ext cx="8928100" cy="229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Wenteq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ABL-0100-01-4010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10–1000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MHz bandwidth, 40 dB power gain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Tx/>
              <a:buChar char="»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otherwise, don’t really know its properties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DAQ is 1 GHz / 4 Gs scope. 1 channel for triggering, 1 channel for readout.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 has been slow.</a:t>
            </a:r>
          </a:p>
          <a:p>
            <a:r>
              <a:rPr lang="en-US" dirty="0" smtClean="0"/>
              <a:t>It has been difficult to get a trigger / DAQ system that is adequate. We do not have a preamp designed for this purpose. </a:t>
            </a:r>
          </a:p>
          <a:p>
            <a:r>
              <a:rPr lang="en-US" dirty="0" smtClean="0"/>
              <a:t>Noise is not adequately controlled – </a:t>
            </a:r>
            <a:r>
              <a:rPr lang="en-US" dirty="0"/>
              <a:t>s</a:t>
            </a:r>
            <a:r>
              <a:rPr lang="en-US" dirty="0" smtClean="0"/>
              <a:t>till sensitive to environmental pickup, despite the tube being solid copper.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BED-45BC-0144-A7C1-761AC8981B2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mple 55Fe pulse 1750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700" y="431800"/>
            <a:ext cx="9144000" cy="6400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BED-45BC-0144-A7C1-761AC8981B2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600" y="101600"/>
            <a:ext cx="574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B61"/>
                </a:solidFill>
              </a:rPr>
              <a:t>Sample </a:t>
            </a:r>
            <a:r>
              <a:rPr lang="en-US" sz="2000" baseline="30000" dirty="0" smtClean="0">
                <a:solidFill>
                  <a:srgbClr val="006B61"/>
                </a:solidFill>
              </a:rPr>
              <a:t>55</a:t>
            </a:r>
            <a:r>
              <a:rPr lang="en-US" sz="2000" dirty="0" smtClean="0">
                <a:solidFill>
                  <a:srgbClr val="006B61"/>
                </a:solidFill>
              </a:rPr>
              <a:t>Fe trace, window close to amplifier</a:t>
            </a:r>
            <a:endParaRPr lang="en-US" sz="2000" dirty="0">
              <a:solidFill>
                <a:srgbClr val="006B6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8700" y="2984500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B61"/>
                </a:solidFill>
              </a:rPr>
              <a:t>10 ns rise time</a:t>
            </a:r>
            <a:endParaRPr lang="en-US" dirty="0">
              <a:solidFill>
                <a:srgbClr val="006B6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4750" y="2767568"/>
            <a:ext cx="310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B61"/>
                </a:solidFill>
              </a:rPr>
              <a:t>Not clear where the rapid differentiation is coming from </a:t>
            </a:r>
            <a:endParaRPr lang="en-US" dirty="0">
              <a:solidFill>
                <a:srgbClr val="006B6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Aging</a:t>
            </a:r>
          </a:p>
          <a:p>
            <a:r>
              <a:rPr lang="en-US" dirty="0" smtClean="0"/>
              <a:t>Single </a:t>
            </a:r>
            <a:r>
              <a:rPr lang="en-US" dirty="0" smtClean="0"/>
              <a:t>cell cluster counting </a:t>
            </a:r>
            <a:endParaRPr lang="en-US" dirty="0" smtClean="0"/>
          </a:p>
          <a:p>
            <a:r>
              <a:rPr lang="en-US" dirty="0" smtClean="0"/>
              <a:t>Large prototype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BED-45BC-0144-A7C1-761AC8981B2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verlay.A_negative.1750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317853"/>
            <a:ext cx="9144000" cy="587022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BED-45BC-0144-A7C1-761AC8981B2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40300" y="3118366"/>
            <a:ext cx="222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008000"/>
                </a:solidFill>
              </a:rPr>
              <a:t>55</a:t>
            </a:r>
            <a:r>
              <a:rPr lang="en-US" dirty="0" smtClean="0">
                <a:solidFill>
                  <a:srgbClr val="008000"/>
                </a:solidFill>
              </a:rPr>
              <a:t>Fe at near window</a:t>
            </a:r>
            <a:endParaRPr lang="en-US" baseline="300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4500" y="1879600"/>
            <a:ext cx="222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3366FF"/>
                </a:solidFill>
              </a:rPr>
              <a:t>55</a:t>
            </a:r>
            <a:r>
              <a:rPr lang="en-US" dirty="0" smtClean="0">
                <a:solidFill>
                  <a:srgbClr val="3366FF"/>
                </a:solidFill>
              </a:rPr>
              <a:t>Fe at far window</a:t>
            </a:r>
            <a:endParaRPr lang="en-US" baseline="30000" dirty="0">
              <a:solidFill>
                <a:srgbClr val="3366FF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0" y="5816600"/>
            <a:ext cx="91440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Spectrum is not what we would expect for 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55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Attenuation is ~2x over length of tube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BED-45BC-0144-A7C1-761AC8981B2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 descr="overlay.T_1090.1750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5753"/>
            <a:ext cx="9144000" cy="587022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0" y="5549900"/>
            <a:ext cx="9144000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tabLst/>
              <a:defRPr/>
            </a:pPr>
            <a:r>
              <a:rPr lang="en-US" sz="2800" kern="0" dirty="0" smtClean="0"/>
              <a:t>Rise time of signal does not depend distance from amplifier. May be dominated by dispersion in arrival time at sense wire.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t.AT.1750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003653"/>
            <a:ext cx="9144000" cy="587022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BED-45BC-0144-A7C1-761AC8981B2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0700" y="3048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Rise time </a:t>
            </a:r>
            <a:r>
              <a:rPr lang="en-US" sz="2400" dirty="0" err="1" smtClean="0">
                <a:solidFill>
                  <a:schemeClr val="tx2"/>
                </a:solidFill>
              </a:rPr>
              <a:t>vs</a:t>
            </a:r>
            <a:r>
              <a:rPr lang="en-US" sz="2400" dirty="0" smtClean="0">
                <a:solidFill>
                  <a:schemeClr val="tx2"/>
                </a:solidFill>
              </a:rPr>
              <a:t> charge for far and near windows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397000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4456668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near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steps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building a similar tube for Mike </a:t>
            </a:r>
            <a:r>
              <a:rPr lang="en-US" dirty="0" err="1" smtClean="0"/>
              <a:t>Roney</a:t>
            </a:r>
            <a:r>
              <a:rPr lang="en-US" dirty="0" smtClean="0"/>
              <a:t> at Victoria for preamp studies. </a:t>
            </a:r>
          </a:p>
          <a:p>
            <a:r>
              <a:rPr lang="en-US" dirty="0" smtClean="0"/>
              <a:t>We need to understand amplifier properties. A preamp built for this purpose would be great.</a:t>
            </a:r>
          </a:p>
          <a:p>
            <a:r>
              <a:rPr lang="en-US" dirty="0" smtClean="0"/>
              <a:t>In the long run, move towards using a UV laser to generate </a:t>
            </a:r>
            <a:r>
              <a:rPr lang="en-US" dirty="0" smtClean="0"/>
              <a:t>pulses. Allows for small pulses and provides an external trigger.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BED-45BC-0144-A7C1-761AC8981B2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97743"/>
          </a:xfrm>
        </p:spPr>
        <p:txBody>
          <a:bodyPr/>
          <a:lstStyle/>
          <a:p>
            <a:r>
              <a:rPr lang="en-US" dirty="0" smtClean="0"/>
              <a:t>2.7 </a:t>
            </a:r>
            <a:r>
              <a:rPr lang="en-US" dirty="0" err="1" smtClean="0"/>
              <a:t>m</a:t>
            </a:r>
            <a:r>
              <a:rPr lang="en-US" dirty="0" smtClean="0"/>
              <a:t> long; 44 square cells, 15 mm square, 3 field wires per sense wire, plus surrounding cells for field shaping. </a:t>
            </a:r>
            <a:endParaRPr lang="en-US" dirty="0"/>
          </a:p>
        </p:txBody>
      </p:sp>
      <p:pic>
        <p:nvPicPr>
          <p:cNvPr id="5" name="Picture 4" descr="beam at 20 de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7647" t="40000" r="21176" b="28182"/>
              <a:stretch>
                <a:fillRect/>
              </a:stretch>
            </p:blipFill>
          </mc:Choice>
          <mc:Fallback>
            <p:blipFill>
              <a:blip r:embed="rId3"/>
              <a:srcRect l="17647" t="40000" r="21176" b="28182"/>
              <a:stretch>
                <a:fillRect/>
              </a:stretch>
            </p:blipFill>
          </mc:Fallback>
        </mc:AlternateContent>
        <p:spPr>
          <a:xfrm>
            <a:off x="3991473" y="3332872"/>
            <a:ext cx="5162371" cy="34747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B2B3-C4C7-D44C-A6DD-EFED599DD71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798975"/>
            <a:ext cx="4513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rawings by R. Henderson</a:t>
            </a:r>
          </a:p>
          <a:p>
            <a:endParaRPr lang="en-US" dirty="0" smtClean="0"/>
          </a:p>
          <a:p>
            <a:r>
              <a:rPr lang="en-US" dirty="0" smtClean="0"/>
              <a:t>http://bblab.triumf.ca/~hearty/Super-B-DCH/Prototype/Prototype-1h.dwg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5680"/>
            <a:ext cx="9144000" cy="4724400"/>
          </a:xfrm>
        </p:spPr>
        <p:txBody>
          <a:bodyPr/>
          <a:lstStyle/>
          <a:p>
            <a:r>
              <a:rPr lang="en-US" dirty="0" smtClean="0"/>
              <a:t>On hold</a:t>
            </a:r>
          </a:p>
          <a:p>
            <a:pPr lvl="1"/>
            <a:r>
              <a:rPr lang="en-US" dirty="0" smtClean="0"/>
              <a:t>our grant request for capital was not funded</a:t>
            </a:r>
          </a:p>
          <a:p>
            <a:pPr lvl="1"/>
            <a:r>
              <a:rPr lang="en-US" dirty="0" smtClean="0"/>
              <a:t>await cluster counting results from single drift tube</a:t>
            </a:r>
          </a:p>
          <a:p>
            <a:r>
              <a:rPr lang="en-US" dirty="0" smtClean="0"/>
              <a:t>We had tentatively requested test beam time this fall, but have released it.</a:t>
            </a:r>
          </a:p>
          <a:p>
            <a:r>
              <a:rPr lang="en-US" dirty="0" smtClean="0"/>
              <a:t>If cluster counting does not seem feasible, we may</a:t>
            </a:r>
            <a:r>
              <a:rPr lang="en-US" dirty="0" smtClean="0"/>
              <a:t> still want </a:t>
            </a:r>
            <a:r>
              <a:rPr lang="en-US" dirty="0" smtClean="0"/>
              <a:t>a large prototype with final cell design for testing front-end electronics.</a:t>
            </a:r>
          </a:p>
          <a:p>
            <a:pPr lvl="1"/>
            <a:r>
              <a:rPr lang="en-US" dirty="0" smtClean="0"/>
              <a:t>like </a:t>
            </a:r>
            <a:r>
              <a:rPr lang="en-US" dirty="0" err="1" smtClean="0"/>
              <a:t>BaBar</a:t>
            </a:r>
            <a:r>
              <a:rPr lang="en-US" dirty="0" smtClean="0"/>
              <a:t> proto-II</a:t>
            </a:r>
          </a:p>
          <a:p>
            <a:r>
              <a:rPr lang="en-US" dirty="0" smtClean="0"/>
              <a:t>We have required materials and tools in hand.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BED-45BC-0144-A7C1-761AC8981B2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Aging Tests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1" y="1676400"/>
            <a:ext cx="5357423" cy="4724400"/>
          </a:xfrm>
        </p:spPr>
        <p:txBody>
          <a:bodyPr/>
          <a:lstStyle/>
          <a:p>
            <a:r>
              <a:rPr lang="en-US" dirty="0" smtClean="0"/>
              <a:t>Goal is to verify that the chamber will survive the </a:t>
            </a:r>
            <a:r>
              <a:rPr lang="en-US" dirty="0" err="1" smtClean="0"/>
              <a:t>SuperB</a:t>
            </a:r>
            <a:r>
              <a:rPr lang="en-US" dirty="0" smtClean="0"/>
              <a:t> lifetime.</a:t>
            </a:r>
          </a:p>
          <a:p>
            <a:r>
              <a:rPr lang="en-US" dirty="0" smtClean="0"/>
              <a:t>Test proposed materials using single cell, as per </a:t>
            </a:r>
            <a:r>
              <a:rPr lang="en-US" dirty="0" err="1" smtClean="0"/>
              <a:t>Boyarski</a:t>
            </a:r>
            <a:r>
              <a:rPr lang="en-US" dirty="0" smtClean="0"/>
              <a:t>.	e.g. bare Al wire.</a:t>
            </a:r>
          </a:p>
          <a:p>
            <a:r>
              <a:rPr lang="en-US" dirty="0" smtClean="0"/>
              <a:t>Primarily a test of </a:t>
            </a:r>
            <a:r>
              <a:rPr lang="en-US" dirty="0" err="1" smtClean="0"/>
              <a:t>Malter</a:t>
            </a:r>
            <a:r>
              <a:rPr lang="en-US" dirty="0" smtClean="0"/>
              <a:t> effect (field wire aging). </a:t>
            </a:r>
          </a:p>
          <a:p>
            <a:r>
              <a:rPr lang="en-US" dirty="0" smtClean="0"/>
              <a:t>Uses </a:t>
            </a:r>
            <a:r>
              <a:rPr lang="en-US" baseline="30000" dirty="0" smtClean="0"/>
              <a:t>55</a:t>
            </a:r>
            <a:r>
              <a:rPr lang="en-US" dirty="0" smtClean="0"/>
              <a:t>Fe both to age the wires and to characterize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B2B3-C4C7-D44C-A6DD-EFED599DD71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Fe55-spectrum.jpg"/>
          <p:cNvPicPr>
            <a:picLocks noChangeAspect="1"/>
          </p:cNvPicPr>
          <p:nvPr/>
        </p:nvPicPr>
        <p:blipFill>
          <a:blip r:embed="rId2"/>
          <a:srcRect l="6746"/>
          <a:stretch>
            <a:fillRect/>
          </a:stretch>
        </p:blipFill>
        <p:spPr>
          <a:xfrm>
            <a:off x="5357423" y="3105263"/>
            <a:ext cx="3791923" cy="26703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72883" y="5854900"/>
            <a:ext cx="37865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A. M. </a:t>
            </a:r>
            <a:r>
              <a:rPr lang="en-US" sz="1200" dirty="0" err="1" smtClean="0"/>
              <a:t>Boyarski</a:t>
            </a:r>
            <a:r>
              <a:rPr lang="en-US" sz="1200" dirty="0" smtClean="0"/>
              <a:t>, </a:t>
            </a:r>
            <a:r>
              <a:rPr lang="en-US" sz="1200" dirty="0" err="1" smtClean="0"/>
              <a:t>Nucl</a:t>
            </a:r>
            <a:r>
              <a:rPr lang="en-US" sz="1200" dirty="0" smtClean="0"/>
              <a:t>. Instr. Meth. A 535, 632 (2004)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000750" y="1905159"/>
            <a:ext cx="3184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 of single electron peak increases due to </a:t>
            </a:r>
            <a:r>
              <a:rPr lang="en-US" dirty="0" err="1" smtClean="0"/>
              <a:t>Malter</a:t>
            </a:r>
            <a:r>
              <a:rPr lang="en-US" dirty="0" smtClean="0"/>
              <a:t> effect as chamber ages</a:t>
            </a:r>
          </a:p>
          <a:p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5970790" y="2910380"/>
            <a:ext cx="635050" cy="552451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3835"/>
            <a:ext cx="9144000" cy="773376"/>
          </a:xfrm>
        </p:spPr>
        <p:txBody>
          <a:bodyPr anchor="t"/>
          <a:lstStyle/>
          <a:p>
            <a:r>
              <a:rPr lang="en-US" dirty="0" smtClean="0"/>
              <a:t>Schematic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BED-45BC-0144-A7C1-761AC8981B2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DamageCellSchematic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9412" t="26364" r="10588" b="27273"/>
              <a:stretch>
                <a:fillRect/>
              </a:stretch>
            </p:blipFill>
          </mc:Choice>
          <mc:Fallback>
            <p:blipFill>
              <a:blip r:embed="rId3"/>
              <a:srcRect l="9412" t="26364" r="10588" b="27273"/>
              <a:stretch>
                <a:fillRect/>
              </a:stretch>
            </p:blipFill>
          </mc:Fallback>
        </mc:AlternateContent>
        <p:spPr>
          <a:xfrm>
            <a:off x="778181" y="910931"/>
            <a:ext cx="7924748" cy="5943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4101546" y="2493289"/>
            <a:ext cx="4882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Bias wires @ 1450V gives same field as an infinite </a:t>
            </a:r>
            <a:r>
              <a:rPr lang="en-US" dirty="0" err="1" smtClean="0">
                <a:solidFill>
                  <a:schemeClr val="tx2"/>
                </a:solidFill>
              </a:rPr>
              <a:t>BaBar</a:t>
            </a:r>
            <a:r>
              <a:rPr lang="en-US" dirty="0" smtClean="0">
                <a:solidFill>
                  <a:schemeClr val="tx2"/>
                </a:solidFill>
              </a:rPr>
              <a:t> chamber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1686" y="6225784"/>
            <a:ext cx="3271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6B61"/>
                </a:solidFill>
              </a:rPr>
              <a:t>picoammeter</a:t>
            </a:r>
            <a:r>
              <a:rPr lang="en-US" dirty="0" smtClean="0">
                <a:solidFill>
                  <a:srgbClr val="006B61"/>
                </a:solidFill>
              </a:rPr>
              <a:t> monitors total deposited charge</a:t>
            </a:r>
            <a:endParaRPr lang="en-US" dirty="0">
              <a:solidFill>
                <a:srgbClr val="006B6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1979" y="910931"/>
            <a:ext cx="320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B61"/>
                </a:solidFill>
              </a:rPr>
              <a:t>20μ gold-plated tungsten sense wire</a:t>
            </a:r>
            <a:endParaRPr lang="en-US" sz="1400" dirty="0">
              <a:solidFill>
                <a:srgbClr val="006B6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2319" y="1562291"/>
            <a:ext cx="320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B61"/>
                </a:solidFill>
              </a:rPr>
              <a:t>120μ gold-plated aluminum field wires</a:t>
            </a:r>
            <a:endParaRPr lang="en-US" sz="1400" dirty="0">
              <a:solidFill>
                <a:srgbClr val="006B6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 flipH="1" flipV="1">
            <a:off x="2246207" y="1445273"/>
            <a:ext cx="27432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 flipH="1" flipV="1">
            <a:off x="2449403" y="1445285"/>
            <a:ext cx="27432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099732" y="952513"/>
            <a:ext cx="98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10 mm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BED-45BC-0144-A7C1-761AC8981B2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 descr="Aging chamb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BED-45BC-0144-A7C1-761AC8981B2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 descr="Wayne and Phil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BED-45BC-0144-A7C1-761AC8981B2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Readout electroni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BED-45BC-0144-A7C1-761AC8981B2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Scope tr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verlay_low_gain_ful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665238"/>
            <a:ext cx="9144000" cy="61927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6832600" y="6505575"/>
            <a:ext cx="1854200" cy="377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ADC channel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57900" y="50419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normalized noise/cosmic spectrum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10800000" flipV="1">
            <a:off x="5626100" y="5688230"/>
            <a:ext cx="977900" cy="4966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0" y="665238"/>
            <a:ext cx="698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Charge collected by aging chamber in </a:t>
            </a:r>
            <a:r>
              <a:rPr lang="en-US" sz="2400" baseline="30000" dirty="0" smtClean="0">
                <a:solidFill>
                  <a:schemeClr val="tx2"/>
                </a:solidFill>
              </a:rPr>
              <a:t>55</a:t>
            </a:r>
            <a:r>
              <a:rPr lang="en-US" sz="2400" dirty="0" smtClean="0">
                <a:solidFill>
                  <a:schemeClr val="tx2"/>
                </a:solidFill>
              </a:rPr>
              <a:t>Fe events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3601" y="5359400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55</a:t>
            </a:r>
            <a:r>
              <a:rPr lang="en-US" dirty="0" smtClean="0"/>
              <a:t>Fe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95500" y="4813300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auger events in gold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2075766" y="5530165"/>
            <a:ext cx="420469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460500" y="1536700"/>
            <a:ext cx="278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pulse-height events due to interactions near edge of cell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>
            <a:off x="1090313" y="2487316"/>
            <a:ext cx="702274" cy="647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2BED-45BC-0144-A7C1-761AC8981B2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7" name="Picture 16" descr="Cosmi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t="7500"/>
              <a:stretch>
                <a:fillRect/>
              </a:stretch>
            </p:blipFill>
          </mc:Choice>
          <mc:Fallback>
            <p:blipFill>
              <a:blip r:embed="rId5"/>
              <a:srcRect t="7500"/>
              <a:stretch>
                <a:fillRect/>
              </a:stretch>
            </p:blipFill>
          </mc:Fallback>
        </mc:AlternateContent>
        <p:spPr>
          <a:xfrm>
            <a:off x="4896600" y="2891819"/>
            <a:ext cx="3200400" cy="20049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44776" y="2561828"/>
            <a:ext cx="315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B61"/>
                </a:solidFill>
              </a:rPr>
              <a:t>Background (only) spectrum</a:t>
            </a:r>
            <a:endParaRPr lang="en-US" dirty="0">
              <a:solidFill>
                <a:srgbClr val="006B6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ouble Bar for overhead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Blank Presentation">
      <a:majorFont>
        <a:latin typeface="Book Antiqu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Double Bar for overhead</Template>
  <TotalTime>4052</TotalTime>
  <Words>898</Words>
  <Application>Microsoft Macintosh PowerPoint</Application>
  <PresentationFormat>On-screen Show (4:3)</PresentationFormat>
  <Paragraphs>120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Double Bar for overhead</vt:lpstr>
      <vt:lpstr>TRIUMF laboratory studies</vt:lpstr>
      <vt:lpstr>Outline</vt:lpstr>
      <vt:lpstr>Wire Aging Tests</vt:lpstr>
      <vt:lpstr>Schematic</vt:lpstr>
      <vt:lpstr>Slide 5</vt:lpstr>
      <vt:lpstr>Slide 6</vt:lpstr>
      <vt:lpstr>Slide 7</vt:lpstr>
      <vt:lpstr>Slide 8</vt:lpstr>
      <vt:lpstr>Slide 9</vt:lpstr>
      <vt:lpstr>Slide 10</vt:lpstr>
      <vt:lpstr>Status</vt:lpstr>
      <vt:lpstr>Plans - I</vt:lpstr>
      <vt:lpstr>Plans - II</vt:lpstr>
      <vt:lpstr>Cluster Counting</vt:lpstr>
      <vt:lpstr>Slide 15</vt:lpstr>
      <vt:lpstr>Schematic</vt:lpstr>
      <vt:lpstr>Amplifier / DAQ</vt:lpstr>
      <vt:lpstr>Status</vt:lpstr>
      <vt:lpstr>Slide 19</vt:lpstr>
      <vt:lpstr>Slide 20</vt:lpstr>
      <vt:lpstr>Slide 21</vt:lpstr>
      <vt:lpstr>Slide 22</vt:lpstr>
      <vt:lpstr>Next steps</vt:lpstr>
      <vt:lpstr>Large Prototype</vt:lpstr>
      <vt:lpstr>Status</vt:lpstr>
    </vt:vector>
  </TitlesOfParts>
  <Company>UBC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TRIUMF laboratory studies</dc:title>
  <dc:creator>Christopher Hearty</dc:creator>
  <cp:lastModifiedBy>Christopher Hearty</cp:lastModifiedBy>
  <cp:revision>69</cp:revision>
  <dcterms:created xsi:type="dcterms:W3CDTF">2010-09-27T01:30:36Z</dcterms:created>
  <dcterms:modified xsi:type="dcterms:W3CDTF">2010-09-27T08:52:39Z</dcterms:modified>
</cp:coreProperties>
</file>