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611" r:id="rId3"/>
    <p:sldId id="619" r:id="rId4"/>
    <p:sldId id="615" r:id="rId5"/>
    <p:sldId id="620" r:id="rId6"/>
    <p:sldId id="612" r:id="rId7"/>
    <p:sldId id="617" r:id="rId8"/>
    <p:sldId id="618" r:id="rId9"/>
    <p:sldId id="621" r:id="rId10"/>
    <p:sldId id="623" r:id="rId11"/>
    <p:sldId id="62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882"/>
    <a:srgbClr val="C822B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8" autoAdjust="0"/>
    <p:restoredTop sz="94660"/>
  </p:normalViewPr>
  <p:slideViewPr>
    <p:cSldViewPr>
      <p:cViewPr varScale="1">
        <p:scale>
          <a:sx n="46" d="100"/>
          <a:sy n="46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4280999-2E3C-4352-9059-A0355D17ADD6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2A248BF-C203-4F8F-B390-383FE0954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B241-6621-44C4-80B4-803EE0A2FE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4142936" y="9120698"/>
            <a:ext cx="3171092" cy="47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408" tIns="50704" rIns="101408" bIns="50704" anchor="b"/>
          <a:lstStyle/>
          <a:p>
            <a:pPr algn="r" defTabSz="959900"/>
            <a:fld id="{BA7D1B0A-ABCA-47ED-ADA0-28D174E9DFED}" type="slidenum">
              <a:rPr lang="en-US" sz="1400"/>
              <a:pPr algn="r" defTabSz="959900"/>
              <a:t>1</a:t>
            </a:fld>
            <a:endParaRPr lang="en-US" sz="1400" dirty="0"/>
          </a:p>
        </p:txBody>
      </p:sp>
      <p:sp>
        <p:nvSpPr>
          <p:cNvPr id="66564" name="Rectangle 7"/>
          <p:cNvSpPr txBox="1">
            <a:spLocks noGrp="1" noChangeArrowheads="1"/>
          </p:cNvSpPr>
          <p:nvPr/>
        </p:nvSpPr>
        <p:spPr bwMode="auto">
          <a:xfrm>
            <a:off x="4142936" y="9120698"/>
            <a:ext cx="3171092" cy="47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397" tIns="53199" rIns="106397" bIns="53199" anchor="b"/>
          <a:lstStyle/>
          <a:p>
            <a:pPr algn="r" defTabSz="1062267"/>
            <a:fld id="{47079FBD-4AA2-4D83-80C1-47C5D4CCB2F4}" type="slidenum">
              <a:rPr lang="en-US" sz="1500"/>
              <a:pPr algn="r" defTabSz="1062267"/>
              <a:t>1</a:t>
            </a:fld>
            <a:endParaRPr lang="en-US" sz="1500" dirty="0"/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6397" tIns="53199" rIns="106397" bIns="5319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EBD0-19EB-41E8-92E3-E70AEADB7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nipi.it/princ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Footer Placeholder 2"/>
          <p:cNvSpPr txBox="1">
            <a:spLocks noGrp="1"/>
          </p:cNvSpPr>
          <p:nvPr/>
        </p:nvSpPr>
        <p:spPr bwMode="auto">
          <a:xfrm>
            <a:off x="2819400" y="6324600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solidFill>
                <a:srgbClr val="F55F0B"/>
              </a:solidFill>
            </a:endParaRPr>
          </a:p>
        </p:txBody>
      </p:sp>
      <p:sp>
        <p:nvSpPr>
          <p:cNvPr id="10" name="Date Placeholder 3"/>
          <p:cNvSpPr txBox="1">
            <a:spLocks noGrp="1"/>
          </p:cNvSpPr>
          <p:nvPr/>
        </p:nvSpPr>
        <p:spPr bwMode="auto">
          <a:xfrm>
            <a:off x="584200" y="4040188"/>
            <a:ext cx="2667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rgbClr val="0066FF"/>
                </a:solidFill>
                <a:latin typeface="+mn-lt"/>
              </a:rPr>
              <a:t> </a:t>
            </a:r>
          </a:p>
          <a:p>
            <a:pPr>
              <a:defRPr/>
            </a:pPr>
            <a:endParaRPr lang="en-US" sz="1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6153" name="Footer Placeholder 4"/>
          <p:cNvSpPr txBox="1">
            <a:spLocks noGrp="1"/>
          </p:cNvSpPr>
          <p:nvPr/>
        </p:nvSpPr>
        <p:spPr bwMode="auto">
          <a:xfrm>
            <a:off x="2819400" y="6324600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solidFill>
                <a:srgbClr val="F55F0B"/>
              </a:solidFill>
            </a:endParaRPr>
          </a:p>
        </p:txBody>
      </p:sp>
      <p:pic>
        <p:nvPicPr>
          <p:cNvPr id="6154" name="Picture 6" descr="inf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1008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7" descr="Universita' di Pis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094162"/>
            <a:ext cx="13303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1427163" y="3883025"/>
            <a:ext cx="6154737" cy="2441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2800" b="1" dirty="0">
                <a:solidFill>
                  <a:srgbClr val="FF3300"/>
                </a:solidFill>
                <a:latin typeface="Bradley Hand ITC" pitchFamily="66" charset="0"/>
              </a:rPr>
              <a:t>Marcello A. </a:t>
            </a:r>
            <a:r>
              <a:rPr lang="en-GB" sz="2800" b="1" dirty="0" err="1">
                <a:solidFill>
                  <a:srgbClr val="FF3300"/>
                </a:solidFill>
                <a:latin typeface="Bradley Hand ITC" pitchFamily="66" charset="0"/>
              </a:rPr>
              <a:t>Giorgi</a:t>
            </a:r>
            <a:r>
              <a:rPr lang="en-GB" sz="2800" b="1" dirty="0">
                <a:solidFill>
                  <a:srgbClr val="FF3300"/>
                </a:solidFill>
                <a:latin typeface="Bradley Hand ITC" pitchFamily="66" charset="0"/>
              </a:rPr>
              <a:t/>
            </a:r>
            <a:br>
              <a:rPr lang="en-GB" sz="2800" b="1" dirty="0">
                <a:solidFill>
                  <a:srgbClr val="FF3300"/>
                </a:solidFill>
                <a:latin typeface="Bradley Hand ITC" pitchFamily="66" charset="0"/>
              </a:rPr>
            </a:br>
            <a:r>
              <a:rPr lang="en-GB" sz="2400" b="1" dirty="0" err="1">
                <a:solidFill>
                  <a:srgbClr val="FF3300"/>
                </a:solidFill>
                <a:latin typeface="Bradley Hand ITC" pitchFamily="66" charset="0"/>
              </a:rPr>
              <a:t>Università</a:t>
            </a:r>
            <a:r>
              <a:rPr lang="en-GB" sz="2400" b="1" dirty="0">
                <a:solidFill>
                  <a:srgbClr val="FF3300"/>
                </a:solidFill>
                <a:latin typeface="Bradley Hand ITC" pitchFamily="66" charset="0"/>
              </a:rPr>
              <a:t> </a:t>
            </a:r>
            <a:r>
              <a:rPr lang="en-GB" sz="2400" b="1" dirty="0" err="1">
                <a:solidFill>
                  <a:srgbClr val="FF3300"/>
                </a:solidFill>
                <a:latin typeface="Bradley Hand ITC" pitchFamily="66" charset="0"/>
              </a:rPr>
              <a:t>di</a:t>
            </a:r>
            <a:r>
              <a:rPr lang="en-GB" sz="2400" b="1" dirty="0">
                <a:solidFill>
                  <a:srgbClr val="FF3300"/>
                </a:solidFill>
                <a:latin typeface="Bradley Hand ITC" pitchFamily="66" charset="0"/>
              </a:rPr>
              <a:t> Pisa &amp; INFN Pisa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i="1" dirty="0" smtClean="0">
                <a:solidFill>
                  <a:srgbClr val="006BD6"/>
                </a:solidFill>
              </a:rPr>
              <a:t>    LNF           XIV General Meeting </a:t>
            </a:r>
            <a:endParaRPr lang="en-US" sz="2400" i="1" dirty="0">
              <a:solidFill>
                <a:srgbClr val="006BD6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i="1" dirty="0" smtClean="0">
                <a:solidFill>
                  <a:srgbClr val="006BD6"/>
                </a:solidFill>
              </a:rPr>
              <a:t>October 1 ,2010</a:t>
            </a:r>
            <a:endParaRPr lang="en-US" sz="3600" i="1" dirty="0">
              <a:solidFill>
                <a:srgbClr val="006BD6"/>
              </a:solidFill>
            </a:endParaRPr>
          </a:p>
        </p:txBody>
      </p:sp>
      <p:pic>
        <p:nvPicPr>
          <p:cNvPr id="615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762000"/>
            <a:ext cx="10810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TextBox 16"/>
          <p:cNvSpPr txBox="1">
            <a:spLocks noChangeArrowheads="1"/>
          </p:cNvSpPr>
          <p:nvPr/>
        </p:nvSpPr>
        <p:spPr bwMode="auto">
          <a:xfrm>
            <a:off x="1828800" y="9144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Outlook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724400"/>
            <a:ext cx="457200" cy="47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200" y="545068"/>
            <a:ext cx="8985928" cy="5169932"/>
            <a:chOff x="76200" y="545068"/>
            <a:chExt cx="8985928" cy="5169932"/>
          </a:xfrm>
        </p:grpSpPr>
        <p:grpSp>
          <p:nvGrpSpPr>
            <p:cNvPr id="6" name="Group 5"/>
            <p:cNvGrpSpPr/>
            <p:nvPr/>
          </p:nvGrpSpPr>
          <p:grpSpPr>
            <a:xfrm>
              <a:off x="76200" y="838200"/>
              <a:ext cx="8985928" cy="4876800"/>
              <a:chOff x="76200" y="838200"/>
              <a:chExt cx="8985928" cy="4876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914400"/>
                <a:ext cx="8909728" cy="4568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76200" y="8382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18068" y="914400"/>
                <a:ext cx="76200" cy="480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14398" y="545068"/>
              <a:ext cx="7585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Stencil" pitchFamily="82" charset="0"/>
                </a:rPr>
                <a:t>We look forward to welcoming you to Pasadena in December</a:t>
              </a:r>
              <a:endParaRPr lang="en-US" dirty="0">
                <a:solidFill>
                  <a:srgbClr val="FF0000"/>
                </a:solidFill>
                <a:latin typeface="Stencil" pitchFamily="8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29200" y="4648200"/>
              <a:ext cx="3792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Registration will open on ~October 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407443" y="4433881"/>
              <a:ext cx="97631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David Hitlin</a:t>
              </a:r>
              <a:br>
                <a:rPr lang="en-US" sz="7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7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Frank Porter</a:t>
              </a:r>
              <a:endParaRPr lang="en-US" sz="7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1222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" y="19812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special thank to our marvelous secretaries . 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of course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Marica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4419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White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papers are ready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 to Physics document , ready since quite a while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Detector White paper uploaded </a:t>
            </a:r>
            <a:r>
              <a:rPr lang="en-US" dirty="0" smtClean="0"/>
              <a:t>arXiv:1008.1541 [</a:t>
            </a:r>
            <a:r>
              <a:rPr lang="en-US" dirty="0" err="1" smtClean="0"/>
              <a:t>hep</a:t>
            </a:r>
            <a:r>
              <a:rPr lang="en-US" dirty="0" smtClean="0"/>
              <a:t>-ex]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Accelerator  White paper (CDR2) also uploaded  </a:t>
            </a:r>
            <a:r>
              <a:rPr lang="fr-FR" dirty="0" err="1" smtClean="0"/>
              <a:t>arXiv</a:t>
            </a:r>
            <a:r>
              <a:rPr lang="fr-FR" dirty="0" smtClean="0"/>
              <a:t>:1009.6178v1 [</a:t>
            </a:r>
            <a:r>
              <a:rPr lang="fr-FR" dirty="0" err="1" smtClean="0"/>
              <a:t>physics.acc-ph</a:t>
            </a:r>
            <a:r>
              <a:rPr lang="fr-FR" dirty="0" smtClean="0"/>
              <a:t>]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Attention now on TDR.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TDR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Goals  Mid 2011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590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Detector        end 2011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505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Accelerator  mid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2012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49530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BUT……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TDR(manpower needed)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981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Detector        short of 13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Fte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Accelerator  short of 50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-year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" y="3657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addition  to the tool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just experimented and based on the agreement between INFN and CNRS/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In2p3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outsourcing must be also used.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anpower needs -Outsourcing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7700" y="20574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common policy must be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developped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make the best use of outsourcing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invite detector and accelerator leaders to establish the procedure for defining  specification for deliverables and identify people responsible for oversight  and control.</a:t>
            </a:r>
          </a:p>
          <a:p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ERIC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revised version of the draft for ERIC statute is ready.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been submitted to  President of INFN and the Director of IIT for comments  and possible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emendments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been distributed to members of Project Board.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ERIC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endorsment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will be circulated in Steering committee and entire collaboration 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will be submitted to EU.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will last about 1 year.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site working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of experts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assembled , discussion today in PB to collect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about 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nderground  machine (LNF and Tor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and surface machine.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Logistics, Power, water for cooling , cost  information is needed.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international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committee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being assembled and charge definition  is  in progress 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LNF September28,2010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Marcello A. Giorgi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EBD0-19EB-41E8-92E3-E70AEADB7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would like to thank: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Roberto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Cingolani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Our friends from KEK that presented the status and the progress in Japan 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4419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next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SuperBelle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meeting in KEK will attend  D.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Hitlin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P. Raimondi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408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White Paper</vt:lpstr>
      <vt:lpstr>TDR</vt:lpstr>
      <vt:lpstr>TDR(manpower needed)</vt:lpstr>
      <vt:lpstr>Manpower needs -Outsourcing</vt:lpstr>
      <vt:lpstr>ERIC</vt:lpstr>
      <vt:lpstr>ERIC</vt:lpstr>
      <vt:lpstr>SITE</vt:lpstr>
      <vt:lpstr>Thanks</vt:lpstr>
      <vt:lpstr>Slide 10</vt:lpstr>
      <vt:lpstr>Thanks</vt:lpstr>
    </vt:vector>
  </TitlesOfParts>
  <Company>INFN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176</cp:revision>
  <dcterms:created xsi:type="dcterms:W3CDTF">2009-03-20T07:52:55Z</dcterms:created>
  <dcterms:modified xsi:type="dcterms:W3CDTF">2010-10-01T12:26:30Z</dcterms:modified>
</cp:coreProperties>
</file>