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6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397" autoAdjust="0"/>
    <p:restoredTop sz="94591" autoAdjust="0"/>
  </p:normalViewPr>
  <p:slideViewPr>
    <p:cSldViewPr snapToGrid="0">
      <p:cViewPr>
        <p:scale>
          <a:sx n="150" d="100"/>
          <a:sy n="150" d="100"/>
        </p:scale>
        <p:origin x="-256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0F4FB-5B8F-AB43-A28C-CFC532CEBCB1}" type="datetime1">
              <a:rPr lang="it-IT" smtClean="0"/>
              <a:pPr/>
              <a:t>27-09-2010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3B91C-DAFE-1E4E-9F3F-8BB137CB274E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E671A-625D-DD43-B84D-9F98C6904B48}" type="datetime1">
              <a:rPr lang="it-IT" smtClean="0"/>
              <a:pPr/>
              <a:t>27-09-2010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BD5F9-8F13-9A4C-9724-4DD3AF5A1E8F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BD5F9-8F13-9A4C-9724-4DD3AF5A1E8F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BD5F9-8F13-9A4C-9724-4DD3AF5A1E8F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BD5F9-8F13-9A4C-9724-4DD3AF5A1E8F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BD5F9-8F13-9A4C-9724-4DD3AF5A1E8F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BD5F9-8F13-9A4C-9724-4DD3AF5A1E8F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BD5F9-8F13-9A4C-9724-4DD3AF5A1E8F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BD5F9-8F13-9A4C-9724-4DD3AF5A1E8F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BD5F9-8F13-9A4C-9724-4DD3AF5A1E8F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BD5F9-8F13-9A4C-9724-4DD3AF5A1E8F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BD5F9-8F13-9A4C-9724-4DD3AF5A1E8F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BD5F9-8F13-9A4C-9724-4DD3AF5A1E8F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BD5F9-8F13-9A4C-9724-4DD3AF5A1E8F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63002" y="6487589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G. Felici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LNF-SuperB Workshop – September 2010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8CD-4171-0D41-BFB2-628A7EDA257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63002" y="6487589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G. Felici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LNF-SuperB Workshop – September 2010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8CD-4171-0D41-BFB2-628A7EDA257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63002" y="6487589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G. Felici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LNF-SuperB Workshop – September 2010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8CD-4171-0D41-BFB2-628A7EDA257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63002" y="6487589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G. Felici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LNF-SuperB Workshop – September 2010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8CD-4171-0D41-BFB2-628A7EDA257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63002" y="6487589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G. Felici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LNF-SuperB Workshop – September 2010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8CD-4171-0D41-BFB2-628A7EDA257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63002" y="6487589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G. Felici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LNF-SuperB Workshop – September 2010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8CD-4171-0D41-BFB2-628A7EDA257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163002" y="6487589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G. Felici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LNF-SuperB Workshop – September 2010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8CD-4171-0D41-BFB2-628A7EDA257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163002" y="6487589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G. Felici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LNF-SuperB Workshop – September 2010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8CD-4171-0D41-BFB2-628A7EDA257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163002" y="6487589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G. Felici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LNF-SuperB Workshop – September 2010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8CD-4171-0D41-BFB2-628A7EDA257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63002" y="6487589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G. Felici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LNF-SuperB Workshop – September 2010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8CD-4171-0D41-BFB2-628A7EDA257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63002" y="6487589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G. Felici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LNF-SuperB Workshop – September 2010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48CD-4171-0D41-BFB2-628A7EDA257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ChangeArrowheads="1"/>
          </p:cNvSpPr>
          <p:nvPr userDrawn="1"/>
        </p:nvSpPr>
        <p:spPr bwMode="auto">
          <a:xfrm>
            <a:off x="2907" y="6476917"/>
            <a:ext cx="9144000" cy="403740"/>
          </a:xfrm>
          <a:prstGeom prst="rect">
            <a:avLst/>
          </a:prstGeom>
          <a:solidFill>
            <a:srgbClr val="4E56F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prstMaterial="legacyMatte">
            <a:bevelT w="13500" h="13500" prst="angle"/>
            <a:bevelB w="13500" h="13500" prst="angle"/>
            <a:extrusionClr>
              <a:srgbClr val="4E56F0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48758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it-IT" smtClean="0"/>
              <a:t>LNF-SuperB Workshop – September 2010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820025" y="64630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5A6248CD-4171-0D41-BFB2-628A7EDA2570}" type="slidenum">
              <a:rPr lang="it-IT" smtClean="0"/>
              <a:pPr/>
              <a:t>‹n.›</a:t>
            </a:fld>
            <a:endParaRPr lang="it-IT" dirty="0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738188"/>
          </a:xfrm>
          <a:prstGeom prst="rect">
            <a:avLst/>
          </a:prstGeom>
          <a:solidFill>
            <a:srgbClr val="4E56F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prstMaterial="legacyMatte">
            <a:bevelT w="13500" h="13500" prst="angle"/>
            <a:bevelB w="13500" h="13500" prst="angle"/>
            <a:extrusionClr>
              <a:srgbClr val="4E56F0"/>
            </a:extrusionClr>
          </a:sp3d>
        </p:spPr>
        <p:txBody>
          <a:bodyPr wrap="none" anchor="ctr">
            <a:prstTxWarp prst="textNoShape">
              <a:avLst/>
            </a:prstTxWarp>
            <a:flatTx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73100" y="-53360"/>
            <a:ext cx="2667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en-GB" sz="2000" i="1" noProof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rPr>
              <a:t>SuperB</a:t>
            </a:r>
            <a:r>
              <a:rPr lang="en-GB" sz="2000" i="1" noProof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rPr>
              <a:t>-DCH</a:t>
            </a:r>
            <a:endParaRPr lang="en-GB" sz="2000" i="1" noProof="0" dirty="0">
              <a:solidFill>
                <a:schemeClr val="accent1">
                  <a:lumMod val="20000"/>
                  <a:lumOff val="80000"/>
                </a:schemeClr>
              </a:solidFill>
              <a:latin typeface="+mj-lt"/>
            </a:endParaRPr>
          </a:p>
        </p:txBody>
      </p:sp>
      <p:grpSp>
        <p:nvGrpSpPr>
          <p:cNvPr id="10" name="Group 14"/>
          <p:cNvGrpSpPr>
            <a:grpSpLocks noChangeAspect="1"/>
          </p:cNvGrpSpPr>
          <p:nvPr userDrawn="1"/>
        </p:nvGrpSpPr>
        <p:grpSpPr bwMode="auto">
          <a:xfrm>
            <a:off x="-36513" y="-9525"/>
            <a:ext cx="736601" cy="760413"/>
            <a:chOff x="297631" y="1984231"/>
            <a:chExt cx="1270001" cy="1247333"/>
          </a:xfrm>
        </p:grpSpPr>
        <p:sp>
          <p:nvSpPr>
            <p:cNvPr id="11" name="Rectangle 13"/>
            <p:cNvSpPr/>
            <p:nvPr userDrawn="1"/>
          </p:nvSpPr>
          <p:spPr bwMode="auto">
            <a:xfrm>
              <a:off x="357848" y="1984231"/>
              <a:ext cx="1149568" cy="1229104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12" name="Picture 12"/>
            <p:cNvPicPr>
              <a:picLocks noChangeAspect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297631" y="1986965"/>
              <a:ext cx="1270001" cy="1244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3" name="Picture 20" descr="SELF"/>
          <p:cNvPicPr>
            <a:picLocks noChangeAspect="1" noChangeArrowheads="1"/>
          </p:cNvPicPr>
          <p:nvPr userDrawn="1"/>
        </p:nvPicPr>
        <p:blipFill>
          <a:blip r:embed="rId14">
            <a:lum bright="52000" contrast="-70000"/>
            <a:grayscl/>
          </a:blip>
          <a:srcRect/>
          <a:stretch>
            <a:fillRect/>
          </a:stretch>
        </p:blipFill>
        <p:spPr bwMode="auto">
          <a:xfrm>
            <a:off x="7456488" y="15875"/>
            <a:ext cx="35242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21"/>
          <p:cNvSpPr txBox="1">
            <a:spLocks noChangeArrowheads="1"/>
          </p:cNvSpPr>
          <p:nvPr userDrawn="1"/>
        </p:nvSpPr>
        <p:spPr bwMode="auto">
          <a:xfrm>
            <a:off x="7667625" y="-17463"/>
            <a:ext cx="1404938" cy="40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S</a:t>
            </a:r>
            <a:r>
              <a:rPr kumimoji="0" lang="it-IT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ervizio</a:t>
            </a:r>
            <a:r>
              <a:rPr kumimoji="0" lang="it-IT" sz="1000" b="0" i="0" u="none" strike="noStrike" kern="0" cap="none" spc="0" normalizeH="0" baseline="0" noProof="0">
                <a:ln>
                  <a:noFill/>
                </a:ln>
                <a:solidFill>
                  <a:srgbClr val="BBE0E3"/>
                </a:solidFill>
                <a:effectLst/>
                <a:uLnTx/>
                <a:uFillTx/>
                <a:latin typeface="Verdana" charset="0"/>
              </a:rPr>
              <a:t> </a:t>
            </a:r>
            <a:r>
              <a:rPr kumimoji="0" lang="it-IT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E</a:t>
            </a:r>
            <a:r>
              <a:rPr kumimoji="0" lang="it-IT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lettronico</a:t>
            </a:r>
            <a:r>
              <a:rPr kumimoji="0" lang="it-IT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 L</a:t>
            </a:r>
            <a:r>
              <a:rPr kumimoji="0" lang="it-IT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aboratori</a:t>
            </a:r>
            <a:r>
              <a:rPr kumimoji="0" lang="it-IT" sz="1000" b="0" i="0" u="none" strike="noStrike" kern="0" cap="none" spc="0" normalizeH="0" baseline="0" noProof="0">
                <a:ln>
                  <a:noFill/>
                </a:ln>
                <a:solidFill>
                  <a:srgbClr val="BBE0E3"/>
                </a:solidFill>
                <a:effectLst/>
                <a:uLnTx/>
                <a:uFillTx/>
                <a:latin typeface="Verdana" charset="0"/>
              </a:rPr>
              <a:t> </a:t>
            </a:r>
            <a:r>
              <a:rPr kumimoji="0" lang="it-IT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F</a:t>
            </a:r>
            <a:r>
              <a:rPr kumimoji="0" lang="it-IT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charset="0"/>
              </a:rPr>
              <a:t>rascati</a:t>
            </a:r>
            <a:endParaRPr kumimoji="0" lang="it-IT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empus Sans ITC" pitchFamily="82" charset="0"/>
            </a:endParaRPr>
          </a:p>
        </p:txBody>
      </p:sp>
      <p:sp>
        <p:nvSpPr>
          <p:cNvPr id="15" name="Line 10"/>
          <p:cNvSpPr>
            <a:spLocks noChangeShapeType="1"/>
          </p:cNvSpPr>
          <p:nvPr userDrawn="1"/>
        </p:nvSpPr>
        <p:spPr bwMode="auto">
          <a:xfrm flipV="1">
            <a:off x="763247" y="360803"/>
            <a:ext cx="8310562" cy="47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ea typeface="ＭＳ Ｐゴシック" pitchFamily="-107" charset="-128"/>
              <a:cs typeface="+mn-cs"/>
            </a:endParaRPr>
          </a:p>
        </p:txBody>
      </p:sp>
      <p:pic>
        <p:nvPicPr>
          <p:cNvPr id="16" name="Picture 20" descr="SELF"/>
          <p:cNvPicPr>
            <a:picLocks noChangeAspect="1" noChangeArrowheads="1"/>
          </p:cNvPicPr>
          <p:nvPr userDrawn="1"/>
        </p:nvPicPr>
        <p:blipFill>
          <a:blip r:embed="rId14">
            <a:lum bright="52000" contrast="-70000"/>
            <a:grayscl/>
          </a:blip>
          <a:srcRect/>
          <a:stretch>
            <a:fillRect/>
          </a:stretch>
        </p:blipFill>
        <p:spPr bwMode="auto">
          <a:xfrm>
            <a:off x="7456488" y="15875"/>
            <a:ext cx="35242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21"/>
          <p:cNvSpPr txBox="1">
            <a:spLocks noChangeArrowheads="1"/>
          </p:cNvSpPr>
          <p:nvPr userDrawn="1"/>
        </p:nvSpPr>
        <p:spPr bwMode="auto">
          <a:xfrm>
            <a:off x="7667625" y="-17463"/>
            <a:ext cx="1404938" cy="40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1" hangingPunct="1">
              <a:defRPr/>
            </a:pPr>
            <a:r>
              <a:rPr lang="it-IT" sz="1000" dirty="0">
                <a:solidFill>
                  <a:schemeClr val="bg1"/>
                </a:solidFill>
                <a:latin typeface="Verdana" charset="0"/>
              </a:rPr>
              <a:t>S</a:t>
            </a:r>
            <a:r>
              <a:rPr lang="it-IT" sz="900" dirty="0">
                <a:solidFill>
                  <a:schemeClr val="bg1"/>
                </a:solidFill>
                <a:latin typeface="Verdana" charset="0"/>
              </a:rPr>
              <a:t>ervizio</a:t>
            </a:r>
            <a:r>
              <a:rPr lang="it-IT" sz="1000" dirty="0">
                <a:solidFill>
                  <a:schemeClr val="accent1"/>
                </a:solidFill>
                <a:latin typeface="Verdana" charset="0"/>
              </a:rPr>
              <a:t> </a:t>
            </a:r>
            <a:r>
              <a:rPr lang="it-IT" sz="1000" dirty="0">
                <a:solidFill>
                  <a:schemeClr val="bg1"/>
                </a:solidFill>
                <a:latin typeface="Verdana" charset="0"/>
              </a:rPr>
              <a:t>E</a:t>
            </a:r>
            <a:r>
              <a:rPr lang="it-IT" sz="900" dirty="0">
                <a:solidFill>
                  <a:schemeClr val="bg1"/>
                </a:solidFill>
                <a:latin typeface="Verdana" charset="0"/>
              </a:rPr>
              <a:t>lettronico</a:t>
            </a:r>
            <a:r>
              <a:rPr lang="it-IT" sz="1000" dirty="0">
                <a:solidFill>
                  <a:schemeClr val="bg1"/>
                </a:solidFill>
                <a:latin typeface="Verdana" charset="0"/>
              </a:rPr>
              <a:t> L</a:t>
            </a:r>
            <a:r>
              <a:rPr lang="it-IT" sz="900" dirty="0">
                <a:solidFill>
                  <a:schemeClr val="bg1"/>
                </a:solidFill>
                <a:latin typeface="Verdana" charset="0"/>
              </a:rPr>
              <a:t>aboratori</a:t>
            </a:r>
            <a:r>
              <a:rPr lang="it-IT" sz="1000" dirty="0">
                <a:solidFill>
                  <a:schemeClr val="accent1"/>
                </a:solidFill>
                <a:latin typeface="Verdana" charset="0"/>
              </a:rPr>
              <a:t> </a:t>
            </a:r>
            <a:r>
              <a:rPr lang="it-IT" sz="1000" dirty="0">
                <a:solidFill>
                  <a:schemeClr val="bg1"/>
                </a:solidFill>
                <a:latin typeface="Verdana" charset="0"/>
              </a:rPr>
              <a:t>F</a:t>
            </a:r>
            <a:r>
              <a:rPr lang="it-IT" sz="900" dirty="0">
                <a:solidFill>
                  <a:schemeClr val="bg1"/>
                </a:solidFill>
                <a:latin typeface="Verdana" charset="0"/>
              </a:rPr>
              <a:t>rascati</a:t>
            </a:r>
            <a:endParaRPr lang="it-IT" sz="1400" dirty="0">
              <a:solidFill>
                <a:schemeClr val="bg1"/>
              </a:solidFill>
              <a:latin typeface="Tempus Sans ITC" pitchFamily="82" charset="0"/>
            </a:endParaRPr>
          </a:p>
        </p:txBody>
      </p:sp>
      <p:sp>
        <p:nvSpPr>
          <p:cNvPr id="24" name="Segnaposto titolo 23"/>
          <p:cNvSpPr>
            <a:spLocks noGrp="1"/>
          </p:cNvSpPr>
          <p:nvPr>
            <p:ph type="title"/>
          </p:nvPr>
        </p:nvSpPr>
        <p:spPr>
          <a:xfrm>
            <a:off x="673100" y="346075"/>
            <a:ext cx="3128892" cy="392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000" kern="1200">
          <a:solidFill>
            <a:schemeClr val="accent1">
              <a:lumMod val="20000"/>
              <a:lumOff val="8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20025" y="6475330"/>
            <a:ext cx="2133600" cy="365125"/>
          </a:xfrm>
        </p:spPr>
        <p:txBody>
          <a:bodyPr anchor="ctr"/>
          <a:lstStyle/>
          <a:p>
            <a:fld id="{5A6248CD-4171-0D41-BFB2-628A7EDA2570}" type="slidenum">
              <a:rPr lang="it-IT" sz="1300" smtClean="0"/>
              <a:pPr/>
              <a:t>1</a:t>
            </a:fld>
            <a:endParaRPr lang="it-IT" sz="13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75330"/>
            <a:ext cx="3157959" cy="365125"/>
          </a:xfrm>
        </p:spPr>
        <p:txBody>
          <a:bodyPr anchor="ctr"/>
          <a:lstStyle/>
          <a:p>
            <a:r>
              <a:rPr lang="it-IT" sz="1300" smtClean="0"/>
              <a:t>LNF-SuperB Workshop – September 2010</a:t>
            </a:r>
            <a:endParaRPr lang="en-US" sz="13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3002" y="6475330"/>
            <a:ext cx="2133600" cy="365125"/>
          </a:xfrm>
        </p:spPr>
        <p:txBody>
          <a:bodyPr anchor="ctr"/>
          <a:lstStyle/>
          <a:p>
            <a:r>
              <a:rPr lang="it-IT" sz="130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G. Felici</a:t>
            </a:r>
            <a:endParaRPr lang="it-IT" sz="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020567" y="1383507"/>
            <a:ext cx="745014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40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DCH FEE STATUS </a:t>
            </a:r>
          </a:p>
          <a:p>
            <a:pPr lvl="0" algn="ctr" defTabSz="91440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28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Some </a:t>
            </a:r>
            <a:r>
              <a:rPr lang="en-GB" sz="2800" i="1" dirty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ideas for Level 1 Triggered Data </a:t>
            </a:r>
            <a:r>
              <a:rPr lang="en-GB" sz="28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Flow</a:t>
            </a:r>
          </a:p>
          <a:p>
            <a:pPr lvl="0" algn="ctr" defTabSz="91440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28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&amp;</a:t>
            </a:r>
          </a:p>
          <a:p>
            <a:pPr lvl="0" algn="ctr" defTabSz="91440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28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A preliminary study on Cluster Counting Data Processing</a:t>
            </a:r>
            <a:r>
              <a:rPr lang="en-GB" sz="28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 Algorithm</a:t>
            </a:r>
            <a:endParaRPr lang="en-GB" sz="2800" i="1" dirty="0" smtClean="0">
              <a:solidFill>
                <a:srgbClr val="595959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-128"/>
              <a:cs typeface="Calibri"/>
            </a:endParaRPr>
          </a:p>
          <a:p>
            <a:pPr lvl="0" algn="ctr" defTabSz="91440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GB" sz="3200" i="1" dirty="0">
              <a:solidFill>
                <a:srgbClr val="595959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-128"/>
              <a:cs typeface="Calibri"/>
            </a:endParaRPr>
          </a:p>
          <a:p>
            <a:pPr lvl="0" algn="ctr" defTabSz="91440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2800" i="1" dirty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G. </a:t>
            </a:r>
            <a:r>
              <a:rPr lang="en-GB" sz="2800" i="1" dirty="0" err="1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Felici</a:t>
            </a:r>
            <a:endParaRPr lang="it-IT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20025" y="6475330"/>
            <a:ext cx="2133600" cy="365125"/>
          </a:xfrm>
        </p:spPr>
        <p:txBody>
          <a:bodyPr anchor="ctr"/>
          <a:lstStyle/>
          <a:p>
            <a:fld id="{5A6248CD-4171-0D41-BFB2-628A7EDA2570}" type="slidenum">
              <a:rPr lang="it-IT" sz="1300" smtClean="0"/>
              <a:pPr/>
              <a:t>10</a:t>
            </a:fld>
            <a:endParaRPr lang="it-IT" sz="13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75330"/>
            <a:ext cx="3157959" cy="365125"/>
          </a:xfrm>
        </p:spPr>
        <p:txBody>
          <a:bodyPr anchor="ctr"/>
          <a:lstStyle/>
          <a:p>
            <a:r>
              <a:rPr lang="it-IT" sz="1300" smtClean="0"/>
              <a:t>LNF-SuperB Workshop – September 2010</a:t>
            </a:r>
            <a:endParaRPr lang="en-US" sz="13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3002" y="6475330"/>
            <a:ext cx="2133600" cy="365125"/>
          </a:xfrm>
        </p:spPr>
        <p:txBody>
          <a:bodyPr anchor="ctr"/>
          <a:lstStyle/>
          <a:p>
            <a:r>
              <a:rPr lang="it-IT" sz="130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G. Felici</a:t>
            </a:r>
            <a:endParaRPr lang="it-IT" sz="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685799" y="288636"/>
            <a:ext cx="6403110" cy="45027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Cluster Counting –</a:t>
            </a:r>
            <a:r>
              <a:rPr lang="en-US" dirty="0" smtClean="0"/>
              <a:t> The correlation machine</a:t>
            </a:r>
            <a:endParaRPr lang="en-GB" i="1" dirty="0">
              <a:solidFill>
                <a:schemeClr val="bg1"/>
              </a:solidFill>
              <a:latin typeface="Verdana" charset="0"/>
            </a:endParaRP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700" y="838200"/>
            <a:ext cx="3365500" cy="5537200"/>
          </a:xfrm>
          <a:prstGeom prst="rect">
            <a:avLst/>
          </a:prstGeom>
        </p:spPr>
      </p:pic>
      <p:sp>
        <p:nvSpPr>
          <p:cNvPr id="15" name="Rectangle 94"/>
          <p:cNvSpPr/>
          <p:nvPr/>
        </p:nvSpPr>
        <p:spPr>
          <a:xfrm>
            <a:off x="304800" y="1219200"/>
            <a:ext cx="990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buClr>
                <a:schemeClr val="tx1"/>
              </a:buClr>
              <a:defRPr/>
            </a:pP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Received signal</a:t>
            </a:r>
            <a:endParaRPr lang="en-US" sz="1600" kern="0" dirty="0" smtClean="0">
              <a:solidFill>
                <a:schemeClr val="bg1">
                  <a:lumMod val="50000"/>
                </a:schemeClr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cxnSp>
        <p:nvCxnSpPr>
          <p:cNvPr id="16" name="Connettore 1 15"/>
          <p:cNvCxnSpPr/>
          <p:nvPr/>
        </p:nvCxnSpPr>
        <p:spPr bwMode="auto">
          <a:xfrm flipV="1">
            <a:off x="3276600" y="5181600"/>
            <a:ext cx="838200" cy="80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9" name="Rectangle 94"/>
          <p:cNvSpPr/>
          <p:nvPr/>
        </p:nvSpPr>
        <p:spPr>
          <a:xfrm>
            <a:off x="0" y="5410200"/>
            <a:ext cx="16002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buClr>
                <a:schemeClr val="tx1"/>
              </a:buClr>
              <a:defRPr/>
            </a:pP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Cross-correlated signal</a:t>
            </a:r>
            <a:endParaRPr lang="en-US" sz="1600" kern="0" dirty="0" smtClean="0">
              <a:solidFill>
                <a:schemeClr val="bg1">
                  <a:lumMod val="50000"/>
                </a:schemeClr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21" name="Rectangle 94"/>
          <p:cNvSpPr/>
          <p:nvPr/>
        </p:nvSpPr>
        <p:spPr>
          <a:xfrm>
            <a:off x="152400" y="3124200"/>
            <a:ext cx="7620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buClr>
                <a:schemeClr val="tx1"/>
              </a:buClr>
              <a:defRPr/>
            </a:pP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Target signal</a:t>
            </a:r>
            <a:endParaRPr lang="en-US" sz="1600" kern="0" dirty="0" smtClean="0">
              <a:solidFill>
                <a:schemeClr val="bg1">
                  <a:lumMod val="50000"/>
                </a:schemeClr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4191000" y="48006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 smtClean="0">
                <a:solidFill>
                  <a:srgbClr val="7F7F7F"/>
                </a:solidFill>
              </a:rPr>
              <a:t>The value of the cross-correlation is maximized when the target signal is aligned with the same features in the received signal</a:t>
            </a:r>
            <a:endParaRPr lang="it-IT" sz="1600" dirty="0">
              <a:solidFill>
                <a:srgbClr val="7F7F7F"/>
              </a:solidFill>
            </a:endParaRPr>
          </a:p>
        </p:txBody>
      </p:sp>
      <p:sp>
        <p:nvSpPr>
          <p:cNvPr id="27" name="Rectangle 94"/>
          <p:cNvSpPr/>
          <p:nvPr/>
        </p:nvSpPr>
        <p:spPr>
          <a:xfrm>
            <a:off x="4343400" y="1143000"/>
            <a:ext cx="426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hangingPunct="0">
              <a:buClr>
                <a:schemeClr val="tx1"/>
              </a:buClr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Correlation is the optimal technique for detecting a known waveform in random noise (matched filtering technique)</a:t>
            </a:r>
            <a:endParaRPr lang="en-US" sz="1600" kern="0" dirty="0" smtClean="0">
              <a:solidFill>
                <a:schemeClr val="bg1">
                  <a:lumMod val="50000"/>
                </a:schemeClr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4495800" y="3276600"/>
            <a:ext cx="152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prstClr val="black"/>
                </a:solidFill>
              </a:rPr>
              <a:t>x</a:t>
            </a:r>
            <a:r>
              <a:rPr lang="en-US" sz="1600" dirty="0" err="1" smtClean="0">
                <a:solidFill>
                  <a:prstClr val="black"/>
                </a:solidFill>
              </a:rPr>
              <a:t>[n</a:t>
            </a:r>
            <a:r>
              <a:rPr lang="en-US" sz="1600" dirty="0" smtClean="0">
                <a:solidFill>
                  <a:prstClr val="black"/>
                </a:solidFill>
              </a:rPr>
              <a:t>]*</a:t>
            </a:r>
            <a:r>
              <a:rPr lang="en-US" sz="1600" dirty="0" err="1" smtClean="0">
                <a:solidFill>
                  <a:prstClr val="black"/>
                </a:solidFill>
              </a:rPr>
              <a:t>t</a:t>
            </a:r>
            <a:r>
              <a:rPr lang="en-US" sz="1600" dirty="0" err="1" smtClean="0">
                <a:solidFill>
                  <a:prstClr val="black"/>
                </a:solidFill>
              </a:rPr>
              <a:t>[-n</a:t>
            </a:r>
            <a:r>
              <a:rPr lang="en-US" sz="1600" dirty="0" smtClean="0">
                <a:solidFill>
                  <a:prstClr val="black"/>
                </a:solidFill>
              </a:rPr>
              <a:t>] = </a:t>
            </a:r>
            <a:r>
              <a:rPr lang="en-US" sz="1600" dirty="0" err="1" smtClean="0">
                <a:solidFill>
                  <a:prstClr val="black"/>
                </a:solidFill>
              </a:rPr>
              <a:t>y</a:t>
            </a:r>
            <a:r>
              <a:rPr lang="en-US" sz="1600" dirty="0" err="1" smtClean="0">
                <a:solidFill>
                  <a:prstClr val="black"/>
                </a:solidFill>
              </a:rPr>
              <a:t>[n</a:t>
            </a:r>
            <a:r>
              <a:rPr lang="en-US" sz="1600" dirty="0" smtClean="0">
                <a:solidFill>
                  <a:prstClr val="black"/>
                </a:solidFill>
              </a:rPr>
              <a:t>]</a:t>
            </a:r>
            <a:endParaRPr lang="en-US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20025" y="6475330"/>
            <a:ext cx="2133600" cy="365125"/>
          </a:xfrm>
        </p:spPr>
        <p:txBody>
          <a:bodyPr anchor="ctr"/>
          <a:lstStyle/>
          <a:p>
            <a:fld id="{5A6248CD-4171-0D41-BFB2-628A7EDA2570}" type="slidenum">
              <a:rPr lang="it-IT" sz="1300" smtClean="0"/>
              <a:pPr/>
              <a:t>11</a:t>
            </a:fld>
            <a:endParaRPr lang="it-IT" sz="13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75330"/>
            <a:ext cx="3157959" cy="365125"/>
          </a:xfrm>
        </p:spPr>
        <p:txBody>
          <a:bodyPr anchor="ctr"/>
          <a:lstStyle/>
          <a:p>
            <a:r>
              <a:rPr lang="it-IT" sz="1300" smtClean="0"/>
              <a:t>LNF-SuperB Workshop – September 2010</a:t>
            </a:r>
            <a:endParaRPr lang="en-US" sz="13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3002" y="6475330"/>
            <a:ext cx="2133600" cy="365125"/>
          </a:xfrm>
        </p:spPr>
        <p:txBody>
          <a:bodyPr anchor="ctr"/>
          <a:lstStyle/>
          <a:p>
            <a:r>
              <a:rPr lang="it-IT" sz="130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G. Felici</a:t>
            </a:r>
            <a:endParaRPr lang="it-IT" sz="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685799" y="288636"/>
            <a:ext cx="6403110" cy="45027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Cluster Counting –</a:t>
            </a:r>
            <a:r>
              <a:rPr lang="en-US" dirty="0" smtClean="0"/>
              <a:t> </a:t>
            </a:r>
            <a:r>
              <a:rPr lang="en-US" dirty="0" smtClean="0"/>
              <a:t>An example</a:t>
            </a:r>
            <a:endParaRPr lang="en-GB" i="1" dirty="0">
              <a:solidFill>
                <a:schemeClr val="bg1"/>
              </a:solidFill>
              <a:latin typeface="Verdana" charset="0"/>
            </a:endParaRPr>
          </a:p>
        </p:txBody>
      </p:sp>
      <p:sp>
        <p:nvSpPr>
          <p:cNvPr id="18" name="Rectangle 94"/>
          <p:cNvSpPr/>
          <p:nvPr/>
        </p:nvSpPr>
        <p:spPr>
          <a:xfrm>
            <a:off x="5740400" y="3200400"/>
            <a:ext cx="31242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hangingPunct="0">
              <a:buClr>
                <a:schemeClr val="tx1"/>
              </a:buClr>
              <a:buFont typeface="Wingdings" charset="2"/>
              <a:buChar char="§"/>
              <a:defRPr/>
            </a:pPr>
            <a:r>
              <a:rPr lang="en-GB" sz="1600" kern="0" dirty="0" smtClean="0">
                <a:solidFill>
                  <a:schemeClr val="bg1">
                    <a:lumMod val="50000"/>
                  </a:schemeClr>
                </a:solidFill>
                <a:latin typeface="Calibri"/>
                <a:ea typeface="ＭＳ Ｐゴシック" pitchFamily="-107" charset="-128"/>
                <a:cs typeface="Calibri"/>
              </a:rPr>
              <a:t> The Peak Finding algorithm is under study</a:t>
            </a:r>
            <a:endParaRPr lang="en-US" sz="1600" kern="0" dirty="0" smtClean="0">
              <a:solidFill>
                <a:schemeClr val="bg1">
                  <a:lumMod val="50000"/>
                </a:schemeClr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066800"/>
            <a:ext cx="4862830" cy="504952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20025" y="6475330"/>
            <a:ext cx="2133600" cy="365125"/>
          </a:xfrm>
        </p:spPr>
        <p:txBody>
          <a:bodyPr anchor="ctr"/>
          <a:lstStyle/>
          <a:p>
            <a:fld id="{5A6248CD-4171-0D41-BFB2-628A7EDA2570}" type="slidenum">
              <a:rPr lang="it-IT" sz="1300" smtClean="0"/>
              <a:pPr/>
              <a:t>12</a:t>
            </a:fld>
            <a:endParaRPr lang="it-IT" sz="13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75330"/>
            <a:ext cx="3157959" cy="365125"/>
          </a:xfrm>
        </p:spPr>
        <p:txBody>
          <a:bodyPr anchor="ctr"/>
          <a:lstStyle/>
          <a:p>
            <a:r>
              <a:rPr lang="it-IT" sz="1300" smtClean="0"/>
              <a:t>LNF-SuperB Workshop – September 2010</a:t>
            </a:r>
            <a:endParaRPr lang="en-US" sz="13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3002" y="6475330"/>
            <a:ext cx="2133600" cy="365125"/>
          </a:xfrm>
        </p:spPr>
        <p:txBody>
          <a:bodyPr anchor="ctr"/>
          <a:lstStyle/>
          <a:p>
            <a:r>
              <a:rPr lang="it-IT" sz="130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G. Felici</a:t>
            </a:r>
            <a:endParaRPr lang="it-IT" sz="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685799" y="288636"/>
            <a:ext cx="6403110" cy="45027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Conclusions</a:t>
            </a:r>
            <a:endParaRPr lang="en-GB" i="1" dirty="0">
              <a:solidFill>
                <a:schemeClr val="bg1"/>
              </a:solidFill>
              <a:latin typeface="Verdana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28133" y="1206437"/>
            <a:ext cx="7873999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charset="2"/>
              <a:buChar char="§"/>
            </a:pPr>
            <a:r>
              <a:rPr lang="en-US" dirty="0" smtClean="0"/>
              <a:t> A (very preliminary) front-end data readout architecture capable to manage short dead-time  (less than 100 ns) has been  presented.  We plan to validate the architecture by means of (VHDL) simulations in the next weeks</a:t>
            </a:r>
          </a:p>
          <a:p>
            <a:endParaRPr lang="en-US" dirty="0" smtClean="0"/>
          </a:p>
          <a:p>
            <a:pPr>
              <a:buFont typeface="Wingdings" charset="2"/>
              <a:buChar char="§"/>
            </a:pPr>
            <a:r>
              <a:rPr lang="en-US" dirty="0" smtClean="0"/>
              <a:t> Some work has been done to verify the possibility of using Cluster Counting for </a:t>
            </a:r>
            <a:r>
              <a:rPr lang="en-US" dirty="0" err="1" smtClean="0"/>
              <a:t>dE/dx</a:t>
            </a:r>
            <a:r>
              <a:rPr lang="en-US" dirty="0" smtClean="0"/>
              <a:t> measurements. A setup made of a short tube (≈ 40 cm), a fast preamplifier/digitizer has been built. 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 </a:t>
            </a:r>
            <a:r>
              <a:rPr lang="en-US" dirty="0" smtClean="0"/>
              <a:t>A very preliminary  algorithm based on a matched filtering and peak finding procedure to count single ionization events </a:t>
            </a:r>
            <a:r>
              <a:rPr lang="en-US" dirty="0" smtClean="0"/>
              <a:t>has been </a:t>
            </a:r>
            <a:r>
              <a:rPr lang="en-US" dirty="0" smtClean="0"/>
              <a:t>implemented. First results look encouraging.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20025" y="6475330"/>
            <a:ext cx="2133600" cy="365125"/>
          </a:xfrm>
        </p:spPr>
        <p:txBody>
          <a:bodyPr anchor="ctr"/>
          <a:lstStyle/>
          <a:p>
            <a:fld id="{5A6248CD-4171-0D41-BFB2-628A7EDA2570}" type="slidenum">
              <a:rPr lang="it-IT" sz="1300" smtClean="0"/>
              <a:pPr/>
              <a:t>2</a:t>
            </a:fld>
            <a:endParaRPr lang="it-IT" sz="13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75330"/>
            <a:ext cx="3157959" cy="365125"/>
          </a:xfrm>
        </p:spPr>
        <p:txBody>
          <a:bodyPr anchor="ctr"/>
          <a:lstStyle/>
          <a:p>
            <a:r>
              <a:rPr lang="it-IT" sz="1300" smtClean="0"/>
              <a:t>LNF-SuperB Workshop – September 2010</a:t>
            </a:r>
            <a:endParaRPr lang="en-US" sz="13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3002" y="6475330"/>
            <a:ext cx="2133600" cy="365125"/>
          </a:xfrm>
        </p:spPr>
        <p:txBody>
          <a:bodyPr anchor="ctr"/>
          <a:lstStyle/>
          <a:p>
            <a:r>
              <a:rPr lang="it-IT" sz="130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G. Felici</a:t>
            </a:r>
            <a:endParaRPr lang="it-IT" sz="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685800" y="288636"/>
            <a:ext cx="2027382" cy="45027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28600" y="1298283"/>
            <a:ext cx="8712200" cy="469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 typeface="Wingdings" charset="2"/>
              <a:buChar char="§"/>
            </a:pP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DCH TRIGGERED DATA FLOW</a:t>
            </a:r>
          </a:p>
          <a:p>
            <a:pPr lvl="1">
              <a:spcBef>
                <a:spcPct val="50000"/>
              </a:spcBef>
              <a:buFont typeface="Arial"/>
              <a:buChar char="•"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Trigger &amp; OL Specs (reminds)</a:t>
            </a:r>
            <a:endParaRPr lang="en-GB" sz="1600" i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pPr lvl="1">
              <a:spcBef>
                <a:spcPct val="50000"/>
              </a:spcBef>
              <a:buFont typeface="Arial"/>
              <a:buChar char="•"/>
            </a:pPr>
            <a:r>
              <a:rPr lang="en-US" sz="1600" i="1" dirty="0" smtClean="0">
                <a:solidFill>
                  <a:srgbClr val="595959"/>
                </a:solidFill>
                <a:latin typeface="Calibri"/>
                <a:cs typeface="Calibri"/>
              </a:rPr>
              <a:t> ADB main blocks &amp; data frame (remind)</a:t>
            </a:r>
          </a:p>
          <a:p>
            <a:pPr lvl="1">
              <a:spcBef>
                <a:spcPct val="50000"/>
              </a:spcBef>
              <a:buFont typeface="Arial"/>
              <a:buChar char="•"/>
            </a:pPr>
            <a:r>
              <a:rPr lang="en-US" sz="1600" i="1" dirty="0" smtClean="0">
                <a:solidFill>
                  <a:srgbClr val="595959"/>
                </a:solidFill>
                <a:latin typeface="Calibri"/>
                <a:cs typeface="Calibri"/>
              </a:rPr>
              <a:t> The trigger burst case – 2 possible readout implementation</a:t>
            </a:r>
          </a:p>
          <a:p>
            <a:pPr lvl="1">
              <a:spcBef>
                <a:spcPct val="50000"/>
              </a:spcBef>
              <a:buFont typeface="Arial"/>
              <a:buChar char="•"/>
            </a:pPr>
            <a:r>
              <a:rPr lang="en-US" sz="1600" i="1" dirty="0" smtClean="0">
                <a:solidFill>
                  <a:srgbClr val="595959"/>
                </a:solidFill>
                <a:latin typeface="Calibri"/>
                <a:cs typeface="Calibri"/>
              </a:rPr>
              <a:t> A pushing-mode front-end readout architecture</a:t>
            </a:r>
            <a:endParaRPr lang="en-GB" sz="1600" i="1" dirty="0" smtClean="0">
              <a:solidFill>
                <a:srgbClr val="595959"/>
              </a:solidFill>
              <a:latin typeface="Calibri"/>
              <a:cs typeface="Calibri"/>
            </a:endParaRPr>
          </a:p>
          <a:p>
            <a:pPr>
              <a:spcBef>
                <a:spcPct val="50000"/>
              </a:spcBef>
              <a:buFont typeface="Wingdings" charset="2"/>
              <a:buChar char="§"/>
            </a:pPr>
            <a:r>
              <a:rPr lang="en-US" sz="2000" i="1" dirty="0" smtClean="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lang="en-GB" sz="20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Cluster Counting Data Processing algorithm</a:t>
            </a:r>
          </a:p>
          <a:p>
            <a:pPr lvl="1">
              <a:spcBef>
                <a:spcPct val="50000"/>
              </a:spcBef>
              <a:buFont typeface="Arial"/>
              <a:buChar char="•"/>
            </a:pPr>
            <a:r>
              <a:rPr lang="en-GB" sz="16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 The preamplifier</a:t>
            </a:r>
          </a:p>
          <a:p>
            <a:pPr lvl="1">
              <a:spcBef>
                <a:spcPct val="50000"/>
              </a:spcBef>
              <a:buFont typeface="Arial"/>
              <a:buChar char="•"/>
            </a:pPr>
            <a:r>
              <a:rPr lang="en-GB" sz="16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 </a:t>
            </a:r>
            <a:r>
              <a:rPr lang="en-GB" sz="16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Noise </a:t>
            </a:r>
            <a:r>
              <a:rPr lang="en-GB" sz="16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filtering based on DSP correlation technique</a:t>
            </a:r>
          </a:p>
          <a:p>
            <a:pPr lvl="1">
              <a:spcBef>
                <a:spcPct val="50000"/>
              </a:spcBef>
              <a:buFont typeface="Arial"/>
              <a:buChar char="•"/>
            </a:pPr>
            <a:r>
              <a:rPr lang="en-GB" sz="16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 </a:t>
            </a:r>
            <a:r>
              <a:rPr lang="en-GB" sz="16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The correlation algorithm</a:t>
            </a:r>
            <a:endParaRPr lang="en-GB" sz="1600" i="1" dirty="0" smtClean="0">
              <a:solidFill>
                <a:srgbClr val="595959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-128"/>
              <a:cs typeface="Calibri"/>
            </a:endParaRPr>
          </a:p>
          <a:p>
            <a:pPr lvl="1">
              <a:spcBef>
                <a:spcPct val="50000"/>
              </a:spcBef>
              <a:buFont typeface="Arial"/>
              <a:buChar char="•"/>
            </a:pPr>
            <a:r>
              <a:rPr lang="en-GB" sz="16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 Example of the technique applied to acquired waveform</a:t>
            </a:r>
          </a:p>
          <a:p>
            <a:pPr>
              <a:spcBef>
                <a:spcPct val="50000"/>
              </a:spcBef>
              <a:buFont typeface="Wingdings" charset="2"/>
              <a:buChar char="§"/>
            </a:pPr>
            <a:r>
              <a:rPr lang="en-GB" sz="20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ea typeface="ＭＳ Ｐゴシック" charset="-128"/>
                <a:cs typeface="Calibri"/>
              </a:rPr>
              <a:t> Conclusions</a:t>
            </a:r>
            <a:endParaRPr lang="en-GB" sz="2000" i="1" dirty="0" smtClean="0">
              <a:solidFill>
                <a:srgbClr val="595959"/>
              </a:solidFill>
              <a:latin typeface="Calibri"/>
              <a:cs typeface="Calibri"/>
            </a:endParaRPr>
          </a:p>
          <a:p>
            <a:pPr>
              <a:spcBef>
                <a:spcPct val="50000"/>
              </a:spcBef>
            </a:pPr>
            <a:endParaRPr lang="en-GB" sz="1800" i="1" dirty="0">
              <a:solidFill>
                <a:srgbClr val="595959"/>
              </a:solidFill>
              <a:latin typeface="Verdana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20025" y="6475330"/>
            <a:ext cx="2133600" cy="365125"/>
          </a:xfrm>
        </p:spPr>
        <p:txBody>
          <a:bodyPr anchor="ctr"/>
          <a:lstStyle/>
          <a:p>
            <a:fld id="{5A6248CD-4171-0D41-BFB2-628A7EDA2570}" type="slidenum">
              <a:rPr lang="it-IT" sz="1300" smtClean="0"/>
              <a:pPr/>
              <a:t>3</a:t>
            </a:fld>
            <a:endParaRPr lang="it-IT" sz="13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75330"/>
            <a:ext cx="3157959" cy="365125"/>
          </a:xfrm>
        </p:spPr>
        <p:txBody>
          <a:bodyPr anchor="ctr"/>
          <a:lstStyle/>
          <a:p>
            <a:r>
              <a:rPr lang="it-IT" sz="1300" smtClean="0"/>
              <a:t>LNF-SuperB Workshop – September 2010</a:t>
            </a:r>
            <a:endParaRPr lang="en-US" sz="13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3002" y="6475330"/>
            <a:ext cx="2133600" cy="365125"/>
          </a:xfrm>
        </p:spPr>
        <p:txBody>
          <a:bodyPr anchor="ctr"/>
          <a:lstStyle/>
          <a:p>
            <a:r>
              <a:rPr lang="it-IT" sz="130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G. Felici</a:t>
            </a:r>
            <a:endParaRPr lang="it-IT" sz="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685800" y="288636"/>
            <a:ext cx="3412836" cy="450273"/>
          </a:xfrm>
        </p:spPr>
        <p:txBody>
          <a:bodyPr/>
          <a:lstStyle/>
          <a:p>
            <a:r>
              <a:rPr lang="en-US" dirty="0" smtClean="0"/>
              <a:t>Trigger &amp; OL specs (remind)</a:t>
            </a:r>
            <a:endParaRPr lang="en-US" dirty="0"/>
          </a:p>
        </p:txBody>
      </p:sp>
      <p:sp>
        <p:nvSpPr>
          <p:cNvPr id="14" name="TextBox 6"/>
          <p:cNvSpPr txBox="1"/>
          <p:nvPr/>
        </p:nvSpPr>
        <p:spPr>
          <a:xfrm>
            <a:off x="387661" y="1741445"/>
            <a:ext cx="8384167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ea"/>
                <a:cs typeface="Calibri"/>
              </a:rPr>
              <a:t>System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600" dirty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Trigger rate</a:t>
            </a:r>
            <a:r>
              <a:rPr lang="en-GB" sz="1600" dirty="0" smtClean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 (average): </a:t>
            </a:r>
            <a:r>
              <a:rPr lang="en-GB" sz="1600" b="1" i="1" dirty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150 kHz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600" dirty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 Trigger</a:t>
            </a:r>
            <a:r>
              <a:rPr lang="en-GB" sz="1600" dirty="0" smtClean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 (fixed) latency </a:t>
            </a:r>
            <a:r>
              <a:rPr lang="en-GB" sz="1600" dirty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:</a:t>
            </a:r>
            <a:r>
              <a:rPr lang="en-GB" sz="1600" dirty="0" smtClean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 ≈ </a:t>
            </a:r>
            <a:r>
              <a:rPr lang="en-GB" sz="1600" b="1" i="1" dirty="0" smtClean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4 (6 !?) </a:t>
            </a:r>
            <a:r>
              <a:rPr lang="en-GB" sz="1600" b="1" i="1" dirty="0" err="1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μs</a:t>
            </a:r>
            <a:endParaRPr lang="en-GB" sz="1600" b="1" i="1" dirty="0">
              <a:solidFill>
                <a:srgbClr val="595959"/>
              </a:solidFill>
              <a:latin typeface="Calibri"/>
              <a:ea typeface="+mn-ea"/>
              <a:cs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600" dirty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 Data OL BW :</a:t>
            </a:r>
            <a:r>
              <a:rPr lang="en-GB" sz="1600" dirty="0" smtClean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 16 OL @ 2 </a:t>
            </a:r>
            <a:r>
              <a:rPr lang="en-GB" sz="1600" dirty="0" err="1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Gbits</a:t>
            </a:r>
            <a:r>
              <a:rPr lang="en-GB" sz="1600" dirty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/</a:t>
            </a:r>
            <a:r>
              <a:rPr lang="en-GB" sz="1600" dirty="0" smtClean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sec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600" dirty="0" smtClean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 ECS OL BW : </a:t>
            </a:r>
            <a:r>
              <a:rPr lang="en-GB" sz="1600" dirty="0" smtClean="0">
                <a:solidFill>
                  <a:srgbClr val="595959"/>
                </a:solidFill>
                <a:latin typeface="Calibri"/>
                <a:cs typeface="Calibri"/>
              </a:rPr>
              <a:t>16 OL @ 2 </a:t>
            </a:r>
            <a:r>
              <a:rPr lang="en-GB" sz="1600" dirty="0" err="1" smtClean="0">
                <a:solidFill>
                  <a:srgbClr val="595959"/>
                </a:solidFill>
                <a:latin typeface="Calibri"/>
                <a:cs typeface="Calibri"/>
              </a:rPr>
              <a:t>Gbits</a:t>
            </a:r>
            <a:r>
              <a:rPr lang="en-GB" sz="1600" dirty="0" smtClean="0">
                <a:solidFill>
                  <a:srgbClr val="595959"/>
                </a:solidFill>
                <a:latin typeface="Calibri"/>
                <a:cs typeface="Calibri"/>
              </a:rPr>
              <a:t>/sec</a:t>
            </a:r>
            <a:endParaRPr lang="en-GB" sz="1600" dirty="0" smtClean="0">
              <a:solidFill>
                <a:srgbClr val="595959"/>
              </a:solidFill>
              <a:latin typeface="Calibri"/>
              <a:ea typeface="+mn-ea"/>
              <a:cs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600" dirty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 Trigger OL BW </a:t>
            </a:r>
            <a:r>
              <a:rPr lang="en-GB" sz="1600" dirty="0" smtClean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: 64 OL @ 1.2 </a:t>
            </a:r>
            <a:r>
              <a:rPr lang="en-GB" sz="1600" dirty="0" err="1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Gbit</a:t>
            </a:r>
            <a:r>
              <a:rPr lang="en-GB" sz="1600" dirty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/sec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600" dirty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 Trigger spacing (min</a:t>
            </a:r>
            <a:r>
              <a:rPr lang="en-GB" sz="1600" dirty="0" smtClean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) ≈ </a:t>
            </a:r>
            <a:r>
              <a:rPr lang="en-GB" sz="1600" b="1" i="1" dirty="0">
                <a:solidFill>
                  <a:srgbClr val="595959"/>
                </a:solidFill>
                <a:latin typeface="Calibri"/>
                <a:cs typeface="Calibri"/>
              </a:rPr>
              <a:t>6</a:t>
            </a:r>
            <a:r>
              <a:rPr lang="en-GB" sz="1600" b="1" i="1" dirty="0" smtClean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0 ns (!?)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600" i="1" dirty="0" smtClean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 Trigger burst : 3 events (?)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400" b="1" i="1" dirty="0" smtClean="0">
              <a:solidFill>
                <a:srgbClr val="595959"/>
              </a:solidFill>
              <a:latin typeface="+mn-lt"/>
              <a:ea typeface="+mn-ea"/>
              <a:cs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+mn-ea"/>
                <a:cs typeface="Calibri"/>
              </a:rPr>
              <a:t>Detector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600" dirty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 Number of cells (guess): ≈ </a:t>
            </a:r>
            <a:r>
              <a:rPr lang="en-GB" sz="1600" b="1" i="1" dirty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9216</a:t>
            </a:r>
            <a:r>
              <a:rPr lang="en-GB" sz="1600" dirty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600" dirty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 Chamber occupancy : </a:t>
            </a:r>
            <a:r>
              <a:rPr lang="en-GB" sz="1600" b="1" i="1" dirty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15%</a:t>
            </a:r>
            <a:r>
              <a:rPr lang="en-GB" sz="1600" dirty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 (Inner layers)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600" dirty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 Chamber gain : 5</a:t>
            </a:r>
            <a:r>
              <a:rPr lang="en-GB" sz="1600" dirty="0">
                <a:solidFill>
                  <a:srgbClr val="595959"/>
                </a:solidFill>
                <a:latin typeface="Calibri"/>
                <a:ea typeface="Wingdings"/>
                <a:cs typeface="Calibri"/>
              </a:rPr>
              <a:t>10</a:t>
            </a:r>
            <a:r>
              <a:rPr lang="en-GB" sz="1600" baseline="30000" dirty="0">
                <a:solidFill>
                  <a:srgbClr val="595959"/>
                </a:solidFill>
                <a:latin typeface="Calibri"/>
                <a:ea typeface="Wingdings"/>
                <a:cs typeface="Calibri"/>
              </a:rPr>
              <a:t>4</a:t>
            </a:r>
            <a:r>
              <a:rPr lang="en-GB" sz="1600" dirty="0">
                <a:solidFill>
                  <a:srgbClr val="595959"/>
                </a:solidFill>
                <a:latin typeface="Calibri"/>
                <a:ea typeface="Wingdings"/>
                <a:cs typeface="Calibri"/>
              </a:rPr>
              <a:t> -</a:t>
            </a:r>
            <a:r>
              <a:rPr lang="en-GB" sz="1600" dirty="0" smtClean="0">
                <a:solidFill>
                  <a:srgbClr val="595959"/>
                </a:solidFill>
                <a:latin typeface="Calibri"/>
                <a:ea typeface="Wingdings"/>
                <a:cs typeface="Calibri"/>
              </a:rPr>
              <a:t> </a:t>
            </a:r>
            <a:r>
              <a:rPr lang="en-GB" sz="1600" dirty="0" smtClean="0">
                <a:solidFill>
                  <a:srgbClr val="595959"/>
                </a:solidFill>
                <a:latin typeface="Calibri"/>
                <a:ea typeface="+mn-ea"/>
                <a:cs typeface="Calibri"/>
              </a:rPr>
              <a:t>1</a:t>
            </a:r>
            <a:r>
              <a:rPr lang="en-GB" sz="1600" dirty="0" smtClean="0">
                <a:solidFill>
                  <a:srgbClr val="595959"/>
                </a:solidFill>
                <a:latin typeface="Calibri"/>
                <a:ea typeface="Wingdings"/>
                <a:cs typeface="Calibri"/>
              </a:rPr>
              <a:t></a:t>
            </a:r>
            <a:r>
              <a:rPr lang="en-GB" sz="1600" dirty="0">
                <a:solidFill>
                  <a:srgbClr val="595959"/>
                </a:solidFill>
                <a:latin typeface="Calibri"/>
                <a:ea typeface="Wingdings"/>
                <a:cs typeface="Calibri"/>
              </a:rPr>
              <a:t>10</a:t>
            </a:r>
            <a:r>
              <a:rPr lang="en-GB" sz="1600" baseline="30000" dirty="0">
                <a:solidFill>
                  <a:srgbClr val="595959"/>
                </a:solidFill>
                <a:latin typeface="Calibri"/>
                <a:ea typeface="Wingdings"/>
                <a:cs typeface="Calibri"/>
              </a:rPr>
              <a:t>5</a:t>
            </a:r>
            <a:endParaRPr lang="en-GB" sz="1600" baseline="30000" dirty="0">
              <a:solidFill>
                <a:srgbClr val="595959"/>
              </a:solidFill>
              <a:latin typeface="Calibri"/>
              <a:ea typeface="+mn-ea"/>
              <a:cs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600" dirty="0">
                <a:solidFill>
                  <a:srgbClr val="595959"/>
                </a:solidFill>
                <a:latin typeface="Calibri"/>
                <a:ea typeface="Wingdings"/>
                <a:cs typeface="Calibri"/>
              </a:rPr>
              <a:t> Sense wire parasitic (C</a:t>
            </a:r>
            <a:r>
              <a:rPr lang="en-GB" sz="1600" baseline="-25000" dirty="0">
                <a:solidFill>
                  <a:srgbClr val="595959"/>
                </a:solidFill>
                <a:latin typeface="Calibri"/>
                <a:ea typeface="Wingdings"/>
                <a:cs typeface="Calibri"/>
              </a:rPr>
              <a:t>D</a:t>
            </a:r>
            <a:r>
              <a:rPr lang="en-GB" sz="1600" dirty="0" smtClean="0">
                <a:solidFill>
                  <a:srgbClr val="595959"/>
                </a:solidFill>
                <a:latin typeface="Calibri"/>
                <a:ea typeface="Wingdings"/>
                <a:cs typeface="Calibri"/>
              </a:rPr>
              <a:t>) ≈ </a:t>
            </a:r>
            <a:r>
              <a:rPr lang="en-GB" sz="1600" b="1" i="1" dirty="0" smtClean="0">
                <a:solidFill>
                  <a:srgbClr val="595959"/>
                </a:solidFill>
                <a:latin typeface="Calibri"/>
                <a:ea typeface="Wingdings"/>
                <a:cs typeface="Calibri"/>
              </a:rPr>
              <a:t>25 pF</a:t>
            </a:r>
            <a:endParaRPr lang="en-GB" sz="1600" b="1" i="1" dirty="0">
              <a:solidFill>
                <a:srgbClr val="595959"/>
              </a:solidFill>
              <a:latin typeface="Calibri"/>
              <a:ea typeface="Wingdings"/>
              <a:cs typeface="Calibri"/>
            </a:endParaRPr>
          </a:p>
        </p:txBody>
      </p:sp>
      <p:sp>
        <p:nvSpPr>
          <p:cNvPr id="15" name="Rectangle 8"/>
          <p:cNvSpPr/>
          <p:nvPr/>
        </p:nvSpPr>
        <p:spPr>
          <a:xfrm>
            <a:off x="387662" y="1377814"/>
            <a:ext cx="8384166" cy="397670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6" name="Rectangle 7"/>
          <p:cNvSpPr/>
          <p:nvPr/>
        </p:nvSpPr>
        <p:spPr>
          <a:xfrm>
            <a:off x="520025" y="1145503"/>
            <a:ext cx="1262062" cy="461665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95000"/>
                    <a:lumOff val="5000"/>
                  </a:sys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Specs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53"/>
          <p:cNvSpPr/>
          <p:nvPr/>
        </p:nvSpPr>
        <p:spPr bwMode="auto">
          <a:xfrm>
            <a:off x="224820" y="5672669"/>
            <a:ext cx="3644446" cy="406401"/>
          </a:xfrm>
          <a:prstGeom prst="rect">
            <a:avLst/>
          </a:prstGeom>
          <a:noFill/>
          <a:ln w="28575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1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20025" y="6475330"/>
            <a:ext cx="2133600" cy="365125"/>
          </a:xfrm>
        </p:spPr>
        <p:txBody>
          <a:bodyPr anchor="ctr"/>
          <a:lstStyle/>
          <a:p>
            <a:fld id="{5A6248CD-4171-0D41-BFB2-628A7EDA2570}" type="slidenum">
              <a:rPr lang="it-IT" sz="1300" smtClean="0"/>
              <a:pPr/>
              <a:t>4</a:t>
            </a:fld>
            <a:endParaRPr lang="it-IT" sz="13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75330"/>
            <a:ext cx="3157959" cy="365125"/>
          </a:xfrm>
        </p:spPr>
        <p:txBody>
          <a:bodyPr anchor="ctr"/>
          <a:lstStyle/>
          <a:p>
            <a:r>
              <a:rPr lang="it-IT" sz="1300" smtClean="0"/>
              <a:t>LNF-SuperB Workshop – September 2010</a:t>
            </a:r>
            <a:endParaRPr lang="en-US" sz="13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3002" y="6475330"/>
            <a:ext cx="2133600" cy="365125"/>
          </a:xfrm>
        </p:spPr>
        <p:txBody>
          <a:bodyPr anchor="ctr"/>
          <a:lstStyle/>
          <a:p>
            <a:r>
              <a:rPr lang="it-IT" sz="130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G. Felici</a:t>
            </a:r>
            <a:endParaRPr lang="it-IT" sz="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685799" y="288636"/>
            <a:ext cx="6403110" cy="45027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ADB main blocks &amp; data frame (remind)</a:t>
            </a:r>
            <a:endParaRPr lang="en-GB" i="1" dirty="0">
              <a:solidFill>
                <a:schemeClr val="bg1"/>
              </a:solidFill>
              <a:latin typeface="Verdana" charset="0"/>
            </a:endParaRPr>
          </a:p>
        </p:txBody>
      </p:sp>
      <p:cxnSp>
        <p:nvCxnSpPr>
          <p:cNvPr id="9" name="Straight Arrow Connector 145"/>
          <p:cNvCxnSpPr>
            <a:stCxn id="19" idx="3"/>
          </p:cNvCxnSpPr>
          <p:nvPr/>
        </p:nvCxnSpPr>
        <p:spPr>
          <a:xfrm flipV="1">
            <a:off x="2620719" y="2223896"/>
            <a:ext cx="402258" cy="256382"/>
          </a:xfrm>
          <a:prstGeom prst="straightConnector1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147"/>
          <p:cNvCxnSpPr>
            <a:stCxn id="21" idx="3"/>
          </p:cNvCxnSpPr>
          <p:nvPr/>
        </p:nvCxnSpPr>
        <p:spPr>
          <a:xfrm>
            <a:off x="2620719" y="1937353"/>
            <a:ext cx="402258" cy="286543"/>
          </a:xfrm>
          <a:prstGeom prst="straightConnector1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49"/>
          <p:cNvCxnSpPr>
            <a:stCxn id="24" idx="3"/>
            <a:endCxn id="35" idx="1"/>
          </p:cNvCxnSpPr>
          <p:nvPr/>
        </p:nvCxnSpPr>
        <p:spPr>
          <a:xfrm>
            <a:off x="3937298" y="2223896"/>
            <a:ext cx="2590931" cy="1588"/>
          </a:xfrm>
          <a:prstGeom prst="straightConnector1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8"/>
          <p:cNvCxnSpPr/>
          <p:nvPr/>
        </p:nvCxnSpPr>
        <p:spPr>
          <a:xfrm rot="10800000">
            <a:off x="1846019" y="1936559"/>
            <a:ext cx="220224" cy="1588"/>
          </a:xfrm>
          <a:prstGeom prst="line">
            <a:avLst/>
          </a:prstGeom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49"/>
          <p:cNvSpPr/>
          <p:nvPr/>
        </p:nvSpPr>
        <p:spPr bwMode="auto">
          <a:xfrm>
            <a:off x="1291543" y="2346707"/>
            <a:ext cx="548126" cy="267142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DISCR</a:t>
            </a:r>
          </a:p>
        </p:txBody>
      </p:sp>
      <p:cxnSp>
        <p:nvCxnSpPr>
          <p:cNvPr id="18" name="Straight Connector 50"/>
          <p:cNvCxnSpPr/>
          <p:nvPr/>
        </p:nvCxnSpPr>
        <p:spPr>
          <a:xfrm rot="10800000">
            <a:off x="1846019" y="2479484"/>
            <a:ext cx="220224" cy="1588"/>
          </a:xfrm>
          <a:prstGeom prst="line">
            <a:avLst/>
          </a:prstGeom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51"/>
          <p:cNvSpPr/>
          <p:nvPr/>
        </p:nvSpPr>
        <p:spPr bwMode="auto">
          <a:xfrm>
            <a:off x="2072593" y="2346707"/>
            <a:ext cx="548126" cy="267142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TDC</a:t>
            </a:r>
          </a:p>
        </p:txBody>
      </p:sp>
      <p:sp>
        <p:nvSpPr>
          <p:cNvPr id="20" name="Rectangle 52"/>
          <p:cNvSpPr/>
          <p:nvPr/>
        </p:nvSpPr>
        <p:spPr bwMode="auto">
          <a:xfrm>
            <a:off x="1291543" y="1803782"/>
            <a:ext cx="548126" cy="267142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LPF</a:t>
            </a:r>
          </a:p>
        </p:txBody>
      </p:sp>
      <p:sp>
        <p:nvSpPr>
          <p:cNvPr id="21" name="Rectangle 53"/>
          <p:cNvSpPr/>
          <p:nvPr/>
        </p:nvSpPr>
        <p:spPr bwMode="auto">
          <a:xfrm>
            <a:off x="2072593" y="1803782"/>
            <a:ext cx="548126" cy="267142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FADC</a:t>
            </a:r>
          </a:p>
        </p:txBody>
      </p:sp>
      <p:sp>
        <p:nvSpPr>
          <p:cNvPr id="22" name="Rectangle 57"/>
          <p:cNvSpPr/>
          <p:nvPr/>
        </p:nvSpPr>
        <p:spPr>
          <a:xfrm>
            <a:off x="1117549" y="1483836"/>
            <a:ext cx="16637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28 MHz sampling rate</a:t>
            </a:r>
          </a:p>
        </p:txBody>
      </p:sp>
      <p:sp>
        <p:nvSpPr>
          <p:cNvPr id="23" name="Rectangle 88"/>
          <p:cNvSpPr/>
          <p:nvPr/>
        </p:nvSpPr>
        <p:spPr bwMode="auto">
          <a:xfrm>
            <a:off x="3634706" y="1802723"/>
            <a:ext cx="150192" cy="842345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1</a:t>
            </a:r>
          </a:p>
        </p:txBody>
      </p:sp>
      <p:sp>
        <p:nvSpPr>
          <p:cNvPr id="24" name="Rectangle 89"/>
          <p:cNvSpPr/>
          <p:nvPr/>
        </p:nvSpPr>
        <p:spPr bwMode="auto">
          <a:xfrm>
            <a:off x="3787106" y="1802723"/>
            <a:ext cx="150192" cy="842345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noProof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0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25" name="Rectangle 94"/>
          <p:cNvSpPr/>
          <p:nvPr/>
        </p:nvSpPr>
        <p:spPr>
          <a:xfrm>
            <a:off x="2146522" y="2798954"/>
            <a:ext cx="57231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32 samples (≈ 1.14 </a:t>
            </a:r>
            <a:r>
              <a:rPr lang="en-GB" sz="1100" dirty="0" err="1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μs</a:t>
            </a: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) allow DC full signal development and</a:t>
            </a: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 </a:t>
            </a: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includes</a:t>
            </a: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 </a:t>
            </a: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distribution time jitter  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26" name="Rectangle 115"/>
          <p:cNvSpPr/>
          <p:nvPr/>
        </p:nvSpPr>
        <p:spPr bwMode="auto">
          <a:xfrm>
            <a:off x="6678421" y="1802723"/>
            <a:ext cx="150192" cy="842345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2</a:t>
            </a:r>
          </a:p>
        </p:txBody>
      </p:sp>
      <p:sp>
        <p:nvSpPr>
          <p:cNvPr id="27" name="Rectangle 116"/>
          <p:cNvSpPr/>
          <p:nvPr/>
        </p:nvSpPr>
        <p:spPr bwMode="auto">
          <a:xfrm>
            <a:off x="6830821" y="1802723"/>
            <a:ext cx="150192" cy="842345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1</a:t>
            </a:r>
          </a:p>
        </p:txBody>
      </p:sp>
      <p:sp>
        <p:nvSpPr>
          <p:cNvPr id="28" name="Rectangle 119"/>
          <p:cNvSpPr/>
          <p:nvPr/>
        </p:nvSpPr>
        <p:spPr>
          <a:xfrm>
            <a:off x="6059316" y="1259034"/>
            <a:ext cx="14181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3 </a:t>
            </a: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Events RO Buffer</a:t>
            </a:r>
          </a:p>
        </p:txBody>
      </p:sp>
      <p:sp>
        <p:nvSpPr>
          <p:cNvPr id="29" name="Rectangle 153"/>
          <p:cNvSpPr/>
          <p:nvPr/>
        </p:nvSpPr>
        <p:spPr>
          <a:xfrm>
            <a:off x="834271" y="1139096"/>
            <a:ext cx="7332133" cy="2467704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ectangle 155"/>
          <p:cNvSpPr/>
          <p:nvPr/>
        </p:nvSpPr>
        <p:spPr>
          <a:xfrm>
            <a:off x="1008180" y="988016"/>
            <a:ext cx="2755682" cy="307777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pPr lvl="0" algn="ctr" defTabSz="914400" eaLnBrk="0" hangingPunct="0">
              <a:defRPr/>
            </a:pPr>
            <a:r>
              <a:rPr lang="en-US" sz="1400" kern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ＭＳ Ｐゴシック" pitchFamily="-107" charset="-128"/>
                <a:cs typeface="Calibri"/>
              </a:rPr>
              <a:t>Single Channel ROIB Digitizer (ADB)</a:t>
            </a:r>
          </a:p>
        </p:txBody>
      </p:sp>
      <p:cxnSp>
        <p:nvCxnSpPr>
          <p:cNvPr id="31" name="Straight Arrow Connector 72"/>
          <p:cNvCxnSpPr/>
          <p:nvPr/>
        </p:nvCxnSpPr>
        <p:spPr>
          <a:xfrm flipV="1">
            <a:off x="6981013" y="2225484"/>
            <a:ext cx="990601" cy="2162"/>
          </a:xfrm>
          <a:prstGeom prst="straightConnector1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94"/>
          <p:cNvSpPr/>
          <p:nvPr/>
        </p:nvSpPr>
        <p:spPr>
          <a:xfrm>
            <a:off x="2428153" y="1302232"/>
            <a:ext cx="215487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Trigger Latency Time +</a:t>
            </a: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 </a:t>
            </a:r>
            <a:r>
              <a:rPr lang="en-GB" sz="1100" dirty="0" err="1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n</a:t>
            </a: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 </a:t>
            </a: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samples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33" name="Parentesi graffa aperta 32"/>
          <p:cNvSpPr/>
          <p:nvPr/>
        </p:nvSpPr>
        <p:spPr bwMode="auto">
          <a:xfrm rot="5400000">
            <a:off x="3425947" y="1209048"/>
            <a:ext cx="152399" cy="920397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34" name="Rectangle 53"/>
          <p:cNvSpPr/>
          <p:nvPr/>
        </p:nvSpPr>
        <p:spPr bwMode="auto">
          <a:xfrm>
            <a:off x="4407354" y="1847578"/>
            <a:ext cx="1337221" cy="77281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?</a:t>
            </a:r>
          </a:p>
        </p:txBody>
      </p:sp>
      <p:sp>
        <p:nvSpPr>
          <p:cNvPr id="35" name="Rectangle 115"/>
          <p:cNvSpPr/>
          <p:nvPr/>
        </p:nvSpPr>
        <p:spPr bwMode="auto">
          <a:xfrm>
            <a:off x="6528229" y="1802723"/>
            <a:ext cx="150192" cy="842345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3</a:t>
            </a:r>
          </a:p>
        </p:txBody>
      </p:sp>
      <p:cxnSp>
        <p:nvCxnSpPr>
          <p:cNvPr id="36" name="Straight Arrow Connector 139"/>
          <p:cNvCxnSpPr>
            <a:endCxn id="34" idx="0"/>
          </p:cNvCxnSpPr>
          <p:nvPr/>
        </p:nvCxnSpPr>
        <p:spPr>
          <a:xfrm rot="5400000">
            <a:off x="4668112" y="1437407"/>
            <a:ext cx="818024" cy="2318"/>
          </a:xfrm>
          <a:prstGeom prst="straightConnector1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143"/>
          <p:cNvSpPr/>
          <p:nvPr/>
        </p:nvSpPr>
        <p:spPr>
          <a:xfrm>
            <a:off x="4886746" y="793344"/>
            <a:ext cx="40005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L1</a:t>
            </a:r>
          </a:p>
        </p:txBody>
      </p:sp>
      <p:sp>
        <p:nvSpPr>
          <p:cNvPr id="38" name="Rectangle 87"/>
          <p:cNvSpPr/>
          <p:nvPr/>
        </p:nvSpPr>
        <p:spPr bwMode="auto">
          <a:xfrm>
            <a:off x="3040014" y="1806473"/>
            <a:ext cx="150192" cy="842345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>
              <a:defRPr/>
            </a:pPr>
            <a:r>
              <a:rPr lang="en-US" sz="1100" kern="0" dirty="0" err="1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n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39" name="Rectangle 88"/>
          <p:cNvSpPr/>
          <p:nvPr/>
        </p:nvSpPr>
        <p:spPr bwMode="auto">
          <a:xfrm>
            <a:off x="3186064" y="1806473"/>
            <a:ext cx="150192" cy="842345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42" name="Parentesi graffa aperta 41"/>
          <p:cNvSpPr/>
          <p:nvPr/>
        </p:nvSpPr>
        <p:spPr bwMode="auto">
          <a:xfrm rot="5400000">
            <a:off x="6690693" y="1404754"/>
            <a:ext cx="168019" cy="544607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07" charset="-128"/>
            </a:endParaRPr>
          </a:p>
        </p:txBody>
      </p:sp>
      <p:cxnSp>
        <p:nvCxnSpPr>
          <p:cNvPr id="43" name="Connettore 1 42"/>
          <p:cNvCxnSpPr/>
          <p:nvPr/>
        </p:nvCxnSpPr>
        <p:spPr bwMode="auto">
          <a:xfrm rot="5400000" flipH="1" flipV="1">
            <a:off x="3469772" y="1585969"/>
            <a:ext cx="3750" cy="43381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Connettore 1 43"/>
          <p:cNvCxnSpPr/>
          <p:nvPr/>
        </p:nvCxnSpPr>
        <p:spPr bwMode="auto">
          <a:xfrm rot="5400000" flipH="1" flipV="1">
            <a:off x="3474007" y="2424179"/>
            <a:ext cx="3750" cy="43381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116"/>
          <p:cNvSpPr/>
          <p:nvPr/>
        </p:nvSpPr>
        <p:spPr bwMode="auto">
          <a:xfrm>
            <a:off x="6603325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0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55" name="Rectangle 116"/>
          <p:cNvSpPr/>
          <p:nvPr/>
        </p:nvSpPr>
        <p:spPr bwMode="auto">
          <a:xfrm>
            <a:off x="6453133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1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56" name="Rectangle 116"/>
          <p:cNvSpPr/>
          <p:nvPr/>
        </p:nvSpPr>
        <p:spPr bwMode="auto">
          <a:xfrm>
            <a:off x="6302941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2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57" name="Rectangle 116"/>
          <p:cNvSpPr/>
          <p:nvPr/>
        </p:nvSpPr>
        <p:spPr bwMode="auto">
          <a:xfrm>
            <a:off x="6152749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3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58" name="Rectangle 116"/>
          <p:cNvSpPr/>
          <p:nvPr/>
        </p:nvSpPr>
        <p:spPr bwMode="auto">
          <a:xfrm>
            <a:off x="6002557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4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59" name="Rectangle 116"/>
          <p:cNvSpPr/>
          <p:nvPr/>
        </p:nvSpPr>
        <p:spPr bwMode="auto">
          <a:xfrm>
            <a:off x="5852365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5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60" name="Rectangle 116"/>
          <p:cNvSpPr/>
          <p:nvPr/>
        </p:nvSpPr>
        <p:spPr bwMode="auto">
          <a:xfrm>
            <a:off x="5702173" y="4309047"/>
            <a:ext cx="150192" cy="1008020"/>
          </a:xfrm>
          <a:prstGeom prst="rect">
            <a:avLst/>
          </a:prstGeom>
          <a:solidFill>
            <a:srgbClr val="D9D9D9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TDC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1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61" name="Rectangle 116"/>
          <p:cNvSpPr/>
          <p:nvPr/>
        </p:nvSpPr>
        <p:spPr bwMode="auto">
          <a:xfrm>
            <a:off x="5551981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7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62" name="Rectangle 116"/>
          <p:cNvSpPr/>
          <p:nvPr/>
        </p:nvSpPr>
        <p:spPr bwMode="auto">
          <a:xfrm>
            <a:off x="5401789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8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63" name="Rectangle 116"/>
          <p:cNvSpPr/>
          <p:nvPr/>
        </p:nvSpPr>
        <p:spPr bwMode="auto">
          <a:xfrm>
            <a:off x="5251597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9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64" name="Rectangle 116"/>
          <p:cNvSpPr/>
          <p:nvPr/>
        </p:nvSpPr>
        <p:spPr bwMode="auto">
          <a:xfrm>
            <a:off x="5101405" y="4309047"/>
            <a:ext cx="150192" cy="1008020"/>
          </a:xfrm>
          <a:prstGeom prst="rect">
            <a:avLst/>
          </a:prstGeom>
          <a:solidFill>
            <a:srgbClr val="D9D9D9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TDC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2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65" name="Rectangle 116"/>
          <p:cNvSpPr/>
          <p:nvPr/>
        </p:nvSpPr>
        <p:spPr bwMode="auto">
          <a:xfrm>
            <a:off x="4951213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11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66" name="Rectangle 116"/>
          <p:cNvSpPr/>
          <p:nvPr/>
        </p:nvSpPr>
        <p:spPr bwMode="auto">
          <a:xfrm>
            <a:off x="4801021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12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67" name="Rectangle 116"/>
          <p:cNvSpPr/>
          <p:nvPr/>
        </p:nvSpPr>
        <p:spPr bwMode="auto">
          <a:xfrm>
            <a:off x="4650829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13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68" name="Rectangle 116"/>
          <p:cNvSpPr/>
          <p:nvPr/>
        </p:nvSpPr>
        <p:spPr bwMode="auto">
          <a:xfrm>
            <a:off x="4500637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14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69" name="Rectangle 116"/>
          <p:cNvSpPr/>
          <p:nvPr/>
        </p:nvSpPr>
        <p:spPr bwMode="auto">
          <a:xfrm>
            <a:off x="4350445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15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70" name="Rectangle 116"/>
          <p:cNvSpPr/>
          <p:nvPr/>
        </p:nvSpPr>
        <p:spPr bwMode="auto">
          <a:xfrm>
            <a:off x="4200253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16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71" name="Rectangle 116"/>
          <p:cNvSpPr/>
          <p:nvPr/>
        </p:nvSpPr>
        <p:spPr bwMode="auto">
          <a:xfrm>
            <a:off x="4050061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17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72" name="Rectangle 116"/>
          <p:cNvSpPr/>
          <p:nvPr/>
        </p:nvSpPr>
        <p:spPr bwMode="auto">
          <a:xfrm>
            <a:off x="3899869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18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73" name="Rectangle 116"/>
          <p:cNvSpPr/>
          <p:nvPr/>
        </p:nvSpPr>
        <p:spPr bwMode="auto">
          <a:xfrm>
            <a:off x="3749677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19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74" name="Rectangle 116"/>
          <p:cNvSpPr/>
          <p:nvPr/>
        </p:nvSpPr>
        <p:spPr bwMode="auto">
          <a:xfrm>
            <a:off x="3599485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20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75" name="Rectangle 116"/>
          <p:cNvSpPr/>
          <p:nvPr/>
        </p:nvSpPr>
        <p:spPr bwMode="auto">
          <a:xfrm>
            <a:off x="3449293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21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76" name="Rectangle 116"/>
          <p:cNvSpPr/>
          <p:nvPr/>
        </p:nvSpPr>
        <p:spPr bwMode="auto">
          <a:xfrm>
            <a:off x="3299101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22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77" name="Rectangle 116"/>
          <p:cNvSpPr/>
          <p:nvPr/>
        </p:nvSpPr>
        <p:spPr bwMode="auto">
          <a:xfrm>
            <a:off x="3148909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23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78" name="Rectangle 116"/>
          <p:cNvSpPr/>
          <p:nvPr/>
        </p:nvSpPr>
        <p:spPr bwMode="auto">
          <a:xfrm>
            <a:off x="2998717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24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79" name="Rectangle 116"/>
          <p:cNvSpPr/>
          <p:nvPr/>
        </p:nvSpPr>
        <p:spPr bwMode="auto">
          <a:xfrm>
            <a:off x="2848525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25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80" name="Rectangle 116"/>
          <p:cNvSpPr/>
          <p:nvPr/>
        </p:nvSpPr>
        <p:spPr bwMode="auto">
          <a:xfrm>
            <a:off x="2698333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26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81" name="Rectangle 116"/>
          <p:cNvSpPr/>
          <p:nvPr/>
        </p:nvSpPr>
        <p:spPr bwMode="auto">
          <a:xfrm>
            <a:off x="2548141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27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82" name="Rectangle 116"/>
          <p:cNvSpPr/>
          <p:nvPr/>
        </p:nvSpPr>
        <p:spPr bwMode="auto">
          <a:xfrm>
            <a:off x="2397949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28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83" name="Rectangle 116"/>
          <p:cNvSpPr/>
          <p:nvPr/>
        </p:nvSpPr>
        <p:spPr bwMode="auto">
          <a:xfrm>
            <a:off x="2247757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29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84" name="Rectangle 116"/>
          <p:cNvSpPr/>
          <p:nvPr/>
        </p:nvSpPr>
        <p:spPr bwMode="auto">
          <a:xfrm>
            <a:off x="2097565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30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85" name="Rectangle 116"/>
          <p:cNvSpPr/>
          <p:nvPr/>
        </p:nvSpPr>
        <p:spPr bwMode="auto">
          <a:xfrm>
            <a:off x="1947373" y="4309047"/>
            <a:ext cx="150192" cy="10080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#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31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cxnSp>
        <p:nvCxnSpPr>
          <p:cNvPr id="86" name="Straight Arrow Connector 60"/>
          <p:cNvCxnSpPr/>
          <p:nvPr/>
        </p:nvCxnSpPr>
        <p:spPr>
          <a:xfrm rot="16200000" flipH="1">
            <a:off x="1600682" y="2841957"/>
            <a:ext cx="726016" cy="1069"/>
          </a:xfrm>
          <a:prstGeom prst="straightConnector1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64"/>
          <p:cNvCxnSpPr/>
          <p:nvPr/>
        </p:nvCxnSpPr>
        <p:spPr>
          <a:xfrm flipV="1">
            <a:off x="1963157" y="3205498"/>
            <a:ext cx="210530" cy="2120"/>
          </a:xfrm>
          <a:prstGeom prst="straightConnector1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Rectangle 70"/>
          <p:cNvSpPr/>
          <p:nvPr/>
        </p:nvSpPr>
        <p:spPr bwMode="auto">
          <a:xfrm>
            <a:off x="2159038" y="3130443"/>
            <a:ext cx="802133" cy="326939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SAMPLING</a:t>
            </a:r>
          </a:p>
        </p:txBody>
      </p:sp>
      <p:cxnSp>
        <p:nvCxnSpPr>
          <p:cNvPr id="89" name="Straight Arrow Connector 71"/>
          <p:cNvCxnSpPr/>
          <p:nvPr/>
        </p:nvCxnSpPr>
        <p:spPr>
          <a:xfrm>
            <a:off x="1612855" y="3362130"/>
            <a:ext cx="546100" cy="4234"/>
          </a:xfrm>
          <a:prstGeom prst="straightConnector1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Rectangle 81"/>
          <p:cNvSpPr/>
          <p:nvPr/>
        </p:nvSpPr>
        <p:spPr>
          <a:xfrm>
            <a:off x="1117549" y="3205927"/>
            <a:ext cx="59055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7 MHz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cxnSp>
        <p:nvCxnSpPr>
          <p:cNvPr id="91" name="Straight Arrow Connector 82"/>
          <p:cNvCxnSpPr/>
          <p:nvPr/>
        </p:nvCxnSpPr>
        <p:spPr>
          <a:xfrm>
            <a:off x="2952705" y="3279580"/>
            <a:ext cx="304800" cy="1588"/>
          </a:xfrm>
          <a:prstGeom prst="straightConnector1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Rectangle 90"/>
          <p:cNvSpPr/>
          <p:nvPr/>
        </p:nvSpPr>
        <p:spPr>
          <a:xfrm>
            <a:off x="3186727" y="3139364"/>
            <a:ext cx="58221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Trigger</a:t>
            </a:r>
            <a:endParaRPr lang="it-IT" dirty="0"/>
          </a:p>
        </p:txBody>
      </p:sp>
      <p:sp>
        <p:nvSpPr>
          <p:cNvPr id="93" name="Rectangle 94"/>
          <p:cNvSpPr/>
          <p:nvPr/>
        </p:nvSpPr>
        <p:spPr>
          <a:xfrm>
            <a:off x="219558" y="5647126"/>
            <a:ext cx="3745834" cy="60016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Position inside the frame </a:t>
            </a:r>
            <a:r>
              <a:rPr lang="it-IT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  <a:sym typeface="Wingdings"/>
              </a:rPr>
              <a:t> coarse time measurement (</a:t>
            </a: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cs typeface="Calibri"/>
              </a:rPr>
              <a:t>5 bits)</a:t>
            </a:r>
          </a:p>
          <a:p>
            <a:pPr lvl="0" defTabSz="914400" eaLnBrk="0" hangingPunct="0">
              <a:defRPr/>
            </a:pPr>
            <a:r>
              <a:rPr lang="en-GB" sz="1100" dirty="0">
                <a:solidFill>
                  <a:srgbClr val="808080">
                    <a:lumMod val="50000"/>
                  </a:srgbClr>
                </a:solidFill>
                <a:cs typeface="Calibri"/>
                <a:sym typeface="Wingdings"/>
              </a:rPr>
              <a:t>Content </a:t>
            </a:r>
            <a:r>
              <a:rPr lang="it-IT" sz="1100" dirty="0">
                <a:solidFill>
                  <a:srgbClr val="808080">
                    <a:lumMod val="50000"/>
                  </a:srgbClr>
                </a:solidFill>
                <a:cs typeface="Calibri"/>
                <a:sym typeface="Wingdings"/>
              </a:rPr>
              <a:t> fine time measurement (</a:t>
            </a:r>
            <a:r>
              <a:rPr lang="en-GB" sz="1100" dirty="0">
                <a:solidFill>
                  <a:srgbClr val="808080">
                    <a:lumMod val="50000"/>
                  </a:srgbClr>
                </a:solidFill>
                <a:cs typeface="Calibri"/>
              </a:rPr>
              <a:t>6 </a:t>
            </a: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cs typeface="Calibri"/>
              </a:rPr>
              <a:t>bits)</a:t>
            </a:r>
            <a:endParaRPr lang="en-US" sz="1100" kern="0" dirty="0" smtClean="0">
              <a:solidFill>
                <a:srgbClr val="404040"/>
              </a:solidFill>
              <a:ea typeface="ＭＳ Ｐゴシック" pitchFamily="-107" charset="-128"/>
              <a:cs typeface="Calibri"/>
            </a:endParaRPr>
          </a:p>
          <a:p>
            <a:pPr lvl="0" defTabSz="914400" eaLnBrk="0" hangingPunct="0">
              <a:defRPr/>
            </a:pP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cxnSp>
        <p:nvCxnSpPr>
          <p:cNvPr id="95" name="Connettore 1 94"/>
          <p:cNvCxnSpPr/>
          <p:nvPr/>
        </p:nvCxnSpPr>
        <p:spPr>
          <a:xfrm flipV="1">
            <a:off x="3894609" y="5867407"/>
            <a:ext cx="1888122" cy="16934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1 100"/>
          <p:cNvCxnSpPr/>
          <p:nvPr/>
        </p:nvCxnSpPr>
        <p:spPr>
          <a:xfrm rot="5400000" flipH="1" flipV="1">
            <a:off x="5516033" y="5609167"/>
            <a:ext cx="533400" cy="1588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1 102"/>
          <p:cNvCxnSpPr/>
          <p:nvPr/>
        </p:nvCxnSpPr>
        <p:spPr>
          <a:xfrm rot="5400000" flipH="1" flipV="1">
            <a:off x="4919135" y="5604934"/>
            <a:ext cx="524932" cy="1588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Rectangle 94"/>
          <p:cNvSpPr/>
          <p:nvPr/>
        </p:nvSpPr>
        <p:spPr>
          <a:xfrm>
            <a:off x="3200400" y="3857286"/>
            <a:ext cx="250613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defRPr/>
            </a:pPr>
            <a:r>
              <a:rPr lang="en-GB" sz="14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Digitized Data </a:t>
            </a:r>
            <a:r>
              <a:rPr lang="en-GB" sz="14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Frame Example</a:t>
            </a:r>
            <a:endParaRPr lang="en-US" sz="14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20025" y="6475330"/>
            <a:ext cx="2133600" cy="365125"/>
          </a:xfrm>
        </p:spPr>
        <p:txBody>
          <a:bodyPr anchor="ctr"/>
          <a:lstStyle/>
          <a:p>
            <a:fld id="{5A6248CD-4171-0D41-BFB2-628A7EDA2570}" type="slidenum">
              <a:rPr lang="it-IT" sz="1300" smtClean="0"/>
              <a:pPr/>
              <a:t>5</a:t>
            </a:fld>
            <a:endParaRPr lang="it-IT" sz="13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75330"/>
            <a:ext cx="3157959" cy="365125"/>
          </a:xfrm>
        </p:spPr>
        <p:txBody>
          <a:bodyPr anchor="ctr"/>
          <a:lstStyle/>
          <a:p>
            <a:r>
              <a:rPr lang="it-IT" sz="1300" smtClean="0"/>
              <a:t>LNF-SuperB Workshop – September 2010</a:t>
            </a:r>
            <a:endParaRPr lang="en-US" sz="13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3002" y="6475330"/>
            <a:ext cx="2133600" cy="365125"/>
          </a:xfrm>
        </p:spPr>
        <p:txBody>
          <a:bodyPr anchor="ctr"/>
          <a:lstStyle/>
          <a:p>
            <a:r>
              <a:rPr lang="it-IT" sz="130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G. Felici</a:t>
            </a:r>
            <a:endParaRPr lang="it-IT" sz="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685799" y="288636"/>
            <a:ext cx="6403110" cy="45027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The trigger burst case</a:t>
            </a:r>
            <a:endParaRPr lang="en-GB" i="1" dirty="0">
              <a:solidFill>
                <a:schemeClr val="bg1"/>
              </a:solidFill>
              <a:latin typeface="Verdana" charset="0"/>
            </a:endParaRPr>
          </a:p>
        </p:txBody>
      </p:sp>
      <p:sp>
        <p:nvSpPr>
          <p:cNvPr id="132" name="Rectangle 89"/>
          <p:cNvSpPr/>
          <p:nvPr/>
        </p:nvSpPr>
        <p:spPr bwMode="auto">
          <a:xfrm>
            <a:off x="1211399" y="1134780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lvl="0" algn="ctr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32 samples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33" name="Rectangle 89"/>
          <p:cNvSpPr/>
          <p:nvPr/>
        </p:nvSpPr>
        <p:spPr bwMode="auto">
          <a:xfrm>
            <a:off x="2293920" y="1134780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34" name="Rectangle 89"/>
          <p:cNvSpPr/>
          <p:nvPr/>
        </p:nvSpPr>
        <p:spPr bwMode="auto">
          <a:xfrm>
            <a:off x="3373920" y="1134780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35" name="Rectangle 89"/>
          <p:cNvSpPr/>
          <p:nvPr/>
        </p:nvSpPr>
        <p:spPr bwMode="auto">
          <a:xfrm>
            <a:off x="4453920" y="1134780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36" name="Rectangle 89"/>
          <p:cNvSpPr/>
          <p:nvPr/>
        </p:nvSpPr>
        <p:spPr bwMode="auto">
          <a:xfrm>
            <a:off x="5536441" y="1134780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37" name="Rectangle 89"/>
          <p:cNvSpPr/>
          <p:nvPr/>
        </p:nvSpPr>
        <p:spPr bwMode="auto">
          <a:xfrm>
            <a:off x="6616441" y="1134780"/>
            <a:ext cx="1080000" cy="180000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38" name="Rectangle 94"/>
          <p:cNvSpPr/>
          <p:nvPr/>
        </p:nvSpPr>
        <p:spPr>
          <a:xfrm>
            <a:off x="507825" y="1080178"/>
            <a:ext cx="64805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Ch </a:t>
            </a:r>
            <a:r>
              <a:rPr lang="en-GB" sz="1100" dirty="0" err="1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n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39" name="Rectangle 94"/>
          <p:cNvSpPr/>
          <p:nvPr/>
        </p:nvSpPr>
        <p:spPr>
          <a:xfrm>
            <a:off x="7879330" y="1061608"/>
            <a:ext cx="780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Trigger 1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cxnSp>
        <p:nvCxnSpPr>
          <p:cNvPr id="140" name="Straight Arrow Connector 109"/>
          <p:cNvCxnSpPr/>
          <p:nvPr/>
        </p:nvCxnSpPr>
        <p:spPr>
          <a:xfrm flipH="1">
            <a:off x="7782068" y="1210983"/>
            <a:ext cx="192570" cy="2209"/>
          </a:xfrm>
          <a:prstGeom prst="straightConnector1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Rectangle 89"/>
          <p:cNvSpPr/>
          <p:nvPr/>
        </p:nvSpPr>
        <p:spPr bwMode="auto">
          <a:xfrm>
            <a:off x="1198266" y="1393187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lvl="0" algn="ctr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32 samples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42" name="Rectangle 89"/>
          <p:cNvSpPr/>
          <p:nvPr/>
        </p:nvSpPr>
        <p:spPr bwMode="auto">
          <a:xfrm>
            <a:off x="2280787" y="1393187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43" name="Rectangle 89"/>
          <p:cNvSpPr/>
          <p:nvPr/>
        </p:nvSpPr>
        <p:spPr bwMode="auto">
          <a:xfrm>
            <a:off x="3360787" y="1393187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44" name="Rectangle 89"/>
          <p:cNvSpPr/>
          <p:nvPr/>
        </p:nvSpPr>
        <p:spPr bwMode="auto">
          <a:xfrm>
            <a:off x="4440787" y="1393187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45" name="Rectangle 89"/>
          <p:cNvSpPr/>
          <p:nvPr/>
        </p:nvSpPr>
        <p:spPr bwMode="auto">
          <a:xfrm>
            <a:off x="5523308" y="1393187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46" name="Rectangle 89"/>
          <p:cNvSpPr/>
          <p:nvPr/>
        </p:nvSpPr>
        <p:spPr bwMode="auto">
          <a:xfrm>
            <a:off x="6603308" y="1393187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47" name="Rectangle 89"/>
          <p:cNvSpPr/>
          <p:nvPr/>
        </p:nvSpPr>
        <p:spPr bwMode="auto">
          <a:xfrm>
            <a:off x="6394486" y="1393187"/>
            <a:ext cx="1080000" cy="180000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48" name="Rectangle 89"/>
          <p:cNvSpPr/>
          <p:nvPr/>
        </p:nvSpPr>
        <p:spPr bwMode="auto">
          <a:xfrm>
            <a:off x="1211399" y="1648042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lvl="0" algn="ctr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32 samples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49" name="Rectangle 89"/>
          <p:cNvSpPr/>
          <p:nvPr/>
        </p:nvSpPr>
        <p:spPr bwMode="auto">
          <a:xfrm>
            <a:off x="2293920" y="1648042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50" name="Rectangle 89"/>
          <p:cNvSpPr/>
          <p:nvPr/>
        </p:nvSpPr>
        <p:spPr bwMode="auto">
          <a:xfrm>
            <a:off x="3373920" y="1648042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51" name="Rectangle 89"/>
          <p:cNvSpPr/>
          <p:nvPr/>
        </p:nvSpPr>
        <p:spPr bwMode="auto">
          <a:xfrm>
            <a:off x="4453920" y="1648042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52" name="Rectangle 89"/>
          <p:cNvSpPr/>
          <p:nvPr/>
        </p:nvSpPr>
        <p:spPr bwMode="auto">
          <a:xfrm>
            <a:off x="5536441" y="1648042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53" name="Rectangle 89"/>
          <p:cNvSpPr/>
          <p:nvPr/>
        </p:nvSpPr>
        <p:spPr bwMode="auto">
          <a:xfrm>
            <a:off x="6616441" y="1648042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54" name="Rectangle 89"/>
          <p:cNvSpPr/>
          <p:nvPr/>
        </p:nvSpPr>
        <p:spPr bwMode="auto">
          <a:xfrm>
            <a:off x="5535518" y="1648042"/>
            <a:ext cx="1080000" cy="180000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55" name="Rectangle 57"/>
          <p:cNvSpPr/>
          <p:nvPr/>
        </p:nvSpPr>
        <p:spPr>
          <a:xfrm>
            <a:off x="125220" y="2085145"/>
            <a:ext cx="740195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hangingPunct="0">
              <a:defRPr/>
            </a:pPr>
            <a:r>
              <a:rPr lang="en-US" sz="14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FEE  data transfer optimization : download the 3 events as a single “big” event  </a:t>
            </a:r>
          </a:p>
          <a:p>
            <a:pPr lvl="1">
              <a:buFont typeface="Wingdings" charset="2"/>
              <a:buChar char="§"/>
              <a:defRPr/>
            </a:pPr>
            <a:r>
              <a:rPr lang="en-US" sz="14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 Pro : Front-End data transfer optimization</a:t>
            </a:r>
          </a:p>
          <a:p>
            <a:pPr lvl="1">
              <a:buFont typeface="Wingdings" charset="2"/>
              <a:buChar char="§"/>
              <a:defRPr/>
            </a:pPr>
            <a:r>
              <a:rPr lang="en-US" sz="14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 Cons : </a:t>
            </a:r>
          </a:p>
          <a:p>
            <a:pPr lvl="2">
              <a:buFont typeface="Wingdings" charset="2"/>
              <a:buChar char="§"/>
              <a:defRPr/>
            </a:pPr>
            <a:r>
              <a:rPr lang="en-US" sz="14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 events are overlapped in the same data frame (further elaboration required to split single events)</a:t>
            </a:r>
          </a:p>
          <a:p>
            <a:pPr lvl="2">
              <a:buFont typeface="Wingdings" charset="2"/>
              <a:buChar char="§"/>
              <a:defRPr/>
            </a:pPr>
            <a:r>
              <a:rPr lang="en-US" sz="14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  data frames do not have the same lengths </a:t>
            </a:r>
            <a:r>
              <a:rPr lang="en-US" sz="14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(L1 </a:t>
            </a:r>
            <a:r>
              <a:rPr lang="en-US" sz="14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trigger occurrences)</a:t>
            </a:r>
          </a:p>
        </p:txBody>
      </p:sp>
      <p:sp>
        <p:nvSpPr>
          <p:cNvPr id="156" name="Rectangle 94"/>
          <p:cNvSpPr/>
          <p:nvPr/>
        </p:nvSpPr>
        <p:spPr>
          <a:xfrm>
            <a:off x="507825" y="1350255"/>
            <a:ext cx="6480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Ch </a:t>
            </a:r>
            <a:r>
              <a:rPr lang="en-GB" sz="1100" dirty="0" err="1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n+i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57" name="Rectangle 94"/>
          <p:cNvSpPr/>
          <p:nvPr/>
        </p:nvSpPr>
        <p:spPr>
          <a:xfrm>
            <a:off x="7879330" y="1341788"/>
            <a:ext cx="780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Trigger 2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cxnSp>
        <p:nvCxnSpPr>
          <p:cNvPr id="158" name="Straight Arrow Connector 109"/>
          <p:cNvCxnSpPr/>
          <p:nvPr/>
        </p:nvCxnSpPr>
        <p:spPr>
          <a:xfrm flipH="1">
            <a:off x="7782068" y="1491163"/>
            <a:ext cx="192570" cy="2209"/>
          </a:xfrm>
          <a:prstGeom prst="straightConnector1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9" name="Rectangle 94"/>
          <p:cNvSpPr/>
          <p:nvPr/>
        </p:nvSpPr>
        <p:spPr>
          <a:xfrm>
            <a:off x="7879330" y="1586458"/>
            <a:ext cx="780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Trigger 3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cxnSp>
        <p:nvCxnSpPr>
          <p:cNvPr id="160" name="Straight Arrow Connector 109"/>
          <p:cNvCxnSpPr/>
          <p:nvPr/>
        </p:nvCxnSpPr>
        <p:spPr>
          <a:xfrm flipH="1">
            <a:off x="7782068" y="1735833"/>
            <a:ext cx="192570" cy="2209"/>
          </a:xfrm>
          <a:prstGeom prst="straightConnector1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Rectangle 94"/>
          <p:cNvSpPr/>
          <p:nvPr/>
        </p:nvSpPr>
        <p:spPr>
          <a:xfrm>
            <a:off x="507825" y="1603398"/>
            <a:ext cx="6480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Ch </a:t>
            </a:r>
            <a:r>
              <a:rPr lang="en-GB" sz="1100" dirty="0" err="1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n+i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62" name="Rectangle 155"/>
          <p:cNvSpPr/>
          <p:nvPr/>
        </p:nvSpPr>
        <p:spPr>
          <a:xfrm>
            <a:off x="3455268" y="773509"/>
            <a:ext cx="2108019" cy="307777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pPr lvl="0" algn="ctr" defTabSz="914400" eaLnBrk="0" hangingPunct="0">
              <a:defRPr/>
            </a:pPr>
            <a:r>
              <a:rPr lang="en-US" sz="1400" kern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ＭＳ Ｐゴシック" pitchFamily="-107" charset="-128"/>
                <a:cs typeface="Calibri"/>
              </a:rPr>
              <a:t>Data transfer optimization</a:t>
            </a:r>
          </a:p>
        </p:txBody>
      </p:sp>
      <p:sp>
        <p:nvSpPr>
          <p:cNvPr id="163" name="Parentesi graffa aperta 162"/>
          <p:cNvSpPr/>
          <p:nvPr/>
        </p:nvSpPr>
        <p:spPr bwMode="auto">
          <a:xfrm rot="16200000" flipV="1">
            <a:off x="6549622" y="1003957"/>
            <a:ext cx="108753" cy="2159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65" name="Rectangle 89"/>
          <p:cNvSpPr/>
          <p:nvPr/>
        </p:nvSpPr>
        <p:spPr bwMode="auto">
          <a:xfrm>
            <a:off x="1272958" y="3943285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lvl="0" algn="ctr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32 samples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66" name="Rectangle 89"/>
          <p:cNvSpPr/>
          <p:nvPr/>
        </p:nvSpPr>
        <p:spPr bwMode="auto">
          <a:xfrm>
            <a:off x="2355479" y="3943285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67" name="Rectangle 89"/>
          <p:cNvSpPr/>
          <p:nvPr/>
        </p:nvSpPr>
        <p:spPr bwMode="auto">
          <a:xfrm>
            <a:off x="3435479" y="3943285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68" name="Rectangle 89"/>
          <p:cNvSpPr/>
          <p:nvPr/>
        </p:nvSpPr>
        <p:spPr bwMode="auto">
          <a:xfrm>
            <a:off x="4515479" y="3943285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69" name="Rectangle 89"/>
          <p:cNvSpPr/>
          <p:nvPr/>
        </p:nvSpPr>
        <p:spPr bwMode="auto">
          <a:xfrm>
            <a:off x="5598000" y="3943285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70" name="Rectangle 89"/>
          <p:cNvSpPr/>
          <p:nvPr/>
        </p:nvSpPr>
        <p:spPr bwMode="auto">
          <a:xfrm>
            <a:off x="6678000" y="3943285"/>
            <a:ext cx="1080000" cy="180000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71" name="Rectangle 94"/>
          <p:cNvSpPr/>
          <p:nvPr/>
        </p:nvSpPr>
        <p:spPr>
          <a:xfrm>
            <a:off x="569384" y="3888683"/>
            <a:ext cx="64805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Ch </a:t>
            </a:r>
            <a:r>
              <a:rPr lang="en-GB" sz="1100" dirty="0" err="1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n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72" name="Rectangle 94"/>
          <p:cNvSpPr/>
          <p:nvPr/>
        </p:nvSpPr>
        <p:spPr>
          <a:xfrm>
            <a:off x="7940889" y="3870113"/>
            <a:ext cx="780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Trigger 1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cxnSp>
        <p:nvCxnSpPr>
          <p:cNvPr id="173" name="Straight Arrow Connector 109"/>
          <p:cNvCxnSpPr/>
          <p:nvPr/>
        </p:nvCxnSpPr>
        <p:spPr>
          <a:xfrm flipH="1">
            <a:off x="7843627" y="4019488"/>
            <a:ext cx="192570" cy="2209"/>
          </a:xfrm>
          <a:prstGeom prst="straightConnector1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" name="Rectangle 89"/>
          <p:cNvSpPr/>
          <p:nvPr/>
        </p:nvSpPr>
        <p:spPr bwMode="auto">
          <a:xfrm>
            <a:off x="1259825" y="4201692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lvl="0" algn="ctr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32 samples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75" name="Rectangle 89"/>
          <p:cNvSpPr/>
          <p:nvPr/>
        </p:nvSpPr>
        <p:spPr bwMode="auto">
          <a:xfrm>
            <a:off x="2342346" y="4201692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76" name="Rectangle 89"/>
          <p:cNvSpPr/>
          <p:nvPr/>
        </p:nvSpPr>
        <p:spPr bwMode="auto">
          <a:xfrm>
            <a:off x="3422346" y="4201692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77" name="Rectangle 89"/>
          <p:cNvSpPr/>
          <p:nvPr/>
        </p:nvSpPr>
        <p:spPr bwMode="auto">
          <a:xfrm>
            <a:off x="4502346" y="4201692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78" name="Rectangle 89"/>
          <p:cNvSpPr/>
          <p:nvPr/>
        </p:nvSpPr>
        <p:spPr bwMode="auto">
          <a:xfrm>
            <a:off x="5584867" y="4201692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79" name="Rectangle 89"/>
          <p:cNvSpPr/>
          <p:nvPr/>
        </p:nvSpPr>
        <p:spPr bwMode="auto">
          <a:xfrm>
            <a:off x="6664867" y="4201692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80" name="Rectangle 89"/>
          <p:cNvSpPr/>
          <p:nvPr/>
        </p:nvSpPr>
        <p:spPr bwMode="auto">
          <a:xfrm>
            <a:off x="6456045" y="4201692"/>
            <a:ext cx="1080000" cy="180000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81" name="Rectangle 89"/>
          <p:cNvSpPr/>
          <p:nvPr/>
        </p:nvSpPr>
        <p:spPr bwMode="auto">
          <a:xfrm>
            <a:off x="1272958" y="4456547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lvl="0" algn="ctr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32 samples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82" name="Rectangle 89"/>
          <p:cNvSpPr/>
          <p:nvPr/>
        </p:nvSpPr>
        <p:spPr bwMode="auto">
          <a:xfrm>
            <a:off x="2355479" y="4456547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83" name="Rectangle 89"/>
          <p:cNvSpPr/>
          <p:nvPr/>
        </p:nvSpPr>
        <p:spPr bwMode="auto">
          <a:xfrm>
            <a:off x="3435479" y="4456547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84" name="Rectangle 89"/>
          <p:cNvSpPr/>
          <p:nvPr/>
        </p:nvSpPr>
        <p:spPr bwMode="auto">
          <a:xfrm>
            <a:off x="4515479" y="4456547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85" name="Rectangle 89"/>
          <p:cNvSpPr/>
          <p:nvPr/>
        </p:nvSpPr>
        <p:spPr bwMode="auto">
          <a:xfrm>
            <a:off x="5598000" y="4456547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86" name="Rectangle 89"/>
          <p:cNvSpPr/>
          <p:nvPr/>
        </p:nvSpPr>
        <p:spPr bwMode="auto">
          <a:xfrm>
            <a:off x="6678000" y="4456547"/>
            <a:ext cx="1080000" cy="18000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87" name="Rectangle 89"/>
          <p:cNvSpPr/>
          <p:nvPr/>
        </p:nvSpPr>
        <p:spPr bwMode="auto">
          <a:xfrm>
            <a:off x="5597077" y="4456547"/>
            <a:ext cx="1080000" cy="180000"/>
          </a:xfrm>
          <a:prstGeom prst="rect">
            <a:avLst/>
          </a:prstGeom>
          <a:solidFill>
            <a:srgbClr val="FF0000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88" name="Rectangle 57"/>
          <p:cNvSpPr/>
          <p:nvPr/>
        </p:nvSpPr>
        <p:spPr>
          <a:xfrm>
            <a:off x="150621" y="4774962"/>
            <a:ext cx="741434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hangingPunct="0">
              <a:defRPr/>
            </a:pPr>
            <a:r>
              <a:rPr lang="en-US" sz="14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Single event data transfer</a:t>
            </a:r>
            <a:r>
              <a:rPr lang="en-US" sz="14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 </a:t>
            </a:r>
            <a:r>
              <a:rPr lang="en-US" sz="14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: readout each event separately</a:t>
            </a:r>
          </a:p>
          <a:p>
            <a:pPr lvl="1">
              <a:buFont typeface="Wingdings" charset="2"/>
              <a:buChar char="§"/>
              <a:defRPr/>
            </a:pPr>
            <a:r>
              <a:rPr lang="en-US" sz="14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 Pro :</a:t>
            </a:r>
          </a:p>
          <a:p>
            <a:pPr lvl="2">
              <a:buFont typeface="Wingdings" charset="2"/>
              <a:buChar char="§"/>
              <a:defRPr/>
            </a:pPr>
            <a:r>
              <a:rPr lang="en-US" sz="14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 Front-End events have the same size</a:t>
            </a:r>
          </a:p>
          <a:p>
            <a:pPr lvl="2">
              <a:buFont typeface="Wingdings" charset="2"/>
              <a:buChar char="§"/>
              <a:defRPr/>
            </a:pPr>
            <a:r>
              <a:rPr lang="en-US" sz="14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 FEX can be applied while reading the event</a:t>
            </a:r>
          </a:p>
          <a:p>
            <a:pPr lvl="2">
              <a:buFont typeface="Wingdings" charset="2"/>
              <a:buChar char="§"/>
              <a:defRPr/>
            </a:pPr>
            <a:r>
              <a:rPr lang="en-US" sz="14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 Readout procedure provides event de-randomization</a:t>
            </a:r>
          </a:p>
          <a:p>
            <a:pPr lvl="1">
              <a:buFont typeface="Wingdings" charset="2"/>
              <a:buChar char="§"/>
              <a:defRPr/>
            </a:pPr>
            <a:r>
              <a:rPr lang="en-US" sz="14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 Cons : </a:t>
            </a:r>
          </a:p>
          <a:p>
            <a:pPr lvl="2">
              <a:buFont typeface="Wingdings" charset="2"/>
              <a:buChar char="§"/>
              <a:defRPr/>
            </a:pPr>
            <a:r>
              <a:rPr lang="en-US" sz="14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 Partial (previous) L1 event  re-reading</a:t>
            </a:r>
          </a:p>
        </p:txBody>
      </p:sp>
      <p:sp>
        <p:nvSpPr>
          <p:cNvPr id="189" name="Rectangle 94"/>
          <p:cNvSpPr/>
          <p:nvPr/>
        </p:nvSpPr>
        <p:spPr>
          <a:xfrm>
            <a:off x="569384" y="4158760"/>
            <a:ext cx="6480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Ch </a:t>
            </a:r>
            <a:r>
              <a:rPr lang="en-GB" sz="1100" dirty="0" err="1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n+i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90" name="Rectangle 94"/>
          <p:cNvSpPr/>
          <p:nvPr/>
        </p:nvSpPr>
        <p:spPr>
          <a:xfrm>
            <a:off x="7940889" y="4150293"/>
            <a:ext cx="780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Trigger 2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cxnSp>
        <p:nvCxnSpPr>
          <p:cNvPr id="191" name="Straight Arrow Connector 109"/>
          <p:cNvCxnSpPr/>
          <p:nvPr/>
        </p:nvCxnSpPr>
        <p:spPr>
          <a:xfrm flipH="1">
            <a:off x="7843627" y="4299668"/>
            <a:ext cx="192570" cy="2209"/>
          </a:xfrm>
          <a:prstGeom prst="straightConnector1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2" name="Rectangle 94"/>
          <p:cNvSpPr/>
          <p:nvPr/>
        </p:nvSpPr>
        <p:spPr>
          <a:xfrm>
            <a:off x="7940889" y="4394963"/>
            <a:ext cx="780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Trigger 3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cxnSp>
        <p:nvCxnSpPr>
          <p:cNvPr id="193" name="Straight Arrow Connector 109"/>
          <p:cNvCxnSpPr/>
          <p:nvPr/>
        </p:nvCxnSpPr>
        <p:spPr>
          <a:xfrm flipH="1">
            <a:off x="7843627" y="4544338"/>
            <a:ext cx="192570" cy="2209"/>
          </a:xfrm>
          <a:prstGeom prst="straightConnector1">
            <a:avLst/>
          </a:prstGeom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" name="Rectangle 94"/>
          <p:cNvSpPr/>
          <p:nvPr/>
        </p:nvSpPr>
        <p:spPr>
          <a:xfrm>
            <a:off x="569384" y="4411903"/>
            <a:ext cx="6480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Ch </a:t>
            </a:r>
            <a:r>
              <a:rPr lang="en-GB" sz="1100" dirty="0" err="1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n+i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95" name="Parentesi graffa aperta 194"/>
          <p:cNvSpPr/>
          <p:nvPr/>
        </p:nvSpPr>
        <p:spPr bwMode="auto">
          <a:xfrm rot="16200000" flipV="1">
            <a:off x="7154992" y="4212591"/>
            <a:ext cx="108752" cy="110066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96" name="Parentesi graffa aperta 195"/>
          <p:cNvSpPr/>
          <p:nvPr/>
        </p:nvSpPr>
        <p:spPr bwMode="auto">
          <a:xfrm rot="16200000" flipV="1">
            <a:off x="6917926" y="4331124"/>
            <a:ext cx="108752" cy="110066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97" name="Parentesi graffa aperta 196"/>
          <p:cNvSpPr/>
          <p:nvPr/>
        </p:nvSpPr>
        <p:spPr bwMode="auto">
          <a:xfrm rot="16200000" flipV="1">
            <a:off x="6105126" y="4424258"/>
            <a:ext cx="108752" cy="110066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99" name="Rectangle 155"/>
          <p:cNvSpPr/>
          <p:nvPr/>
        </p:nvSpPr>
        <p:spPr>
          <a:xfrm>
            <a:off x="3275693" y="3605609"/>
            <a:ext cx="2568782" cy="307777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pPr lvl="0" algn="ctr" defTabSz="914400" eaLnBrk="0" hangingPunct="0">
              <a:defRPr/>
            </a:pPr>
            <a:r>
              <a:rPr lang="en-US" sz="1400" kern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ＭＳ Ｐゴシック" pitchFamily="-107" charset="-128"/>
                <a:cs typeface="Calibri"/>
              </a:rPr>
              <a:t>Event management optimization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1" name="Connettore 1 120"/>
          <p:cNvCxnSpPr/>
          <p:nvPr/>
        </p:nvCxnSpPr>
        <p:spPr bwMode="auto">
          <a:xfrm rot="10800000" flipV="1">
            <a:off x="3115598" y="1871144"/>
            <a:ext cx="605503" cy="42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20025" y="6475330"/>
            <a:ext cx="2133600" cy="365125"/>
          </a:xfrm>
        </p:spPr>
        <p:txBody>
          <a:bodyPr anchor="ctr"/>
          <a:lstStyle/>
          <a:p>
            <a:fld id="{5A6248CD-4171-0D41-BFB2-628A7EDA2570}" type="slidenum">
              <a:rPr lang="it-IT" sz="1300" smtClean="0"/>
              <a:pPr/>
              <a:t>6</a:t>
            </a:fld>
            <a:endParaRPr lang="it-IT" sz="13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75330"/>
            <a:ext cx="3157959" cy="365125"/>
          </a:xfrm>
        </p:spPr>
        <p:txBody>
          <a:bodyPr anchor="ctr"/>
          <a:lstStyle/>
          <a:p>
            <a:r>
              <a:rPr lang="it-IT" sz="1300" smtClean="0"/>
              <a:t>LNF-SuperB Workshop – September 2010</a:t>
            </a:r>
            <a:endParaRPr lang="en-US" sz="13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3002" y="6475330"/>
            <a:ext cx="2133600" cy="365125"/>
          </a:xfrm>
        </p:spPr>
        <p:txBody>
          <a:bodyPr anchor="ctr"/>
          <a:lstStyle/>
          <a:p>
            <a:r>
              <a:rPr lang="it-IT" sz="130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G. Felici</a:t>
            </a:r>
            <a:endParaRPr lang="it-IT" sz="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685799" y="288636"/>
            <a:ext cx="6403110" cy="45027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A pushing-mode FE readout architecture </a:t>
            </a:r>
            <a:endParaRPr lang="en-GB" i="1" dirty="0">
              <a:solidFill>
                <a:schemeClr val="bg1"/>
              </a:solidFill>
              <a:latin typeface="Verdana" charset="0"/>
            </a:endParaRPr>
          </a:p>
        </p:txBody>
      </p:sp>
      <p:cxnSp>
        <p:nvCxnSpPr>
          <p:cNvPr id="83" name="Connettore 1 82"/>
          <p:cNvCxnSpPr/>
          <p:nvPr/>
        </p:nvCxnSpPr>
        <p:spPr bwMode="auto">
          <a:xfrm rot="16200000" flipH="1">
            <a:off x="3091406" y="2911485"/>
            <a:ext cx="838180" cy="21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84" name="Rectangle 53"/>
          <p:cNvSpPr/>
          <p:nvPr/>
        </p:nvSpPr>
        <p:spPr bwMode="auto">
          <a:xfrm>
            <a:off x="2802472" y="3238494"/>
            <a:ext cx="1418167" cy="241323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COUNTER (</a:t>
            </a:r>
            <a:r>
              <a:rPr kumimoji="0" lang="it-IT" sz="1100" i="0" u="none" strike="noStrike" kern="0" cap="none" spc="0" normalizeH="0" baseline="0" noProof="0" dirty="0" err="1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0</a:t>
            </a:r>
            <a:r>
              <a:rPr kumimoji="0" lang="it-IT" sz="110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 </a:t>
            </a:r>
            <a:r>
              <a:rPr kumimoji="0" lang="it-IT" sz="1100" i="0" u="none" strike="noStrike" kern="0" cap="none" spc="0" normalizeH="0" baseline="0" noProof="0" dirty="0" err="1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–</a:t>
            </a:r>
            <a:r>
              <a:rPr lang="it-IT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 </a:t>
            </a:r>
            <a:r>
              <a:rPr lang="it-IT" sz="1100" kern="0" dirty="0" err="1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n</a:t>
            </a:r>
            <a:r>
              <a:rPr kumimoji="0" lang="it-IT" sz="110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)</a:t>
            </a:r>
          </a:p>
        </p:txBody>
      </p:sp>
      <p:sp>
        <p:nvSpPr>
          <p:cNvPr id="85" name="Rectangle 53"/>
          <p:cNvSpPr/>
          <p:nvPr/>
        </p:nvSpPr>
        <p:spPr bwMode="auto">
          <a:xfrm>
            <a:off x="2805648" y="4220634"/>
            <a:ext cx="1409696" cy="50376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1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L1 FIFO</a:t>
            </a:r>
            <a:endParaRPr kumimoji="0" lang="it-IT" sz="110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cxnSp>
        <p:nvCxnSpPr>
          <p:cNvPr id="87" name="Connettore 1 86"/>
          <p:cNvCxnSpPr/>
          <p:nvPr/>
        </p:nvCxnSpPr>
        <p:spPr bwMode="auto">
          <a:xfrm rot="10800000">
            <a:off x="2332568" y="2192867"/>
            <a:ext cx="533408" cy="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88" name="Rettangolo 87"/>
          <p:cNvSpPr/>
          <p:nvPr/>
        </p:nvSpPr>
        <p:spPr>
          <a:xfrm>
            <a:off x="1612912" y="1978218"/>
            <a:ext cx="6773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Sampled data</a:t>
            </a:r>
            <a:endParaRPr lang="it-IT" sz="1000" dirty="0"/>
          </a:p>
        </p:txBody>
      </p:sp>
      <p:sp>
        <p:nvSpPr>
          <p:cNvPr id="89" name="Rectangle 53"/>
          <p:cNvSpPr/>
          <p:nvPr/>
        </p:nvSpPr>
        <p:spPr bwMode="auto">
          <a:xfrm>
            <a:off x="4495800" y="1896537"/>
            <a:ext cx="2129367" cy="592667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noProof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DATA RO SM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0" cap="none" spc="0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(FEX)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noProof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Pushing mode</a:t>
            </a:r>
            <a:endParaRPr kumimoji="0" lang="en-US" sz="110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cxnSp>
        <p:nvCxnSpPr>
          <p:cNvPr id="90" name="Connettore 1 89"/>
          <p:cNvCxnSpPr/>
          <p:nvPr/>
        </p:nvCxnSpPr>
        <p:spPr bwMode="auto">
          <a:xfrm rot="10800000" flipV="1">
            <a:off x="4144296" y="2199200"/>
            <a:ext cx="351531" cy="21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91" name="Connettore 1 90"/>
          <p:cNvCxnSpPr/>
          <p:nvPr/>
        </p:nvCxnSpPr>
        <p:spPr bwMode="auto">
          <a:xfrm rot="10800000" flipV="1">
            <a:off x="3162165" y="2476511"/>
            <a:ext cx="605503" cy="42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Connettore 1 93"/>
          <p:cNvCxnSpPr/>
          <p:nvPr/>
        </p:nvCxnSpPr>
        <p:spPr bwMode="auto">
          <a:xfrm rot="5400000">
            <a:off x="3249617" y="3960817"/>
            <a:ext cx="516464" cy="31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5" name="Rettangolo 94"/>
          <p:cNvSpPr/>
          <p:nvPr/>
        </p:nvSpPr>
        <p:spPr>
          <a:xfrm>
            <a:off x="2853296" y="2854519"/>
            <a:ext cx="7450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ADDR</a:t>
            </a:r>
            <a:endParaRPr lang="it-IT" sz="1000" dirty="0"/>
          </a:p>
        </p:txBody>
      </p:sp>
      <p:cxnSp>
        <p:nvCxnSpPr>
          <p:cNvPr id="96" name="Connettore 1 95"/>
          <p:cNvCxnSpPr/>
          <p:nvPr/>
        </p:nvCxnSpPr>
        <p:spPr bwMode="auto">
          <a:xfrm rot="10800000" flipV="1">
            <a:off x="6633545" y="2192850"/>
            <a:ext cx="351531" cy="21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97" name="Rectangle 87"/>
          <p:cNvSpPr/>
          <p:nvPr/>
        </p:nvSpPr>
        <p:spPr bwMode="auto">
          <a:xfrm>
            <a:off x="6987435" y="1885671"/>
            <a:ext cx="150192" cy="604021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Ev3</a:t>
            </a:r>
          </a:p>
        </p:txBody>
      </p:sp>
      <p:sp>
        <p:nvSpPr>
          <p:cNvPr id="98" name="Rectangle 88"/>
          <p:cNvSpPr/>
          <p:nvPr/>
        </p:nvSpPr>
        <p:spPr bwMode="auto">
          <a:xfrm>
            <a:off x="7133485" y="1885671"/>
            <a:ext cx="150192" cy="604021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Ev2</a:t>
            </a:r>
          </a:p>
        </p:txBody>
      </p:sp>
      <p:sp>
        <p:nvSpPr>
          <p:cNvPr id="99" name="Rectangle 89"/>
          <p:cNvSpPr/>
          <p:nvPr/>
        </p:nvSpPr>
        <p:spPr bwMode="auto">
          <a:xfrm>
            <a:off x="7285885" y="1885671"/>
            <a:ext cx="150192" cy="604021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Ev1</a:t>
            </a:r>
          </a:p>
        </p:txBody>
      </p:sp>
      <p:cxnSp>
        <p:nvCxnSpPr>
          <p:cNvPr id="102" name="Connettore 1 101"/>
          <p:cNvCxnSpPr/>
          <p:nvPr/>
        </p:nvCxnSpPr>
        <p:spPr bwMode="auto">
          <a:xfrm rot="10800000" flipV="1">
            <a:off x="7454800" y="2167450"/>
            <a:ext cx="351531" cy="21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03" name="Rettangolo 102"/>
          <p:cNvSpPr/>
          <p:nvPr/>
        </p:nvSpPr>
        <p:spPr>
          <a:xfrm>
            <a:off x="6854217" y="1568340"/>
            <a:ext cx="73609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RO buffer</a:t>
            </a:r>
            <a:endParaRPr lang="it-IT" dirty="0"/>
          </a:p>
        </p:txBody>
      </p:sp>
      <p:sp>
        <p:nvSpPr>
          <p:cNvPr id="104" name="Rettangolo 103"/>
          <p:cNvSpPr/>
          <p:nvPr/>
        </p:nvSpPr>
        <p:spPr>
          <a:xfrm>
            <a:off x="7717412" y="1935871"/>
            <a:ext cx="9651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Concentrator board</a:t>
            </a:r>
            <a:endParaRPr lang="it-IT" sz="1000" dirty="0"/>
          </a:p>
        </p:txBody>
      </p:sp>
      <p:sp>
        <p:nvSpPr>
          <p:cNvPr id="108" name="Rectangle 94"/>
          <p:cNvSpPr/>
          <p:nvPr/>
        </p:nvSpPr>
        <p:spPr>
          <a:xfrm>
            <a:off x="2432387" y="1286937"/>
            <a:ext cx="215487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defRPr/>
            </a:pP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Trigger Latency Time +</a:t>
            </a: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 </a:t>
            </a:r>
            <a:r>
              <a:rPr lang="en-GB" sz="1100" dirty="0" err="1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n</a:t>
            </a: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 </a:t>
            </a:r>
            <a:r>
              <a:rPr lang="en-GB" sz="1100" dirty="0" smtClean="0">
                <a:solidFill>
                  <a:srgbClr val="808080">
                    <a:lumMod val="50000"/>
                  </a:srgbClr>
                </a:solidFill>
                <a:latin typeface="Calibri"/>
                <a:cs typeface="Calibri"/>
              </a:rPr>
              <a:t>samples (Dual-port memory)</a:t>
            </a:r>
            <a:endParaRPr lang="en-US" sz="1100" kern="0" dirty="0" smtClean="0">
              <a:solidFill>
                <a:srgbClr val="404040"/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09" name="Parentesi graffa aperta 108"/>
          <p:cNvSpPr/>
          <p:nvPr/>
        </p:nvSpPr>
        <p:spPr bwMode="auto">
          <a:xfrm rot="5400000">
            <a:off x="3441701" y="1134532"/>
            <a:ext cx="135466" cy="1253068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14" name="Rectangle 87"/>
          <p:cNvSpPr/>
          <p:nvPr/>
        </p:nvSpPr>
        <p:spPr bwMode="auto">
          <a:xfrm>
            <a:off x="3685386" y="1872972"/>
            <a:ext cx="150192" cy="604021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2</a:t>
            </a:r>
          </a:p>
        </p:txBody>
      </p:sp>
      <p:sp>
        <p:nvSpPr>
          <p:cNvPr id="115" name="Rectangle 88"/>
          <p:cNvSpPr/>
          <p:nvPr/>
        </p:nvSpPr>
        <p:spPr bwMode="auto">
          <a:xfrm>
            <a:off x="3831436" y="1872972"/>
            <a:ext cx="150192" cy="604021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1</a:t>
            </a:r>
          </a:p>
        </p:txBody>
      </p:sp>
      <p:sp>
        <p:nvSpPr>
          <p:cNvPr id="116" name="Rectangle 89"/>
          <p:cNvSpPr/>
          <p:nvPr/>
        </p:nvSpPr>
        <p:spPr bwMode="auto">
          <a:xfrm>
            <a:off x="3983836" y="1872972"/>
            <a:ext cx="150192" cy="604021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0</a:t>
            </a:r>
          </a:p>
        </p:txBody>
      </p:sp>
      <p:sp>
        <p:nvSpPr>
          <p:cNvPr id="117" name="Rectangle 87"/>
          <p:cNvSpPr/>
          <p:nvPr/>
        </p:nvSpPr>
        <p:spPr bwMode="auto">
          <a:xfrm>
            <a:off x="2881053" y="1872972"/>
            <a:ext cx="150192" cy="604021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rPr>
              <a:t>n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118" name="Rectangle 88"/>
          <p:cNvSpPr/>
          <p:nvPr/>
        </p:nvSpPr>
        <p:spPr bwMode="auto">
          <a:xfrm>
            <a:off x="3027103" y="1872972"/>
            <a:ext cx="150192" cy="604021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18000" rIns="36000" bIns="180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cxnSp>
        <p:nvCxnSpPr>
          <p:cNvPr id="122" name="Connettore 1 121"/>
          <p:cNvCxnSpPr/>
          <p:nvPr/>
        </p:nvCxnSpPr>
        <p:spPr bwMode="auto">
          <a:xfrm rot="10800000">
            <a:off x="2290235" y="3361262"/>
            <a:ext cx="491074" cy="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23" name="Rettangolo 122"/>
          <p:cNvSpPr/>
          <p:nvPr/>
        </p:nvSpPr>
        <p:spPr>
          <a:xfrm>
            <a:off x="1536704" y="3070418"/>
            <a:ext cx="6773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Sampling clock</a:t>
            </a:r>
            <a:endParaRPr lang="it-IT" sz="1000" dirty="0"/>
          </a:p>
        </p:txBody>
      </p:sp>
      <p:cxnSp>
        <p:nvCxnSpPr>
          <p:cNvPr id="129" name="Connettore 1 128"/>
          <p:cNvCxnSpPr/>
          <p:nvPr/>
        </p:nvCxnSpPr>
        <p:spPr bwMode="auto">
          <a:xfrm rot="16200000" flipV="1">
            <a:off x="4395280" y="3400445"/>
            <a:ext cx="1803375" cy="148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02" name="Rettangolo 201"/>
          <p:cNvSpPr/>
          <p:nvPr/>
        </p:nvSpPr>
        <p:spPr>
          <a:xfrm>
            <a:off x="2870218" y="3536081"/>
            <a:ext cx="7450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ADDR</a:t>
            </a:r>
            <a:endParaRPr lang="it-IT" sz="1000" dirty="0"/>
          </a:p>
        </p:txBody>
      </p:sp>
      <p:cxnSp>
        <p:nvCxnSpPr>
          <p:cNvPr id="203" name="Connettore 1 202"/>
          <p:cNvCxnSpPr/>
          <p:nvPr/>
        </p:nvCxnSpPr>
        <p:spPr bwMode="auto">
          <a:xfrm rot="10800000">
            <a:off x="2307168" y="4504267"/>
            <a:ext cx="491074" cy="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04" name="Rettangolo 203"/>
          <p:cNvSpPr/>
          <p:nvPr/>
        </p:nvSpPr>
        <p:spPr>
          <a:xfrm>
            <a:off x="1240362" y="4298084"/>
            <a:ext cx="11260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L1 (synchronized by sampling clock)</a:t>
            </a:r>
            <a:endParaRPr lang="it-IT" sz="1000" dirty="0"/>
          </a:p>
        </p:txBody>
      </p:sp>
      <p:cxnSp>
        <p:nvCxnSpPr>
          <p:cNvPr id="211" name="Connettore 1 210"/>
          <p:cNvCxnSpPr/>
          <p:nvPr/>
        </p:nvCxnSpPr>
        <p:spPr bwMode="auto">
          <a:xfrm rot="10800000">
            <a:off x="4222768" y="4301089"/>
            <a:ext cx="1090067" cy="84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7" name="Connettore 1 216"/>
          <p:cNvCxnSpPr/>
          <p:nvPr/>
        </p:nvCxnSpPr>
        <p:spPr bwMode="auto">
          <a:xfrm rot="16200000" flipH="1">
            <a:off x="5060908" y="3824774"/>
            <a:ext cx="2662819" cy="169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1" name="Connettore 1 220"/>
          <p:cNvCxnSpPr/>
          <p:nvPr/>
        </p:nvCxnSpPr>
        <p:spPr bwMode="auto">
          <a:xfrm rot="16200000" flipV="1">
            <a:off x="4658797" y="3494630"/>
            <a:ext cx="1968475" cy="84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2" name="Connettore 1 221"/>
          <p:cNvCxnSpPr/>
          <p:nvPr/>
        </p:nvCxnSpPr>
        <p:spPr bwMode="auto">
          <a:xfrm rot="5400000">
            <a:off x="3632216" y="2688172"/>
            <a:ext cx="393680" cy="42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5" name="Connettore 1 224"/>
          <p:cNvCxnSpPr/>
          <p:nvPr/>
        </p:nvCxnSpPr>
        <p:spPr bwMode="auto">
          <a:xfrm rot="10800000" flipV="1">
            <a:off x="3833297" y="2874433"/>
            <a:ext cx="916505" cy="84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8" name="Connettore 1 227"/>
          <p:cNvCxnSpPr/>
          <p:nvPr/>
        </p:nvCxnSpPr>
        <p:spPr bwMode="auto">
          <a:xfrm rot="5400000">
            <a:off x="4555083" y="2683939"/>
            <a:ext cx="393680" cy="42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9" name="Rettangolo 228"/>
          <p:cNvSpPr/>
          <p:nvPr/>
        </p:nvSpPr>
        <p:spPr>
          <a:xfrm>
            <a:off x="3818493" y="2651320"/>
            <a:ext cx="89320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Read ADDR</a:t>
            </a:r>
            <a:endParaRPr lang="it-IT" sz="1000" dirty="0"/>
          </a:p>
        </p:txBody>
      </p:sp>
      <p:sp>
        <p:nvSpPr>
          <p:cNvPr id="230" name="Rettangolo 229"/>
          <p:cNvSpPr/>
          <p:nvPr/>
        </p:nvSpPr>
        <p:spPr>
          <a:xfrm>
            <a:off x="4199490" y="4082188"/>
            <a:ext cx="8254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kern="0" dirty="0" err="1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FiFO</a:t>
            </a:r>
            <a:r>
              <a:rPr lang="en-US" sz="10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 Empty</a:t>
            </a:r>
            <a:endParaRPr lang="en-US" sz="1000" dirty="0"/>
          </a:p>
        </p:txBody>
      </p:sp>
      <p:cxnSp>
        <p:nvCxnSpPr>
          <p:cNvPr id="234" name="Connettore 1 233"/>
          <p:cNvCxnSpPr/>
          <p:nvPr/>
        </p:nvCxnSpPr>
        <p:spPr bwMode="auto">
          <a:xfrm rot="10800000">
            <a:off x="4231248" y="4478885"/>
            <a:ext cx="1407553" cy="84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2" name="Rettangolo 241"/>
          <p:cNvSpPr/>
          <p:nvPr/>
        </p:nvSpPr>
        <p:spPr>
          <a:xfrm>
            <a:off x="4165620" y="4259988"/>
            <a:ext cx="8254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kern="0" dirty="0" err="1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FiFO</a:t>
            </a:r>
            <a:r>
              <a:rPr lang="en-US" sz="10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 Read</a:t>
            </a:r>
            <a:endParaRPr lang="en-US" sz="1000" dirty="0"/>
          </a:p>
        </p:txBody>
      </p:sp>
      <p:cxnSp>
        <p:nvCxnSpPr>
          <p:cNvPr id="243" name="Connettore 1 242"/>
          <p:cNvCxnSpPr/>
          <p:nvPr/>
        </p:nvCxnSpPr>
        <p:spPr bwMode="auto">
          <a:xfrm rot="10800000" flipV="1">
            <a:off x="4231232" y="4656666"/>
            <a:ext cx="1818203" cy="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4" name="Rettangolo 243"/>
          <p:cNvSpPr/>
          <p:nvPr/>
        </p:nvSpPr>
        <p:spPr>
          <a:xfrm>
            <a:off x="4224867" y="4631268"/>
            <a:ext cx="156208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Data (counter value @ L1)</a:t>
            </a:r>
            <a:endParaRPr lang="en-US" sz="1000" dirty="0"/>
          </a:p>
        </p:txBody>
      </p:sp>
      <p:cxnSp>
        <p:nvCxnSpPr>
          <p:cNvPr id="246" name="Connettore 1 245"/>
          <p:cNvCxnSpPr/>
          <p:nvPr/>
        </p:nvCxnSpPr>
        <p:spPr bwMode="auto">
          <a:xfrm rot="16200000" flipV="1">
            <a:off x="4972055" y="3583522"/>
            <a:ext cx="2146300" cy="84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52" name="Rettangolo 251"/>
          <p:cNvSpPr/>
          <p:nvPr/>
        </p:nvSpPr>
        <p:spPr>
          <a:xfrm>
            <a:off x="6570153" y="2590111"/>
            <a:ext cx="196848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kern="0" dirty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(</a:t>
            </a:r>
            <a:r>
              <a:rPr lang="en-US" sz="10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counter value @ L1) - Latency</a:t>
            </a:r>
            <a:endParaRPr lang="en-US" sz="1000" dirty="0"/>
          </a:p>
        </p:txBody>
      </p:sp>
      <p:sp>
        <p:nvSpPr>
          <p:cNvPr id="312" name="Rectangle 94"/>
          <p:cNvSpPr/>
          <p:nvPr/>
        </p:nvSpPr>
        <p:spPr>
          <a:xfrm>
            <a:off x="982133" y="581660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hangingPunct="0">
              <a:defRPr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A simulation of the readout architecture will be carried out in the next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weeks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  </a:t>
            </a:r>
            <a:endParaRPr lang="en-US" kern="0" dirty="0" smtClean="0">
              <a:solidFill>
                <a:schemeClr val="bg1">
                  <a:lumMod val="50000"/>
                </a:schemeClr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cxnSp>
        <p:nvCxnSpPr>
          <p:cNvPr id="60" name="Connettore 1 59"/>
          <p:cNvCxnSpPr/>
          <p:nvPr/>
        </p:nvCxnSpPr>
        <p:spPr bwMode="auto">
          <a:xfrm rot="10800000" flipV="1">
            <a:off x="3507330" y="3090333"/>
            <a:ext cx="916505" cy="84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Connettore 1 60"/>
          <p:cNvCxnSpPr/>
          <p:nvPr/>
        </p:nvCxnSpPr>
        <p:spPr bwMode="auto">
          <a:xfrm rot="10800000" flipV="1">
            <a:off x="3503097" y="3699933"/>
            <a:ext cx="916505" cy="84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Connettore 1 61"/>
          <p:cNvCxnSpPr/>
          <p:nvPr/>
        </p:nvCxnSpPr>
        <p:spPr bwMode="auto">
          <a:xfrm rot="5400000">
            <a:off x="4110582" y="3395138"/>
            <a:ext cx="618047" cy="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Connettore 1 63"/>
          <p:cNvCxnSpPr/>
          <p:nvPr/>
        </p:nvCxnSpPr>
        <p:spPr bwMode="auto">
          <a:xfrm rot="5400000" flipH="1" flipV="1">
            <a:off x="1621382" y="4254513"/>
            <a:ext cx="1803373" cy="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Connettore 1 67"/>
          <p:cNvCxnSpPr/>
          <p:nvPr/>
        </p:nvCxnSpPr>
        <p:spPr bwMode="auto">
          <a:xfrm rot="10800000" flipV="1">
            <a:off x="2512504" y="5156200"/>
            <a:ext cx="3896763" cy="169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Rettangolo 72"/>
          <p:cNvSpPr/>
          <p:nvPr/>
        </p:nvSpPr>
        <p:spPr>
          <a:xfrm>
            <a:off x="2073763" y="5352533"/>
            <a:ext cx="49924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smtClean="0">
                <a:solidFill>
                  <a:srgbClr val="808080">
                    <a:lumMod val="50000"/>
                  </a:srgbClr>
                </a:solidFill>
                <a:cs typeface="Calibri"/>
              </a:rPr>
              <a:t>NB : minimum trigger spacing &gt; sampling period  (≈ 36 ns)</a:t>
            </a:r>
            <a:endParaRPr lang="it-IT" sz="1600" dirty="0"/>
          </a:p>
        </p:txBody>
      </p:sp>
      <p:sp>
        <p:nvSpPr>
          <p:cNvPr id="74" name="Freccia destra 73"/>
          <p:cNvSpPr/>
          <p:nvPr/>
        </p:nvSpPr>
        <p:spPr>
          <a:xfrm>
            <a:off x="1786466" y="5444067"/>
            <a:ext cx="287867" cy="18626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Freccia destra 75"/>
          <p:cNvSpPr/>
          <p:nvPr/>
        </p:nvSpPr>
        <p:spPr>
          <a:xfrm flipH="1">
            <a:off x="7027333" y="5444067"/>
            <a:ext cx="287867" cy="18626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7" name="Connettore 1 76"/>
          <p:cNvCxnSpPr/>
          <p:nvPr/>
        </p:nvCxnSpPr>
        <p:spPr bwMode="auto">
          <a:xfrm rot="10800000" flipV="1">
            <a:off x="4588933" y="2743203"/>
            <a:ext cx="2150534" cy="423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9" name="Rettangolo 78"/>
          <p:cNvSpPr/>
          <p:nvPr/>
        </p:nvSpPr>
        <p:spPr>
          <a:xfrm>
            <a:off x="4800600" y="1473204"/>
            <a:ext cx="15620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kern="0" dirty="0" smtClean="0">
                <a:solidFill>
                  <a:srgbClr val="404040"/>
                </a:solidFill>
                <a:latin typeface="Calibri"/>
                <a:ea typeface="ＭＳ Ｐゴシック" pitchFamily="-107" charset="-128"/>
                <a:cs typeface="Calibri"/>
              </a:rPr>
              <a:t>32 word block data readout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20025" y="6475330"/>
            <a:ext cx="2133600" cy="365125"/>
          </a:xfrm>
        </p:spPr>
        <p:txBody>
          <a:bodyPr anchor="ctr"/>
          <a:lstStyle/>
          <a:p>
            <a:fld id="{5A6248CD-4171-0D41-BFB2-628A7EDA2570}" type="slidenum">
              <a:rPr lang="it-IT" sz="1300" smtClean="0"/>
              <a:pPr/>
              <a:t>7</a:t>
            </a:fld>
            <a:endParaRPr lang="it-IT" sz="13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75330"/>
            <a:ext cx="3157959" cy="365125"/>
          </a:xfrm>
        </p:spPr>
        <p:txBody>
          <a:bodyPr anchor="ctr"/>
          <a:lstStyle/>
          <a:p>
            <a:r>
              <a:rPr lang="it-IT" sz="1300" smtClean="0"/>
              <a:t>LNF-SuperB Workshop – September 2010</a:t>
            </a:r>
            <a:endParaRPr lang="en-US" sz="13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3002" y="6475330"/>
            <a:ext cx="2133600" cy="365125"/>
          </a:xfrm>
        </p:spPr>
        <p:txBody>
          <a:bodyPr anchor="ctr"/>
          <a:lstStyle/>
          <a:p>
            <a:r>
              <a:rPr lang="it-IT" sz="130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G. Felici</a:t>
            </a:r>
            <a:endParaRPr lang="it-IT" sz="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978234" y="2170907"/>
            <a:ext cx="745014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GB" sz="2800" i="1" dirty="0" smtClean="0">
              <a:solidFill>
                <a:srgbClr val="595959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-128"/>
              <a:cs typeface="Calibri"/>
            </a:endParaRPr>
          </a:p>
          <a:p>
            <a:pPr lvl="0" algn="ctr" defTabSz="91440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28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A preliminary study on Cluster Counting Data Processing</a:t>
            </a:r>
            <a:r>
              <a:rPr lang="en-GB" sz="2800" i="1" dirty="0" smtClean="0">
                <a:solidFill>
                  <a:srgbClr val="59595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-128"/>
                <a:cs typeface="Calibri"/>
              </a:rPr>
              <a:t> Algorithm</a:t>
            </a:r>
          </a:p>
          <a:p>
            <a:pPr lvl="0" algn="ctr" defTabSz="91440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GB" sz="3200" i="1" dirty="0">
              <a:solidFill>
                <a:srgbClr val="595959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-128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20025" y="6475330"/>
            <a:ext cx="2133600" cy="365125"/>
          </a:xfrm>
        </p:spPr>
        <p:txBody>
          <a:bodyPr anchor="ctr"/>
          <a:lstStyle/>
          <a:p>
            <a:fld id="{5A6248CD-4171-0D41-BFB2-628A7EDA2570}" type="slidenum">
              <a:rPr lang="it-IT" sz="1300" smtClean="0"/>
              <a:pPr/>
              <a:t>8</a:t>
            </a:fld>
            <a:endParaRPr lang="it-IT" sz="13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75330"/>
            <a:ext cx="3157959" cy="365125"/>
          </a:xfrm>
        </p:spPr>
        <p:txBody>
          <a:bodyPr anchor="ctr"/>
          <a:lstStyle/>
          <a:p>
            <a:r>
              <a:rPr lang="it-IT" sz="1300" smtClean="0"/>
              <a:t>LNF-SuperB Workshop – September 2010</a:t>
            </a:r>
            <a:endParaRPr lang="en-US" sz="13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3002" y="6475330"/>
            <a:ext cx="2133600" cy="365125"/>
          </a:xfrm>
        </p:spPr>
        <p:txBody>
          <a:bodyPr anchor="ctr"/>
          <a:lstStyle/>
          <a:p>
            <a:r>
              <a:rPr lang="it-IT" sz="130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G. Felici</a:t>
            </a:r>
            <a:endParaRPr lang="it-IT" sz="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685799" y="288636"/>
            <a:ext cx="6403110" cy="45027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Preamplifier</a:t>
            </a:r>
            <a:endParaRPr lang="en-GB" i="1" dirty="0">
              <a:solidFill>
                <a:schemeClr val="bg1"/>
              </a:solidFill>
              <a:latin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967" y="1212850"/>
            <a:ext cx="7310967" cy="2268580"/>
          </a:xfrm>
          <a:prstGeom prst="rect">
            <a:avLst/>
          </a:prstGeom>
        </p:spPr>
      </p:pic>
      <p:sp>
        <p:nvSpPr>
          <p:cNvPr id="18" name="Rettangolo 17"/>
          <p:cNvSpPr/>
          <p:nvPr/>
        </p:nvSpPr>
        <p:spPr>
          <a:xfrm>
            <a:off x="3274962" y="1246200"/>
            <a:ext cx="11079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prstClr val="white">
                    <a:lumMod val="50000"/>
                  </a:prstClr>
                </a:solidFill>
                <a:cs typeface="Calibri"/>
              </a:rPr>
              <a:t>≈ 250 MHz BW</a:t>
            </a:r>
            <a:endParaRPr lang="it-IT" sz="1200" dirty="0"/>
          </a:p>
        </p:txBody>
      </p:sp>
      <p:sp>
        <p:nvSpPr>
          <p:cNvPr id="24" name="Rettangolo 23"/>
          <p:cNvSpPr/>
          <p:nvPr/>
        </p:nvSpPr>
        <p:spPr>
          <a:xfrm>
            <a:off x="1262644" y="1220802"/>
            <a:ext cx="104875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solidFill>
                  <a:prstClr val="white">
                    <a:lumMod val="50000"/>
                  </a:prstClr>
                </a:solidFill>
                <a:cs typeface="Calibri"/>
              </a:rPr>
              <a:t>Reduce 8015 C</a:t>
            </a:r>
            <a:r>
              <a:rPr lang="en-GB" sz="1400" baseline="-25000" dirty="0" smtClean="0">
                <a:solidFill>
                  <a:prstClr val="white">
                    <a:lumMod val="50000"/>
                  </a:prstClr>
                </a:solidFill>
                <a:cs typeface="Calibri"/>
              </a:rPr>
              <a:t>IN</a:t>
            </a:r>
            <a:r>
              <a:rPr lang="en-GB" sz="1400" dirty="0" smtClean="0">
                <a:solidFill>
                  <a:prstClr val="white">
                    <a:lumMod val="50000"/>
                  </a:prstClr>
                </a:solidFill>
                <a:cs typeface="Calibri"/>
              </a:rPr>
              <a:t> sensitivity </a:t>
            </a:r>
            <a:endParaRPr lang="it-IT" sz="1400" dirty="0"/>
          </a:p>
        </p:txBody>
      </p:sp>
      <p:pic>
        <p:nvPicPr>
          <p:cNvPr id="25" name="Immagin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0438" y="3901016"/>
            <a:ext cx="2964411" cy="2347384"/>
          </a:xfrm>
          <a:prstGeom prst="rect">
            <a:avLst/>
          </a:prstGeom>
        </p:spPr>
      </p:pic>
      <p:sp>
        <p:nvSpPr>
          <p:cNvPr id="26" name="Rectangle 53"/>
          <p:cNvSpPr/>
          <p:nvPr/>
        </p:nvSpPr>
        <p:spPr bwMode="auto">
          <a:xfrm>
            <a:off x="1202266" y="1168403"/>
            <a:ext cx="1913467" cy="2463797"/>
          </a:xfrm>
          <a:prstGeom prst="rect">
            <a:avLst/>
          </a:prstGeom>
          <a:noFill/>
          <a:ln w="19050" cap="flat" cmpd="sng" algn="ctr">
            <a:solidFill>
              <a:srgbClr val="808080">
                <a:lumMod val="60000"/>
                <a:lumOff val="40000"/>
              </a:srgb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ＭＳ Ｐゴシック" pitchFamily="-107" charset="-128"/>
              <a:cs typeface="Calibri"/>
            </a:endParaRPr>
          </a:p>
        </p:txBody>
      </p:sp>
      <p:pic>
        <p:nvPicPr>
          <p:cNvPr id="28" name="Immagin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540" y="4284132"/>
            <a:ext cx="1639325" cy="1278467"/>
          </a:xfrm>
          <a:prstGeom prst="rect">
            <a:avLst/>
          </a:prstGeom>
        </p:spPr>
      </p:pic>
      <p:pic>
        <p:nvPicPr>
          <p:cNvPr id="29" name="Immagine 28" descr="TEK00002.BMP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25533" y="3826934"/>
            <a:ext cx="3160889" cy="2370667"/>
          </a:xfrm>
          <a:prstGeom prst="rect">
            <a:avLst/>
          </a:prstGeom>
        </p:spPr>
      </p:pic>
      <p:sp>
        <p:nvSpPr>
          <p:cNvPr id="30" name="Rettangolo 29"/>
          <p:cNvSpPr/>
          <p:nvPr/>
        </p:nvSpPr>
        <p:spPr>
          <a:xfrm>
            <a:off x="5384247" y="3261268"/>
            <a:ext cx="2100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rgbClr val="808080">
                    <a:lumMod val="50000"/>
                  </a:srgbClr>
                </a:solidFill>
                <a:cs typeface="Calibri"/>
              </a:rPr>
              <a:t>Gain ≈ 5 mV/</a:t>
            </a:r>
            <a:r>
              <a:rPr lang="en-GB" sz="1200" dirty="0" err="1" smtClean="0">
                <a:solidFill>
                  <a:srgbClr val="808080">
                    <a:lumMod val="50000"/>
                  </a:srgbClr>
                </a:solidFill>
                <a:cs typeface="Calibri"/>
              </a:rPr>
              <a:t>fC</a:t>
            </a:r>
            <a:endParaRPr lang="en-GB" sz="1200" dirty="0" smtClean="0">
              <a:solidFill>
                <a:srgbClr val="808080">
                  <a:lumMod val="50000"/>
                </a:srgbClr>
              </a:solidFill>
              <a:cs typeface="Calibri"/>
            </a:endParaRPr>
          </a:p>
          <a:p>
            <a:r>
              <a:rPr lang="en-GB" sz="1200" dirty="0" smtClean="0">
                <a:solidFill>
                  <a:srgbClr val="808080">
                    <a:lumMod val="50000"/>
                  </a:srgbClr>
                </a:solidFill>
                <a:cs typeface="Calibri"/>
              </a:rPr>
              <a:t>Noise ≈ 1900 </a:t>
            </a:r>
            <a:r>
              <a:rPr lang="en-GB" sz="1200" dirty="0" err="1" smtClean="0">
                <a:solidFill>
                  <a:srgbClr val="808080">
                    <a:lumMod val="50000"/>
                  </a:srgbClr>
                </a:solidFill>
                <a:cs typeface="Calibri"/>
              </a:rPr>
              <a:t>erms</a:t>
            </a:r>
            <a:r>
              <a:rPr lang="en-GB" sz="1200" dirty="0" smtClean="0">
                <a:solidFill>
                  <a:srgbClr val="808080">
                    <a:lumMod val="50000"/>
                  </a:srgbClr>
                </a:solidFill>
                <a:cs typeface="Calibri"/>
              </a:rPr>
              <a:t> @ C</a:t>
            </a:r>
            <a:r>
              <a:rPr lang="en-GB" sz="1200" baseline="-25000" dirty="0" smtClean="0">
                <a:solidFill>
                  <a:srgbClr val="808080">
                    <a:lumMod val="50000"/>
                  </a:srgbClr>
                </a:solidFill>
                <a:cs typeface="Calibri"/>
              </a:rPr>
              <a:t>IN</a:t>
            </a:r>
            <a:r>
              <a:rPr lang="en-GB" sz="1200" dirty="0" smtClean="0">
                <a:solidFill>
                  <a:srgbClr val="808080">
                    <a:lumMod val="50000"/>
                  </a:srgbClr>
                </a:solidFill>
                <a:cs typeface="Calibri"/>
              </a:rPr>
              <a:t> = 3pF</a:t>
            </a:r>
            <a:endParaRPr lang="it-IT" sz="1200" dirty="0"/>
          </a:p>
        </p:txBody>
      </p:sp>
      <p:sp>
        <p:nvSpPr>
          <p:cNvPr id="31" name="Rettangolo 30"/>
          <p:cNvSpPr/>
          <p:nvPr/>
        </p:nvSpPr>
        <p:spPr>
          <a:xfrm>
            <a:off x="5927571" y="4311134"/>
            <a:ext cx="918916" cy="276999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rgbClr val="808080">
                    <a:lumMod val="50000"/>
                  </a:srgbClr>
                </a:solidFill>
                <a:cs typeface="Calibri"/>
              </a:rPr>
              <a:t>C</a:t>
            </a:r>
            <a:r>
              <a:rPr lang="en-GB" sz="1200" baseline="-25000" dirty="0" smtClean="0">
                <a:solidFill>
                  <a:srgbClr val="808080">
                    <a:lumMod val="50000"/>
                  </a:srgbClr>
                </a:solidFill>
                <a:cs typeface="Calibri"/>
              </a:rPr>
              <a:t>INJ</a:t>
            </a:r>
            <a:r>
              <a:rPr lang="en-GB" sz="1200" dirty="0" smtClean="0">
                <a:solidFill>
                  <a:srgbClr val="808080">
                    <a:lumMod val="50000"/>
                  </a:srgbClr>
                </a:solidFill>
                <a:cs typeface="Calibri"/>
              </a:rPr>
              <a:t> = 1.8 pF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820025" y="6475330"/>
            <a:ext cx="2133600" cy="365125"/>
          </a:xfrm>
        </p:spPr>
        <p:txBody>
          <a:bodyPr anchor="ctr"/>
          <a:lstStyle/>
          <a:p>
            <a:fld id="{5A6248CD-4171-0D41-BFB2-628A7EDA2570}" type="slidenum">
              <a:rPr lang="it-IT" sz="1300" smtClean="0"/>
              <a:pPr/>
              <a:t>9</a:t>
            </a:fld>
            <a:endParaRPr lang="it-IT" sz="13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199" y="6475330"/>
            <a:ext cx="3157959" cy="365125"/>
          </a:xfrm>
        </p:spPr>
        <p:txBody>
          <a:bodyPr anchor="ctr"/>
          <a:lstStyle/>
          <a:p>
            <a:r>
              <a:rPr lang="it-IT" sz="1300" smtClean="0"/>
              <a:t>LNF-SuperB Workshop – September 2010</a:t>
            </a:r>
            <a:endParaRPr lang="en-US" sz="13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163002" y="6475330"/>
            <a:ext cx="2133600" cy="365125"/>
          </a:xfrm>
        </p:spPr>
        <p:txBody>
          <a:bodyPr anchor="ctr"/>
          <a:lstStyle/>
          <a:p>
            <a:r>
              <a:rPr lang="it-IT" sz="130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G. Felici</a:t>
            </a:r>
            <a:endParaRPr lang="it-IT" sz="13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685799" y="288636"/>
            <a:ext cx="6403110" cy="45027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Cluster Counting – noise filtering </a:t>
            </a:r>
            <a:endParaRPr lang="en-GB" i="1" dirty="0">
              <a:solidFill>
                <a:schemeClr val="bg1"/>
              </a:solidFill>
              <a:latin typeface="Verdana" charset="0"/>
            </a:endParaRPr>
          </a:p>
        </p:txBody>
      </p:sp>
      <p:sp>
        <p:nvSpPr>
          <p:cNvPr id="54" name="Rectangle 94"/>
          <p:cNvSpPr/>
          <p:nvPr/>
        </p:nvSpPr>
        <p:spPr>
          <a:xfrm>
            <a:off x="1837266" y="2946401"/>
            <a:ext cx="609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hangingPunct="0">
              <a:buClr>
                <a:schemeClr val="tx1"/>
              </a:buClr>
              <a:defRPr/>
            </a:pP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noise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filtering using an algorithm with low area consumption in a FPGA</a:t>
            </a:r>
            <a:endParaRPr lang="en-US" sz="1600" kern="0" dirty="0" smtClean="0">
              <a:solidFill>
                <a:schemeClr val="bg1">
                  <a:lumMod val="50000"/>
                </a:schemeClr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sp>
        <p:nvSpPr>
          <p:cNvPr id="56" name="Freccia destra con strisce 55"/>
          <p:cNvSpPr/>
          <p:nvPr/>
        </p:nvSpPr>
        <p:spPr>
          <a:xfrm rot="5400000">
            <a:off x="4876800" y="3581400"/>
            <a:ext cx="381000" cy="228600"/>
          </a:xfrm>
          <a:prstGeom prst="stripedRightArrow">
            <a:avLst/>
          </a:prstGeom>
          <a:gradFill flip="none" rotWithShape="1">
            <a:gsLst>
              <a:gs pos="94000">
                <a:schemeClr val="tx1">
                  <a:lumMod val="50000"/>
                  <a:lumOff val="50000"/>
                </a:schemeClr>
              </a:gs>
              <a:gs pos="49000">
                <a:schemeClr val="tx1">
                  <a:lumMod val="85000"/>
                  <a:lumOff val="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Rectangle 94"/>
          <p:cNvSpPr/>
          <p:nvPr/>
        </p:nvSpPr>
        <p:spPr>
          <a:xfrm>
            <a:off x="304800" y="4038600"/>
            <a:ext cx="4267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hangingPunct="0">
              <a:buClr>
                <a:schemeClr val="tx1"/>
              </a:buClr>
              <a:defRPr/>
            </a:pP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We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are trying to use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a DSP technique based on the correlation concept to determine if a target signal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(a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signal with a shape close to a well separated cluster) is present inside another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signal (the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digitized signal)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.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This technique is generally used in radar systems where the received signal consist of a shifted and scaled version of the transmitted pulse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and overlapped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random noise (interference, thermal noise etc)</a:t>
            </a:r>
            <a:endParaRPr lang="en-US" sz="1600" kern="0" dirty="0" smtClean="0">
              <a:solidFill>
                <a:schemeClr val="bg1">
                  <a:lumMod val="50000"/>
                </a:schemeClr>
              </a:solidFill>
              <a:latin typeface="Calibri"/>
              <a:ea typeface="ＭＳ Ｐゴシック" pitchFamily="-107" charset="-128"/>
              <a:cs typeface="Calibri"/>
            </a:endParaRPr>
          </a:p>
        </p:txBody>
      </p:sp>
      <p:pic>
        <p:nvPicPr>
          <p:cNvPr id="59" name="Immagine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066800"/>
            <a:ext cx="7556500" cy="1816100"/>
          </a:xfrm>
          <a:prstGeom prst="rect">
            <a:avLst/>
          </a:prstGeom>
        </p:spPr>
      </p:pic>
      <p:grpSp>
        <p:nvGrpSpPr>
          <p:cNvPr id="2" name="Gruppo 60"/>
          <p:cNvGrpSpPr/>
          <p:nvPr/>
        </p:nvGrpSpPr>
        <p:grpSpPr>
          <a:xfrm>
            <a:off x="5638800" y="3276600"/>
            <a:ext cx="3060841" cy="3124200"/>
            <a:chOff x="5791200" y="3505200"/>
            <a:chExt cx="2908441" cy="2895600"/>
          </a:xfrm>
        </p:grpSpPr>
        <p:pic>
          <p:nvPicPr>
            <p:cNvPr id="58" name="Immagine 5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91200" y="3505200"/>
              <a:ext cx="2908441" cy="2895600"/>
            </a:xfrm>
            <a:prstGeom prst="rect">
              <a:avLst/>
            </a:prstGeom>
          </p:spPr>
        </p:pic>
        <p:sp>
          <p:nvSpPr>
            <p:cNvPr id="60" name="Rectangle 53"/>
            <p:cNvSpPr/>
            <p:nvPr/>
          </p:nvSpPr>
          <p:spPr bwMode="auto">
            <a:xfrm>
              <a:off x="5867400" y="3581400"/>
              <a:ext cx="1143000" cy="8382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10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ＭＳ Ｐゴシック" pitchFamily="-107" charset="-128"/>
                <a:cs typeface="Calibri"/>
              </a:endParaRPr>
            </a:p>
          </p:txBody>
        </p:sp>
      </p:grpSp>
      <p:sp>
        <p:nvSpPr>
          <p:cNvPr id="62" name="Rectangle 155"/>
          <p:cNvSpPr/>
          <p:nvPr/>
        </p:nvSpPr>
        <p:spPr>
          <a:xfrm>
            <a:off x="4150910" y="762000"/>
            <a:ext cx="1273806" cy="307777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/>
          <a:p>
            <a:pPr lvl="0" algn="ctr" defTabSz="914400" eaLnBrk="0" hangingPunct="0">
              <a:defRPr/>
            </a:pPr>
            <a:r>
              <a:rPr lang="en-US" sz="1400" kern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ＭＳ Ｐゴシック" pitchFamily="-107" charset="-128"/>
                <a:cs typeface="Calibri"/>
              </a:rPr>
              <a:t>Sampled signal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3003</TotalTime>
  <Words>1169</Words>
  <Application>Microsoft Macintosh PowerPoint</Application>
  <PresentationFormat>Presentazione su schermo (4:3)</PresentationFormat>
  <Paragraphs>290</Paragraphs>
  <Slides>12</Slides>
  <Notes>12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Diapositiva 1</vt:lpstr>
      <vt:lpstr>Outline</vt:lpstr>
      <vt:lpstr>Trigger &amp; OL specs (remind)</vt:lpstr>
      <vt:lpstr>ADB main blocks &amp; data frame (remind)</vt:lpstr>
      <vt:lpstr>The trigger burst case</vt:lpstr>
      <vt:lpstr>A pushing-mode FE readout architecture </vt:lpstr>
      <vt:lpstr>Diapositiva 7</vt:lpstr>
      <vt:lpstr>Preamplifier</vt:lpstr>
      <vt:lpstr>Cluster Counting – noise filtering </vt:lpstr>
      <vt:lpstr>Cluster Counting – The correlation machine</vt:lpstr>
      <vt:lpstr>Cluster Counting – An example</vt:lpstr>
      <vt:lpstr>Conclusions</vt:lpstr>
    </vt:vector>
  </TitlesOfParts>
  <Company>INFN-LNF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Giulietto Felici</dc:creator>
  <cp:lastModifiedBy>Giulietto Felici</cp:lastModifiedBy>
  <cp:revision>28</cp:revision>
  <cp:lastPrinted>2010-09-28T08:08:54Z</cp:lastPrinted>
  <dcterms:created xsi:type="dcterms:W3CDTF">2010-09-27T06:54:37Z</dcterms:created>
  <dcterms:modified xsi:type="dcterms:W3CDTF">2010-09-28T12:02:53Z</dcterms:modified>
</cp:coreProperties>
</file>