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71" r:id="rId3"/>
    <p:sldId id="374" r:id="rId4"/>
    <p:sldId id="375" r:id="rId5"/>
    <p:sldId id="362" r:id="rId6"/>
    <p:sldId id="353" r:id="rId7"/>
    <p:sldId id="363" r:id="rId8"/>
    <p:sldId id="313" r:id="rId9"/>
    <p:sldId id="339" r:id="rId10"/>
    <p:sldId id="355" r:id="rId11"/>
    <p:sldId id="333" r:id="rId12"/>
    <p:sldId id="321" r:id="rId13"/>
    <p:sldId id="370" r:id="rId14"/>
    <p:sldId id="340" r:id="rId15"/>
    <p:sldId id="372" r:id="rId16"/>
    <p:sldId id="354" r:id="rId17"/>
    <p:sldId id="369" r:id="rId18"/>
    <p:sldId id="338" r:id="rId19"/>
    <p:sldId id="365" r:id="rId20"/>
    <p:sldId id="366" r:id="rId21"/>
    <p:sldId id="373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6"/>
    <p:restoredTop sz="94830"/>
  </p:normalViewPr>
  <p:slideViewPr>
    <p:cSldViewPr snapToGrid="0" snapToObjects="1">
      <p:cViewPr varScale="1">
        <p:scale>
          <a:sx n="116" d="100"/>
          <a:sy n="116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ianpaolocarlino/Documents/PON/IBISCO/Schede/IBISCO%20Schede-v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ianpaolocarlino/Documents/PON/IBISCO/Schede/IBISCO%20Schede-v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 dirty="0"/>
              <a:t>Profilo</a:t>
            </a:r>
            <a:r>
              <a:rPr lang="it-IT" baseline="0" dirty="0"/>
              <a:t> Finanziario - zoom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Somma Ass. o Var.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'Profilo Finanziario'!$B$9:$B$20</c:f>
              <c:numCache>
                <c:formatCode>0</c:formatCode>
                <c:ptCount val="12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</c:numCache>
            </c:numRef>
          </c:cat>
          <c:val>
            <c:numRef>
              <c:f>'Profilo Finanziario'!$E$9:$E$20</c:f>
              <c:numCache>
                <c:formatCode>#,##0\ "€"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705913.98</c:v>
                </c:pt>
                <c:pt idx="5">
                  <c:v>196560</c:v>
                </c:pt>
                <c:pt idx="6">
                  <c:v>0</c:v>
                </c:pt>
                <c:pt idx="7">
                  <c:v>0</c:v>
                </c:pt>
                <c:pt idx="8">
                  <c:v>87050</c:v>
                </c:pt>
                <c:pt idx="9">
                  <c:v>150300</c:v>
                </c:pt>
                <c:pt idx="10">
                  <c:v>0</c:v>
                </c:pt>
                <c:pt idx="11">
                  <c:v>711717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AB-574F-B2D5-40AF98E5F4B6}"/>
            </c:ext>
          </c:extLst>
        </c:ser>
        <c:ser>
          <c:idx val="2"/>
          <c:order val="1"/>
          <c:tx>
            <c:v>Spesa Fatturata + IVA</c:v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'Profilo Finanziario'!$B$9:$B$20</c:f>
              <c:numCache>
                <c:formatCode>0</c:formatCode>
                <c:ptCount val="12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</c:numCache>
            </c:numRef>
          </c:cat>
          <c:val>
            <c:numRef>
              <c:f>'Profilo Finanziario'!$G$9:$G$20</c:f>
              <c:numCache>
                <c:formatCode>#,##0\ "€"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125856.41999999998</c:v>
                </c:pt>
                <c:pt idx="4">
                  <c:v>652740.26</c:v>
                </c:pt>
                <c:pt idx="5">
                  <c:v>0</c:v>
                </c:pt>
                <c:pt idx="6">
                  <c:v>196252.76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AB-574F-B2D5-40AF98E5F4B6}"/>
            </c:ext>
          </c:extLst>
        </c:ser>
        <c:ser>
          <c:idx val="3"/>
          <c:order val="2"/>
          <c:tx>
            <c:v>Previsione Spesa</c:v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'Profilo Finanziario'!$B$9:$B$20</c:f>
              <c:numCache>
                <c:formatCode>0</c:formatCode>
                <c:ptCount val="12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</c:numCache>
            </c:numRef>
          </c:cat>
          <c:val>
            <c:numRef>
              <c:f>'Profilo Finanziario'!$H$9:$H$20</c:f>
              <c:numCache>
                <c:formatCode>#,##0\ "€"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82940.479999999996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AB-574F-B2D5-40AF98E5F4B6}"/>
            </c:ext>
          </c:extLst>
        </c:ser>
        <c:ser>
          <c:idx val="1"/>
          <c:order val="3"/>
          <c:tx>
            <c:v>Somma Rendicontata</c:v>
          </c:tx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'Profilo Finanziario'!$B$9:$B$20</c:f>
              <c:numCache>
                <c:formatCode>0</c:formatCode>
                <c:ptCount val="12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</c:numCache>
            </c:numRef>
          </c:cat>
          <c:val>
            <c:numRef>
              <c:f>'Profilo Finanziario'!$I$9:$I$20</c:f>
              <c:numCache>
                <c:formatCode>#,##0\ "€"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901671.4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AB-574F-B2D5-40AF98E5F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91412991"/>
        <c:axId val="1591363135"/>
      </c:barChart>
      <c:catAx>
        <c:axId val="1591412991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91363135"/>
        <c:crosses val="autoZero"/>
        <c:auto val="1"/>
        <c:lblAlgn val="ctr"/>
        <c:lblOffset val="100"/>
        <c:noMultiLvlLbl val="0"/>
      </c:catAx>
      <c:valAx>
        <c:axId val="1591363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91412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/>
              <a:t>Profilo Finanziario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Spesa Ass. o Var.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'Profilo Finanziario'!$E$5:$E$36</c:f>
              <c:numCache>
                <c:formatCode>#,##0\ "€"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705913.98</c:v>
                </c:pt>
                <c:pt idx="9">
                  <c:v>196560</c:v>
                </c:pt>
                <c:pt idx="10">
                  <c:v>0</c:v>
                </c:pt>
                <c:pt idx="11">
                  <c:v>0</c:v>
                </c:pt>
                <c:pt idx="12">
                  <c:v>87050</c:v>
                </c:pt>
                <c:pt idx="13">
                  <c:v>150300</c:v>
                </c:pt>
                <c:pt idx="14">
                  <c:v>0</c:v>
                </c:pt>
                <c:pt idx="15">
                  <c:v>711717</c:v>
                </c:pt>
                <c:pt idx="16">
                  <c:v>428370</c:v>
                </c:pt>
                <c:pt idx="17">
                  <c:v>2439760</c:v>
                </c:pt>
                <c:pt idx="18">
                  <c:v>1024180</c:v>
                </c:pt>
                <c:pt idx="19">
                  <c:v>3180870</c:v>
                </c:pt>
                <c:pt idx="20">
                  <c:v>1540769.62</c:v>
                </c:pt>
                <c:pt idx="21">
                  <c:v>1778760</c:v>
                </c:pt>
                <c:pt idx="22">
                  <c:v>2413350</c:v>
                </c:pt>
                <c:pt idx="23">
                  <c:v>1937460</c:v>
                </c:pt>
                <c:pt idx="24">
                  <c:v>2097740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77-2444-A5C7-3C2B90AAE5E0}"/>
            </c:ext>
          </c:extLst>
        </c:ser>
        <c:ser>
          <c:idx val="2"/>
          <c:order val="1"/>
          <c:tx>
            <c:v>Spesa Fatturata + IVA</c:v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'Profilo Finanziario'!$G$5:$G$36</c:f>
              <c:numCache>
                <c:formatCode>#,##0\ "€"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125856.41999999998</c:v>
                </c:pt>
                <c:pt idx="8">
                  <c:v>652740.26</c:v>
                </c:pt>
                <c:pt idx="9">
                  <c:v>0</c:v>
                </c:pt>
                <c:pt idx="10">
                  <c:v>196252.76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77-2444-A5C7-3C2B90AAE5E0}"/>
            </c:ext>
          </c:extLst>
        </c:ser>
        <c:ser>
          <c:idx val="4"/>
          <c:order val="2"/>
          <c:tx>
            <c:v>Previsione Spesa</c:v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'Profilo Finanziario'!$H$5:$H$36</c:f>
              <c:numCache>
                <c:formatCode>#,##0\ "€"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82940.479999999996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428370</c:v>
                </c:pt>
                <c:pt idx="17">
                  <c:v>256020</c:v>
                </c:pt>
                <c:pt idx="18">
                  <c:v>38980</c:v>
                </c:pt>
                <c:pt idx="19">
                  <c:v>1115430</c:v>
                </c:pt>
                <c:pt idx="20">
                  <c:v>20470</c:v>
                </c:pt>
                <c:pt idx="21">
                  <c:v>3703620</c:v>
                </c:pt>
                <c:pt idx="22">
                  <c:v>3188300</c:v>
                </c:pt>
                <c:pt idx="23">
                  <c:v>2768000</c:v>
                </c:pt>
                <c:pt idx="24">
                  <c:v>5222061.9600000009</c:v>
                </c:pt>
                <c:pt idx="25">
                  <c:v>0</c:v>
                </c:pt>
                <c:pt idx="26">
                  <c:v>860390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77-2444-A5C7-3C2B90AAE5E0}"/>
            </c:ext>
          </c:extLst>
        </c:ser>
        <c:ser>
          <c:idx val="3"/>
          <c:order val="3"/>
          <c:tx>
            <c:v>Somma Rendicontata</c:v>
          </c:tx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'Profilo Finanziario'!$I$5:$I$36</c:f>
              <c:numCache>
                <c:formatCode>#,##0\ "€"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901671.4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77-2444-A5C7-3C2B90AAE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603309311"/>
        <c:axId val="1336321423"/>
      </c:barChart>
      <c:catAx>
        <c:axId val="1603309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36321423"/>
        <c:crosses val="autoZero"/>
        <c:auto val="1"/>
        <c:lblAlgn val="ctr"/>
        <c:lblOffset val="100"/>
        <c:noMultiLvlLbl val="0"/>
      </c:catAx>
      <c:valAx>
        <c:axId val="1336321423"/>
        <c:scaling>
          <c:orientation val="minMax"/>
          <c:max val="7000000"/>
          <c:min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03309311"/>
        <c:crosses val="autoZero"/>
        <c:crossBetween val="between"/>
        <c:majorUnit val="500000"/>
        <c:min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9FFD4-A7E0-8B49-B1AF-B8B2EB978813}" type="datetimeFigureOut">
              <a:rPr lang="it-IT" smtClean="0"/>
              <a:t>22/05/20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BA4D6-1DEF-5447-8901-10FD96744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59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9865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716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5994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648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197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539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065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091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597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289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151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92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- 22/05/20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79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- 22/05/20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0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- 22/05/20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47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084444" cy="365125"/>
          </a:xfrm>
        </p:spPr>
        <p:txBody>
          <a:bodyPr/>
          <a:lstStyle/>
          <a:p>
            <a:r>
              <a:rPr lang="it-IT"/>
              <a:t>Comitato Scientifico IBiSCo - 22/05/20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6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- 22/05/20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92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- 22/05/20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51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- 22/05/20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87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- 22/05/20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91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- 22/05/20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38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- 22/05/20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7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- 22/05/20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0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Comitato Scientifico IBiSCo - 22/05/20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G. Carlino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7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6824" y="1940864"/>
            <a:ext cx="10314257" cy="1752159"/>
          </a:xfrm>
        </p:spPr>
        <p:txBody>
          <a:bodyPr>
            <a:normAutofit/>
          </a:bodyPr>
          <a:lstStyle/>
          <a:p>
            <a:r>
              <a:rPr lang="it-IT" dirty="0" err="1"/>
              <a:t>I.Bi.S.Co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/>
              <a:t>Stato attività </a:t>
            </a:r>
            <a:endParaRPr lang="it-IT" sz="4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6787" y="5377728"/>
            <a:ext cx="9634330" cy="1101449"/>
          </a:xfrm>
        </p:spPr>
        <p:txBody>
          <a:bodyPr>
            <a:noAutofit/>
          </a:bodyPr>
          <a:lstStyle/>
          <a:p>
            <a:r>
              <a:rPr lang="it-IT" sz="2000" dirty="0"/>
              <a:t>Riunione Comitato Scientifico</a:t>
            </a:r>
          </a:p>
          <a:p>
            <a:r>
              <a:rPr lang="it-IT" sz="2000" dirty="0"/>
              <a:t>G. Carlino – INFN Napoli      </a:t>
            </a:r>
          </a:p>
          <a:p>
            <a:r>
              <a:rPr lang="it-IT" sz="2000" dirty="0"/>
              <a:t>22/5/2020</a:t>
            </a:r>
          </a:p>
        </p:txBody>
      </p:sp>
      <p:pic>
        <p:nvPicPr>
          <p:cNvPr id="5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E8E4B3-0D19-224E-BFCC-1EC94C48723D}"/>
              </a:ext>
            </a:extLst>
          </p:cNvPr>
          <p:cNvSpPr txBox="1"/>
          <p:nvPr/>
        </p:nvSpPr>
        <p:spPr>
          <a:xfrm>
            <a:off x="12049432" y="13421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4220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Procedure aperte in previsione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- 22/05/20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10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3CE804-CC31-044E-9021-06F21AC6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6DFF603F-F7C0-2C46-92C3-31CB4C688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093845"/>
              </p:ext>
            </p:extLst>
          </p:nvPr>
        </p:nvGraphicFramePr>
        <p:xfrm>
          <a:off x="1590371" y="1503561"/>
          <a:ext cx="9011258" cy="278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308">
                  <a:extLst>
                    <a:ext uri="{9D8B030D-6E8A-4147-A177-3AD203B41FA5}">
                      <a16:colId xmlns:a16="http://schemas.microsoft.com/office/drawing/2014/main" val="3185270608"/>
                    </a:ext>
                  </a:extLst>
                </a:gridCol>
                <a:gridCol w="2931979">
                  <a:extLst>
                    <a:ext uri="{9D8B030D-6E8A-4147-A177-3AD203B41FA5}">
                      <a16:colId xmlns:a16="http://schemas.microsoft.com/office/drawing/2014/main" val="3129902404"/>
                    </a:ext>
                  </a:extLst>
                </a:gridCol>
                <a:gridCol w="2004637">
                  <a:extLst>
                    <a:ext uri="{9D8B030D-6E8A-4147-A177-3AD203B41FA5}">
                      <a16:colId xmlns:a16="http://schemas.microsoft.com/office/drawing/2014/main" val="3676349636"/>
                    </a:ext>
                  </a:extLst>
                </a:gridCol>
                <a:gridCol w="1606334">
                  <a:extLst>
                    <a:ext uri="{9D8B030D-6E8A-4147-A177-3AD203B41FA5}">
                      <a16:colId xmlns:a16="http://schemas.microsoft.com/office/drawing/2014/main" val="554532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Tipologia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Schede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Somma Assentita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Avvio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842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CPU 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BA-01-CAL / BA-06-CAL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1.769.620 </a:t>
                      </a:r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469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STORAGE 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BA-07-STO / BA-08-STO / BA-11-STO / BA-12-STO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1.655.770 </a:t>
                      </a:r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717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STORAGE 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NA-05-STO</a:t>
                      </a:r>
                      <a:r>
                        <a:rPr lang="it-IT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1.202.430 </a:t>
                      </a:r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Discussione CS 06/20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96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CPU e STORAGE 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CT-01-CAL / CT-02-STO / CT-07-CAL / CT-08-STO / CT-10-CAL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1.632.713 </a:t>
                      </a:r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069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TAPE LIBRARY UNIBA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BA-19-STO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651.700 </a:t>
                      </a:r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850048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2C05999D-C121-8F40-B659-415EB233ADB1}"/>
              </a:ext>
            </a:extLst>
          </p:cNvPr>
          <p:cNvSpPr txBox="1"/>
          <p:nvPr/>
        </p:nvSpPr>
        <p:spPr>
          <a:xfrm>
            <a:off x="1709057" y="4702629"/>
            <a:ext cx="9011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sedi devono programmare l’avvio delle procedure aperte a cavallo dell’estate perché possano terminare entro l’autunno 2021</a:t>
            </a:r>
          </a:p>
        </p:txBody>
      </p:sp>
    </p:spTree>
    <p:extLst>
      <p:ext uri="{BB962C8B-B14F-4D97-AF65-F5344CB8AC3E}">
        <p14:creationId xmlns:p14="http://schemas.microsoft.com/office/powerpoint/2010/main" val="89984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Acquisti in previsione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- 22/05/20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11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3CE804-CC31-044E-9021-06F21AC6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D4CD682E-DDCC-9E4A-AD20-EDF69D114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576796"/>
              </p:ext>
            </p:extLst>
          </p:nvPr>
        </p:nvGraphicFramePr>
        <p:xfrm>
          <a:off x="1803399" y="1814627"/>
          <a:ext cx="8585201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890">
                  <a:extLst>
                    <a:ext uri="{9D8B030D-6E8A-4147-A177-3AD203B41FA5}">
                      <a16:colId xmlns:a16="http://schemas.microsoft.com/office/drawing/2014/main" val="877042304"/>
                    </a:ext>
                  </a:extLst>
                </a:gridCol>
                <a:gridCol w="1012783">
                  <a:extLst>
                    <a:ext uri="{9D8B030D-6E8A-4147-A177-3AD203B41FA5}">
                      <a16:colId xmlns:a16="http://schemas.microsoft.com/office/drawing/2014/main" val="2033062817"/>
                    </a:ext>
                  </a:extLst>
                </a:gridCol>
                <a:gridCol w="2107128">
                  <a:extLst>
                    <a:ext uri="{9D8B030D-6E8A-4147-A177-3AD203B41FA5}">
                      <a16:colId xmlns:a16="http://schemas.microsoft.com/office/drawing/2014/main" val="304054816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252963647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1238560"/>
                    </a:ext>
                  </a:extLst>
                </a:gridCol>
              </a:tblGrid>
              <a:tr h="495228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Scheda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Tipo gara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Somma assentita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Tempistica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32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CT-12-CAL-INFN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solidFill>
                            <a:schemeClr val="tx1"/>
                          </a:solidFill>
                        </a:rPr>
                        <a:t>mepa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Virtualizzazione CT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230.580 €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779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BA-03-IMP-INFN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solidFill>
                            <a:schemeClr val="tx1"/>
                          </a:solidFill>
                        </a:rPr>
                        <a:t>mepa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Rack BA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35.140 €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Mese fine 12/20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57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BA-04-IMP-INFN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solidFill>
                            <a:schemeClr val="tx1"/>
                          </a:solidFill>
                        </a:rPr>
                        <a:t>mepa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PDU BA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21.870 €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Mese fine 12/20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781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CT-05-NET-INFN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solidFill>
                            <a:schemeClr val="tx1"/>
                          </a:solidFill>
                        </a:rPr>
                        <a:t>consip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Switch CT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9.220 €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Uscita convenzione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598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BA-16-IMP-UNIBA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solidFill>
                            <a:schemeClr val="tx1"/>
                          </a:solidFill>
                        </a:rPr>
                        <a:t>consip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Antincendio UNIBA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 27.220 €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 ??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655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NA-01-IMP-INFN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solidFill>
                            <a:schemeClr val="tx1"/>
                          </a:solidFill>
                        </a:rPr>
                        <a:t>consip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Rack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20.470 €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085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NA-12-IMP-INFN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solidFill>
                            <a:schemeClr val="tx1"/>
                          </a:solidFill>
                        </a:rPr>
                        <a:t>consip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Telecontrollo CED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38.980 €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500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965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- 22/05/20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12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Variazioni tipo A effettuate nel SAL 5 (4/20)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72DF7AE-6486-034C-BEE5-0D1C6956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56E1400-8E7A-C548-B7FF-6FE0CD74BF4F}"/>
              </a:ext>
            </a:extLst>
          </p:cNvPr>
          <p:cNvSpPr txBox="1"/>
          <p:nvPr/>
        </p:nvSpPr>
        <p:spPr>
          <a:xfrm>
            <a:off x="1473798" y="1241948"/>
            <a:ext cx="92983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Tipo A</a:t>
            </a:r>
          </a:p>
          <a:p>
            <a:endParaRPr lang="it-IT" sz="2000" b="1" dirty="0"/>
          </a:p>
          <a:p>
            <a:endParaRPr lang="it-IT" sz="2000" b="1" dirty="0"/>
          </a:p>
          <a:p>
            <a:endParaRPr lang="it-IT" sz="2000" b="1" dirty="0"/>
          </a:p>
          <a:p>
            <a:endParaRPr lang="it-IT" sz="2000" b="1" dirty="0"/>
          </a:p>
          <a:p>
            <a:endParaRPr lang="it-IT" sz="2000" b="1" dirty="0"/>
          </a:p>
          <a:p>
            <a:endParaRPr lang="it-IT" sz="2000" b="1" dirty="0"/>
          </a:p>
          <a:p>
            <a:endParaRPr lang="it-IT" sz="2000" b="1" dirty="0"/>
          </a:p>
          <a:p>
            <a:endParaRPr lang="it-IT" sz="2000" b="1" dirty="0"/>
          </a:p>
          <a:p>
            <a:endParaRPr lang="it-IT" sz="2000" b="1" dirty="0"/>
          </a:p>
          <a:p>
            <a:endParaRPr lang="it-IT" sz="2000" b="1" dirty="0"/>
          </a:p>
          <a:p>
            <a:endParaRPr lang="it-IT" sz="2000" dirty="0"/>
          </a:p>
          <a:p>
            <a:endParaRPr lang="it-IT" sz="2000"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D2CE925-FAF2-F545-98D8-E6C6991C4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763316"/>
              </p:ext>
            </p:extLst>
          </p:nvPr>
        </p:nvGraphicFramePr>
        <p:xfrm>
          <a:off x="435429" y="1227580"/>
          <a:ext cx="11440885" cy="4877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5942">
                  <a:extLst>
                    <a:ext uri="{9D8B030D-6E8A-4147-A177-3AD203B41FA5}">
                      <a16:colId xmlns:a16="http://schemas.microsoft.com/office/drawing/2014/main" val="1203787382"/>
                    </a:ext>
                  </a:extLst>
                </a:gridCol>
                <a:gridCol w="1491343">
                  <a:extLst>
                    <a:ext uri="{9D8B030D-6E8A-4147-A177-3AD203B41FA5}">
                      <a16:colId xmlns:a16="http://schemas.microsoft.com/office/drawing/2014/main" val="2228344057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3008432339"/>
                    </a:ext>
                  </a:extLst>
                </a:gridCol>
                <a:gridCol w="1360714">
                  <a:extLst>
                    <a:ext uri="{9D8B030D-6E8A-4147-A177-3AD203B41FA5}">
                      <a16:colId xmlns:a16="http://schemas.microsoft.com/office/drawing/2014/main" val="3540177853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3901156925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3238725645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1086730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Schede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Mese fine originale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Somma Assentita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Mese fine variato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Somma Variata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Diff</a:t>
                      </a:r>
                      <a:r>
                        <a:rPr lang="it-IT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45791"/>
                  </a:ext>
                </a:extLst>
              </a:tr>
              <a:tr h="314907">
                <a:tc>
                  <a:txBody>
                    <a:bodyPr/>
                    <a:lstStyle/>
                    <a:p>
                      <a:r>
                        <a:rPr lang="it-IT" sz="1400" dirty="0"/>
                        <a:t>BA-03-IMP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Rack 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35.140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771997"/>
                  </a:ext>
                </a:extLst>
              </a:tr>
              <a:tr h="344384">
                <a:tc>
                  <a:txBody>
                    <a:bodyPr/>
                    <a:lstStyle/>
                    <a:p>
                      <a:r>
                        <a:rPr lang="it-IT" sz="1400" dirty="0"/>
                        <a:t>BA-04-IMP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PDU 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21.870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977213"/>
                  </a:ext>
                </a:extLst>
              </a:tr>
              <a:tr h="308759">
                <a:tc>
                  <a:txBody>
                    <a:bodyPr/>
                    <a:lstStyle/>
                    <a:p>
                      <a:r>
                        <a:rPr lang="it-IT" sz="1400" dirty="0"/>
                        <a:t>BA-10-NET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Firewall 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69.540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23*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812582"/>
                  </a:ext>
                </a:extLst>
              </a:tr>
              <a:tr h="320634">
                <a:tc>
                  <a:txBody>
                    <a:bodyPr/>
                    <a:lstStyle/>
                    <a:p>
                      <a:r>
                        <a:rPr lang="it-IT" sz="1400" dirty="0"/>
                        <a:t>BA-14-NET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Switch 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28.060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757053"/>
                  </a:ext>
                </a:extLst>
              </a:tr>
              <a:tr h="327693">
                <a:tc>
                  <a:txBody>
                    <a:bodyPr/>
                    <a:lstStyle/>
                    <a:p>
                      <a:r>
                        <a:rPr lang="it-IT" sz="1400" dirty="0"/>
                        <a:t>BA-23-CAL / BA-24-STO / BA-25-CAL / BA-26-NET / BA-27-STO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Risorse IREA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12 - 18 - 24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636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BA-20-CAL / BA-28-CAL / BA-21-NET / BA-22-NET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Risorse UNIBA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10 –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232287"/>
                  </a:ext>
                </a:extLst>
              </a:tr>
              <a:tr h="281841">
                <a:tc>
                  <a:txBody>
                    <a:bodyPr/>
                    <a:lstStyle/>
                    <a:p>
                      <a:r>
                        <a:rPr lang="it-IT" sz="1400" dirty="0"/>
                        <a:t>NA-13-IMP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Impianti UNINA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143.840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 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151.000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4.98%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928865"/>
                  </a:ext>
                </a:extLst>
              </a:tr>
              <a:tr h="333300">
                <a:tc>
                  <a:txBody>
                    <a:bodyPr/>
                    <a:lstStyle/>
                    <a:p>
                      <a:r>
                        <a:rPr lang="it-IT" sz="1400" dirty="0"/>
                        <a:t>NA-19-NET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Rete UNINA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65.490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792168"/>
                  </a:ext>
                </a:extLst>
              </a:tr>
              <a:tr h="308759">
                <a:tc>
                  <a:txBody>
                    <a:bodyPr/>
                    <a:lstStyle/>
                    <a:p>
                      <a:r>
                        <a:rPr lang="it-IT" sz="1400" dirty="0"/>
                        <a:t>NA-30-NET / NA-32-NET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Cablaggio ISASI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12 –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942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NA-24-CAL / NA-25-NET / NA-26-NET / NA-27-STO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Risorse SPIN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12 –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354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NA-28-CAL / NA-29-NET / NA-31-STO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Risorse ISASI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12 –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13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CT-01-STO-INGV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Storage INGV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1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323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- 22/05/20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13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Variazioni tipo C effettuate nel SAL 5 (4/20)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72DF7AE-6486-034C-BEE5-0D1C6956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D2CE925-FAF2-F545-98D8-E6C6991C4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054267"/>
              </p:ext>
            </p:extLst>
          </p:nvPr>
        </p:nvGraphicFramePr>
        <p:xfrm>
          <a:off x="2033195" y="1060074"/>
          <a:ext cx="8747166" cy="5296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143">
                  <a:extLst>
                    <a:ext uri="{9D8B030D-6E8A-4147-A177-3AD203B41FA5}">
                      <a16:colId xmlns:a16="http://schemas.microsoft.com/office/drawing/2014/main" val="1203787382"/>
                    </a:ext>
                  </a:extLst>
                </a:gridCol>
                <a:gridCol w="1492626">
                  <a:extLst>
                    <a:ext uri="{9D8B030D-6E8A-4147-A177-3AD203B41FA5}">
                      <a16:colId xmlns:a16="http://schemas.microsoft.com/office/drawing/2014/main" val="2228344057"/>
                    </a:ext>
                  </a:extLst>
                </a:gridCol>
                <a:gridCol w="1270659">
                  <a:extLst>
                    <a:ext uri="{9D8B030D-6E8A-4147-A177-3AD203B41FA5}">
                      <a16:colId xmlns:a16="http://schemas.microsoft.com/office/drawing/2014/main" val="3008432339"/>
                    </a:ext>
                  </a:extLst>
                </a:gridCol>
                <a:gridCol w="1698172">
                  <a:extLst>
                    <a:ext uri="{9D8B030D-6E8A-4147-A177-3AD203B41FA5}">
                      <a16:colId xmlns:a16="http://schemas.microsoft.com/office/drawing/2014/main" val="3540177853"/>
                    </a:ext>
                  </a:extLst>
                </a:gridCol>
                <a:gridCol w="1140031">
                  <a:extLst>
                    <a:ext uri="{9D8B030D-6E8A-4147-A177-3AD203B41FA5}">
                      <a16:colId xmlns:a16="http://schemas.microsoft.com/office/drawing/2014/main" val="3901156925"/>
                    </a:ext>
                  </a:extLst>
                </a:gridCol>
                <a:gridCol w="1349535">
                  <a:extLst>
                    <a:ext uri="{9D8B030D-6E8A-4147-A177-3AD203B41FA5}">
                      <a16:colId xmlns:a16="http://schemas.microsoft.com/office/drawing/2014/main" val="323872564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it-IT" dirty="0"/>
                        <a:t>Rete BA-CT-LNF-NA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285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Schede Originarie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Schede Variate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Mese fine originale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Somma Assentita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Mese fine variato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Somma Variata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845791"/>
                  </a:ext>
                </a:extLst>
              </a:tr>
              <a:tr h="314907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BA-09-NET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198.220.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771997"/>
                  </a:ext>
                </a:extLst>
              </a:tr>
              <a:tr h="344384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BA-29-NET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21.870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977213"/>
                  </a:ext>
                </a:extLst>
              </a:tr>
              <a:tr h="308759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BA-30-NET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549.580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812582"/>
                  </a:ext>
                </a:extLst>
              </a:tr>
              <a:tr h="320634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CT-03-NET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43.520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757053"/>
                  </a:ext>
                </a:extLst>
              </a:tr>
              <a:tr h="327693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CT-06-NET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66.540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636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CT-11-NET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334.000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 </a:t>
                      </a:r>
                      <a:r>
                        <a:rPr lang="it-IT" sz="14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232287"/>
                  </a:ext>
                </a:extLst>
              </a:tr>
              <a:tr h="281841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CT-13-NET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444.060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928865"/>
                  </a:ext>
                </a:extLst>
              </a:tr>
              <a:tr h="281841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LNF-O2-NET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106.020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941767"/>
                  </a:ext>
                </a:extLst>
              </a:tr>
              <a:tr h="281841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LNF-06-NET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106.200 €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067403"/>
                  </a:ext>
                </a:extLst>
              </a:tr>
              <a:tr h="33330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NA-06-NET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49.100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792168"/>
                  </a:ext>
                </a:extLst>
              </a:tr>
              <a:tr h="308759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NA-08-NET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233.580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942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NA-34-NET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351.360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354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NA-35-NET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634.040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130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023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- 22/05/20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14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Ricapitolo Variazioni al SAL 5 (4/20)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72DF7AE-6486-034C-BEE5-0D1C6956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56E1400-8E7A-C548-B7FF-6FE0CD74BF4F}"/>
              </a:ext>
            </a:extLst>
          </p:cNvPr>
          <p:cNvSpPr txBox="1"/>
          <p:nvPr/>
        </p:nvSpPr>
        <p:spPr>
          <a:xfrm>
            <a:off x="2055420" y="1031815"/>
            <a:ext cx="92983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Tipo A</a:t>
            </a:r>
          </a:p>
          <a:p>
            <a:pPr lvl="1"/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endParaRPr lang="it-IT" sz="2000" dirty="0"/>
          </a:p>
          <a:p>
            <a:r>
              <a:rPr lang="it-IT" sz="2000" b="1" dirty="0"/>
              <a:t>Tipo C  </a:t>
            </a:r>
            <a:r>
              <a:rPr lang="it-IT" sz="2000" dirty="0"/>
              <a:t> </a:t>
            </a:r>
          </a:p>
          <a:p>
            <a:endParaRPr lang="it-IT" sz="2000" dirty="0"/>
          </a:p>
          <a:p>
            <a:endParaRPr lang="it-IT" sz="2000"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77F527B3-C9DF-524A-AE11-AD211C064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095570"/>
              </p:ext>
            </p:extLst>
          </p:nvPr>
        </p:nvGraphicFramePr>
        <p:xfrm>
          <a:off x="3587124" y="1010416"/>
          <a:ext cx="538270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123">
                  <a:extLst>
                    <a:ext uri="{9D8B030D-6E8A-4147-A177-3AD203B41FA5}">
                      <a16:colId xmlns:a16="http://schemas.microsoft.com/office/drawing/2014/main" val="4205844994"/>
                    </a:ext>
                  </a:extLst>
                </a:gridCol>
                <a:gridCol w="1325781">
                  <a:extLst>
                    <a:ext uri="{9D8B030D-6E8A-4147-A177-3AD203B41FA5}">
                      <a16:colId xmlns:a16="http://schemas.microsoft.com/office/drawing/2014/main" val="1634909791"/>
                    </a:ext>
                  </a:extLst>
                </a:gridCol>
                <a:gridCol w="1478810">
                  <a:extLst>
                    <a:ext uri="{9D8B030D-6E8A-4147-A177-3AD203B41FA5}">
                      <a16:colId xmlns:a16="http://schemas.microsoft.com/office/drawing/2014/main" val="598580883"/>
                    </a:ext>
                  </a:extLst>
                </a:gridCol>
                <a:gridCol w="1492990">
                  <a:extLst>
                    <a:ext uri="{9D8B030D-6E8A-4147-A177-3AD203B41FA5}">
                      <a16:colId xmlns:a16="http://schemas.microsoft.com/office/drawing/2014/main" val="3611447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Sede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# Variazioni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Differenza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Prospettiva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40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INFN 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- 4.370,00 €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- 4.370,00 €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076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INFN 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- 17.360,00 €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661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INFN 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- 4.566,02 €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- 4.566,02 €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990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INFN LNF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41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UNIBA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152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UNINA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- 18.303,38 €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- 13,38 €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676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CNR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17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INGV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999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Totale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36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-44.599, 40 €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- 8.949,40 €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299725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76E5ED0D-D507-B44A-8CD5-4C00D0365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64982"/>
              </p:ext>
            </p:extLst>
          </p:nvPr>
        </p:nvGraphicFramePr>
        <p:xfrm>
          <a:off x="4333719" y="4870988"/>
          <a:ext cx="376942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6">
                  <a:extLst>
                    <a:ext uri="{9D8B030D-6E8A-4147-A177-3AD203B41FA5}">
                      <a16:colId xmlns:a16="http://schemas.microsoft.com/office/drawing/2014/main" val="603065114"/>
                    </a:ext>
                  </a:extLst>
                </a:gridCol>
                <a:gridCol w="1292822">
                  <a:extLst>
                    <a:ext uri="{9D8B030D-6E8A-4147-A177-3AD203B41FA5}">
                      <a16:colId xmlns:a16="http://schemas.microsoft.com/office/drawing/2014/main" val="1684596120"/>
                    </a:ext>
                  </a:extLst>
                </a:gridCol>
                <a:gridCol w="1425039">
                  <a:extLst>
                    <a:ext uri="{9D8B030D-6E8A-4147-A177-3AD203B41FA5}">
                      <a16:colId xmlns:a16="http://schemas.microsoft.com/office/drawing/2014/main" val="2715808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Sede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# Variazioni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# Schede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82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INFN 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664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INFN 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816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INFN 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95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656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- 22/05/20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15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658062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Variazioni tipo A da effettuare nel SAL 6 (6/20)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72DF7AE-6486-034C-BEE5-0D1C6956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D2CE925-FAF2-F545-98D8-E6C6991C4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665598"/>
              </p:ext>
            </p:extLst>
          </p:nvPr>
        </p:nvGraphicFramePr>
        <p:xfrm>
          <a:off x="599995" y="1588823"/>
          <a:ext cx="11190514" cy="4028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1">
                  <a:extLst>
                    <a:ext uri="{9D8B030D-6E8A-4147-A177-3AD203B41FA5}">
                      <a16:colId xmlns:a16="http://schemas.microsoft.com/office/drawing/2014/main" val="1203787382"/>
                    </a:ext>
                  </a:extLst>
                </a:gridCol>
                <a:gridCol w="2231571">
                  <a:extLst>
                    <a:ext uri="{9D8B030D-6E8A-4147-A177-3AD203B41FA5}">
                      <a16:colId xmlns:a16="http://schemas.microsoft.com/office/drawing/2014/main" val="2228344057"/>
                    </a:ext>
                  </a:extLst>
                </a:gridCol>
                <a:gridCol w="1435634">
                  <a:extLst>
                    <a:ext uri="{9D8B030D-6E8A-4147-A177-3AD203B41FA5}">
                      <a16:colId xmlns:a16="http://schemas.microsoft.com/office/drawing/2014/main" val="300843233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40177853"/>
                    </a:ext>
                  </a:extLst>
                </a:gridCol>
                <a:gridCol w="1426029">
                  <a:extLst>
                    <a:ext uri="{9D8B030D-6E8A-4147-A177-3AD203B41FA5}">
                      <a16:colId xmlns:a16="http://schemas.microsoft.com/office/drawing/2014/main" val="3901156925"/>
                    </a:ext>
                  </a:extLst>
                </a:gridCol>
                <a:gridCol w="1153885">
                  <a:extLst>
                    <a:ext uri="{9D8B030D-6E8A-4147-A177-3AD203B41FA5}">
                      <a16:colId xmlns:a16="http://schemas.microsoft.com/office/drawing/2014/main" val="3238725645"/>
                    </a:ext>
                  </a:extLst>
                </a:gridCol>
                <a:gridCol w="806824">
                  <a:extLst>
                    <a:ext uri="{9D8B030D-6E8A-4147-A177-3AD203B41FA5}">
                      <a16:colId xmlns:a16="http://schemas.microsoft.com/office/drawing/2014/main" val="1086730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Schede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Mese fine originale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Somma Assentita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Mese fine variato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Somma Variata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Diff</a:t>
                      </a:r>
                      <a:r>
                        <a:rPr lang="it-IT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45791"/>
                  </a:ext>
                </a:extLst>
              </a:tr>
              <a:tr h="314907">
                <a:tc>
                  <a:txBody>
                    <a:bodyPr/>
                    <a:lstStyle/>
                    <a:p>
                      <a:r>
                        <a:rPr lang="it-IT" sz="1400" dirty="0"/>
                        <a:t>BA-14-NET (seconda variazione)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Switch 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28.060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15 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818770"/>
                  </a:ext>
                </a:extLst>
              </a:tr>
              <a:tr h="314907">
                <a:tc>
                  <a:txBody>
                    <a:bodyPr/>
                    <a:lstStyle/>
                    <a:p>
                      <a:r>
                        <a:rPr lang="it-IT" sz="1400" dirty="0"/>
                        <a:t>NA-04-NET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Line </a:t>
                      </a:r>
                      <a:r>
                        <a:rPr lang="it-IT" sz="1400" dirty="0" err="1"/>
                        <a:t>Cards</a:t>
                      </a:r>
                      <a:r>
                        <a:rPr lang="it-IT" sz="1400" dirty="0"/>
                        <a:t> 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87.050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771997"/>
                  </a:ext>
                </a:extLst>
              </a:tr>
              <a:tr h="344384">
                <a:tc>
                  <a:txBody>
                    <a:bodyPr/>
                    <a:lstStyle/>
                    <a:p>
                      <a:r>
                        <a:rPr lang="it-IT" sz="1400" dirty="0"/>
                        <a:t>NA-07-CAL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GPU 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384.300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16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           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977213"/>
                  </a:ext>
                </a:extLst>
              </a:tr>
              <a:tr h="344384">
                <a:tc>
                  <a:txBody>
                    <a:bodyPr/>
                    <a:lstStyle/>
                    <a:p>
                      <a:r>
                        <a:rPr lang="it-IT" sz="1400" dirty="0"/>
                        <a:t>NA-11-NET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Switch Infiniband 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16.010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16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40146"/>
                  </a:ext>
                </a:extLst>
              </a:tr>
              <a:tr h="308759">
                <a:tc>
                  <a:txBody>
                    <a:bodyPr/>
                    <a:lstStyle/>
                    <a:p>
                      <a:r>
                        <a:rPr lang="it-IT" sz="1400" dirty="0"/>
                        <a:t>NA-20-NET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Switch Infiniband UNINA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16.010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812582"/>
                  </a:ext>
                </a:extLst>
              </a:tr>
              <a:tr h="320634">
                <a:tc>
                  <a:txBody>
                    <a:bodyPr/>
                    <a:lstStyle/>
                    <a:p>
                      <a:r>
                        <a:rPr lang="it-IT" sz="1400" dirty="0"/>
                        <a:t>NA-16-CAL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Rete UNINA 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106.060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757053"/>
                  </a:ext>
                </a:extLst>
              </a:tr>
              <a:tr h="327693">
                <a:tc>
                  <a:txBody>
                    <a:bodyPr/>
                    <a:lstStyle/>
                    <a:p>
                      <a:r>
                        <a:rPr lang="it-IT" sz="1400" dirty="0"/>
                        <a:t>NA-17-CAL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GPU UNINA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269.010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636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LNF-03-CAL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CPU INAF a LNF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242.440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232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LNF-04-STO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Storage INAF a LNF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152.010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r>
                        <a:rPr lang="it-IT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66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LNF-05-CAL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Server INAF a OAR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107.750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171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668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Profilo Finanziario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- 22/05/20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16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3CE804-CC31-044E-9021-06F21AC6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6090E84A-0697-A542-9875-EA90C5B76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94089"/>
              </p:ext>
            </p:extLst>
          </p:nvPr>
        </p:nvGraphicFramePr>
        <p:xfrm>
          <a:off x="1674202" y="1045952"/>
          <a:ext cx="8843594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066">
                  <a:extLst>
                    <a:ext uri="{9D8B030D-6E8A-4147-A177-3AD203B41FA5}">
                      <a16:colId xmlns:a16="http://schemas.microsoft.com/office/drawing/2014/main" val="508143018"/>
                    </a:ext>
                  </a:extLst>
                </a:gridCol>
                <a:gridCol w="1521555">
                  <a:extLst>
                    <a:ext uri="{9D8B030D-6E8A-4147-A177-3AD203B41FA5}">
                      <a16:colId xmlns:a16="http://schemas.microsoft.com/office/drawing/2014/main" val="1935739684"/>
                    </a:ext>
                  </a:extLst>
                </a:gridCol>
                <a:gridCol w="1503410">
                  <a:extLst>
                    <a:ext uri="{9D8B030D-6E8A-4147-A177-3AD203B41FA5}">
                      <a16:colId xmlns:a16="http://schemas.microsoft.com/office/drawing/2014/main" val="1757170147"/>
                    </a:ext>
                  </a:extLst>
                </a:gridCol>
                <a:gridCol w="1746212">
                  <a:extLst>
                    <a:ext uri="{9D8B030D-6E8A-4147-A177-3AD203B41FA5}">
                      <a16:colId xmlns:a16="http://schemas.microsoft.com/office/drawing/2014/main" val="1089869325"/>
                    </a:ext>
                  </a:extLst>
                </a:gridCol>
                <a:gridCol w="1579351">
                  <a:extLst>
                    <a:ext uri="{9D8B030D-6E8A-4147-A177-3AD203B41FA5}">
                      <a16:colId xmlns:a16="http://schemas.microsoft.com/office/drawing/2014/main" val="1697566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Somma         </a:t>
                      </a:r>
                      <a:r>
                        <a:rPr lang="it-IT" sz="1600" dirty="0" err="1"/>
                        <a:t>Ass</a:t>
                      </a:r>
                      <a:r>
                        <a:rPr lang="it-IT" sz="1600" dirty="0"/>
                        <a:t>. e </a:t>
                      </a:r>
                      <a:r>
                        <a:rPr lang="it-IT" sz="1600" dirty="0" err="1"/>
                        <a:t>Var</a:t>
                      </a:r>
                      <a:r>
                        <a:rPr lang="it-IT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Spesa Fatturata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Spesa Fatturata + 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Somma Rendicontata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662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Gennaio 2020 (7)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103.161 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425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Febbraio 2020 (8)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535.033 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125.856 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25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Marzo 2020 (9)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705.914 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652.740 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38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Aprile 2020 (10)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196.560 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161.018 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269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Maggio 2020 (11)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196.253 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087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Giugno 2020 (12)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901.671 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16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rgbClr val="FF0000"/>
                          </a:solidFill>
                        </a:rPr>
                        <a:t>Totale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FF0000"/>
                          </a:solidFill>
                        </a:rPr>
                        <a:t>902.474 </a:t>
                      </a:r>
                      <a:r>
                        <a:rPr lang="it-IT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FF0000"/>
                          </a:solidFill>
                        </a:rPr>
                        <a:t>799.212 </a:t>
                      </a:r>
                      <a:r>
                        <a:rPr lang="it-IT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FF0000"/>
                          </a:solidFill>
                        </a:rPr>
                        <a:t>974.849 </a:t>
                      </a:r>
                      <a:r>
                        <a:rPr lang="it-IT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FF0000"/>
                          </a:solidFill>
                        </a:rPr>
                        <a:t>901.671 </a:t>
                      </a:r>
                      <a:r>
                        <a:rPr lang="it-IT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€ (5%)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918313"/>
                  </a:ext>
                </a:extLst>
              </a:tr>
            </a:tbl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C6B80F5E-AC4D-7448-B8D6-8F9ED3249F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667675"/>
              </p:ext>
            </p:extLst>
          </p:nvPr>
        </p:nvGraphicFramePr>
        <p:xfrm>
          <a:off x="2619374" y="4311651"/>
          <a:ext cx="6953249" cy="2181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4175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Profilo Finanziario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- 22/05/20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17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3CE804-CC31-044E-9021-06F21AC6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81D358BB-D221-8144-9D22-16F12ADE14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87741"/>
              </p:ext>
            </p:extLst>
          </p:nvPr>
        </p:nvGraphicFramePr>
        <p:xfrm>
          <a:off x="1368050" y="1080971"/>
          <a:ext cx="7728857" cy="3812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Immagine 13">
            <a:extLst>
              <a:ext uri="{FF2B5EF4-FFF2-40B4-BE49-F238E27FC236}">
                <a16:creationId xmlns:a16="http://schemas.microsoft.com/office/drawing/2014/main" id="{FF590AE6-167C-1E47-B42E-75325452F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150" y="5084525"/>
            <a:ext cx="8775700" cy="889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6CC7BE4-4043-7548-9F05-3AAF4A4F6995}"/>
              </a:ext>
            </a:extLst>
          </p:cNvPr>
          <p:cNvSpPr txBox="1"/>
          <p:nvPr/>
        </p:nvSpPr>
        <p:spPr>
          <a:xfrm>
            <a:off x="9437914" y="1951672"/>
            <a:ext cx="2340429" cy="147732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500" dirty="0"/>
              <a:t>Necessario sincronizzare il cronoprogramma della </a:t>
            </a:r>
            <a:r>
              <a:rPr lang="it-IT" sz="1500" dirty="0">
                <a:solidFill>
                  <a:srgbClr val="FF0000"/>
                </a:solidFill>
              </a:rPr>
              <a:t>Previsione Spesa </a:t>
            </a:r>
            <a:r>
              <a:rPr lang="it-IT" sz="1500" dirty="0"/>
              <a:t>con quello della </a:t>
            </a:r>
            <a:r>
              <a:rPr lang="it-IT" sz="1500" dirty="0">
                <a:solidFill>
                  <a:schemeClr val="accent1">
                    <a:lumMod val="75000"/>
                  </a:schemeClr>
                </a:solidFill>
              </a:rPr>
              <a:t>Somma Assentita o Variata </a:t>
            </a:r>
            <a:r>
              <a:rPr lang="it-IT" sz="1500" dirty="0"/>
              <a:t>attraverso le variazioni temporali. </a:t>
            </a:r>
          </a:p>
        </p:txBody>
      </p:sp>
    </p:spTree>
    <p:extLst>
      <p:ext uri="{BB962C8B-B14F-4D97-AF65-F5344CB8AC3E}">
        <p14:creationId xmlns:p14="http://schemas.microsoft.com/office/powerpoint/2010/main" val="657603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Stato Napoli: INFN – </a:t>
            </a:r>
            <a:r>
              <a:rPr lang="it-IT" b="1" dirty="0">
                <a:solidFill>
                  <a:srgbClr val="FF0000"/>
                </a:solidFill>
              </a:rPr>
              <a:t>UNINA</a:t>
            </a:r>
            <a:r>
              <a:rPr lang="it-IT" dirty="0"/>
              <a:t> - CNR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- 22/05/20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041DB9-A2F9-724C-AFB6-447F96B6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E1F4D6-B4B5-5048-BAFB-5B4F06E0730A}"/>
              </a:ext>
            </a:extLst>
          </p:cNvPr>
          <p:cNvSpPr txBox="1"/>
          <p:nvPr/>
        </p:nvSpPr>
        <p:spPr>
          <a:xfrm>
            <a:off x="1432560" y="1567615"/>
            <a:ext cx="93268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UNINA</a:t>
            </a:r>
          </a:p>
          <a:p>
            <a:pPr algn="ctr"/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</a:rPr>
              <a:t>Server</a:t>
            </a:r>
            <a:r>
              <a:rPr lang="it-IT" sz="2400" dirty="0"/>
              <a:t>: in produzione</a:t>
            </a:r>
            <a:endParaRPr lang="it-IT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</a:rPr>
              <a:t>CPU HLT</a:t>
            </a:r>
            <a:r>
              <a:rPr lang="it-IT" sz="2400" dirty="0"/>
              <a:t>: in produzione</a:t>
            </a:r>
          </a:p>
          <a:p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</a:rPr>
              <a:t>Impianti:</a:t>
            </a:r>
            <a:r>
              <a:rPr lang="it-IT" sz="2400" dirty="0"/>
              <a:t> nominata commissione di valutazione offerte </a:t>
            </a:r>
          </a:p>
          <a:p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</a:rPr>
              <a:t>UPS</a:t>
            </a:r>
            <a:r>
              <a:rPr lang="it-IT" sz="2400" dirty="0"/>
              <a:t>: in AC a giugno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</a:rPr>
              <a:t>GPU e Storage</a:t>
            </a:r>
            <a:r>
              <a:rPr lang="it-IT" sz="2400" dirty="0"/>
              <a:t>: consegnata al RUP</a:t>
            </a:r>
          </a:p>
          <a:p>
            <a:endParaRPr lang="it-IT" sz="2400" dirty="0">
              <a:solidFill>
                <a:srgbClr val="0070C0"/>
              </a:solidFill>
            </a:endParaRPr>
          </a:p>
          <a:p>
            <a:r>
              <a:rPr lang="it-IT" sz="2400" dirty="0">
                <a:solidFill>
                  <a:srgbClr val="0070C0"/>
                </a:solidFill>
              </a:rPr>
              <a:t>Completamento previsto di tutte le spese primavera 2021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969119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Stato Napoli: </a:t>
            </a:r>
            <a:r>
              <a:rPr lang="it-IT" b="1" dirty="0">
                <a:solidFill>
                  <a:srgbClr val="FF0000"/>
                </a:solidFill>
              </a:rPr>
              <a:t>INFN</a:t>
            </a:r>
            <a:r>
              <a:rPr lang="it-IT" dirty="0"/>
              <a:t> – UNINA - CNR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- 22/05/20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041DB9-A2F9-724C-AFB6-447F96B6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E1F4D6-B4B5-5048-BAFB-5B4F06E0730A}"/>
              </a:ext>
            </a:extLst>
          </p:cNvPr>
          <p:cNvSpPr txBox="1"/>
          <p:nvPr/>
        </p:nvSpPr>
        <p:spPr>
          <a:xfrm>
            <a:off x="1300148" y="989704"/>
            <a:ext cx="93268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INFN</a:t>
            </a: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</a:rPr>
              <a:t>Server</a:t>
            </a:r>
            <a:r>
              <a:rPr lang="it-IT" sz="2400" dirty="0"/>
              <a:t>: in produzione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</a:rPr>
              <a:t>Server </a:t>
            </a:r>
            <a:r>
              <a:rPr lang="it-IT" sz="2400" dirty="0" err="1">
                <a:solidFill>
                  <a:srgbClr val="FF0000"/>
                </a:solidFill>
              </a:rPr>
              <a:t>Many</a:t>
            </a:r>
            <a:r>
              <a:rPr lang="it-IT" sz="2400" dirty="0">
                <a:solidFill>
                  <a:srgbClr val="FF0000"/>
                </a:solidFill>
              </a:rPr>
              <a:t> Core: </a:t>
            </a:r>
            <a:r>
              <a:rPr lang="it-IT" sz="2400" dirty="0"/>
              <a:t>in produzione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</a:rPr>
              <a:t>Rete, Line card</a:t>
            </a:r>
            <a:r>
              <a:rPr lang="it-IT" sz="2400" dirty="0"/>
              <a:t>: consegnato, installazione inizi giugno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</a:rPr>
              <a:t>GPU</a:t>
            </a:r>
            <a:r>
              <a:rPr lang="it-IT" sz="2400" dirty="0"/>
              <a:t>: scadenza offerte 15 giugno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</a:rPr>
              <a:t>CPU</a:t>
            </a:r>
            <a:r>
              <a:rPr lang="it-IT" sz="2400" dirty="0"/>
              <a:t> : in AC maggio 2020</a:t>
            </a:r>
          </a:p>
          <a:p>
            <a:r>
              <a:rPr lang="it-IT" sz="2400" dirty="0"/>
              <a:t> </a:t>
            </a:r>
            <a:endParaRPr lang="it-IT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</a:rPr>
              <a:t>Storage</a:t>
            </a:r>
            <a:r>
              <a:rPr lang="it-IT" sz="2400" dirty="0"/>
              <a:t>: da preparare – in AC a giugno 2020 (?)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</a:rPr>
              <a:t>Rack</a:t>
            </a:r>
            <a:r>
              <a:rPr lang="it-IT" sz="2400" dirty="0"/>
              <a:t>: da pianificare - </a:t>
            </a:r>
            <a:r>
              <a:rPr lang="it-IT" sz="2400" dirty="0" err="1"/>
              <a:t>RdO</a:t>
            </a: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</a:rPr>
              <a:t>Telecontrollo</a:t>
            </a:r>
            <a:r>
              <a:rPr lang="it-IT" sz="2400" dirty="0"/>
              <a:t>: da pianificare – </a:t>
            </a:r>
            <a:r>
              <a:rPr lang="it-IT" sz="2400" dirty="0" err="1"/>
              <a:t>RdO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>
                <a:solidFill>
                  <a:srgbClr val="0070C0"/>
                </a:solidFill>
              </a:rPr>
              <a:t>Completamento previsto di tutte le spese autunno 2021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0763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Problemi aperti - Variazioni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- 22/05/20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041DB9-A2F9-724C-AFB6-447F96B6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E1F4D6-B4B5-5048-BAFB-5B4F06E0730A}"/>
              </a:ext>
            </a:extLst>
          </p:cNvPr>
          <p:cNvSpPr txBox="1"/>
          <p:nvPr/>
        </p:nvSpPr>
        <p:spPr>
          <a:xfrm>
            <a:off x="2495902" y="2011033"/>
            <a:ext cx="6412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200" dirty="0"/>
              <a:t>Al momento non risulta ancora emendato l’allegato B, operazione necessaria per registrare le variazioni e rendicontare le spese di beni variati (tutti)</a:t>
            </a:r>
          </a:p>
        </p:txBody>
      </p:sp>
    </p:spTree>
    <p:extLst>
      <p:ext uri="{BB962C8B-B14F-4D97-AF65-F5344CB8AC3E}">
        <p14:creationId xmlns:p14="http://schemas.microsoft.com/office/powerpoint/2010/main" val="2467069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Stato Napoli: </a:t>
            </a:r>
            <a:r>
              <a:rPr lang="it-IT" b="1" dirty="0"/>
              <a:t>INFN</a:t>
            </a:r>
            <a:r>
              <a:rPr lang="it-IT" dirty="0"/>
              <a:t> – UNINA - </a:t>
            </a:r>
            <a:r>
              <a:rPr lang="it-IT" dirty="0">
                <a:solidFill>
                  <a:srgbClr val="FF0000"/>
                </a:solidFill>
              </a:rPr>
              <a:t>CNR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- 22/05/20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041DB9-A2F9-724C-AFB6-447F96B6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E1F4D6-B4B5-5048-BAFB-5B4F06E0730A}"/>
              </a:ext>
            </a:extLst>
          </p:cNvPr>
          <p:cNvSpPr txBox="1"/>
          <p:nvPr/>
        </p:nvSpPr>
        <p:spPr>
          <a:xfrm>
            <a:off x="1332411" y="1655231"/>
            <a:ext cx="93268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CNR</a:t>
            </a:r>
            <a:endParaRPr lang="it-IT" sz="2400" dirty="0"/>
          </a:p>
          <a:p>
            <a:pPr algn="ctr"/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</a:rPr>
              <a:t>Cablaggio ISASI</a:t>
            </a:r>
            <a:r>
              <a:rPr lang="it-IT" sz="2400" dirty="0"/>
              <a:t>: in pubblicazione maggio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</a:rPr>
              <a:t>GPU, Storage e Rete ISASI/SPIN</a:t>
            </a:r>
            <a:r>
              <a:rPr lang="it-IT" sz="2400" dirty="0"/>
              <a:t>: pubblicazione bando maggio 2020</a:t>
            </a:r>
          </a:p>
          <a:p>
            <a:endParaRPr lang="it-IT" sz="2400" dirty="0"/>
          </a:p>
          <a:p>
            <a:r>
              <a:rPr lang="it-IT" sz="2400" dirty="0">
                <a:solidFill>
                  <a:srgbClr val="0070C0"/>
                </a:solidFill>
              </a:rPr>
              <a:t>Completamento previsto di tutte le spese non definibile, presumibilmente entro l’estate 2021</a:t>
            </a:r>
          </a:p>
        </p:txBody>
      </p:sp>
    </p:spTree>
    <p:extLst>
      <p:ext uri="{BB962C8B-B14F-4D97-AF65-F5344CB8AC3E}">
        <p14:creationId xmlns:p14="http://schemas.microsoft.com/office/powerpoint/2010/main" val="4110169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Prossima Riunione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- 22/05/20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041DB9-A2F9-724C-AFB6-447F96B6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E1F4D6-B4B5-5048-BAFB-5B4F06E0730A}"/>
              </a:ext>
            </a:extLst>
          </p:cNvPr>
          <p:cNvSpPr txBox="1"/>
          <p:nvPr/>
        </p:nvSpPr>
        <p:spPr>
          <a:xfrm>
            <a:off x="2533401" y="1983496"/>
            <a:ext cx="6719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  <a:p>
            <a:r>
              <a:rPr lang="it-IT" sz="2400" dirty="0"/>
              <a:t>Riunione remota a Giugno la settimana del 22  per permettere di inviare in AC le gare autorizzate dal CS e preparare la relazione bimestrale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6338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Problemi aperti – Variazioni Rete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- 22/05/20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041DB9-A2F9-724C-AFB6-447F96B6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E1F4D6-B4B5-5048-BAFB-5B4F06E0730A}"/>
              </a:ext>
            </a:extLst>
          </p:cNvPr>
          <p:cNvSpPr txBox="1"/>
          <p:nvPr/>
        </p:nvSpPr>
        <p:spPr>
          <a:xfrm>
            <a:off x="2495902" y="2011033"/>
            <a:ext cx="64121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200" dirty="0"/>
              <a:t>Al momento non risulta ancora alcuna decisione dell’ETS sulle variazioni di tipo C per i beni di rete</a:t>
            </a:r>
          </a:p>
          <a:p>
            <a:pPr lvl="0"/>
            <a:endParaRPr lang="it-IT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200" dirty="0"/>
              <a:t>Il limite dovrebbe essere inizi giugno. Da tenere quindi pronta i documenti per poter far partire la gara </a:t>
            </a:r>
            <a:r>
              <a:rPr lang="it-IT" sz="2200" dirty="0" err="1"/>
              <a:t>afine</a:t>
            </a:r>
            <a:r>
              <a:rPr lang="it-IT" sz="2200" dirty="0"/>
              <a:t> giugno in caso di decisione positiva</a:t>
            </a:r>
          </a:p>
        </p:txBody>
      </p:sp>
    </p:spTree>
    <p:extLst>
      <p:ext uri="{BB962C8B-B14F-4D97-AF65-F5344CB8AC3E}">
        <p14:creationId xmlns:p14="http://schemas.microsoft.com/office/powerpoint/2010/main" val="317782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Cartelloni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- 22/05/20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041DB9-A2F9-724C-AFB6-447F96B6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E1F4D6-B4B5-5048-BAFB-5B4F06E0730A}"/>
              </a:ext>
            </a:extLst>
          </p:cNvPr>
          <p:cNvSpPr txBox="1"/>
          <p:nvPr/>
        </p:nvSpPr>
        <p:spPr>
          <a:xfrm>
            <a:off x="592746" y="2393894"/>
            <a:ext cx="45204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200" dirty="0"/>
              <a:t>Da decidere il contenuto dei cartelloni da mostrare in ogni sede: </a:t>
            </a:r>
          </a:p>
          <a:p>
            <a:pPr lvl="0"/>
            <a:endParaRPr lang="it-IT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200" dirty="0"/>
              <a:t>BA (INFN – CNR - UNINA)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200" dirty="0"/>
              <a:t>CT (INFN)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200" dirty="0"/>
              <a:t>LNS (INGV)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200" dirty="0"/>
              <a:t>LNF (INFN – INAF)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200" dirty="0"/>
              <a:t>NA (INFN – CNR - UNINA)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200" dirty="0"/>
              <a:t>OAR (INAF)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81C65B7-82FC-8040-A43C-19BC425B1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281" y="1163496"/>
            <a:ext cx="3240690" cy="485796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491DBAB-D710-9F4B-8296-D89268F3B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774" y="1096528"/>
            <a:ext cx="3333426" cy="499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Relazioni bimestrali e rendiconti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- 22/05/20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041DB9-A2F9-724C-AFB6-447F96B6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E1F4D6-B4B5-5048-BAFB-5B4F06E0730A}"/>
              </a:ext>
            </a:extLst>
          </p:cNvPr>
          <p:cNvSpPr txBox="1"/>
          <p:nvPr/>
        </p:nvSpPr>
        <p:spPr>
          <a:xfrm>
            <a:off x="2731185" y="1895266"/>
            <a:ext cx="64789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FF0000"/>
                </a:solidFill>
              </a:rPr>
              <a:t>Rendicontazione SAL 6 fine giugno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FF0000"/>
                </a:solidFill>
              </a:rPr>
              <a:t>Rendicontazione SAL 7 fine agosto – da anticipare a inizi agosto </a:t>
            </a:r>
          </a:p>
          <a:p>
            <a:pPr lvl="0"/>
            <a:endParaRPr lang="it-IT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200" dirty="0"/>
              <a:t>Relazioni bimestrali e Rapporti ETS (SAL 1-SAL 5):</a:t>
            </a:r>
          </a:p>
          <a:p>
            <a:pPr lvl="0"/>
            <a:endParaRPr lang="it-IT" sz="2200" dirty="0"/>
          </a:p>
          <a:p>
            <a:pPr lvl="0"/>
            <a:r>
              <a:rPr lang="it-IT" sz="2200" dirty="0" err="1"/>
              <a:t>https</a:t>
            </a:r>
            <a:r>
              <a:rPr lang="it-IT" sz="2200" dirty="0"/>
              <a:t>://</a:t>
            </a:r>
            <a:r>
              <a:rPr lang="it-IT" sz="2200" dirty="0" err="1"/>
              <a:t>pandora.infn.it</a:t>
            </a:r>
            <a:r>
              <a:rPr lang="it-IT" sz="2200" dirty="0"/>
              <a:t>/</a:t>
            </a:r>
            <a:r>
              <a:rPr lang="it-IT" sz="2200" dirty="0" err="1"/>
              <a:t>ws-ipcei</a:t>
            </a:r>
            <a:r>
              <a:rPr lang="it-IT" sz="2200" dirty="0"/>
              <a:t>/I.Bi.S.Co.%20-%20PON%20Infr%202014-2020/Relazioni%20e%20Rapporti%20ETS%20Bimestrali</a:t>
            </a:r>
          </a:p>
        </p:txBody>
      </p:sp>
    </p:spTree>
    <p:extLst>
      <p:ext uri="{BB962C8B-B14F-4D97-AF65-F5344CB8AC3E}">
        <p14:creationId xmlns:p14="http://schemas.microsoft.com/office/powerpoint/2010/main" val="335963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Acquisti conclusi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- 22/05/20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6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3CE804-CC31-044E-9021-06F21AC6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D4CD682E-DDCC-9E4A-AD20-EDF69D114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537591"/>
              </p:ext>
            </p:extLst>
          </p:nvPr>
        </p:nvGraphicFramePr>
        <p:xfrm>
          <a:off x="337953" y="1358029"/>
          <a:ext cx="11677984" cy="4377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390">
                  <a:extLst>
                    <a:ext uri="{9D8B030D-6E8A-4147-A177-3AD203B41FA5}">
                      <a16:colId xmlns:a16="http://schemas.microsoft.com/office/drawing/2014/main" val="2772967881"/>
                    </a:ext>
                  </a:extLst>
                </a:gridCol>
                <a:gridCol w="1883228">
                  <a:extLst>
                    <a:ext uri="{9D8B030D-6E8A-4147-A177-3AD203B41FA5}">
                      <a16:colId xmlns:a16="http://schemas.microsoft.com/office/drawing/2014/main" val="8770423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33062817"/>
                    </a:ext>
                  </a:extLst>
                </a:gridCol>
                <a:gridCol w="1436915">
                  <a:extLst>
                    <a:ext uri="{9D8B030D-6E8A-4147-A177-3AD203B41FA5}">
                      <a16:colId xmlns:a16="http://schemas.microsoft.com/office/drawing/2014/main" val="304054816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52963647"/>
                    </a:ext>
                  </a:extLst>
                </a:gridCol>
                <a:gridCol w="1077685">
                  <a:extLst>
                    <a:ext uri="{9D8B030D-6E8A-4147-A177-3AD203B41FA5}">
                      <a16:colId xmlns:a16="http://schemas.microsoft.com/office/drawing/2014/main" val="3136778159"/>
                    </a:ext>
                  </a:extLst>
                </a:gridCol>
                <a:gridCol w="1164772">
                  <a:extLst>
                    <a:ext uri="{9D8B030D-6E8A-4147-A177-3AD203B41FA5}">
                      <a16:colId xmlns:a16="http://schemas.microsoft.com/office/drawing/2014/main" val="3332163844"/>
                    </a:ext>
                  </a:extLst>
                </a:gridCol>
                <a:gridCol w="1687286">
                  <a:extLst>
                    <a:ext uri="{9D8B030D-6E8A-4147-A177-3AD203B41FA5}">
                      <a16:colId xmlns:a16="http://schemas.microsoft.com/office/drawing/2014/main" val="2682587171"/>
                    </a:ext>
                  </a:extLst>
                </a:gridCol>
                <a:gridCol w="1426028">
                  <a:extLst>
                    <a:ext uri="{9D8B030D-6E8A-4147-A177-3AD203B41FA5}">
                      <a16:colId xmlns:a16="http://schemas.microsoft.com/office/drawing/2014/main" val="21238560"/>
                    </a:ext>
                  </a:extLst>
                </a:gridCol>
                <a:gridCol w="553280">
                  <a:extLst>
                    <a:ext uri="{9D8B030D-6E8A-4147-A177-3AD203B41FA5}">
                      <a16:colId xmlns:a16="http://schemas.microsoft.com/office/drawing/2014/main" val="4288118281"/>
                    </a:ext>
                  </a:extLst>
                </a:gridCol>
              </a:tblGrid>
              <a:tr h="669531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Schede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Tipo gara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Somma assentita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Somma Variata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Importo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Stato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Fattura   (con IVA)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32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NA-02-CAL-INFN/1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consip</a:t>
                      </a:r>
                      <a:endParaRPr lang="it-IT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CPU INFN NA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36.711 €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In produzione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02/20 (8)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??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075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CT-01-CAL-INFN/1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consip</a:t>
                      </a:r>
                      <a:endParaRPr lang="it-IT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CPU INFN CT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36.467 €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In produzione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02/20 (8)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??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62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NA-14-CAL-UNINA/1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consip</a:t>
                      </a:r>
                      <a:endParaRPr lang="it-IT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CPU UNINA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484.220 €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460.500 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it-IT" sz="16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138.154 €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Installato 1/20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03/20 (9)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6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631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NA-14-CAL-UNINA/2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it-I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consip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322.328 €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Installato 2/20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01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NA-10-CAL-INFN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it-I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consip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Server NA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105.410 €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100.844 €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100.844 €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Installato 2/20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03/20 (9)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27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LNF-01-CAL-INFN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consip</a:t>
                      </a:r>
                      <a:endParaRPr lang="it-IT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Server LNF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52.700 €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50.400 €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Installato 1/20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02/20 (8)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957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NA-18-CAL-UNINA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consip</a:t>
                      </a:r>
                      <a:endParaRPr lang="it-IT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Server UNINA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96.620 €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91.870 €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91.870 €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Installato 2/20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03/20 (9)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350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BA-02-CAL-INFN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consip</a:t>
                      </a:r>
                      <a:endParaRPr lang="it-IT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Server BA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96.620 €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92.250 </a:t>
                      </a:r>
                      <a:r>
                        <a:rPr lang="it-IT" sz="1600" dirty="0"/>
                        <a:t>€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92.242 €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Installato 4/20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05/20 (11)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081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NA-33-CAL-INFN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consip</a:t>
                      </a:r>
                      <a:endParaRPr lang="it-IT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ManyCore</a:t>
                      </a:r>
                      <a:r>
                        <a:rPr lang="it-IT" sz="1600" dirty="0"/>
                        <a:t> NA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105.410 €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104.011 €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Installato 4/20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05/20 (11)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510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highlight>
                            <a:srgbClr val="FFFF00"/>
                          </a:highlight>
                        </a:rPr>
                        <a:t>10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NA-04-NET-INFN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mepa</a:t>
                      </a:r>
                      <a:endParaRPr lang="it-IT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Line Card NA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87.045 €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82.940 €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Consegnato 5/20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07/20 (13)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731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248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- 22/05/20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7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289" y="327826"/>
            <a:ext cx="9909882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Rendicontazioni nel SAL 6 (6/20)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72DF7AE-6486-034C-BEE5-0D1C6956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56E1400-8E7A-C548-B7FF-6FE0CD74BF4F}"/>
              </a:ext>
            </a:extLst>
          </p:cNvPr>
          <p:cNvSpPr txBox="1"/>
          <p:nvPr/>
        </p:nvSpPr>
        <p:spPr>
          <a:xfrm>
            <a:off x="1694289" y="1685181"/>
            <a:ext cx="84890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it-IT" sz="2000" dirty="0">
                <a:sym typeface="Wingdings" pitchFamily="2" charset="2"/>
              </a:rPr>
              <a:t>Beni rendicontare nel corrente SAL 6 (6/20) se le variazioni verranno registrate in tempo</a:t>
            </a:r>
          </a:p>
          <a:p>
            <a:pPr lvl="1"/>
            <a:endParaRPr lang="it-IT" sz="2000" dirty="0">
              <a:sym typeface="Wingdings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  <a:sym typeface="Wingdings" pitchFamily="2" charset="2"/>
              </a:rPr>
              <a:t>LNF-01-CAL-INFN</a:t>
            </a:r>
            <a:r>
              <a:rPr lang="it-IT" sz="2000" dirty="0">
                <a:sym typeface="Wingdings" pitchFamily="2" charset="2"/>
              </a:rPr>
              <a:t> – server in convenzione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  <a:sym typeface="Wingdings" pitchFamily="2" charset="2"/>
              </a:rPr>
              <a:t>NA-14-CAL-UNINA</a:t>
            </a:r>
            <a:r>
              <a:rPr lang="it-IT" sz="2000" dirty="0">
                <a:sym typeface="Wingdings" pitchFamily="2" charset="2"/>
              </a:rPr>
              <a:t> – CPU in convenzione (2 acquisti)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  <a:sym typeface="Wingdings" pitchFamily="2" charset="2"/>
              </a:rPr>
              <a:t>NA-18-CAL-UNINA</a:t>
            </a:r>
            <a:r>
              <a:rPr lang="it-IT" sz="2000" dirty="0">
                <a:sym typeface="Wingdings" pitchFamily="2" charset="2"/>
              </a:rPr>
              <a:t> – server in convenzione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  <a:sym typeface="Wingdings" pitchFamily="2" charset="2"/>
              </a:rPr>
              <a:t>NA-10-CAL-INFN</a:t>
            </a:r>
            <a:r>
              <a:rPr lang="it-IT" sz="2000" dirty="0">
                <a:sym typeface="Wingdings" pitchFamily="2" charset="2"/>
              </a:rPr>
              <a:t> – server in convenzione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  <a:sym typeface="Wingdings" pitchFamily="2" charset="2"/>
              </a:rPr>
              <a:t>BA-02-CAL-INFN</a:t>
            </a:r>
            <a:r>
              <a:rPr lang="it-IT" sz="2000" dirty="0">
                <a:sym typeface="Wingdings" pitchFamily="2" charset="2"/>
              </a:rPr>
              <a:t> – server in convenzione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  <a:sym typeface="Wingdings" pitchFamily="2" charset="2"/>
              </a:rPr>
              <a:t>NA-33-CAL-INFN</a:t>
            </a:r>
            <a:r>
              <a:rPr lang="it-IT" sz="2000" dirty="0">
                <a:sym typeface="Wingdings" pitchFamily="2" charset="2"/>
              </a:rPr>
              <a:t> – server multi-core in convenzione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>
              <a:sym typeface="Wingdings" pitchFamily="2" charset="2"/>
            </a:endParaRPr>
          </a:p>
          <a:p>
            <a:pPr lvl="1"/>
            <a:endParaRPr lang="it-IT" sz="20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94978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Acquisti in corso 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- 22/05/20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8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3CE804-CC31-044E-9021-06F21AC6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D4CD682E-DDCC-9E4A-AD20-EDF69D114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876729"/>
              </p:ext>
            </p:extLst>
          </p:nvPr>
        </p:nvGraphicFramePr>
        <p:xfrm>
          <a:off x="566055" y="1488512"/>
          <a:ext cx="10787744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32">
                  <a:extLst>
                    <a:ext uri="{9D8B030D-6E8A-4147-A177-3AD203B41FA5}">
                      <a16:colId xmlns:a16="http://schemas.microsoft.com/office/drawing/2014/main" val="2372110697"/>
                    </a:ext>
                  </a:extLst>
                </a:gridCol>
                <a:gridCol w="1712356">
                  <a:extLst>
                    <a:ext uri="{9D8B030D-6E8A-4147-A177-3AD203B41FA5}">
                      <a16:colId xmlns:a16="http://schemas.microsoft.com/office/drawing/2014/main" val="877042304"/>
                    </a:ext>
                  </a:extLst>
                </a:gridCol>
                <a:gridCol w="793777">
                  <a:extLst>
                    <a:ext uri="{9D8B030D-6E8A-4147-A177-3AD203B41FA5}">
                      <a16:colId xmlns:a16="http://schemas.microsoft.com/office/drawing/2014/main" val="2033062817"/>
                    </a:ext>
                  </a:extLst>
                </a:gridCol>
                <a:gridCol w="1648178">
                  <a:extLst>
                    <a:ext uri="{9D8B030D-6E8A-4147-A177-3AD203B41FA5}">
                      <a16:colId xmlns:a16="http://schemas.microsoft.com/office/drawing/2014/main" val="3040548163"/>
                    </a:ext>
                  </a:extLst>
                </a:gridCol>
                <a:gridCol w="1230489">
                  <a:extLst>
                    <a:ext uri="{9D8B030D-6E8A-4147-A177-3AD203B41FA5}">
                      <a16:colId xmlns:a16="http://schemas.microsoft.com/office/drawing/2014/main" val="4252963647"/>
                    </a:ext>
                  </a:extLst>
                </a:gridCol>
                <a:gridCol w="1128888">
                  <a:extLst>
                    <a:ext uri="{9D8B030D-6E8A-4147-A177-3AD203B41FA5}">
                      <a16:colId xmlns:a16="http://schemas.microsoft.com/office/drawing/2014/main" val="3136778159"/>
                    </a:ext>
                  </a:extLst>
                </a:gridCol>
                <a:gridCol w="1195413">
                  <a:extLst>
                    <a:ext uri="{9D8B030D-6E8A-4147-A177-3AD203B41FA5}">
                      <a16:colId xmlns:a16="http://schemas.microsoft.com/office/drawing/2014/main" val="3332163844"/>
                    </a:ext>
                  </a:extLst>
                </a:gridCol>
                <a:gridCol w="2722711">
                  <a:extLst>
                    <a:ext uri="{9D8B030D-6E8A-4147-A177-3AD203B41FA5}">
                      <a16:colId xmlns:a16="http://schemas.microsoft.com/office/drawing/2014/main" val="2682587171"/>
                    </a:ext>
                  </a:extLst>
                </a:gridCol>
              </a:tblGrid>
              <a:tr h="495228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Schede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Tipo gara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Somma assentita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Somma Variata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Importo  o Impegno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Stato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32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NA-*-IMP-UNINA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aperta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Impianti UNINA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830.540 €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845.760 €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889.380 €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Valutazione offerte in corso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945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NA-07-CAL-INFN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aperta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GPU NA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400.310 €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400.310 €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Scadenza offerte 15/6/20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08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NA-*-NET-CNR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RdO</a:t>
                      </a:r>
                      <a:endParaRPr lang="it-IT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Cablaggio ISASI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48.710 €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400.310 €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RdO</a:t>
                      </a:r>
                      <a:r>
                        <a:rPr lang="it-IT" sz="1600" dirty="0"/>
                        <a:t> fine 5/20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350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NA-*-*-CNR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aperta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GPU SPIN/ISASI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985.200 €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985.200 €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Bando fine 5/20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734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BA-*-CAL-UNIBA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aperta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Calcolo UNIBA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475.790 €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475.790 €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Bando 5/20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393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BA-*-IMP-UNIBA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aperta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Impianti UNIBA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895.310 €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898.914 €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Bando 5/20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684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highlight>
                            <a:srgbClr val="FFFF00"/>
                          </a:highlight>
                        </a:rPr>
                        <a:t>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BA-14-NET-INFN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RdO</a:t>
                      </a:r>
                      <a:endParaRPr lang="it-IT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Switch BA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28.060  €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28.060  €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Scadenza offerte fine 5/20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071215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201C2C-686E-6849-AE6B-8687381C5ED3}"/>
              </a:ext>
            </a:extLst>
          </p:cNvPr>
          <p:cNvSpPr txBox="1"/>
          <p:nvPr/>
        </p:nvSpPr>
        <p:spPr>
          <a:xfrm>
            <a:off x="838199" y="4852440"/>
            <a:ext cx="97065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NA-*-IMP-UNINA: NA-13-IMP + NA-22-IMP + NA-23-IMP + NA-19-NET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NA-*-*-CNR: </a:t>
            </a:r>
          </a:p>
          <a:p>
            <a:r>
              <a:rPr lang="it-IT" sz="1400" dirty="0"/>
              <a:t>              NA-24-CAL-CNR / NA-25-NET-CNR / NA-26-NET-CNR / NA-27-STO-CNR / NA-28-CAL-CNR / NA-29-NET-CNR / NA-31-STO-CNR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NA-*-NET-CNR: NA-30-CAL-CNR / NA-32-NET-CNR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BA-*-CAL-UNIBA: BA-20-CAL-UNIBA + BA-22-CAL-UNIBA + BA-28-CAL-UNIBA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BA-*-IMP-UNIBA: BA-15-IMP / BA-16-IMP / BA-17-IMP </a:t>
            </a:r>
          </a:p>
        </p:txBody>
      </p:sp>
    </p:spTree>
    <p:extLst>
      <p:ext uri="{BB962C8B-B14F-4D97-AF65-F5344CB8AC3E}">
        <p14:creationId xmlns:p14="http://schemas.microsoft.com/office/powerpoint/2010/main" val="2404088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Acquisti in preparazione  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Comitato Scientifico IBiSCo - 22/05/20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9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3CE804-CC31-044E-9021-06F21AC6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G. Carlino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D4CD682E-DDCC-9E4A-AD20-EDF69D114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791071"/>
              </p:ext>
            </p:extLst>
          </p:nvPr>
        </p:nvGraphicFramePr>
        <p:xfrm>
          <a:off x="391886" y="989704"/>
          <a:ext cx="11408227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610">
                  <a:extLst>
                    <a:ext uri="{9D8B030D-6E8A-4147-A177-3AD203B41FA5}">
                      <a16:colId xmlns:a16="http://schemas.microsoft.com/office/drawing/2014/main" val="2508777414"/>
                    </a:ext>
                  </a:extLst>
                </a:gridCol>
                <a:gridCol w="2251981">
                  <a:extLst>
                    <a:ext uri="{9D8B030D-6E8A-4147-A177-3AD203B41FA5}">
                      <a16:colId xmlns:a16="http://schemas.microsoft.com/office/drawing/2014/main" val="877042304"/>
                    </a:ext>
                  </a:extLst>
                </a:gridCol>
                <a:gridCol w="998345">
                  <a:extLst>
                    <a:ext uri="{9D8B030D-6E8A-4147-A177-3AD203B41FA5}">
                      <a16:colId xmlns:a16="http://schemas.microsoft.com/office/drawing/2014/main" val="2033062817"/>
                    </a:ext>
                  </a:extLst>
                </a:gridCol>
                <a:gridCol w="1515290">
                  <a:extLst>
                    <a:ext uri="{9D8B030D-6E8A-4147-A177-3AD203B41FA5}">
                      <a16:colId xmlns:a16="http://schemas.microsoft.com/office/drawing/2014/main" val="3040548163"/>
                    </a:ext>
                  </a:extLst>
                </a:gridCol>
                <a:gridCol w="1403871">
                  <a:extLst>
                    <a:ext uri="{9D8B030D-6E8A-4147-A177-3AD203B41FA5}">
                      <a16:colId xmlns:a16="http://schemas.microsoft.com/office/drawing/2014/main" val="4252963647"/>
                    </a:ext>
                  </a:extLst>
                </a:gridCol>
                <a:gridCol w="1147610">
                  <a:extLst>
                    <a:ext uri="{9D8B030D-6E8A-4147-A177-3AD203B41FA5}">
                      <a16:colId xmlns:a16="http://schemas.microsoft.com/office/drawing/2014/main" val="3136778159"/>
                    </a:ext>
                  </a:extLst>
                </a:gridCol>
                <a:gridCol w="1359304">
                  <a:extLst>
                    <a:ext uri="{9D8B030D-6E8A-4147-A177-3AD203B41FA5}">
                      <a16:colId xmlns:a16="http://schemas.microsoft.com/office/drawing/2014/main" val="3332163844"/>
                    </a:ext>
                  </a:extLst>
                </a:gridCol>
                <a:gridCol w="2295216">
                  <a:extLst>
                    <a:ext uri="{9D8B030D-6E8A-4147-A177-3AD203B41FA5}">
                      <a16:colId xmlns:a16="http://schemas.microsoft.com/office/drawing/2014/main" val="2682587171"/>
                    </a:ext>
                  </a:extLst>
                </a:gridCol>
              </a:tblGrid>
              <a:tr h="495228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Schede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Tipo gara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Somma assentita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Somma Variata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Base Gara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Stato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325932"/>
                  </a:ext>
                </a:extLst>
              </a:tr>
              <a:tr h="299954">
                <a:tc gridSpan="8"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FF0000"/>
                          </a:solidFill>
                        </a:rPr>
                        <a:t>già approvate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8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*-*-NET-INFN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aperta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Rete INFN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1.864.470 €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1.864.470 €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Variazione schede 3/20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02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CT-04-IMP-INFN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aperta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Impianti CT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860.390 €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877.750 €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895.985 €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in AC – Delibera 5/20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65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NA-21-IMP-UNINA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RdO</a:t>
                      </a:r>
                      <a:endParaRPr lang="it-IT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UPS UNINA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199.540 €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209.517 €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209.517 €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in AC - Bando 6/20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539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NA-*-*-UNINA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Aperta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Risorse UNINA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691.750 €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695.010 €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649.503 €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in AC 6/20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199142"/>
                  </a:ext>
                </a:extLst>
              </a:tr>
              <a:tr h="186423">
                <a:tc gridSpan="8"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FF0000"/>
                          </a:solidFill>
                        </a:rPr>
                        <a:t>da approvare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607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NA*-CAL-INFN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aperta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CPU NA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1.551.600 €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1.514.889 €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in AC 5/20 dopo autorizzazione CS 5/20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229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LNF-*-*-INAF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aperta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Risorse INAF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502.200 €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502.200 €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 documenti pronti 05/20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364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BA-*-*-CNR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Aperta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Risorse IREA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594.300 €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594.300 €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In cabina di regia dopo autorizzazione CS 5/20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887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CT-01-STO-INGV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RdO</a:t>
                      </a:r>
                      <a:endParaRPr lang="it-IT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Storage INGV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150.300 €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150.300 €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In preparazione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442414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AFE2E726-0175-9642-857A-9158408F6A83}"/>
              </a:ext>
            </a:extLst>
          </p:cNvPr>
          <p:cNvSpPr txBox="1"/>
          <p:nvPr/>
        </p:nvSpPr>
        <p:spPr>
          <a:xfrm>
            <a:off x="1283853" y="5617196"/>
            <a:ext cx="9905725" cy="116955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*-*-NET-INFN: </a:t>
            </a:r>
          </a:p>
          <a:p>
            <a:r>
              <a:rPr lang="it-IT" sz="1400" dirty="0"/>
              <a:t>              BA-09-NET / BA-10-NET / BA-29-NET / CT-03-NET / CT-06-NET / CT-11-NET / NA-06-NET / NA-08-NET / NA-09-NET / NA-34-NET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NA-*-CAL-INFN: NA-02-CAL / NA-03-CAL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NA-*-*-UNINA: NA-15-STO / NA-16-NET / NA-17-CAL / NA-20-NET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LNF-*-*INAF: LNF-03-CAL / LNF-04-STO / LNF-05-CAL</a:t>
            </a:r>
          </a:p>
        </p:txBody>
      </p:sp>
    </p:spTree>
    <p:extLst>
      <p:ext uri="{BB962C8B-B14F-4D97-AF65-F5344CB8AC3E}">
        <p14:creationId xmlns:p14="http://schemas.microsoft.com/office/powerpoint/2010/main" val="3022668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12057</TotalTime>
  <Words>1904</Words>
  <Application>Microsoft Macintosh PowerPoint</Application>
  <PresentationFormat>Widescreen</PresentationFormat>
  <Paragraphs>749</Paragraphs>
  <Slides>21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di Office</vt:lpstr>
      <vt:lpstr>I.Bi.S.Co. Stato attività </vt:lpstr>
      <vt:lpstr>Problemi aperti - Variazioni</vt:lpstr>
      <vt:lpstr>Problemi aperti – Variazioni Rete</vt:lpstr>
      <vt:lpstr>Cartelloni</vt:lpstr>
      <vt:lpstr>Relazioni bimestrali e rendiconti</vt:lpstr>
      <vt:lpstr>Acquisti conclusi</vt:lpstr>
      <vt:lpstr>Rendicontazioni nel SAL 6 (6/20)</vt:lpstr>
      <vt:lpstr>Acquisti in corso </vt:lpstr>
      <vt:lpstr>Acquisti in preparazione  </vt:lpstr>
      <vt:lpstr>Procedure aperte in previsione</vt:lpstr>
      <vt:lpstr>Acquisti in previsione</vt:lpstr>
      <vt:lpstr>Variazioni tipo A effettuate nel SAL 5 (4/20)</vt:lpstr>
      <vt:lpstr>Variazioni tipo C effettuate nel SAL 5 (4/20)</vt:lpstr>
      <vt:lpstr>Ricapitolo Variazioni al SAL 5 (4/20)</vt:lpstr>
      <vt:lpstr>Variazioni tipo A da effettuare nel SAL 6 (6/20)</vt:lpstr>
      <vt:lpstr>Profilo Finanziario</vt:lpstr>
      <vt:lpstr>Profilo Finanziario</vt:lpstr>
      <vt:lpstr>Stato Napoli: INFN – UNINA - CNR</vt:lpstr>
      <vt:lpstr>Stato Napoli: INFN – UNINA - CNR</vt:lpstr>
      <vt:lpstr>Stato Napoli: INFN – UNINA - CNR</vt:lpstr>
      <vt:lpstr>Prossima Riunione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Ibisco per le CSN e organizzazione gare </dc:title>
  <dc:creator>Utente di Microsoft Office</dc:creator>
  <cp:lastModifiedBy>Gianpaolo Carlino</cp:lastModifiedBy>
  <cp:revision>480</cp:revision>
  <cp:lastPrinted>2020-04-25T14:55:16Z</cp:lastPrinted>
  <dcterms:created xsi:type="dcterms:W3CDTF">2018-10-22T13:38:33Z</dcterms:created>
  <dcterms:modified xsi:type="dcterms:W3CDTF">2020-05-22T13:04:45Z</dcterms:modified>
</cp:coreProperties>
</file>