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65" r:id="rId4"/>
    <p:sldId id="266" r:id="rId5"/>
    <p:sldId id="267" r:id="rId6"/>
    <p:sldId id="276" r:id="rId7"/>
    <p:sldId id="269" r:id="rId8"/>
    <p:sldId id="277" r:id="rId9"/>
    <p:sldId id="271" r:id="rId10"/>
    <p:sldId id="272" r:id="rId11"/>
    <p:sldId id="278" r:id="rId12"/>
    <p:sldId id="279" r:id="rId13"/>
    <p:sldId id="274" r:id="rId14"/>
    <p:sldId id="275" r:id="rId15"/>
    <p:sldId id="257" r:id="rId16"/>
    <p:sldId id="258" r:id="rId17"/>
    <p:sldId id="259" r:id="rId18"/>
    <p:sldId id="261" r:id="rId19"/>
    <p:sldId id="263" r:id="rId20"/>
    <p:sldId id="262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3" autoAdjust="0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6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3F1D5E-920A-CF48-ABCC-BB60A95EE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A49E43-D74B-DD4E-B9F2-52B0F1FB8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440941-4F3C-FC4C-B010-C2E4C84F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727420-AE8F-5248-B268-01BDEEE8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4B29E1-CEAE-BF47-9998-3B149F74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4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266FE-B84B-4640-9B05-29919574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257399-1CF7-D94C-97DC-25BE76BD0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30D194-54BF-824D-889F-28D37CE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D1DED4-ED81-5340-ADA9-4AF32275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49FCB8-90ED-CD41-9E8A-EA9DB3D1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40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C7A25E-6D5D-E244-AE42-5C2D7AF16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56A34C-D087-E64E-ABF9-54AD806BB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39C22D-E8BE-B940-8F04-BD5FB4C3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BFD154-2DD3-A545-88D6-5CC8D3F6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629445-F13D-7943-AA7B-07663D84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3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6765A1-A306-2947-BD01-66DCA176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B03A91-0F87-1B4E-AEE8-FEF12E4B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6EBA1B-F50E-B446-86C3-31812E0B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4753B9-E48D-3C46-8710-2E1804D2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8305AD-E814-2142-852C-29F013E6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8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EB368-8A7D-6F46-857A-7A8554D0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FD74C-E39D-B34F-ADFD-3F3FE8DC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FC2603-5D5F-134C-A2C5-056EC648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C5E1AC-5446-9B40-AEBC-AD0223F8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86E8D7-D577-6942-8D3B-2EBD154F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55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95B16-28E0-E540-AA14-3F55336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B81BEA-F70E-2E4A-99EB-EDDD9A780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A74F36-C99B-714E-BE6A-5C514F2DF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F8CC08-C898-F444-AF0A-EF82AB40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DC31A4-13B1-904E-95C4-9B648FD0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FDDA4E-34BC-1B48-B685-980E2AF1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4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772B2-1E0B-AA49-80D7-BB7A202D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BF7D4A-0B26-744F-A301-985B3D7E0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0F3ABA-1C74-F746-ACC2-3719946E4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4F6FD9-B54C-CB4D-B975-A2E00A9D2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B397C5-5279-D040-92F5-45427CA51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230958-40F8-644E-96E9-1F85EBDB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EC4871-E764-5E41-990D-4020A288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3EBAC0-C3A2-974C-9E1F-D14909D8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9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16E6-F741-3541-9980-5F759914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016EA0-58B0-4B44-A459-91AE1C9D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05C7D2-25A8-454A-AF06-D5C4CF0B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A26883-6C28-1941-8E67-896594CE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13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05F2C8-105D-784E-BF0B-18964E3B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1827A3-0003-454D-9934-1A5853E2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B2DCCA-4893-0E4C-806C-BC391D57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4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D92CE8-4953-8B4F-BAE2-F53DD518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E589CE-400E-A341-94E2-71C129E4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1F6CFF-D33B-C644-AD22-E65F9EF13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3E2502-A597-AF4B-A940-8C2F76C5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289CE6-A702-374F-9D19-16835C4F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4BE8BD-5750-1746-A6F0-8AB63480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49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FDF92-B37D-9048-BB41-036FC252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46ADDF-AE03-B242-BB85-B8E1920EC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4974C3-5EEC-F441-AA9E-D06E2DE50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02BAEE-6E0D-4B4C-BDBD-E2B8BA47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468913-C340-AF4C-AA7A-66BC30F9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B5BD81-F3AF-324A-A8DF-6E26EF0F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2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808367-0745-AF40-97B9-FD5E5D1C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83C319-A7E4-AF49-AF3B-452896397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7DFFE4-5245-574F-BF7D-8E3A8D3DA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29A7-3C89-8541-8347-08D4B092321B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7A9F51-EBB1-3549-8CDD-C92D92DA8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8F6C47-9CFC-2047-B416-A0C1FE6E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B15A-DF47-2A49-A266-6C4D850E25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43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5385"/>
              </p:ext>
            </p:extLst>
          </p:nvPr>
        </p:nvGraphicFramePr>
        <p:xfrm>
          <a:off x="1681201" y="209176"/>
          <a:ext cx="8829598" cy="270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Documento" r:id="rId3" imgW="6400800" imgH="1955800" progId="Word.Document.12">
                  <p:embed/>
                </p:oleObj>
              </mc:Choice>
              <mc:Fallback>
                <p:oleObj name="Documento" r:id="rId3" imgW="64008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1201" y="209176"/>
                        <a:ext cx="8829598" cy="2704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657412" y="2942013"/>
            <a:ext cx="10877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Fornitura in opera di attrezzature scientifiche e tecnologiche consistenti in nodi di calcolo, </a:t>
            </a:r>
            <a:r>
              <a:rPr lang="it-IT" sz="2800" b="1" dirty="0" err="1"/>
              <a:t>storage</a:t>
            </a:r>
            <a:r>
              <a:rPr lang="it-IT" sz="2800" b="1" dirty="0"/>
              <a:t>, rete per l’Istituto </a:t>
            </a:r>
          </a:p>
          <a:p>
            <a:pPr algn="ctr"/>
            <a:r>
              <a:rPr lang="it-IT" sz="2800" b="1" dirty="0"/>
              <a:t>del Consiglio Nazionale delle Ricerche CNR-IREA</a:t>
            </a:r>
            <a:endParaRPr lang="it-IT" sz="2800" dirty="0"/>
          </a:p>
        </p:txBody>
      </p:sp>
      <p:pic>
        <p:nvPicPr>
          <p:cNvPr id="7" name="Immagin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96" y="4298087"/>
            <a:ext cx="2199209" cy="1768030"/>
          </a:xfrm>
          <a:prstGeom prst="rect">
            <a:avLst/>
          </a:prstGeom>
        </p:spPr>
      </p:pic>
      <p:pic>
        <p:nvPicPr>
          <p:cNvPr id="8" name="Immagine 7" descr="Senza titol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96" y="6110940"/>
            <a:ext cx="5247409" cy="5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2588" y="102092"/>
            <a:ext cx="1096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Caratteristiche tecniche minime per le apparecchiature di tipo “d”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27581"/>
              </p:ext>
            </p:extLst>
          </p:nvPr>
        </p:nvGraphicFramePr>
        <p:xfrm>
          <a:off x="1011368" y="2369008"/>
          <a:ext cx="10169264" cy="4138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8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i="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Num</a:t>
                      </a:r>
                      <a:r>
                        <a:rPr lang="it-IT" sz="18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it-IT" sz="1800" i="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Caratteristiche tecniche minime</a:t>
                      </a:r>
                      <a:endParaRPr lang="it-IT" sz="1800" i="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Valore</a:t>
                      </a:r>
                      <a:endParaRPr lang="it-IT" sz="1800" i="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it-IT" sz="1800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Tecnologia Switch di collegamento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Infiniband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Numero minimo di porte dello switch di collegamento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36 porte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Velocita minima delle porte dello switch di collegamento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EDR IB 100Gb/sec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Interfacce delle porte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QSFP28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Alimentazione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ridondata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Tipologia cavi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DAC Passivi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Led di stato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Su ogni porta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Ventole Hot Swap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ridondate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804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i="0">
                          <a:effectLst/>
                          <a:latin typeface="Calibri"/>
                          <a:ea typeface="Calibri"/>
                          <a:cs typeface="Calibri"/>
                        </a:rPr>
                        <a:t>Capacità di switching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 </a:t>
                      </a:r>
                      <a:r>
                        <a:rPr lang="it-IT" sz="1800" i="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Tbit</a:t>
                      </a:r>
                      <a:r>
                        <a:rPr lang="it-IT" sz="1800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/sec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406400" y="1317108"/>
            <a:ext cx="11292541" cy="830997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N. 1 </a:t>
            </a:r>
            <a:r>
              <a:rPr lang="it-IT" sz="2400" b="1" dirty="0" err="1">
                <a:solidFill>
                  <a:srgbClr val="FF0000"/>
                </a:solidFill>
              </a:rPr>
              <a:t>switch</a:t>
            </a:r>
            <a:r>
              <a:rPr lang="it-IT" sz="2400" b="1" dirty="0">
                <a:solidFill>
                  <a:srgbClr val="FF0000"/>
                </a:solidFill>
              </a:rPr>
              <a:t> in tecnologia </a:t>
            </a:r>
            <a:r>
              <a:rPr lang="it-IT" sz="2400" b="1" dirty="0" err="1">
                <a:solidFill>
                  <a:srgbClr val="FF0000"/>
                </a:solidFill>
              </a:rPr>
              <a:t>Infiniband</a:t>
            </a:r>
            <a:r>
              <a:rPr lang="it-IT" sz="2400" dirty="0"/>
              <a:t>, in grado di consentire connessione a bassa latenza ed elevata banda passante tra nodi di calcolo. </a:t>
            </a:r>
            <a:r>
              <a:rPr lang="it-IT" sz="2400" b="1" dirty="0">
                <a:solidFill>
                  <a:srgbClr val="FF0000"/>
                </a:solidFill>
              </a:rPr>
              <a:t>Importo € 13.122,95.</a:t>
            </a:r>
          </a:p>
        </p:txBody>
      </p:sp>
    </p:spTree>
    <p:extLst>
      <p:ext uri="{BB962C8B-B14F-4D97-AF65-F5344CB8AC3E}">
        <p14:creationId xmlns:p14="http://schemas.microsoft.com/office/powerpoint/2010/main" val="225121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2588" y="102092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Componente “e” </a:t>
            </a:r>
            <a:r>
              <a:rPr lang="mr-IN" sz="3600" b="1" dirty="0">
                <a:solidFill>
                  <a:srgbClr val="0000FF"/>
                </a:solidFill>
              </a:rPr>
              <a:t>–</a:t>
            </a:r>
            <a:r>
              <a:rPr lang="it-IT" sz="3600" b="1" dirty="0">
                <a:solidFill>
                  <a:srgbClr val="0000FF"/>
                </a:solidFill>
              </a:rPr>
              <a:t> Sistema di Storage HD</a:t>
            </a:r>
          </a:p>
        </p:txBody>
      </p:sp>
      <p:pic>
        <p:nvPicPr>
          <p:cNvPr id="7" name="Immagine 6" descr="Schermata 2020-05-21 alle 16.3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5" y="2042154"/>
            <a:ext cx="9113064" cy="48158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6400" y="745608"/>
            <a:ext cx="11292541" cy="1200328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N. 4 server più un’unità esterna di </a:t>
            </a:r>
            <a:r>
              <a:rPr lang="it-IT" sz="2400" b="1" dirty="0" err="1">
                <a:solidFill>
                  <a:srgbClr val="FF0000"/>
                </a:solidFill>
              </a:rPr>
              <a:t>storage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per la memorizzazione di dati scientifici, accessibile attraverso l’interfaccia </a:t>
            </a:r>
            <a:r>
              <a:rPr lang="it-IT" sz="2400" dirty="0" err="1"/>
              <a:t>posix</a:t>
            </a:r>
            <a:r>
              <a:rPr lang="it-IT" sz="2400" dirty="0"/>
              <a:t> del File System Parallelo. La quantità totale di spazio disco da fornire è 1,2 </a:t>
            </a:r>
            <a:r>
              <a:rPr lang="it-IT" sz="2400" dirty="0" err="1"/>
              <a:t>PetaByte</a:t>
            </a:r>
            <a:r>
              <a:rPr lang="it-IT" sz="2400" dirty="0"/>
              <a:t>. </a:t>
            </a:r>
            <a:r>
              <a:rPr lang="it-IT" sz="2400" b="1" dirty="0">
                <a:solidFill>
                  <a:srgbClr val="FF0000"/>
                </a:solidFill>
              </a:rPr>
              <a:t>Importo € 124.598,36. </a:t>
            </a:r>
          </a:p>
        </p:txBody>
      </p:sp>
    </p:spTree>
    <p:extLst>
      <p:ext uri="{BB962C8B-B14F-4D97-AF65-F5344CB8AC3E}">
        <p14:creationId xmlns:p14="http://schemas.microsoft.com/office/powerpoint/2010/main" val="4378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2588" y="102092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Componente “e” </a:t>
            </a:r>
            <a:r>
              <a:rPr lang="mr-IN" sz="3600" b="1" dirty="0">
                <a:solidFill>
                  <a:srgbClr val="0000FF"/>
                </a:solidFill>
              </a:rPr>
              <a:t>–</a:t>
            </a:r>
            <a:r>
              <a:rPr lang="it-IT" sz="3600" b="1" dirty="0">
                <a:solidFill>
                  <a:srgbClr val="0000FF"/>
                </a:solidFill>
              </a:rPr>
              <a:t> Sistema di Storage HD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6400" y="745608"/>
            <a:ext cx="11292541" cy="1200328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N. 4 server più un’unità esterna di </a:t>
            </a:r>
            <a:r>
              <a:rPr lang="it-IT" sz="2400" b="1" dirty="0" err="1">
                <a:solidFill>
                  <a:srgbClr val="FF0000"/>
                </a:solidFill>
              </a:rPr>
              <a:t>storage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per la memorizzazione di dati scientifici, accessibile attraverso l’interfaccia </a:t>
            </a:r>
            <a:r>
              <a:rPr lang="it-IT" sz="2400" dirty="0" err="1"/>
              <a:t>posix</a:t>
            </a:r>
            <a:r>
              <a:rPr lang="it-IT" sz="2400" dirty="0"/>
              <a:t> del File System Parallelo. La quantità totale di spazio disco da fornire è 1,2 </a:t>
            </a:r>
            <a:r>
              <a:rPr lang="it-IT" sz="2400" dirty="0" err="1"/>
              <a:t>PetaByte</a:t>
            </a:r>
            <a:r>
              <a:rPr lang="it-IT" sz="2400" dirty="0"/>
              <a:t>. </a:t>
            </a:r>
            <a:r>
              <a:rPr lang="it-IT" sz="2400" b="1" dirty="0">
                <a:solidFill>
                  <a:srgbClr val="FF0000"/>
                </a:solidFill>
              </a:rPr>
              <a:t>Importo € 124.598,36. </a:t>
            </a:r>
          </a:p>
        </p:txBody>
      </p:sp>
      <p:pic>
        <p:nvPicPr>
          <p:cNvPr id="2" name="Immagine 1" descr="Schermata 2020-05-22 alle 13.4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044695"/>
            <a:ext cx="9896094" cy="47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50031"/>
              </p:ext>
            </p:extLst>
          </p:nvPr>
        </p:nvGraphicFramePr>
        <p:xfrm>
          <a:off x="703040" y="1748117"/>
          <a:ext cx="10785921" cy="45330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8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Num</a:t>
                      </a: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Caratteristiche tecniche minime di ciascun server</a:t>
                      </a:r>
                      <a:endParaRPr lang="it-IT" sz="1800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Calibri"/>
                          <a:ea typeface="Calibri"/>
                          <a:cs typeface="Calibri"/>
                        </a:rPr>
                        <a:t>Quantità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Numero minimo di core fisici per ogni nodo, configurato con CPU supportanti la tecnologia hyperthreading. Il nodo dovrà essere equipaggiato con 2 CPU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&gt;=40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Frequenza del processore, escludendo meccanismi di burst, overclocking o similari.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 2,1 GHz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Dimensione della cache L3 per ciascuna CPU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 27 MB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Numero banchi di memoria RAM DDR4 installata per ogni nodo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Dimensione minima per ogni banco di memoria RAM installata.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&gt;=32 GB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Spazio disco per il sistema operativo, al netto della ridondanza RAID1. È consentito offrire soluzioni basate su dischi magnetici o SSD.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&gt;=480 GB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Interfacce di rete a 10 </a:t>
                      </a:r>
                      <a:r>
                        <a:rPr lang="it-I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Gb</a:t>
                      </a: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it-I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it-IT" sz="1800" baseline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</a:rPr>
                        <a:t>Interfacce</a:t>
                      </a:r>
                      <a:r>
                        <a:rPr lang="en-US" sz="1800" baseline="0" dirty="0">
                          <a:effectLst/>
                        </a:rPr>
                        <a:t> di rete dedicate a 1 Gb/s</a:t>
                      </a:r>
                      <a:endParaRPr lang="it-IT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2, 2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Interfacce Fibre Channel a 16 </a:t>
                      </a:r>
                      <a:r>
                        <a:rPr lang="it-I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Gb</a:t>
                      </a: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it-I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incluse di cavi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12588" y="191738"/>
            <a:ext cx="1096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Caratteristiche tecniche minime per le apparecchiature di tipo “e”</a:t>
            </a:r>
          </a:p>
        </p:txBody>
      </p:sp>
    </p:spTree>
    <p:extLst>
      <p:ext uri="{BB962C8B-B14F-4D97-AF65-F5344CB8AC3E}">
        <p14:creationId xmlns:p14="http://schemas.microsoft.com/office/powerpoint/2010/main" val="152546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64760"/>
              </p:ext>
            </p:extLst>
          </p:nvPr>
        </p:nvGraphicFramePr>
        <p:xfrm>
          <a:off x="703039" y="2461550"/>
          <a:ext cx="10785921" cy="25176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8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Num</a:t>
                      </a: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Caratteristiche tecniche minime unità </a:t>
                      </a:r>
                      <a:r>
                        <a:rPr lang="it-IT" sz="1800" b="1" i="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storage</a:t>
                      </a:r>
                      <a:endParaRPr lang="it-IT" sz="1800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Calibri"/>
                          <a:ea typeface="Calibri"/>
                          <a:cs typeface="Calibri"/>
                        </a:rPr>
                        <a:t>Quantità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Numero controller in tecnologia Fibre Channel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</a:t>
                      </a:r>
                      <a:endParaRPr lang="it-IT" sz="18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Numero dischi magnetici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&gt;=120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it-IT" sz="180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Capacità dei singoli dischi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&gt;=10 TB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just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Velocità di rotazione dei dischi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&gt;= 7200 RPM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12588" y="191738"/>
            <a:ext cx="1096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Caratteristiche tecniche minime per le apparecchiature di tipo “e”</a:t>
            </a:r>
          </a:p>
        </p:txBody>
      </p:sp>
    </p:spTree>
    <p:extLst>
      <p:ext uri="{BB962C8B-B14F-4D97-AF65-F5344CB8AC3E}">
        <p14:creationId xmlns:p14="http://schemas.microsoft.com/office/powerpoint/2010/main" val="280805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350473-19AB-614E-A72C-62267F83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4" y="3007583"/>
            <a:ext cx="11967967" cy="285764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9547BD-2488-7D46-B24D-01CAD5830F0B}"/>
              </a:ext>
            </a:extLst>
          </p:cNvPr>
          <p:cNvSpPr txBox="1"/>
          <p:nvPr/>
        </p:nvSpPr>
        <p:spPr>
          <a:xfrm>
            <a:off x="104504" y="1309922"/>
            <a:ext cx="821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Distribuzione punteggi: 90 (caratteristiche tecniche) + 10 (costo)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A89C89-5C6C-2045-BAB6-18A20B287AA1}"/>
              </a:ext>
            </a:extLst>
          </p:cNvPr>
          <p:cNvSpPr txBox="1"/>
          <p:nvPr/>
        </p:nvSpPr>
        <p:spPr>
          <a:xfrm>
            <a:off x="104504" y="1882355"/>
            <a:ext cx="9883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Distribuzione punteggi caratteristiche tecniche: 18 Discrezionali + 72 Tabellari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D87B1A-F561-5947-8EB4-D145B5777DAC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</a:rPr>
              <a:t>Distribuzione punteggi tra i vari beni (lotto unico)</a:t>
            </a:r>
          </a:p>
        </p:txBody>
      </p:sp>
    </p:spTree>
    <p:extLst>
      <p:ext uri="{BB962C8B-B14F-4D97-AF65-F5344CB8AC3E}">
        <p14:creationId xmlns:p14="http://schemas.microsoft.com/office/powerpoint/2010/main" val="412989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680795D-A02A-5B44-B775-3A5D98C21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71597"/>
              </p:ext>
            </p:extLst>
          </p:nvPr>
        </p:nvGraphicFramePr>
        <p:xfrm>
          <a:off x="190919" y="907212"/>
          <a:ext cx="11549459" cy="49271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92369">
                  <a:extLst>
                    <a:ext uri="{9D8B030D-6E8A-4147-A177-3AD203B41FA5}">
                      <a16:colId xmlns:a16="http://schemas.microsoft.com/office/drawing/2014/main" val="3054991597"/>
                    </a:ext>
                  </a:extLst>
                </a:gridCol>
                <a:gridCol w="2399948">
                  <a:extLst>
                    <a:ext uri="{9D8B030D-6E8A-4147-A177-3AD203B41FA5}">
                      <a16:colId xmlns:a16="http://schemas.microsoft.com/office/drawing/2014/main" val="1045220932"/>
                    </a:ext>
                  </a:extLst>
                </a:gridCol>
                <a:gridCol w="652058">
                  <a:extLst>
                    <a:ext uri="{9D8B030D-6E8A-4147-A177-3AD203B41FA5}">
                      <a16:colId xmlns:a16="http://schemas.microsoft.com/office/drawing/2014/main" val="3288434294"/>
                    </a:ext>
                  </a:extLst>
                </a:gridCol>
                <a:gridCol w="687294">
                  <a:extLst>
                    <a:ext uri="{9D8B030D-6E8A-4147-A177-3AD203B41FA5}">
                      <a16:colId xmlns:a16="http://schemas.microsoft.com/office/drawing/2014/main" val="4163914387"/>
                    </a:ext>
                  </a:extLst>
                </a:gridCol>
                <a:gridCol w="3705411">
                  <a:extLst>
                    <a:ext uri="{9D8B030D-6E8A-4147-A177-3AD203B41FA5}">
                      <a16:colId xmlns:a16="http://schemas.microsoft.com/office/drawing/2014/main" val="1003955720"/>
                    </a:ext>
                  </a:extLst>
                </a:gridCol>
                <a:gridCol w="1180353">
                  <a:extLst>
                    <a:ext uri="{9D8B030D-6E8A-4147-A177-3AD203B41FA5}">
                      <a16:colId xmlns:a16="http://schemas.microsoft.com/office/drawing/2014/main" val="1380058827"/>
                    </a:ext>
                  </a:extLst>
                </a:gridCol>
                <a:gridCol w="1284942">
                  <a:extLst>
                    <a:ext uri="{9D8B030D-6E8A-4147-A177-3AD203B41FA5}">
                      <a16:colId xmlns:a16="http://schemas.microsoft.com/office/drawing/2014/main" val="3416054388"/>
                    </a:ext>
                  </a:extLst>
                </a:gridCol>
                <a:gridCol w="1147084">
                  <a:extLst>
                    <a:ext uri="{9D8B030D-6E8A-4147-A177-3AD203B41FA5}">
                      <a16:colId xmlns:a16="http://schemas.microsoft.com/office/drawing/2014/main" val="581924626"/>
                    </a:ext>
                  </a:extLst>
                </a:gridCol>
              </a:tblGrid>
              <a:tr h="479391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n°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criteri di valutazione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sub-criteri di valutazione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250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D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88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Q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015" marR="11493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Punti T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1165495"/>
                  </a:ext>
                </a:extLst>
              </a:tr>
              <a:tr h="270878"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1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43180" marR="3619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Apparecchiature tipo a):</a:t>
                      </a:r>
                    </a:p>
                    <a:p>
                      <a:pPr marL="43180" marR="3619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Numero di GPU </a:t>
                      </a:r>
                      <a:r>
                        <a:rPr lang="it-IT" sz="1800" u="sng" dirty="0">
                          <a:effectLst/>
                        </a:rPr>
                        <a:t>per singolo nodo di calcolo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16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1.1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 GPU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8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4754833"/>
                  </a:ext>
                </a:extLst>
              </a:tr>
              <a:tr h="8829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1.2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4 GPU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16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0614160"/>
                  </a:ext>
                </a:extLst>
              </a:tr>
              <a:tr h="306719">
                <a:tc rowSpan="3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3180" marR="3619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Apparecchiature tipo a):</a:t>
                      </a:r>
                    </a:p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Capacità totale </a:t>
                      </a:r>
                      <a:r>
                        <a:rPr lang="it-IT" sz="1800" dirty="0" err="1">
                          <a:effectLst/>
                        </a:rPr>
                        <a:t>raw</a:t>
                      </a:r>
                      <a:r>
                        <a:rPr lang="it-IT" sz="1800" dirty="0">
                          <a:effectLst/>
                        </a:rPr>
                        <a:t> in TB dello spazio disco per archiviazione dati per ogni nodo di calcolo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2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2.1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Fino a 15 TB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62264"/>
                  </a:ext>
                </a:extLst>
              </a:tr>
              <a:tr h="306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2.2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Da 16 TB a 20 TB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20564"/>
                  </a:ext>
                </a:extLst>
              </a:tr>
              <a:tr h="7857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2.3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Superiore a 20 TB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60098"/>
                  </a:ext>
                </a:extLst>
              </a:tr>
              <a:tr h="1065315"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3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50800" cmpd="dbl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Apparecchiature tipo a):</a:t>
                      </a:r>
                    </a:p>
                    <a:p>
                      <a:pPr marL="42545" marR="3746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Qualità del progetto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50800" cmpd="dbl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4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50800" cmpd="dbl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3.1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50800" cmpd="dbl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Saranno valutate complessivamente le caratteristiche generali del progetto e dell’architettura dei nodi di calcolo non incluse nei criteri di valutazione 1 e 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50800" cmpd="dbl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50800" cmpd="dbl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50800" cmpd="dbl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50800" cmpd="dbl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326210"/>
                  </a:ext>
                </a:extLst>
              </a:tr>
              <a:tr h="266329">
                <a:tc gridSpan="8"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50800" cmpd="dbl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847982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8BB8B4-974D-4C4E-933E-5118A4D531EA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</a:rPr>
              <a:t>Apparecchiatura tipo “a” - 3 Nodi di calcolo CPU</a:t>
            </a:r>
          </a:p>
        </p:txBody>
      </p:sp>
    </p:spTree>
    <p:extLst>
      <p:ext uri="{BB962C8B-B14F-4D97-AF65-F5344CB8AC3E}">
        <p14:creationId xmlns:p14="http://schemas.microsoft.com/office/powerpoint/2010/main" val="79167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9B75210-EB1E-0A4E-928D-0DC0ABE96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47672"/>
              </p:ext>
            </p:extLst>
          </p:nvPr>
        </p:nvGraphicFramePr>
        <p:xfrm>
          <a:off x="313762" y="1718234"/>
          <a:ext cx="11549531" cy="41764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666934">
                  <a:extLst>
                    <a:ext uri="{9D8B030D-6E8A-4147-A177-3AD203B41FA5}">
                      <a16:colId xmlns:a16="http://schemas.microsoft.com/office/drawing/2014/main" val="2091866883"/>
                    </a:ext>
                  </a:extLst>
                </a:gridCol>
                <a:gridCol w="2757715">
                  <a:extLst>
                    <a:ext uri="{9D8B030D-6E8A-4147-A177-3AD203B41FA5}">
                      <a16:colId xmlns:a16="http://schemas.microsoft.com/office/drawing/2014/main" val="1891659824"/>
                    </a:ext>
                  </a:extLst>
                </a:gridCol>
                <a:gridCol w="878413">
                  <a:extLst>
                    <a:ext uri="{9D8B030D-6E8A-4147-A177-3AD203B41FA5}">
                      <a16:colId xmlns:a16="http://schemas.microsoft.com/office/drawing/2014/main" val="809250660"/>
                    </a:ext>
                  </a:extLst>
                </a:gridCol>
                <a:gridCol w="1120588">
                  <a:extLst>
                    <a:ext uri="{9D8B030D-6E8A-4147-A177-3AD203B41FA5}">
                      <a16:colId xmlns:a16="http://schemas.microsoft.com/office/drawing/2014/main" val="3819237082"/>
                    </a:ext>
                  </a:extLst>
                </a:gridCol>
                <a:gridCol w="3650980">
                  <a:extLst>
                    <a:ext uri="{9D8B030D-6E8A-4147-A177-3AD203B41FA5}">
                      <a16:colId xmlns:a16="http://schemas.microsoft.com/office/drawing/2014/main" val="3798300178"/>
                    </a:ext>
                  </a:extLst>
                </a:gridCol>
                <a:gridCol w="800509">
                  <a:extLst>
                    <a:ext uri="{9D8B030D-6E8A-4147-A177-3AD203B41FA5}">
                      <a16:colId xmlns:a16="http://schemas.microsoft.com/office/drawing/2014/main" val="1324723524"/>
                    </a:ext>
                  </a:extLst>
                </a:gridCol>
                <a:gridCol w="837196">
                  <a:extLst>
                    <a:ext uri="{9D8B030D-6E8A-4147-A177-3AD203B41FA5}">
                      <a16:colId xmlns:a16="http://schemas.microsoft.com/office/drawing/2014/main" val="1895553451"/>
                    </a:ext>
                  </a:extLst>
                </a:gridCol>
                <a:gridCol w="837196">
                  <a:extLst>
                    <a:ext uri="{9D8B030D-6E8A-4147-A177-3AD203B41FA5}">
                      <a16:colId xmlns:a16="http://schemas.microsoft.com/office/drawing/2014/main" val="1161350166"/>
                    </a:ext>
                  </a:extLst>
                </a:gridCol>
              </a:tblGrid>
              <a:tr h="686190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n°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criteri di valutazione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sub-criteri di valutazione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250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D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88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Q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015" marR="11493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Punti T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4608768"/>
                  </a:ext>
                </a:extLst>
              </a:tr>
              <a:tr h="473562">
                <a:tc rowSpan="3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4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43180" marR="3619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Apparecchiature tipo b):</a:t>
                      </a:r>
                    </a:p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Capacità totale </a:t>
                      </a:r>
                      <a:r>
                        <a:rPr lang="it-IT" sz="1800" dirty="0" err="1">
                          <a:effectLst/>
                        </a:rPr>
                        <a:t>raw</a:t>
                      </a:r>
                      <a:r>
                        <a:rPr lang="it-IT" sz="1800" dirty="0">
                          <a:effectLst/>
                        </a:rPr>
                        <a:t> in TB dello spazio disco SSD per archiviazione dati per ogni server di </a:t>
                      </a:r>
                      <a:r>
                        <a:rPr lang="it-IT" sz="1800" dirty="0" err="1">
                          <a:effectLst/>
                        </a:rPr>
                        <a:t>storage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12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4.1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Fino a 50 TB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    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366495"/>
                  </a:ext>
                </a:extLst>
              </a:tr>
              <a:tr h="47356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4.2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Tra 51 TB e 80 TB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   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6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2843256"/>
                  </a:ext>
                </a:extLst>
              </a:tr>
              <a:tr h="6142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4.3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Superiore a 80 TB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   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4933282"/>
                  </a:ext>
                </a:extLst>
              </a:tr>
              <a:tr h="1524868"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5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Apparecchiature tipo b):</a:t>
                      </a:r>
                    </a:p>
                    <a:p>
                      <a:pPr marL="42545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Qualità del progetto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4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5.1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Saranno valutate complessivamente le caratteristiche generali del progetto e dell’architettura dei server di </a:t>
                      </a:r>
                      <a:r>
                        <a:rPr lang="it-IT" sz="1800" dirty="0" err="1">
                          <a:effectLst/>
                        </a:rPr>
                        <a:t>storage</a:t>
                      </a:r>
                      <a:r>
                        <a:rPr lang="it-IT" sz="1800" dirty="0">
                          <a:effectLst/>
                        </a:rPr>
                        <a:t> non incluse nel criterio di valutazione 4</a:t>
                      </a:r>
                      <a:endParaRPr lang="it-IT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    4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50468"/>
                  </a:ext>
                </a:extLst>
              </a:tr>
              <a:tr h="381218">
                <a:tc gridSpan="8"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3082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AD533-B340-0E4A-939D-70B52A7E8456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</a:rPr>
              <a:t>Apparecchiatura tipo “b” – Sistema di </a:t>
            </a:r>
            <a:r>
              <a:rPr lang="it-IT" sz="3600" b="1" dirty="0" err="1">
                <a:solidFill>
                  <a:srgbClr val="0000FF"/>
                </a:solidFill>
              </a:rPr>
              <a:t>storage</a:t>
            </a:r>
            <a:r>
              <a:rPr lang="it-IT" sz="3600" b="1" dirty="0">
                <a:solidFill>
                  <a:srgbClr val="0000FF"/>
                </a:solidFill>
              </a:rPr>
              <a:t> SSD</a:t>
            </a:r>
          </a:p>
        </p:txBody>
      </p:sp>
    </p:spTree>
    <p:extLst>
      <p:ext uri="{BB962C8B-B14F-4D97-AF65-F5344CB8AC3E}">
        <p14:creationId xmlns:p14="http://schemas.microsoft.com/office/powerpoint/2010/main" val="194598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680795D-A02A-5B44-B775-3A5D98C21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2909"/>
              </p:ext>
            </p:extLst>
          </p:nvPr>
        </p:nvGraphicFramePr>
        <p:xfrm>
          <a:off x="158931" y="670489"/>
          <a:ext cx="11874137" cy="6043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65761">
                  <a:extLst>
                    <a:ext uri="{9D8B030D-6E8A-4147-A177-3AD203B41FA5}">
                      <a16:colId xmlns:a16="http://schemas.microsoft.com/office/drawing/2014/main" val="3054991597"/>
                    </a:ext>
                  </a:extLst>
                </a:gridCol>
                <a:gridCol w="3374068">
                  <a:extLst>
                    <a:ext uri="{9D8B030D-6E8A-4147-A177-3AD203B41FA5}">
                      <a16:colId xmlns:a16="http://schemas.microsoft.com/office/drawing/2014/main" val="1045220932"/>
                    </a:ext>
                  </a:extLst>
                </a:gridCol>
                <a:gridCol w="432080">
                  <a:extLst>
                    <a:ext uri="{9D8B030D-6E8A-4147-A177-3AD203B41FA5}">
                      <a16:colId xmlns:a16="http://schemas.microsoft.com/office/drawing/2014/main" val="3288434294"/>
                    </a:ext>
                  </a:extLst>
                </a:gridCol>
                <a:gridCol w="462224">
                  <a:extLst>
                    <a:ext uri="{9D8B030D-6E8A-4147-A177-3AD203B41FA5}">
                      <a16:colId xmlns:a16="http://schemas.microsoft.com/office/drawing/2014/main" val="4163914387"/>
                    </a:ext>
                  </a:extLst>
                </a:gridCol>
                <a:gridCol w="5157760">
                  <a:extLst>
                    <a:ext uri="{9D8B030D-6E8A-4147-A177-3AD203B41FA5}">
                      <a16:colId xmlns:a16="http://schemas.microsoft.com/office/drawing/2014/main" val="1003955720"/>
                    </a:ext>
                  </a:extLst>
                </a:gridCol>
                <a:gridCol w="672352">
                  <a:extLst>
                    <a:ext uri="{9D8B030D-6E8A-4147-A177-3AD203B41FA5}">
                      <a16:colId xmlns:a16="http://schemas.microsoft.com/office/drawing/2014/main" val="1380058827"/>
                    </a:ext>
                  </a:extLst>
                </a:gridCol>
                <a:gridCol w="717177">
                  <a:extLst>
                    <a:ext uri="{9D8B030D-6E8A-4147-A177-3AD203B41FA5}">
                      <a16:colId xmlns:a16="http://schemas.microsoft.com/office/drawing/2014/main" val="3416054388"/>
                    </a:ext>
                  </a:extLst>
                </a:gridCol>
                <a:gridCol w="692715">
                  <a:extLst>
                    <a:ext uri="{9D8B030D-6E8A-4147-A177-3AD203B41FA5}">
                      <a16:colId xmlns:a16="http://schemas.microsoft.com/office/drawing/2014/main" val="581924626"/>
                    </a:ext>
                  </a:extLst>
                </a:gridCol>
              </a:tblGrid>
              <a:tr h="461947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n°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it-IT" sz="1400" cap="small" dirty="0">
                          <a:effectLst/>
                        </a:rPr>
                        <a:t>criteri di valutazione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400" cap="small">
                          <a:effectLst/>
                        </a:rPr>
                        <a:t>punti max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cap="small">
                          <a:effectLst/>
                        </a:rPr>
                        <a:t>sub-criteri di valutazione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250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400" cap="small">
                          <a:effectLst/>
                        </a:rPr>
                        <a:t>punti D max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88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400" cap="small">
                          <a:effectLst/>
                        </a:rPr>
                        <a:t>punti Q max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015" marR="11493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400" cap="small" dirty="0">
                          <a:effectLst/>
                        </a:rPr>
                        <a:t>Punti 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1165495"/>
                  </a:ext>
                </a:extLst>
              </a:tr>
              <a:tr h="2740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6</a:t>
                      </a:r>
                      <a:endParaRPr lang="it-IT" sz="1400" b="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43180" marR="3619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Apparecchiature tipo c):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Frequenza in GHz di ciascuna CPU, escludendo meccanismi di </a:t>
                      </a:r>
                      <a:r>
                        <a:rPr lang="it-IT" sz="1400" dirty="0" err="1">
                          <a:effectLst/>
                        </a:rPr>
                        <a:t>burst</a:t>
                      </a:r>
                      <a:r>
                        <a:rPr lang="it-IT" sz="1400" dirty="0">
                          <a:effectLst/>
                        </a:rPr>
                        <a:t>, </a:t>
                      </a:r>
                      <a:r>
                        <a:rPr lang="it-IT" sz="1400" dirty="0" err="1">
                          <a:effectLst/>
                        </a:rPr>
                        <a:t>overclocking</a:t>
                      </a:r>
                      <a:r>
                        <a:rPr lang="it-IT" sz="1400" dirty="0">
                          <a:effectLst/>
                        </a:rPr>
                        <a:t> o similari.</a:t>
                      </a:r>
                      <a:endParaRPr lang="it-IT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2</a:t>
                      </a:r>
                      <a:endParaRPr lang="it-IT" sz="1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6.1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Fino 2,4 GHz</a:t>
                      </a:r>
                      <a:endParaRPr lang="it-IT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6960408"/>
                  </a:ext>
                </a:extLst>
              </a:tr>
              <a:tr h="3974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Superiore a 2,4 GHz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208711"/>
                  </a:ext>
                </a:extLst>
              </a:tr>
              <a:tr h="27405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7</a:t>
                      </a:r>
                      <a:endParaRPr lang="it-IT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Apparecchiature tipo c):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Numero di core fisici </a:t>
                      </a:r>
                      <a:r>
                        <a:rPr lang="it-IT" sz="1400" u="sng" dirty="0">
                          <a:effectLst/>
                        </a:rPr>
                        <a:t>per singolo nodo di calcolo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7.1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67767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7.2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Tra 49 e 60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77090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7.3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Tra</a:t>
                      </a:r>
                      <a:r>
                        <a:rPr lang="en-US" sz="1400" dirty="0">
                          <a:effectLst/>
                        </a:rPr>
                        <a:t> 61 e 100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33225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7.4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Superiore</a:t>
                      </a:r>
                      <a:r>
                        <a:rPr lang="en-US" sz="1400" dirty="0">
                          <a:effectLst/>
                        </a:rPr>
                        <a:t> a 100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2862"/>
                  </a:ext>
                </a:extLst>
              </a:tr>
              <a:tr h="27405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8</a:t>
                      </a:r>
                      <a:endParaRPr lang="it-IT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</a:p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Apparecchiature tipo c):</a:t>
                      </a:r>
                    </a:p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Memoria RAM in GB </a:t>
                      </a:r>
                      <a:r>
                        <a:rPr lang="it-IT" sz="1400" u="sng">
                          <a:effectLst/>
                        </a:rPr>
                        <a:t>per singolo nodo di calcolo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6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8.1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Fino a 400 GB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2575626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8.2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Tra 401 GB e 656 GB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6217952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8.3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Tra 657 GB e 912 GB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7778987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8.4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Tra 913 GB e 1168 GB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529705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8.5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Tra</a:t>
                      </a:r>
                      <a:r>
                        <a:rPr lang="en-US" sz="1400" dirty="0">
                          <a:effectLst/>
                        </a:rPr>
                        <a:t> 1169 GB e 1424 GB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0946160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8.6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Tra</a:t>
                      </a:r>
                      <a:r>
                        <a:rPr lang="en-US" sz="1400" dirty="0">
                          <a:effectLst/>
                        </a:rPr>
                        <a:t> 1425 GB e 1680 GB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8997523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8.7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Superiore a 1680 GB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478331"/>
                  </a:ext>
                </a:extLst>
              </a:tr>
              <a:tr h="274052">
                <a:tc rowSpan="3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9</a:t>
                      </a:r>
                      <a:endParaRPr lang="it-IT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3180" marR="3619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Apparecchiature tipo c):</a:t>
                      </a:r>
                    </a:p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Capacità totale </a:t>
                      </a:r>
                      <a:r>
                        <a:rPr lang="it-IT" sz="1400" dirty="0" err="1">
                          <a:effectLst/>
                        </a:rPr>
                        <a:t>raw</a:t>
                      </a:r>
                      <a:r>
                        <a:rPr lang="it-IT" sz="1400" dirty="0">
                          <a:effectLst/>
                        </a:rPr>
                        <a:t> in TB dello spazio disco per archiviazione dati per ogni nodo di calcolo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2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9.1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Fino a 15 TB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05691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9.2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 16 TB a 20 TB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714704"/>
                  </a:ext>
                </a:extLst>
              </a:tr>
              <a:tr h="274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9.3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Superiore a 20 TB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/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24678"/>
                  </a:ext>
                </a:extLst>
              </a:tr>
              <a:tr h="599968"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effectLst/>
                        </a:rPr>
                        <a:t>10</a:t>
                      </a:r>
                      <a:endParaRPr lang="it-IT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Apparecchiature tipo c):</a:t>
                      </a:r>
                    </a:p>
                    <a:p>
                      <a:pPr marL="120650" marR="113665" indent="-63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Qualità del progetto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4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10.1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Saranno valutate le caratteristiche generali del progetto e dell’</a:t>
                      </a:r>
                      <a:r>
                        <a:rPr lang="it-IT" sz="1400" dirty="0" err="1">
                          <a:effectLst/>
                        </a:rPr>
                        <a:t>architett</a:t>
                      </a:r>
                      <a:r>
                        <a:rPr lang="it-IT" sz="1400" dirty="0">
                          <a:effectLst/>
                        </a:rPr>
                        <a:t>. dei server </a:t>
                      </a:r>
                      <a:r>
                        <a:rPr lang="it-IT" sz="1400" dirty="0" err="1">
                          <a:effectLst/>
                        </a:rPr>
                        <a:t>storage</a:t>
                      </a:r>
                      <a:r>
                        <a:rPr lang="it-IT" sz="1400" dirty="0">
                          <a:effectLst/>
                        </a:rPr>
                        <a:t> non incluse nei criteri 6-9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/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47982"/>
                  </a:ext>
                </a:extLst>
              </a:tr>
              <a:tr h="192044"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0" marR="113665" indent="-63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917603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2B8E77-630D-4443-8DB9-D9888C2896F0}"/>
              </a:ext>
            </a:extLst>
          </p:cNvPr>
          <p:cNvSpPr txBox="1"/>
          <p:nvPr/>
        </p:nvSpPr>
        <p:spPr>
          <a:xfrm>
            <a:off x="0" y="-385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Apparecchiatura tipo “c” </a:t>
            </a:r>
            <a:r>
              <a:rPr lang="mr-IN" sz="3600" b="1" dirty="0">
                <a:solidFill>
                  <a:srgbClr val="0000FF"/>
                </a:solidFill>
              </a:rPr>
              <a:t>–</a:t>
            </a:r>
            <a:r>
              <a:rPr lang="it-IT" sz="3600" b="1" dirty="0">
                <a:solidFill>
                  <a:srgbClr val="0000FF"/>
                </a:solidFill>
              </a:rPr>
              <a:t> 3 Nodi di Calcolo GPU</a:t>
            </a:r>
          </a:p>
        </p:txBody>
      </p:sp>
    </p:spTree>
    <p:extLst>
      <p:ext uri="{BB962C8B-B14F-4D97-AF65-F5344CB8AC3E}">
        <p14:creationId xmlns:p14="http://schemas.microsoft.com/office/powerpoint/2010/main" val="219476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7F2E529-BD98-5142-B55E-2BF38589C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52534"/>
              </p:ext>
            </p:extLst>
          </p:nvPr>
        </p:nvGraphicFramePr>
        <p:xfrm>
          <a:off x="418011" y="1647979"/>
          <a:ext cx="11338558" cy="45652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31075">
                  <a:extLst>
                    <a:ext uri="{9D8B030D-6E8A-4147-A177-3AD203B41FA5}">
                      <a16:colId xmlns:a16="http://schemas.microsoft.com/office/drawing/2014/main" val="4059561805"/>
                    </a:ext>
                  </a:extLst>
                </a:gridCol>
                <a:gridCol w="2441889">
                  <a:extLst>
                    <a:ext uri="{9D8B030D-6E8A-4147-A177-3AD203B41FA5}">
                      <a16:colId xmlns:a16="http://schemas.microsoft.com/office/drawing/2014/main" val="4213720948"/>
                    </a:ext>
                  </a:extLst>
                </a:gridCol>
                <a:gridCol w="784962">
                  <a:extLst>
                    <a:ext uri="{9D8B030D-6E8A-4147-A177-3AD203B41FA5}">
                      <a16:colId xmlns:a16="http://schemas.microsoft.com/office/drawing/2014/main" val="1239410822"/>
                    </a:ext>
                  </a:extLst>
                </a:gridCol>
                <a:gridCol w="1136143">
                  <a:extLst>
                    <a:ext uri="{9D8B030D-6E8A-4147-A177-3AD203B41FA5}">
                      <a16:colId xmlns:a16="http://schemas.microsoft.com/office/drawing/2014/main" val="2528268580"/>
                    </a:ext>
                  </a:extLst>
                </a:gridCol>
                <a:gridCol w="4114797">
                  <a:extLst>
                    <a:ext uri="{9D8B030D-6E8A-4147-A177-3AD203B41FA5}">
                      <a16:colId xmlns:a16="http://schemas.microsoft.com/office/drawing/2014/main" val="46098814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3216251001"/>
                    </a:ext>
                  </a:extLst>
                </a:gridCol>
                <a:gridCol w="821903">
                  <a:extLst>
                    <a:ext uri="{9D8B030D-6E8A-4147-A177-3AD203B41FA5}">
                      <a16:colId xmlns:a16="http://schemas.microsoft.com/office/drawing/2014/main" val="79825887"/>
                    </a:ext>
                  </a:extLst>
                </a:gridCol>
                <a:gridCol w="821903">
                  <a:extLst>
                    <a:ext uri="{9D8B030D-6E8A-4147-A177-3AD203B41FA5}">
                      <a16:colId xmlns:a16="http://schemas.microsoft.com/office/drawing/2014/main" val="1186002276"/>
                    </a:ext>
                  </a:extLst>
                </a:gridCol>
              </a:tblGrid>
              <a:tr h="61595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n°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criteri di valutazione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sub-criteri di valutazione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250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D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88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Q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015" marR="11493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Punti T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4933920"/>
                  </a:ext>
                </a:extLst>
              </a:tr>
              <a:tr h="304800">
                <a:tc rowSpan="5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11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Apparecchiature tipo e):</a:t>
                      </a:r>
                    </a:p>
                    <a:p>
                      <a:pPr marL="131445" marR="125095" algn="ctr">
                        <a:lnSpc>
                          <a:spcPct val="115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Capacità totale </a:t>
                      </a:r>
                      <a:r>
                        <a:rPr lang="it-IT" sz="1800" dirty="0" err="1">
                          <a:effectLst/>
                        </a:rPr>
                        <a:t>raw</a:t>
                      </a:r>
                      <a:r>
                        <a:rPr lang="it-IT" sz="1800" dirty="0">
                          <a:effectLst/>
                        </a:rPr>
                        <a:t> in TB del sottosistema </a:t>
                      </a:r>
                      <a:r>
                        <a:rPr lang="it-IT" sz="1800" dirty="0" err="1">
                          <a:effectLst/>
                        </a:rPr>
                        <a:t>storage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</a:rPr>
                        <a:t>10</a:t>
                      </a:r>
                      <a:endParaRPr lang="it-IT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11.1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Fino a 1300 TB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5776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11.2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Tra 1301 TB e 1500 TB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311181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11.3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Tra 1501 TB e 1700 TB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5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76661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11.4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Tra 1701 TB e 1900 TB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7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5826803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11.5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Superiore a 1900 TB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32931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12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Apparecchiature tipo e):</a:t>
                      </a:r>
                    </a:p>
                    <a:p>
                      <a:pPr marL="44450" marR="3746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Qualità del progetto del sottosistema server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3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12.1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651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Saranno valutate complessivamente le caratteristiche generali del progetto e dell’architettura dei server di front-end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3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582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13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Apparecchiature tipo e):</a:t>
                      </a:r>
                    </a:p>
                    <a:p>
                      <a:pPr marL="42545" marR="3746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Qualità del progetto del sottosistema </a:t>
                      </a:r>
                      <a:r>
                        <a:rPr lang="it-IT" sz="1800" dirty="0" err="1">
                          <a:effectLst/>
                        </a:rPr>
                        <a:t>storage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3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13.1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230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Saranno valutate complessivamente le caratteristiche generali del progetto e dell’architettura dei sottosistema storage non incluse nel criterio di valutazione 11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8496517"/>
                  </a:ext>
                </a:extLst>
              </a:tr>
              <a:tr h="61595">
                <a:tc gridSpan="8"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82904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7C57EF-50BA-FD42-B696-8F74E43E65C4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</a:rPr>
              <a:t>Apparecchiatura tipo “e” – Sistema di Storage HD</a:t>
            </a:r>
          </a:p>
        </p:txBody>
      </p:sp>
    </p:spTree>
    <p:extLst>
      <p:ext uri="{BB962C8B-B14F-4D97-AF65-F5344CB8AC3E}">
        <p14:creationId xmlns:p14="http://schemas.microsoft.com/office/powerpoint/2010/main" val="140801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9D608A-BD77-3B43-B7B4-6BAEBD434D7E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</a:rPr>
              <a:t>Informazioni amministrative e tempistiche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EC7907-4BA4-A64D-9DC1-1371785AE9F0}"/>
              </a:ext>
            </a:extLst>
          </p:cNvPr>
          <p:cNvSpPr txBox="1"/>
          <p:nvPr/>
        </p:nvSpPr>
        <p:spPr>
          <a:xfrm>
            <a:off x="248193" y="1438104"/>
            <a:ext cx="11674991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 dirty="0"/>
              <a:t>L’acquisto della strumentazione IREA è stata inserita dal CNR nella programmazione 2020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 dirty="0"/>
              <a:t>Lotto unico con 5 beni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 dirty="0"/>
              <a:t>Importo totale: €594.300 (IVA inclusa)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it-IT" sz="2400" dirty="0"/>
              <a:t>Tipologia gara: Gara Aperta</a:t>
            </a:r>
          </a:p>
          <a:p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D44911-435E-264C-9687-B5C0256B251D}"/>
              </a:ext>
            </a:extLst>
          </p:cNvPr>
          <p:cNvSpPr txBox="1"/>
          <p:nvPr/>
        </p:nvSpPr>
        <p:spPr>
          <a:xfrm>
            <a:off x="382153" y="3900031"/>
            <a:ext cx="8738290" cy="2080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400" b="1" dirty="0">
                <a:solidFill>
                  <a:srgbClr val="FF0000"/>
                </a:solidFill>
              </a:rPr>
              <a:t>     </a:t>
            </a:r>
            <a:r>
              <a:rPr lang="it-IT" sz="2800" b="1" dirty="0">
                <a:solidFill>
                  <a:srgbClr val="FF0000"/>
                </a:solidFill>
              </a:rPr>
              <a:t>Tempistiche previste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2400" dirty="0"/>
              <a:t>Pubblicazione bando: Giugno 2020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2400" dirty="0"/>
              <a:t>Inizio lavori della commissione: Settembre 2020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it-IT" sz="2400" dirty="0"/>
              <a:t>Consegna, installazione, messa in opera e collaudo: Gennaio 2021 </a:t>
            </a:r>
          </a:p>
        </p:txBody>
      </p:sp>
    </p:spTree>
    <p:extLst>
      <p:ext uri="{BB962C8B-B14F-4D97-AF65-F5344CB8AC3E}">
        <p14:creationId xmlns:p14="http://schemas.microsoft.com/office/powerpoint/2010/main" val="391771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7F2E529-BD98-5142-B55E-2BF38589C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71320"/>
              </p:ext>
            </p:extLst>
          </p:nvPr>
        </p:nvGraphicFramePr>
        <p:xfrm>
          <a:off x="418011" y="1857153"/>
          <a:ext cx="11338558" cy="30990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31075">
                  <a:extLst>
                    <a:ext uri="{9D8B030D-6E8A-4147-A177-3AD203B41FA5}">
                      <a16:colId xmlns:a16="http://schemas.microsoft.com/office/drawing/2014/main" val="4059561805"/>
                    </a:ext>
                  </a:extLst>
                </a:gridCol>
                <a:gridCol w="3095385">
                  <a:extLst>
                    <a:ext uri="{9D8B030D-6E8A-4147-A177-3AD203B41FA5}">
                      <a16:colId xmlns:a16="http://schemas.microsoft.com/office/drawing/2014/main" val="4213720948"/>
                    </a:ext>
                  </a:extLst>
                </a:gridCol>
                <a:gridCol w="1105647">
                  <a:extLst>
                    <a:ext uri="{9D8B030D-6E8A-4147-A177-3AD203B41FA5}">
                      <a16:colId xmlns:a16="http://schemas.microsoft.com/office/drawing/2014/main" val="1239410822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2528268580"/>
                    </a:ext>
                  </a:extLst>
                </a:gridCol>
                <a:gridCol w="3077883">
                  <a:extLst>
                    <a:ext uri="{9D8B030D-6E8A-4147-A177-3AD203B41FA5}">
                      <a16:colId xmlns:a16="http://schemas.microsoft.com/office/drawing/2014/main" val="460988141"/>
                    </a:ext>
                  </a:extLst>
                </a:gridCol>
                <a:gridCol w="908998">
                  <a:extLst>
                    <a:ext uri="{9D8B030D-6E8A-4147-A177-3AD203B41FA5}">
                      <a16:colId xmlns:a16="http://schemas.microsoft.com/office/drawing/2014/main" val="3216251001"/>
                    </a:ext>
                  </a:extLst>
                </a:gridCol>
                <a:gridCol w="821903">
                  <a:extLst>
                    <a:ext uri="{9D8B030D-6E8A-4147-A177-3AD203B41FA5}">
                      <a16:colId xmlns:a16="http://schemas.microsoft.com/office/drawing/2014/main" val="79825887"/>
                    </a:ext>
                  </a:extLst>
                </a:gridCol>
                <a:gridCol w="821903">
                  <a:extLst>
                    <a:ext uri="{9D8B030D-6E8A-4147-A177-3AD203B41FA5}">
                      <a16:colId xmlns:a16="http://schemas.microsoft.com/office/drawing/2014/main" val="1186002276"/>
                    </a:ext>
                  </a:extLst>
                </a:gridCol>
              </a:tblGrid>
              <a:tr h="61595"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n°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criteri di valutazione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sub-criteri di valutazione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250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D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588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>
                          <a:effectLst/>
                        </a:rPr>
                        <a:t>punti Q max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015" marR="114935" algn="ctr">
                        <a:lnSpc>
                          <a:spcPct val="115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it-IT" sz="1800" cap="small" dirty="0">
                          <a:effectLst/>
                        </a:rPr>
                        <a:t>Punti T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4933920"/>
                  </a:ext>
                </a:extLst>
              </a:tr>
              <a:tr h="304800">
                <a:tc rowSpan="6">
                  <a:txBody>
                    <a:bodyPr/>
                    <a:lstStyle/>
                    <a:p>
                      <a:pPr marL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</a:rPr>
                        <a:t>14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marL="43180" marR="37465" algn="ctr">
                        <a:lnSpc>
                          <a:spcPct val="115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Durata del servizio di manutenzione in garanzia</a:t>
                      </a:r>
                    </a:p>
                    <a:p>
                      <a:pPr marL="48260" marR="42545" indent="127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Numero di anni offerti per le apparecchiature di tipo “a”, “b”, “c”, “d” e “e”.</a:t>
                      </a:r>
                    </a:p>
                    <a:p>
                      <a:pPr marL="48260" marR="42545" indent="127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Non saranno prese in considerazione frazioni di anno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16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14.1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 anno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5776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14.2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 anni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311181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14.3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 anni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4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76661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14.4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 anni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7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5826803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14.5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230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5 anni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/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329314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5270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14.6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2230" marR="5651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6 o più anni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73685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/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16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7858274"/>
                  </a:ext>
                </a:extLst>
              </a:tr>
              <a:tr h="61595">
                <a:tc gridSpan="8">
                  <a:txBody>
                    <a:bodyPr/>
                    <a:lstStyle/>
                    <a:p>
                      <a:pPr marL="128270" indent="-9017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000000"/>
                          </a:highlight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82904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2D9E04-64F1-304B-BF0A-2C67D169794F}"/>
              </a:ext>
            </a:extLst>
          </p:cNvPr>
          <p:cNvSpPr txBox="1"/>
          <p:nvPr/>
        </p:nvSpPr>
        <p:spPr>
          <a:xfrm>
            <a:off x="0" y="1258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</a:rPr>
              <a:t>Durata del servizio di manutenzione in garanzia</a:t>
            </a:r>
          </a:p>
        </p:txBody>
      </p:sp>
    </p:spTree>
    <p:extLst>
      <p:ext uri="{BB962C8B-B14F-4D97-AF65-F5344CB8AC3E}">
        <p14:creationId xmlns:p14="http://schemas.microsoft.com/office/powerpoint/2010/main" val="54899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3612"/>
              </p:ext>
            </p:extLst>
          </p:nvPr>
        </p:nvGraphicFramePr>
        <p:xfrm>
          <a:off x="1150471" y="1339893"/>
          <a:ext cx="9891059" cy="523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Documento" r:id="rId3" imgW="6286500" imgH="3327400" progId="Word.Document.12">
                  <p:embed/>
                </p:oleObj>
              </mc:Choice>
              <mc:Fallback>
                <p:oleObj name="Documento" r:id="rId3" imgW="6286500" imgH="332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0471" y="1339893"/>
                        <a:ext cx="9891059" cy="523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3438312" y="221539"/>
            <a:ext cx="459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sz="3600" b="1" dirty="0">
                <a:solidFill>
                  <a:srgbClr val="0000FF"/>
                </a:solidFill>
              </a:rPr>
              <a:t>Oggetto della fornitura</a:t>
            </a:r>
          </a:p>
        </p:txBody>
      </p:sp>
      <p:sp>
        <p:nvSpPr>
          <p:cNvPr id="7" name="Rettangolo 6"/>
          <p:cNvSpPr/>
          <p:nvPr/>
        </p:nvSpPr>
        <p:spPr>
          <a:xfrm>
            <a:off x="762000" y="1016000"/>
            <a:ext cx="10279530" cy="104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55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20-05-21 alle 14.26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r="1592" b="2521"/>
          <a:stretch/>
        </p:blipFill>
        <p:spPr>
          <a:xfrm>
            <a:off x="406401" y="2100577"/>
            <a:ext cx="10998200" cy="4691376"/>
          </a:xfrm>
          <a:prstGeom prst="rect">
            <a:avLst/>
          </a:prstGeom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406400" y="847208"/>
            <a:ext cx="11292541" cy="1200328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N. 3 nodi di calcolo da utilizzare per applicazioni HTC e HPC</a:t>
            </a:r>
            <a:r>
              <a:rPr lang="it-IT" sz="2400" dirty="0"/>
              <a:t>. </a:t>
            </a:r>
          </a:p>
          <a:p>
            <a:pPr algn="ctr"/>
            <a:r>
              <a:rPr lang="it-IT" sz="2400" dirty="0"/>
              <a:t>I nodi di calcolo hanno come caratteristica principale l’alto numero di </a:t>
            </a:r>
            <a:r>
              <a:rPr lang="it-IT" sz="2400" dirty="0" err="1"/>
              <a:t>socket</a:t>
            </a:r>
            <a:r>
              <a:rPr lang="it-IT" sz="2400" dirty="0"/>
              <a:t>/core/</a:t>
            </a:r>
            <a:r>
              <a:rPr lang="it-IT" sz="2400" dirty="0" err="1"/>
              <a:t>thread</a:t>
            </a:r>
            <a:r>
              <a:rPr lang="it-IT" sz="2400" dirty="0"/>
              <a:t> per nodo e la dimensione della memoria RAM.</a:t>
            </a:r>
            <a:r>
              <a:rPr lang="it-IT" sz="2400" b="1" dirty="0">
                <a:solidFill>
                  <a:srgbClr val="FF0000"/>
                </a:solidFill>
              </a:rPr>
              <a:t>  Importo del bene </a:t>
            </a:r>
            <a:r>
              <a:rPr lang="pt-BR" sz="2400" b="1" dirty="0">
                <a:solidFill>
                  <a:srgbClr val="FF0000"/>
                </a:solidFill>
              </a:rPr>
              <a:t>€ 122.959,02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2588" y="57269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Componente “a” </a:t>
            </a:r>
            <a:r>
              <a:rPr lang="mr-IN" sz="3600" b="1" dirty="0">
                <a:solidFill>
                  <a:srgbClr val="0000FF"/>
                </a:solidFill>
              </a:rPr>
              <a:t>–</a:t>
            </a:r>
            <a:r>
              <a:rPr lang="it-IT" sz="3600" b="1" dirty="0">
                <a:solidFill>
                  <a:srgbClr val="0000FF"/>
                </a:solidFill>
              </a:rPr>
              <a:t> Nodi di Calcolo CPU</a:t>
            </a:r>
          </a:p>
        </p:txBody>
      </p:sp>
    </p:spTree>
    <p:extLst>
      <p:ext uri="{BB962C8B-B14F-4D97-AF65-F5344CB8AC3E}">
        <p14:creationId xmlns:p14="http://schemas.microsoft.com/office/powerpoint/2010/main" val="233828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01137"/>
              </p:ext>
            </p:extLst>
          </p:nvPr>
        </p:nvGraphicFramePr>
        <p:xfrm>
          <a:off x="612589" y="1230701"/>
          <a:ext cx="10966823" cy="54795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8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Caratteristiche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tecniche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minime</a:t>
                      </a:r>
                      <a:r>
                        <a:rPr lang="en-US" sz="1800" dirty="0">
                          <a:effectLst/>
                        </a:rPr>
                        <a:t> di </a:t>
                      </a:r>
                      <a:r>
                        <a:rPr lang="en-US" sz="1800" dirty="0" err="1">
                          <a:effectLst/>
                        </a:rPr>
                        <a:t>ogni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nodo</a:t>
                      </a:r>
                      <a:r>
                        <a:rPr lang="en-US" sz="1800" dirty="0">
                          <a:effectLst/>
                        </a:rPr>
                        <a:t> di </a:t>
                      </a:r>
                      <a:r>
                        <a:rPr lang="en-US" sz="1800" dirty="0" err="1">
                          <a:effectLst/>
                        </a:rPr>
                        <a:t>calcolo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Quantità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58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Numero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minimo</a:t>
                      </a:r>
                      <a:r>
                        <a:rPr lang="en-US" sz="1800" dirty="0">
                          <a:effectLst/>
                        </a:rPr>
                        <a:t> di core </a:t>
                      </a:r>
                      <a:r>
                        <a:rPr lang="en-US" sz="1800" dirty="0" err="1">
                          <a:effectLst/>
                        </a:rPr>
                        <a:t>fisici</a:t>
                      </a:r>
                      <a:r>
                        <a:rPr lang="en-US" sz="1800" dirty="0">
                          <a:effectLst/>
                        </a:rPr>
                        <a:t> per </a:t>
                      </a:r>
                      <a:r>
                        <a:rPr lang="en-US" sz="1800" dirty="0" err="1">
                          <a:effectLst/>
                        </a:rPr>
                        <a:t>ogni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nodo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configurato</a:t>
                      </a:r>
                      <a:r>
                        <a:rPr lang="en-US" sz="1800" dirty="0">
                          <a:effectLst/>
                        </a:rPr>
                        <a:t> con CPU </a:t>
                      </a:r>
                      <a:r>
                        <a:rPr lang="en-US" sz="1800" dirty="0" err="1">
                          <a:effectLst/>
                        </a:rPr>
                        <a:t>supportanti</a:t>
                      </a:r>
                      <a:r>
                        <a:rPr lang="en-US" sz="1800" dirty="0">
                          <a:effectLst/>
                        </a:rPr>
                        <a:t> la </a:t>
                      </a:r>
                      <a:r>
                        <a:rPr lang="en-US" sz="1800" dirty="0" err="1">
                          <a:effectLst/>
                        </a:rPr>
                        <a:t>tecnologia</a:t>
                      </a:r>
                      <a:r>
                        <a:rPr lang="en-US" sz="1800" dirty="0">
                          <a:effectLst/>
                        </a:rPr>
                        <a:t> hyper threading. Il </a:t>
                      </a:r>
                      <a:r>
                        <a:rPr lang="en-US" sz="1800" dirty="0" err="1">
                          <a:effectLst/>
                        </a:rPr>
                        <a:t>nodo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potrà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essere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equipaggiato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sia</a:t>
                      </a:r>
                      <a:r>
                        <a:rPr lang="en-US" sz="1800" dirty="0">
                          <a:effectLst/>
                        </a:rPr>
                        <a:t> con 2 </a:t>
                      </a:r>
                      <a:r>
                        <a:rPr lang="en-US" sz="1800" dirty="0" err="1">
                          <a:effectLst/>
                        </a:rPr>
                        <a:t>sia</a:t>
                      </a:r>
                      <a:r>
                        <a:rPr lang="en-US" sz="1800" dirty="0">
                          <a:effectLst/>
                        </a:rPr>
                        <a:t> con 4 CPU.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&gt;=112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Frequenza</a:t>
                      </a:r>
                      <a:r>
                        <a:rPr lang="en-US" sz="1800" dirty="0">
                          <a:effectLst/>
                        </a:rPr>
                        <a:t> del </a:t>
                      </a:r>
                      <a:r>
                        <a:rPr lang="en-US" sz="1800" dirty="0" err="1">
                          <a:effectLst/>
                        </a:rPr>
                        <a:t>processore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escludendo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meccanismi</a:t>
                      </a:r>
                      <a:r>
                        <a:rPr lang="en-US" sz="1800" dirty="0">
                          <a:effectLst/>
                        </a:rPr>
                        <a:t> di burst, overclocking o </a:t>
                      </a:r>
                      <a:r>
                        <a:rPr lang="en-US" sz="1800" dirty="0" err="1">
                          <a:effectLst/>
                        </a:rPr>
                        <a:t>similari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&gt;= 2,5 GHz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Dimensione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della</a:t>
                      </a:r>
                      <a:r>
                        <a:rPr lang="en-US" sz="1800" dirty="0">
                          <a:effectLst/>
                        </a:rPr>
                        <a:t> cache L3 per </a:t>
                      </a:r>
                      <a:r>
                        <a:rPr lang="en-US" sz="1800" dirty="0" err="1">
                          <a:effectLst/>
                        </a:rPr>
                        <a:t>ciascuna</a:t>
                      </a:r>
                      <a:r>
                        <a:rPr lang="en-US" sz="1800" dirty="0">
                          <a:effectLst/>
                        </a:rPr>
                        <a:t> CPU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&gt;=38 MB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Numero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banchi</a:t>
                      </a:r>
                      <a:r>
                        <a:rPr lang="en-US" sz="1800" dirty="0">
                          <a:effectLst/>
                        </a:rPr>
                        <a:t> di </a:t>
                      </a:r>
                      <a:r>
                        <a:rPr lang="en-US" sz="1800" dirty="0" err="1">
                          <a:effectLst/>
                        </a:rPr>
                        <a:t>memoria</a:t>
                      </a:r>
                      <a:r>
                        <a:rPr lang="en-US" sz="1800" dirty="0">
                          <a:effectLst/>
                        </a:rPr>
                        <a:t> RAM DDR4 </a:t>
                      </a:r>
                      <a:r>
                        <a:rPr lang="en-US" sz="1800" dirty="0" err="1">
                          <a:effectLst/>
                        </a:rPr>
                        <a:t>installata</a:t>
                      </a:r>
                      <a:r>
                        <a:rPr lang="en-US" sz="1800" dirty="0">
                          <a:effectLst/>
                        </a:rPr>
                        <a:t> per </a:t>
                      </a:r>
                      <a:r>
                        <a:rPr lang="en-US" sz="1800" dirty="0" err="1">
                          <a:effectLst/>
                        </a:rPr>
                        <a:t>ogni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nodo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&gt;=28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Dimensione</a:t>
                      </a:r>
                      <a:r>
                        <a:rPr lang="en-US" sz="1800" dirty="0">
                          <a:effectLst/>
                        </a:rPr>
                        <a:t> minima per </a:t>
                      </a:r>
                      <a:r>
                        <a:rPr lang="en-US" sz="1800" dirty="0" err="1">
                          <a:effectLst/>
                        </a:rPr>
                        <a:t>ogni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banco</a:t>
                      </a:r>
                      <a:r>
                        <a:rPr lang="en-US" sz="1800" dirty="0">
                          <a:effectLst/>
                        </a:rPr>
                        <a:t> di </a:t>
                      </a:r>
                      <a:r>
                        <a:rPr lang="en-US" sz="1800" dirty="0" err="1">
                          <a:effectLst/>
                        </a:rPr>
                        <a:t>memoria</a:t>
                      </a:r>
                      <a:r>
                        <a:rPr lang="en-US" sz="1800" dirty="0">
                          <a:effectLst/>
                        </a:rPr>
                        <a:t> RAM </a:t>
                      </a:r>
                      <a:r>
                        <a:rPr lang="en-US" sz="1800" dirty="0" err="1">
                          <a:effectLst/>
                        </a:rPr>
                        <a:t>installata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 GB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258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Spazio</a:t>
                      </a:r>
                      <a:r>
                        <a:rPr lang="en-US" sz="1800" dirty="0">
                          <a:effectLst/>
                        </a:rPr>
                        <a:t> disco per </a:t>
                      </a:r>
                      <a:r>
                        <a:rPr lang="en-US" sz="1800" dirty="0" err="1">
                          <a:effectLst/>
                        </a:rPr>
                        <a:t>il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sistema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operativo</a:t>
                      </a:r>
                      <a:r>
                        <a:rPr lang="en-US" sz="1800" dirty="0">
                          <a:effectLst/>
                        </a:rPr>
                        <a:t> di </a:t>
                      </a:r>
                      <a:r>
                        <a:rPr lang="en-US" sz="1800" dirty="0" err="1">
                          <a:effectLst/>
                        </a:rPr>
                        <a:t>ogni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nodo</a:t>
                      </a:r>
                      <a:r>
                        <a:rPr lang="en-US" sz="1800" dirty="0">
                          <a:effectLst/>
                        </a:rPr>
                        <a:t>, al </a:t>
                      </a:r>
                      <a:r>
                        <a:rPr lang="en-US" sz="1800" dirty="0" err="1">
                          <a:effectLst/>
                        </a:rPr>
                        <a:t>netto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della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ridondanza</a:t>
                      </a:r>
                      <a:r>
                        <a:rPr lang="en-US" sz="1800" dirty="0">
                          <a:effectLst/>
                        </a:rPr>
                        <a:t> RAID1. </a:t>
                      </a:r>
                      <a:r>
                        <a:rPr lang="en-US" sz="1800" dirty="0" err="1">
                          <a:effectLst/>
                        </a:rPr>
                        <a:t>È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consentito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offrire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soluzioni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basate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dischi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magnetici</a:t>
                      </a:r>
                      <a:r>
                        <a:rPr lang="en-US" sz="1800" dirty="0">
                          <a:effectLst/>
                        </a:rPr>
                        <a:t> o SSD.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240 GB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258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Numero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dischi</a:t>
                      </a:r>
                      <a:r>
                        <a:rPr lang="en-US" sz="1800" dirty="0">
                          <a:effectLst/>
                        </a:rPr>
                        <a:t> per lo storage </a:t>
                      </a:r>
                      <a:r>
                        <a:rPr lang="en-US" sz="1800" dirty="0" err="1">
                          <a:effectLst/>
                        </a:rPr>
                        <a:t>dati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r>
                        <a:rPr lang="en-US" sz="1800" dirty="0" err="1">
                          <a:effectLst/>
                        </a:rPr>
                        <a:t>È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consentito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offrire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soluzioni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basate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dischi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magnetici</a:t>
                      </a:r>
                      <a:r>
                        <a:rPr lang="en-US" sz="1800" dirty="0">
                          <a:effectLst/>
                        </a:rPr>
                        <a:t> o SSD.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&gt;=5 </a:t>
                      </a:r>
                      <a:r>
                        <a:rPr lang="en-US" sz="1800" dirty="0" err="1">
                          <a:effectLst/>
                        </a:rPr>
                        <a:t>dischi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Dimensione</a:t>
                      </a:r>
                      <a:r>
                        <a:rPr lang="en-US" sz="1800" dirty="0">
                          <a:effectLst/>
                        </a:rPr>
                        <a:t> di </a:t>
                      </a:r>
                      <a:r>
                        <a:rPr lang="en-US" sz="1800" dirty="0" err="1">
                          <a:effectLst/>
                        </a:rPr>
                        <a:t>ogni</a:t>
                      </a:r>
                      <a:r>
                        <a:rPr lang="en-US" sz="1800" dirty="0">
                          <a:effectLst/>
                        </a:rPr>
                        <a:t> disco per lo storage </a:t>
                      </a:r>
                      <a:r>
                        <a:rPr lang="en-US" sz="1800" dirty="0" err="1">
                          <a:effectLst/>
                        </a:rPr>
                        <a:t>dati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&gt;= 2TB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258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0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Interfacce</a:t>
                      </a:r>
                      <a:r>
                        <a:rPr lang="en-US" sz="1800" dirty="0">
                          <a:effectLst/>
                        </a:rPr>
                        <a:t> di rete dedicate a 10 Gb/s,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</a:rPr>
                        <a:t>Interfacce</a:t>
                      </a:r>
                      <a:r>
                        <a:rPr lang="en-US" sz="1800" baseline="0" dirty="0">
                          <a:effectLst/>
                        </a:rPr>
                        <a:t> di rete dedicate a 1 Gb/s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2, 2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258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90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Interfacce di rete </a:t>
                      </a:r>
                      <a:r>
                        <a:rPr lang="it-IT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EDR 100Gb/</a:t>
                      </a:r>
                      <a:r>
                        <a:rPr lang="it-IT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Numero</a:t>
                      </a:r>
                      <a:r>
                        <a:rPr lang="en-US" sz="1800" dirty="0">
                          <a:effectLst/>
                        </a:rPr>
                        <a:t> GPU </a:t>
                      </a:r>
                      <a:r>
                        <a:rPr lang="en-US" sz="1800" dirty="0" err="1">
                          <a:effectLst/>
                        </a:rPr>
                        <a:t>installabili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&gt;=4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12588" y="57269"/>
            <a:ext cx="10966824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it-IT" sz="3600" b="1" dirty="0">
                <a:solidFill>
                  <a:srgbClr val="0000FF"/>
                </a:solidFill>
              </a:rPr>
              <a:t>Caratteristiche tecniche minime per le apparecchiature di tipo “a”</a:t>
            </a:r>
          </a:p>
        </p:txBody>
      </p:sp>
    </p:spTree>
    <p:extLst>
      <p:ext uri="{BB962C8B-B14F-4D97-AF65-F5344CB8AC3E}">
        <p14:creationId xmlns:p14="http://schemas.microsoft.com/office/powerpoint/2010/main" val="370877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06400" y="847208"/>
            <a:ext cx="11292541" cy="1200328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N. 4 server per lo </a:t>
            </a:r>
            <a:r>
              <a:rPr lang="it-IT" sz="2400" b="1" dirty="0" err="1">
                <a:solidFill>
                  <a:srgbClr val="FF0000"/>
                </a:solidFill>
              </a:rPr>
              <a:t>storage</a:t>
            </a:r>
            <a:r>
              <a:rPr lang="it-IT" sz="2400" b="1" dirty="0">
                <a:solidFill>
                  <a:srgbClr val="FF0000"/>
                </a:solidFill>
              </a:rPr>
              <a:t> SSD</a:t>
            </a:r>
            <a:r>
              <a:rPr lang="it-IT" sz="2400" dirty="0"/>
              <a:t>. </a:t>
            </a:r>
          </a:p>
          <a:p>
            <a:pPr algn="ctr"/>
            <a:r>
              <a:rPr lang="it-IT" sz="2400" dirty="0"/>
              <a:t>Il sistema richiesto utilizza come mezzo di archiviazione dati dischi di tipo SSD, in numero non minore di 12 e dimensioni minime pari a 3840 GB.</a:t>
            </a:r>
            <a:r>
              <a:rPr lang="it-IT" sz="2400" b="1" dirty="0">
                <a:solidFill>
                  <a:srgbClr val="FF0000"/>
                </a:solidFill>
              </a:rPr>
              <a:t> Importo € 104.516,39.</a:t>
            </a:r>
          </a:p>
        </p:txBody>
      </p:sp>
      <p:sp>
        <p:nvSpPr>
          <p:cNvPr id="5" name="Rettangolo 4"/>
          <p:cNvSpPr/>
          <p:nvPr/>
        </p:nvSpPr>
        <p:spPr>
          <a:xfrm>
            <a:off x="612588" y="102092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Componente “b” </a:t>
            </a:r>
            <a:r>
              <a:rPr lang="mr-IN" sz="3600" b="1" dirty="0">
                <a:solidFill>
                  <a:srgbClr val="0000FF"/>
                </a:solidFill>
              </a:rPr>
              <a:t>–</a:t>
            </a:r>
            <a:r>
              <a:rPr lang="it-IT" sz="3600" b="1" dirty="0">
                <a:solidFill>
                  <a:srgbClr val="0000FF"/>
                </a:solidFill>
              </a:rPr>
              <a:t> Sistema di </a:t>
            </a:r>
            <a:r>
              <a:rPr lang="it-IT" sz="3600" b="1" dirty="0" err="1">
                <a:solidFill>
                  <a:srgbClr val="0000FF"/>
                </a:solidFill>
              </a:rPr>
              <a:t>storage</a:t>
            </a:r>
            <a:r>
              <a:rPr lang="it-IT" sz="3600" b="1" dirty="0">
                <a:solidFill>
                  <a:srgbClr val="0000FF"/>
                </a:solidFill>
              </a:rPr>
              <a:t> SSD </a:t>
            </a:r>
          </a:p>
        </p:txBody>
      </p:sp>
      <p:pic>
        <p:nvPicPr>
          <p:cNvPr id="7" name="Immagine 6" descr="Schermata 2020-05-21 alle 16.0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83" y="2096534"/>
            <a:ext cx="6290235" cy="47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01613"/>
              </p:ext>
            </p:extLst>
          </p:nvPr>
        </p:nvGraphicFramePr>
        <p:xfrm>
          <a:off x="725216" y="1545663"/>
          <a:ext cx="10741568" cy="4824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7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Num</a:t>
                      </a: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i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Caratteristiche tecniche minime di ciascun server di </a:t>
                      </a:r>
                      <a:r>
                        <a:rPr lang="it-IT" sz="1800" b="1" i="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storage</a:t>
                      </a:r>
                      <a:endParaRPr lang="it-IT" sz="1800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Quantità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Numero minimo di core fisici per ogni nodo, configurato con CPU supportanti la tecnologia hyperthreading. Il nodo dovrà essere equipaggiato con 2 CPU.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Frequenza del processore, escludendo meccanismi di </a:t>
                      </a:r>
                      <a:r>
                        <a:rPr lang="it-I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burst</a:t>
                      </a: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it-I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overclocking</a:t>
                      </a: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o similari.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&gt;= 2,1 GHz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Dimensione della cache L3 per ciascuna CPU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 11 MB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Numero banchi di memoria RAM DDR4 installata per ogni nodo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Dimensione minima per ogni banco di memoria RAM installata.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&gt;=16 GB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Spazio disco per il sistema operativo di ogni nodo, al netto della ridondanza RAID1. È consentito offrire soluzioni basate su dischi magnetici o SSD.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&gt;=240 GB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Numero dischi SSD per lo </a:t>
                      </a:r>
                      <a:r>
                        <a:rPr lang="it-I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storage</a:t>
                      </a: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dati.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&gt;=12 dischi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Dimensione di ogni disco SSD per lo </a:t>
                      </a:r>
                      <a:r>
                        <a:rPr lang="it-IT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storage</a:t>
                      </a: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dati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&gt;= 3840 GB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</a:rPr>
                        <a:t>Interfacce</a:t>
                      </a:r>
                      <a:r>
                        <a:rPr lang="en-US" sz="1800" dirty="0">
                          <a:effectLst/>
                        </a:rPr>
                        <a:t> di rete dedicate a 10 Gb/s,</a:t>
                      </a:r>
                      <a:r>
                        <a:rPr lang="en-US" sz="1800" baseline="0" dirty="0">
                          <a:effectLst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</a:rPr>
                        <a:t>Interfacce</a:t>
                      </a:r>
                      <a:r>
                        <a:rPr lang="en-US" sz="1800" baseline="0" dirty="0">
                          <a:effectLst/>
                        </a:rPr>
                        <a:t> di rete dedicate a 1 Gb/s</a:t>
                      </a:r>
                      <a:endParaRPr lang="it-IT" sz="18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2, 2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12588" y="57269"/>
            <a:ext cx="10966824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it-IT" sz="3600" b="1" dirty="0">
                <a:solidFill>
                  <a:srgbClr val="0000FF"/>
                </a:solidFill>
              </a:rPr>
              <a:t>Caratteristiche tecniche minime per le apparecchiature di tipo “b”</a:t>
            </a:r>
          </a:p>
        </p:txBody>
      </p:sp>
    </p:spTree>
    <p:extLst>
      <p:ext uri="{BB962C8B-B14F-4D97-AF65-F5344CB8AC3E}">
        <p14:creationId xmlns:p14="http://schemas.microsoft.com/office/powerpoint/2010/main" val="94770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06400" y="745608"/>
            <a:ext cx="11292541" cy="1200328"/>
          </a:xfrm>
          <a:prstGeom prst="rect">
            <a:avLst/>
          </a:prstGeom>
          <a:ln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N. 3 nodi di calcolo HPC equipaggiati ciascuno con 4 GPU</a:t>
            </a:r>
            <a:r>
              <a:rPr lang="it-IT" sz="2400" dirty="0"/>
              <a:t>. </a:t>
            </a:r>
          </a:p>
          <a:p>
            <a:pPr algn="ctr"/>
            <a:r>
              <a:rPr lang="it-IT" sz="2400" dirty="0"/>
              <a:t>Ogni nodo richiesto è caratterizzato dalla presenza di 4 GPU NVIDIA Tesla V100 con 32 GB di memoria. </a:t>
            </a:r>
            <a:r>
              <a:rPr lang="it-IT" sz="2400" b="1" dirty="0">
                <a:solidFill>
                  <a:srgbClr val="FF0000"/>
                </a:solidFill>
              </a:rPr>
              <a:t>Importo del bene </a:t>
            </a:r>
            <a:r>
              <a:rPr lang="it-IT" sz="2400" b="1" dirty="0">
                <a:solidFill>
                  <a:srgbClr val="FF0000"/>
                </a:solidFill>
                <a:ea typeface="Times New Roman"/>
                <a:cs typeface="Times New Roman"/>
              </a:rPr>
              <a:t>€ 121.934,43.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2588" y="57269"/>
            <a:ext cx="1096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Componente “c” </a:t>
            </a:r>
            <a:r>
              <a:rPr lang="mr-IN" sz="3600" b="1" dirty="0">
                <a:solidFill>
                  <a:srgbClr val="0000FF"/>
                </a:solidFill>
              </a:rPr>
              <a:t>–</a:t>
            </a:r>
            <a:r>
              <a:rPr lang="it-IT" sz="3600" b="1" dirty="0">
                <a:solidFill>
                  <a:srgbClr val="0000FF"/>
                </a:solidFill>
              </a:rPr>
              <a:t> Nodi di Calcolo GPU</a:t>
            </a:r>
          </a:p>
        </p:txBody>
      </p:sp>
      <p:pic>
        <p:nvPicPr>
          <p:cNvPr id="7" name="Immagine 6" descr="Schermata 2020-05-21 alle 16.1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85636"/>
            <a:ext cx="6608109" cy="46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3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13892"/>
              </p:ext>
            </p:extLst>
          </p:nvPr>
        </p:nvGraphicFramePr>
        <p:xfrm>
          <a:off x="514651" y="1596264"/>
          <a:ext cx="11162699" cy="48111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Num.</a:t>
                      </a:r>
                      <a:endParaRPr lang="it-IT" sz="1800" i="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i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Caratteristiche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1" i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tecniche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1" i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minime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di </a:t>
                      </a:r>
                      <a:r>
                        <a:rPr lang="en-US" sz="1800" b="1" i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ogni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1" i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nodo</a:t>
                      </a: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di </a:t>
                      </a:r>
                      <a:r>
                        <a:rPr lang="en-US" sz="1800" b="1" i="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calcolo</a:t>
                      </a:r>
                      <a:endParaRPr lang="it-IT" sz="1800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Quantità</a:t>
                      </a:r>
                      <a:endParaRPr lang="it-IT" sz="1800" i="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08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Numero minimo di core fisici per ogni nodo, configurato con CPU supportanti la tecnologia hyper threading. Il nodo potrà essere equipaggiato sia con 2 sia con 4 CPU.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&gt;=48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56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Frequenza del processore, escludendo meccanismi di burst, overclocking o similari.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 2,1 GHz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56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Dimensione della cache L3 per ciascuna CPU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 33 MB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56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Numero banchi di memoria RAM DDR4 installata per ogni nodo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&gt;=12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56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Dimensione minima per ogni banco di memoria RAM installata.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&gt;=32 GB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8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Spazio disco per il sistema operativo di ogni nodo, al netto della ridondanza RAID1. È consentito offrire soluzioni basate su dischi magnetici o SSD.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&gt;=240 GB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908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Interfacce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di rete dedicate a 10 Gb/s, </a:t>
                      </a:r>
                      <a:r>
                        <a:rPr lang="en-US" sz="1800" baseline="0" dirty="0" err="1">
                          <a:effectLst/>
                        </a:rPr>
                        <a:t>Interfacce</a:t>
                      </a:r>
                      <a:r>
                        <a:rPr lang="en-US" sz="1800" baseline="0" dirty="0">
                          <a:effectLst/>
                        </a:rPr>
                        <a:t> di rete dedicate a 1 Gb/s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2, 2 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456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Interfacce di rete infiniband EDR 100Gb/s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456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GPU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installabili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su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ogni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nodo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&gt;=4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456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GPU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installate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per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ogni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nodo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&gt;=4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362">
                <a:tc>
                  <a:txBody>
                    <a:bodyPr/>
                    <a:lstStyle/>
                    <a:p>
                      <a:pPr marR="190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Calibri"/>
                        </a:rPr>
                        <a:t>Tipologia GPU </a:t>
                      </a:r>
                      <a:endParaRPr lang="it-IT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NVIDIA Tesla V100 32GB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12588" y="102092"/>
            <a:ext cx="1096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3600" b="1" dirty="0">
                <a:solidFill>
                  <a:srgbClr val="0000FF"/>
                </a:solidFill>
              </a:rPr>
              <a:t>Caratteristiche tecniche minime per le apparecchiature di tipo “c”</a:t>
            </a:r>
          </a:p>
        </p:txBody>
      </p:sp>
    </p:spTree>
    <p:extLst>
      <p:ext uri="{BB962C8B-B14F-4D97-AF65-F5344CB8AC3E}">
        <p14:creationId xmlns:p14="http://schemas.microsoft.com/office/powerpoint/2010/main" val="54811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2077</Words>
  <Application>Microsoft Macintosh PowerPoint</Application>
  <PresentationFormat>Widescreen</PresentationFormat>
  <Paragraphs>517</Paragraphs>
  <Slides>20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Wingdings</vt:lpstr>
      <vt:lpstr>Tema di Office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87</cp:revision>
  <dcterms:created xsi:type="dcterms:W3CDTF">2020-05-20T15:54:28Z</dcterms:created>
  <dcterms:modified xsi:type="dcterms:W3CDTF">2020-05-22T12:02:27Z</dcterms:modified>
</cp:coreProperties>
</file>