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7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DE81F-DE49-474E-AA6F-A06476801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374182-D320-EB45-8755-F83296B8D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936843-6A80-9B45-A373-EEE5C59F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5DE648-1CBB-E94A-8DE8-0463C1E7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5A127-FA9B-0245-9CB2-256EF335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0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B6943-A5B2-5847-B4E4-F253C111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65E077-C1EB-174D-9EBA-40533914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9285A-07B2-6A41-8A01-ABE7ECA2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65E1E-D0ED-FA45-8A17-1B6DF46B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0C72AD-EDDB-714D-97DA-34CEDF80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90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7D78B7-0D40-4948-A78B-16A00F671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9DB7E9-7264-A749-8935-AC5EF432B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CB3D90-30DA-654D-9B03-EFDF52AC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46A418-04BF-134A-8061-D661E959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A8EFFF-5B5E-D144-8AFF-FF68B365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2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40746-9C41-BA4B-AE32-87C77EF3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00120-3397-F347-8138-A888568D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ABB12C-B29A-E942-98AB-86B96AD9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1EF226-965F-CA45-9BC1-6A177AEB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3DF03F-96D0-3F40-ACE5-4E2E7A4B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364A0-157C-5540-A7FD-102A6FC5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ABEA9C-1252-0743-9AAF-C9D248B4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E19451-E454-5C46-88E3-7F7E6909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45A03-D79C-D844-A50F-200F30CA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191DC-E2FC-FB4F-9D05-02A04000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23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EEDF6-294E-054F-84CF-4F33E26C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8D1BD7-3A2F-AD4B-BDD4-27C2A649D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087054-0E06-B842-A1B4-6F41A54B3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68E66D-A0AA-8A48-A88F-B0541FED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33147F-A22F-D64A-B14F-F085880F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F8C52-18E2-3C45-9DCE-275D8D61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45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89536-913E-0246-8449-37A6AE66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74EEB5-511F-EF4D-B9C1-681D637E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8DB346-82C2-FB44-B573-7CBE932E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7A5FA4-077C-4E4B-B813-47AFA9A1E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B6A27F-C7F7-B74B-800C-48CF9FFB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BF38F8-84FD-EE46-9894-B7C38638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AB69BC-E9C2-EC4F-BF7C-40CD4FF5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BBD2E6-2FE2-DC41-BFF5-214DFDD5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2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C185D-BBBC-4149-BD3C-5130ADD4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FD1129-D37A-6C4C-863C-F1CBB3E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A5DB6D-80F5-1D4E-8F9E-BD456AF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31B76E-FAE4-984A-BA9A-9B548165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B6498E-3AB6-F949-8C08-FB66EB69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B52849-0F49-2545-95F0-D25A8D25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B1E2FC-4043-FF42-BCCE-F482339E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73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3F03-956B-BF44-8979-6BD206BA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A1D397-DA7C-1747-A813-D7F38C41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039655-AD49-044E-A9E7-37686389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42D47D-E7FC-1047-8183-F0B370E3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D8EDC0-5AB4-664A-B216-A89A7400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72C2B-DB58-FC46-ADEE-91A7AA7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74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F1AE7-F78C-4248-9178-35F9D37E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250BD1-435D-B543-8B0A-AD1F82655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F932A9-08B6-D147-B785-1D354345E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87899-B522-624C-8997-1162FD7E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C6D7A2-86AE-2849-AEF8-01D8AD01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BB2E4D-6CE0-1F43-A60B-B1F304D0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1D1412-ADFE-DE4C-84FC-AA1A6C0B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4FE346-3FCA-A345-8E1D-0A61727F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D5010-226C-7740-9E61-3C1FC0E5D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BAC0-EEDF-7745-8323-93E4F4ED19C6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DBD330-3388-C947-94CD-F229750BA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8A9A9-B95C-3B49-B323-EA82DE300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BD02-BEFC-124B-9A5E-16019A691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70" y="1535539"/>
            <a:ext cx="1861453" cy="1169941"/>
          </a:xfrm>
          <a:prstGeom prst="rect">
            <a:avLst/>
          </a:prstGeom>
        </p:spPr>
      </p:pic>
      <p:sp>
        <p:nvSpPr>
          <p:cNvPr id="90" name="Rettangolo 89">
            <a:extLst>
              <a:ext uri="{FF2B5EF4-FFF2-40B4-BE49-F238E27FC236}">
                <a16:creationId xmlns:a16="http://schemas.microsoft.com/office/drawing/2014/main" id="{A87184A0-59E7-D14D-A740-09B8AD83D5F7}"/>
              </a:ext>
            </a:extLst>
          </p:cNvPr>
          <p:cNvSpPr/>
          <p:nvPr/>
        </p:nvSpPr>
        <p:spPr>
          <a:xfrm>
            <a:off x="3385351" y="1766566"/>
            <a:ext cx="494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BD71D2C6-0CA8-E04C-913A-55D0A5F2EA65}"/>
              </a:ext>
            </a:extLst>
          </p:cNvPr>
          <p:cNvSpPr/>
          <p:nvPr/>
        </p:nvSpPr>
        <p:spPr>
          <a:xfrm>
            <a:off x="3385351" y="2327491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7686CC5-EA52-384C-A1EC-8ED7F0A3C4BA}"/>
              </a:ext>
            </a:extLst>
          </p:cNvPr>
          <p:cNvSpPr/>
          <p:nvPr/>
        </p:nvSpPr>
        <p:spPr>
          <a:xfrm>
            <a:off x="3385351" y="3746466"/>
            <a:ext cx="46858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Report delle attività </a:t>
            </a:r>
          </a:p>
          <a:p>
            <a:r>
              <a:rPr lang="it-IT" sz="300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Marzo-maggio </a:t>
            </a:r>
            <a:r>
              <a:rPr lang="it-IT" sz="3000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6515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D8E1A67E-FA98-1F43-91FC-78A53D540F42}"/>
              </a:ext>
            </a:extLst>
          </p:cNvPr>
          <p:cNvSpPr/>
          <p:nvPr/>
        </p:nvSpPr>
        <p:spPr>
          <a:xfrm>
            <a:off x="5567751" y="2389340"/>
            <a:ext cx="40174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Scuola internazionale di fisica moderna 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10 lezioni in lingua inglese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30 marzo – 3 aprile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C</a:t>
            </a:r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irca 150 partecipanti durante la live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173 certificati scaricati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V</a:t>
            </a:r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isualizzazioni in media &gt; 1200</a:t>
            </a:r>
          </a:p>
        </p:txBody>
      </p:sp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147185" y="2517217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1026909" y="2389340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1048449" y="2465766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>
            <a:extLst>
              <a:ext uri="{FF2B5EF4-FFF2-40B4-BE49-F238E27FC236}">
                <a16:creationId xmlns:a16="http://schemas.microsoft.com/office/drawing/2014/main" id="{B317D5F5-346E-6245-87DA-ED12819DA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16" y="2493463"/>
            <a:ext cx="3803600" cy="2358726"/>
          </a:xfrm>
          <a:prstGeom prst="rect">
            <a:avLst/>
          </a:prstGeom>
        </p:spPr>
      </p:pic>
      <p:sp>
        <p:nvSpPr>
          <p:cNvPr id="90" name="Rettangolo 89">
            <a:extLst>
              <a:ext uri="{FF2B5EF4-FFF2-40B4-BE49-F238E27FC236}">
                <a16:creationId xmlns:a16="http://schemas.microsoft.com/office/drawing/2014/main" id="{A87184A0-59E7-D14D-A740-09B8AD83D5F7}"/>
              </a:ext>
            </a:extLst>
          </p:cNvPr>
          <p:cNvSpPr/>
          <p:nvPr/>
        </p:nvSpPr>
        <p:spPr>
          <a:xfrm>
            <a:off x="3401393" y="652090"/>
            <a:ext cx="494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BD71D2C6-0CA8-E04C-913A-55D0A5F2EA65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</p:spTree>
    <p:extLst>
      <p:ext uri="{BB962C8B-B14F-4D97-AF65-F5344CB8AC3E}">
        <p14:creationId xmlns:p14="http://schemas.microsoft.com/office/powerpoint/2010/main" val="411499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3F0B30-C2EC-D841-9BAF-6033F5731CD2}"/>
              </a:ext>
            </a:extLst>
          </p:cNvPr>
          <p:cNvSpPr/>
          <p:nvPr/>
        </p:nvSpPr>
        <p:spPr>
          <a:xfrm>
            <a:off x="3401393" y="652090"/>
            <a:ext cx="4830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90062D-46A8-814B-AC30-5EE097C5051F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8E1A67E-FA98-1F43-91FC-78A53D540F42}"/>
              </a:ext>
            </a:extLst>
          </p:cNvPr>
          <p:cNvSpPr/>
          <p:nvPr/>
        </p:nvSpPr>
        <p:spPr>
          <a:xfrm>
            <a:off x="912547" y="1809323"/>
            <a:ext cx="37882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RESEARCHERS @HOME  23/04-28/05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6 incontri dedicati alla fisica moderna</a:t>
            </a: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per allievi delle Scuole sec. di II grado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098198" y="3053866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977922" y="2925989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999462" y="3002415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11CCAD4E-8BFA-5F44-AC99-281F36E86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04" y="3055729"/>
            <a:ext cx="3864177" cy="2324221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F7C68D87-F4D2-BE4E-A94A-BDC380BD9BD1}"/>
              </a:ext>
            </a:extLst>
          </p:cNvPr>
          <p:cNvSpPr/>
          <p:nvPr/>
        </p:nvSpPr>
        <p:spPr>
          <a:xfrm>
            <a:off x="5996384" y="1789856"/>
            <a:ext cx="267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La rivoluzione della fisica moderna - P.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Gianotti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11616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1375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4678EB-F2C0-DF4E-8D71-F055DE33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029" y="1622474"/>
            <a:ext cx="3158028" cy="118869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A9F53E-5971-B942-9EA3-86446437330B}"/>
              </a:ext>
            </a:extLst>
          </p:cNvPr>
          <p:cNvSpPr txBox="1"/>
          <p:nvPr/>
        </p:nvSpPr>
        <p:spPr>
          <a:xfrm>
            <a:off x="5472670" y="17679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23/04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FE63F84E-CC6D-8A4E-91EF-1B28F1EC882D}"/>
              </a:ext>
            </a:extLst>
          </p:cNvPr>
          <p:cNvSpPr/>
          <p:nvPr/>
        </p:nvSpPr>
        <p:spPr>
          <a:xfrm>
            <a:off x="5996384" y="3089032"/>
            <a:ext cx="267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Il laboratorio dei raggi cosmici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D.Domenici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3905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653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12FF665-F135-324E-91B4-D79368806933}"/>
              </a:ext>
            </a:extLst>
          </p:cNvPr>
          <p:cNvSpPr txBox="1"/>
          <p:nvPr/>
        </p:nvSpPr>
        <p:spPr>
          <a:xfrm>
            <a:off x="5472670" y="3067129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30/04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B5EBF73-5035-B44F-8C6C-537317878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134" y="2962234"/>
            <a:ext cx="3113924" cy="1226915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E1BC3FC1-7B80-F54F-9325-D6685AD92D5A}"/>
              </a:ext>
            </a:extLst>
          </p:cNvPr>
          <p:cNvSpPr/>
          <p:nvPr/>
        </p:nvSpPr>
        <p:spPr>
          <a:xfrm>
            <a:off x="6034888" y="4339415"/>
            <a:ext cx="267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 quark e l’ultimo dei bosoni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B.Sciascia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3898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409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EAEEF15-C513-0E47-8613-967E9E0AE2DF}"/>
              </a:ext>
            </a:extLst>
          </p:cNvPr>
          <p:cNvSpPr txBox="1"/>
          <p:nvPr/>
        </p:nvSpPr>
        <p:spPr>
          <a:xfrm>
            <a:off x="5511174" y="431751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7/05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EFB02E2-D7B6-0F43-AFCE-1921D27DC109}"/>
              </a:ext>
            </a:extLst>
          </p:cNvPr>
          <p:cNvSpPr/>
          <p:nvPr/>
        </p:nvSpPr>
        <p:spPr>
          <a:xfrm>
            <a:off x="6059149" y="5536314"/>
            <a:ext cx="267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Dai buchi neri alle onde gravitazionali–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D.Domenici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6748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501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0C5361F-608F-884E-9C57-73A42ABDB9F5}"/>
              </a:ext>
            </a:extLst>
          </p:cNvPr>
          <p:cNvSpPr txBox="1"/>
          <p:nvPr/>
        </p:nvSpPr>
        <p:spPr>
          <a:xfrm>
            <a:off x="5535435" y="5514411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14/05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4254F40-D8C1-3143-99A5-2BB19BABC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8922" y="4301594"/>
            <a:ext cx="3018690" cy="12228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C470CA3-2D46-8740-94A4-0AB17FC33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2778" y="5540643"/>
            <a:ext cx="2939138" cy="11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3F0B30-C2EC-D841-9BAF-6033F5731CD2}"/>
              </a:ext>
            </a:extLst>
          </p:cNvPr>
          <p:cNvSpPr/>
          <p:nvPr/>
        </p:nvSpPr>
        <p:spPr>
          <a:xfrm>
            <a:off x="3401393" y="652090"/>
            <a:ext cx="4830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90062D-46A8-814B-AC30-5EE097C5051F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8E1A67E-FA98-1F43-91FC-78A53D540F42}"/>
              </a:ext>
            </a:extLst>
          </p:cNvPr>
          <p:cNvSpPr/>
          <p:nvPr/>
        </p:nvSpPr>
        <p:spPr>
          <a:xfrm>
            <a:off x="912547" y="1809323"/>
            <a:ext cx="37882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RESEARCHERS @HOME  23/04-28/05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6 incontri dedicati alla fisica moderna</a:t>
            </a: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per allievi delle Scuole sec. di II grado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098198" y="3053866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977922" y="2925989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999462" y="3002415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11CCAD4E-8BFA-5F44-AC99-281F36E86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04" y="3055729"/>
            <a:ext cx="3864177" cy="2324221"/>
          </a:xfrm>
          <a:prstGeom prst="rect">
            <a:avLst/>
          </a:prstGeom>
        </p:spPr>
      </p:pic>
      <p:graphicFrame>
        <p:nvGraphicFramePr>
          <p:cNvPr id="50" name="Tabella 49">
            <a:extLst>
              <a:ext uri="{FF2B5EF4-FFF2-40B4-BE49-F238E27FC236}">
                <a16:creationId xmlns:a16="http://schemas.microsoft.com/office/drawing/2014/main" id="{175FEECF-AE0C-234D-BA33-5BC44CC46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29461"/>
              </p:ext>
            </p:extLst>
          </p:nvPr>
        </p:nvGraphicFramePr>
        <p:xfrm>
          <a:off x="6405393" y="3002415"/>
          <a:ext cx="4413842" cy="1893076"/>
        </p:xfrm>
        <a:graphic>
          <a:graphicData uri="http://schemas.openxmlformats.org/drawingml/2006/table">
            <a:tbl>
              <a:tblPr firstRow="1" bandRow="1"/>
              <a:tblGrid>
                <a:gridCol w="3184644">
                  <a:extLst>
                    <a:ext uri="{9D8B030D-6E8A-4147-A177-3AD203B41FA5}">
                      <a16:colId xmlns:a16="http://schemas.microsoft.com/office/drawing/2014/main" val="2867965754"/>
                    </a:ext>
                  </a:extLst>
                </a:gridCol>
                <a:gridCol w="1229198">
                  <a:extLst>
                    <a:ext uri="{9D8B030D-6E8A-4147-A177-3AD203B41FA5}">
                      <a16:colId xmlns:a16="http://schemas.microsoft.com/office/drawing/2014/main" val="3442503212"/>
                    </a:ext>
                  </a:extLst>
                </a:gridCol>
              </a:tblGrid>
              <a:tr h="554867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Spettatori simultanei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21712"/>
                  </a:ext>
                </a:extLst>
              </a:tr>
              <a:tr h="554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Attestati scaricati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2.9k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07061"/>
                  </a:ext>
                </a:extLst>
              </a:tr>
              <a:tr h="78334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Numero di visualizzazioni dal caricamento 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26k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9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D8E1A67E-FA98-1F43-91FC-78A53D540F42}"/>
              </a:ext>
            </a:extLst>
          </p:cNvPr>
          <p:cNvSpPr/>
          <p:nvPr/>
        </p:nvSpPr>
        <p:spPr>
          <a:xfrm>
            <a:off x="1026909" y="1800300"/>
            <a:ext cx="45608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L’UNIVERSO IN TASCA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6 incontri dedicati alla geografia astronomica</a:t>
            </a: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p</a:t>
            </a:r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er allievi delle Scuole secondarie di I grado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163514" y="2941760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1043238" y="2813883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1064778" y="2890309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4423733D-0176-754A-BFC2-CA2911578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656" y="2908823"/>
            <a:ext cx="3703946" cy="2363300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18240CD2-7FCF-F840-8A7B-846585D6C429}"/>
              </a:ext>
            </a:extLst>
          </p:cNvPr>
          <p:cNvSpPr/>
          <p:nvPr/>
        </p:nvSpPr>
        <p:spPr>
          <a:xfrm>
            <a:off x="3401393" y="652090"/>
            <a:ext cx="4830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68CEAD8-FAB9-5C42-B627-D8671E945626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D75D7C-489E-5F49-A8E0-DEC8F849B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6388" y="1884734"/>
            <a:ext cx="2747767" cy="1022922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049B0789-05D3-C143-8A1B-1E1A7AC78780}"/>
              </a:ext>
            </a:extLst>
          </p:cNvPr>
          <p:cNvSpPr/>
          <p:nvPr/>
        </p:nvSpPr>
        <p:spPr>
          <a:xfrm>
            <a:off x="6422166" y="1884734"/>
            <a:ext cx="2674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Big Bang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7786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592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2E37053-F89D-7842-BE4A-1208FD34AED4}"/>
              </a:ext>
            </a:extLst>
          </p:cNvPr>
          <p:cNvSpPr txBox="1"/>
          <p:nvPr/>
        </p:nvSpPr>
        <p:spPr>
          <a:xfrm>
            <a:off x="5898452" y="186283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4/05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5D7C316-1D89-294C-B098-C3A2E82997F8}"/>
              </a:ext>
            </a:extLst>
          </p:cNvPr>
          <p:cNvSpPr/>
          <p:nvPr/>
        </p:nvSpPr>
        <p:spPr>
          <a:xfrm>
            <a:off x="6454824" y="3036949"/>
            <a:ext cx="2674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Big Bang e poi?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5218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295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5374391-2038-2244-83FA-D116D0707648}"/>
              </a:ext>
            </a:extLst>
          </p:cNvPr>
          <p:cNvSpPr txBox="1"/>
          <p:nvPr/>
        </p:nvSpPr>
        <p:spPr>
          <a:xfrm>
            <a:off x="5931110" y="3015046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5/05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F2F7CAC-4032-6140-9E7B-46647C6578EC}"/>
              </a:ext>
            </a:extLst>
          </p:cNvPr>
          <p:cNvSpPr/>
          <p:nvPr/>
        </p:nvSpPr>
        <p:spPr>
          <a:xfrm>
            <a:off x="6460670" y="4271003"/>
            <a:ext cx="2674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Stelle e galassie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4300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256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40B5CC0-7BAB-0C46-A7D2-2615774DCCDE}"/>
              </a:ext>
            </a:extLst>
          </p:cNvPr>
          <p:cNvSpPr txBox="1"/>
          <p:nvPr/>
        </p:nvSpPr>
        <p:spPr>
          <a:xfrm>
            <a:off x="5969614" y="4265429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11/05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21CB17F-4B9E-2A40-A78E-D27D0CFCB2EC}"/>
              </a:ext>
            </a:extLst>
          </p:cNvPr>
          <p:cNvSpPr/>
          <p:nvPr/>
        </p:nvSpPr>
        <p:spPr>
          <a:xfrm>
            <a:off x="6482298" y="5462900"/>
            <a:ext cx="2674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Sole e dintorni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3079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visualizzazioni al 18/05 </a:t>
            </a:r>
          </a:p>
          <a:p>
            <a:pPr lvl="0"/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175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attestati scaricati</a:t>
            </a: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sz="14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C65600A-F418-B846-93E1-FC1F424F504F}"/>
              </a:ext>
            </a:extLst>
          </p:cNvPr>
          <p:cNvSpPr txBox="1"/>
          <p:nvPr/>
        </p:nvSpPr>
        <p:spPr>
          <a:xfrm>
            <a:off x="5961217" y="5445999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12/05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49BB66-973C-634A-B604-67FD9AC44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178" y="3015930"/>
            <a:ext cx="2774978" cy="109179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56DA9D-60C5-3840-BC22-2BD8664C1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559" y="4167012"/>
            <a:ext cx="2875558" cy="11258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C067ED5-EE70-FE4D-8463-8EA207441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6257" y="5380192"/>
            <a:ext cx="2858189" cy="11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7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D8E1A67E-FA98-1F43-91FC-78A53D540F42}"/>
              </a:ext>
            </a:extLst>
          </p:cNvPr>
          <p:cNvSpPr/>
          <p:nvPr/>
        </p:nvSpPr>
        <p:spPr>
          <a:xfrm>
            <a:off x="1026909" y="1800300"/>
            <a:ext cx="45608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L’UNIVERSO IN TASCA</a:t>
            </a:r>
          </a:p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6 incontri dedicati alla geografia astronomica</a:t>
            </a:r>
          </a:p>
          <a:p>
            <a:pPr lvl="0"/>
            <a:r>
              <a:rPr lang="it-IT" dirty="0">
                <a:solidFill>
                  <a:srgbClr val="00B0F0"/>
                </a:solidFill>
                <a:latin typeface="Candara" panose="020E0502030303020204" pitchFamily="34" charset="0"/>
              </a:rPr>
              <a:t>p</a:t>
            </a:r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er allievi delle Scuole secondarie di I grado</a:t>
            </a: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lvl="0"/>
            <a:endParaRPr lang="e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163514" y="2941760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1043238" y="2813883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1064778" y="2890309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4423733D-0176-754A-BFC2-CA2911578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656" y="2908823"/>
            <a:ext cx="3703946" cy="2363300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18240CD2-7FCF-F840-8A7B-846585D6C429}"/>
              </a:ext>
            </a:extLst>
          </p:cNvPr>
          <p:cNvSpPr/>
          <p:nvPr/>
        </p:nvSpPr>
        <p:spPr>
          <a:xfrm>
            <a:off x="3401393" y="652090"/>
            <a:ext cx="4830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68CEAD8-FAB9-5C42-B627-D8671E945626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graphicFrame>
        <p:nvGraphicFramePr>
          <p:cNvPr id="48" name="Tabella 47">
            <a:extLst>
              <a:ext uri="{FF2B5EF4-FFF2-40B4-BE49-F238E27FC236}">
                <a16:creationId xmlns:a16="http://schemas.microsoft.com/office/drawing/2014/main" id="{71D95AC4-B1C0-2A4C-8CA8-0495D783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85213"/>
              </p:ext>
            </p:extLst>
          </p:nvPr>
        </p:nvGraphicFramePr>
        <p:xfrm>
          <a:off x="6405393" y="3002415"/>
          <a:ext cx="4413842" cy="1893076"/>
        </p:xfrm>
        <a:graphic>
          <a:graphicData uri="http://schemas.openxmlformats.org/drawingml/2006/table">
            <a:tbl>
              <a:tblPr firstRow="1" bandRow="1"/>
              <a:tblGrid>
                <a:gridCol w="3184644">
                  <a:extLst>
                    <a:ext uri="{9D8B030D-6E8A-4147-A177-3AD203B41FA5}">
                      <a16:colId xmlns:a16="http://schemas.microsoft.com/office/drawing/2014/main" val="2867965754"/>
                    </a:ext>
                  </a:extLst>
                </a:gridCol>
                <a:gridCol w="1229198">
                  <a:extLst>
                    <a:ext uri="{9D8B030D-6E8A-4147-A177-3AD203B41FA5}">
                      <a16:colId xmlns:a16="http://schemas.microsoft.com/office/drawing/2014/main" val="3442503212"/>
                    </a:ext>
                  </a:extLst>
                </a:gridCol>
              </a:tblGrid>
              <a:tr h="554867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Spettatori simultanei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500</a:t>
                      </a:r>
                      <a:endParaRPr lang="it-IT" sz="18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21712"/>
                  </a:ext>
                </a:extLst>
              </a:tr>
              <a:tr h="554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Attestati scaricati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1.3k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07061"/>
                  </a:ext>
                </a:extLst>
              </a:tr>
              <a:tr h="78334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Numero di visualizzazioni dal caricamento </a:t>
                      </a:r>
                    </a:p>
                    <a:p>
                      <a:endParaRPr lang="it-IT" sz="1400" b="1" dirty="0">
                        <a:solidFill>
                          <a:srgbClr val="00B0F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00B0F0"/>
                          </a:solidFill>
                          <a:latin typeface="Candara" panose="020E0502030303020204" pitchFamily="34" charset="0"/>
                        </a:rPr>
                        <a:t>&gt; 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0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F20A37-599B-1E42-A6B5-9DEA9EB9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421063"/>
            <a:ext cx="1861453" cy="1169941"/>
          </a:xfrm>
          <a:prstGeom prst="rect">
            <a:avLst/>
          </a:prstGeom>
        </p:spPr>
      </p:pic>
      <p:grpSp>
        <p:nvGrpSpPr>
          <p:cNvPr id="61" name="Google Shape;789;p55">
            <a:extLst>
              <a:ext uri="{FF2B5EF4-FFF2-40B4-BE49-F238E27FC236}">
                <a16:creationId xmlns:a16="http://schemas.microsoft.com/office/drawing/2014/main" id="{4ECF3807-BC20-3F4C-8B42-1BA4236E145A}"/>
              </a:ext>
            </a:extLst>
          </p:cNvPr>
          <p:cNvGrpSpPr/>
          <p:nvPr/>
        </p:nvGrpSpPr>
        <p:grpSpPr>
          <a:xfrm>
            <a:off x="1147185" y="2517217"/>
            <a:ext cx="3864179" cy="2379398"/>
            <a:chOff x="3565450" y="883819"/>
            <a:chExt cx="4597477" cy="2830931"/>
          </a:xfrm>
        </p:grpSpPr>
        <p:pic>
          <p:nvPicPr>
            <p:cNvPr id="62" name="Google Shape;790;p55">
              <a:extLst>
                <a:ext uri="{FF2B5EF4-FFF2-40B4-BE49-F238E27FC236}">
                  <a16:creationId xmlns:a16="http://schemas.microsoft.com/office/drawing/2014/main" id="{1842814D-5EBD-5A40-A52E-848C7B4A60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791;p55">
              <a:extLst>
                <a:ext uri="{FF2B5EF4-FFF2-40B4-BE49-F238E27FC236}">
                  <a16:creationId xmlns:a16="http://schemas.microsoft.com/office/drawing/2014/main" id="{85FF9A86-E1C5-C540-906E-8422FD1C9B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792;p55">
            <a:extLst>
              <a:ext uri="{FF2B5EF4-FFF2-40B4-BE49-F238E27FC236}">
                <a16:creationId xmlns:a16="http://schemas.microsoft.com/office/drawing/2014/main" id="{243A5A0B-ABF0-8049-A07C-0CDEBBDAA7AF}"/>
              </a:ext>
            </a:extLst>
          </p:cNvPr>
          <p:cNvGrpSpPr/>
          <p:nvPr/>
        </p:nvGrpSpPr>
        <p:grpSpPr>
          <a:xfrm>
            <a:off x="1026909" y="2389340"/>
            <a:ext cx="4060907" cy="3088752"/>
            <a:chOff x="3422350" y="731675"/>
            <a:chExt cx="4831537" cy="3674898"/>
          </a:xfrm>
        </p:grpSpPr>
        <p:sp>
          <p:nvSpPr>
            <p:cNvPr id="65" name="Google Shape;793;p55">
              <a:extLst>
                <a:ext uri="{FF2B5EF4-FFF2-40B4-BE49-F238E27FC236}">
                  <a16:creationId xmlns:a16="http://schemas.microsoft.com/office/drawing/2014/main" id="{E2DAF736-885D-7B44-8217-9286CFBB2A6A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4;p55">
              <a:extLst>
                <a:ext uri="{FF2B5EF4-FFF2-40B4-BE49-F238E27FC236}">
                  <a16:creationId xmlns:a16="http://schemas.microsoft.com/office/drawing/2014/main" id="{32A8BD8A-74C3-D345-942F-10C83EDA713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7" name="Google Shape;795;p55">
              <a:extLst>
                <a:ext uri="{FF2B5EF4-FFF2-40B4-BE49-F238E27FC236}">
                  <a16:creationId xmlns:a16="http://schemas.microsoft.com/office/drawing/2014/main" id="{9F5F18D1-7C73-F048-BB62-2323110D8447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8" name="Google Shape;796;p55">
              <a:extLst>
                <a:ext uri="{FF2B5EF4-FFF2-40B4-BE49-F238E27FC236}">
                  <a16:creationId xmlns:a16="http://schemas.microsoft.com/office/drawing/2014/main" id="{2AA6454B-7087-C14E-9F55-A7E33E3709C7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7;p55">
              <a:extLst>
                <a:ext uri="{FF2B5EF4-FFF2-40B4-BE49-F238E27FC236}">
                  <a16:creationId xmlns:a16="http://schemas.microsoft.com/office/drawing/2014/main" id="{F386D9A7-0BF8-A04A-8DC2-D9460911DCCB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8;p55">
              <a:extLst>
                <a:ext uri="{FF2B5EF4-FFF2-40B4-BE49-F238E27FC236}">
                  <a16:creationId xmlns:a16="http://schemas.microsoft.com/office/drawing/2014/main" id="{F3AB23B6-BE48-E644-867A-6A287EE46FC2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9;p55">
              <a:extLst>
                <a:ext uri="{FF2B5EF4-FFF2-40B4-BE49-F238E27FC236}">
                  <a16:creationId xmlns:a16="http://schemas.microsoft.com/office/drawing/2014/main" id="{2AEF30CA-CC1A-F547-A651-42241246636D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0;p55">
              <a:extLst>
                <a:ext uri="{FF2B5EF4-FFF2-40B4-BE49-F238E27FC236}">
                  <a16:creationId xmlns:a16="http://schemas.microsoft.com/office/drawing/2014/main" id="{430918CC-DE04-B144-B71C-2B05F1842DD0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1;p55">
              <a:extLst>
                <a:ext uri="{FF2B5EF4-FFF2-40B4-BE49-F238E27FC236}">
                  <a16:creationId xmlns:a16="http://schemas.microsoft.com/office/drawing/2014/main" id="{F152A290-2456-E544-94CB-8EDBE3F78321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2;p55">
              <a:extLst>
                <a:ext uri="{FF2B5EF4-FFF2-40B4-BE49-F238E27FC236}">
                  <a16:creationId xmlns:a16="http://schemas.microsoft.com/office/drawing/2014/main" id="{C737A3CE-F017-B44D-A9A7-F792EBE27C97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3;p55">
              <a:extLst>
                <a:ext uri="{FF2B5EF4-FFF2-40B4-BE49-F238E27FC236}">
                  <a16:creationId xmlns:a16="http://schemas.microsoft.com/office/drawing/2014/main" id="{D72B46BF-9719-7F44-A185-0CCD5025F404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4;p55">
              <a:extLst>
                <a:ext uri="{FF2B5EF4-FFF2-40B4-BE49-F238E27FC236}">
                  <a16:creationId xmlns:a16="http://schemas.microsoft.com/office/drawing/2014/main" id="{7512F3CA-F007-9D4B-B538-1E647C14B126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5;p55">
              <a:extLst>
                <a:ext uri="{FF2B5EF4-FFF2-40B4-BE49-F238E27FC236}">
                  <a16:creationId xmlns:a16="http://schemas.microsoft.com/office/drawing/2014/main" id="{36BAF7EA-FD8C-9849-B4A4-E10A21D179C9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6;p55">
              <a:extLst>
                <a:ext uri="{FF2B5EF4-FFF2-40B4-BE49-F238E27FC236}">
                  <a16:creationId xmlns:a16="http://schemas.microsoft.com/office/drawing/2014/main" id="{AFA2A3A3-F77C-2744-BE37-23C32F49945D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7;p55">
              <a:extLst>
                <a:ext uri="{FF2B5EF4-FFF2-40B4-BE49-F238E27FC236}">
                  <a16:creationId xmlns:a16="http://schemas.microsoft.com/office/drawing/2014/main" id="{4EC0C089-14C0-5B48-8E5D-BCFB590766F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8;p55">
              <a:extLst>
                <a:ext uri="{FF2B5EF4-FFF2-40B4-BE49-F238E27FC236}">
                  <a16:creationId xmlns:a16="http://schemas.microsoft.com/office/drawing/2014/main" id="{1CF3BF57-5B80-9F49-97BE-09B48A846516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9;p55">
              <a:extLst>
                <a:ext uri="{FF2B5EF4-FFF2-40B4-BE49-F238E27FC236}">
                  <a16:creationId xmlns:a16="http://schemas.microsoft.com/office/drawing/2014/main" id="{AD3D6BDF-6C51-D048-AAB3-9A498FA5BED0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0;p55">
              <a:extLst>
                <a:ext uri="{FF2B5EF4-FFF2-40B4-BE49-F238E27FC236}">
                  <a16:creationId xmlns:a16="http://schemas.microsoft.com/office/drawing/2014/main" id="{357E29E2-BE8F-224F-8E1C-CDE3468C91C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;p55">
              <a:extLst>
                <a:ext uri="{FF2B5EF4-FFF2-40B4-BE49-F238E27FC236}">
                  <a16:creationId xmlns:a16="http://schemas.microsoft.com/office/drawing/2014/main" id="{9C6E94A2-92D2-4640-93FD-834FD7A0603E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2;p55">
              <a:extLst>
                <a:ext uri="{FF2B5EF4-FFF2-40B4-BE49-F238E27FC236}">
                  <a16:creationId xmlns:a16="http://schemas.microsoft.com/office/drawing/2014/main" id="{A3E22706-BCE5-2142-B51A-945DE7FEF2D4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3;p55">
              <a:extLst>
                <a:ext uri="{FF2B5EF4-FFF2-40B4-BE49-F238E27FC236}">
                  <a16:creationId xmlns:a16="http://schemas.microsoft.com/office/drawing/2014/main" id="{42F49026-349F-1942-8BB0-B97AA36CF30A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4;p55">
              <a:extLst>
                <a:ext uri="{FF2B5EF4-FFF2-40B4-BE49-F238E27FC236}">
                  <a16:creationId xmlns:a16="http://schemas.microsoft.com/office/drawing/2014/main" id="{D0C092FD-E073-B04E-9C99-408D4ADC6B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;p55">
              <a:extLst>
                <a:ext uri="{FF2B5EF4-FFF2-40B4-BE49-F238E27FC236}">
                  <a16:creationId xmlns:a16="http://schemas.microsoft.com/office/drawing/2014/main" id="{FDE215E5-2599-6E4C-ABE3-41E0D5995E39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Rettangolo 87">
            <a:extLst>
              <a:ext uri="{FF2B5EF4-FFF2-40B4-BE49-F238E27FC236}">
                <a16:creationId xmlns:a16="http://schemas.microsoft.com/office/drawing/2014/main" id="{8D0BFD23-4CB7-EA46-8EEB-B80E65A8543B}"/>
              </a:ext>
            </a:extLst>
          </p:cNvPr>
          <p:cNvSpPr/>
          <p:nvPr/>
        </p:nvSpPr>
        <p:spPr>
          <a:xfrm>
            <a:off x="1048449" y="2465766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C28259D-B2D4-3442-BA59-E9322B478734}"/>
              </a:ext>
            </a:extLst>
          </p:cNvPr>
          <p:cNvSpPr/>
          <p:nvPr/>
        </p:nvSpPr>
        <p:spPr>
          <a:xfrm>
            <a:off x="3401393" y="652090"/>
            <a:ext cx="4830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4000" b="1" dirty="0">
                <a:solidFill>
                  <a:srgbClr val="00B0F0"/>
                </a:solidFill>
                <a:latin typeface="Candara" panose="020E0502030303020204" pitchFamily="34" charset="0"/>
                <a:ea typeface="Ayuthaya" pitchFamily="2" charset="-34"/>
                <a:cs typeface="Ayuthaya" pitchFamily="2" charset="-34"/>
              </a:rPr>
              <a:t>LNF – EDUCATIONAL </a:t>
            </a:r>
            <a:endParaRPr lang="it-IT" sz="4000" b="1" dirty="0">
              <a:solidFill>
                <a:srgbClr val="00B0F0"/>
              </a:solidFill>
              <a:latin typeface="Candara" panose="020E0502030303020204" pitchFamily="34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4793A34-CCE9-094E-AD5C-83D75C878DB2}"/>
              </a:ext>
            </a:extLst>
          </p:cNvPr>
          <p:cNvSpPr/>
          <p:nvPr/>
        </p:nvSpPr>
        <p:spPr>
          <a:xfrm>
            <a:off x="3401393" y="1213015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 dirty="0">
                <a:solidFill>
                  <a:srgbClr val="00B0F0"/>
                </a:solidFill>
                <a:latin typeface="Candara" panose="020E0502030303020204" pitchFamily="34" charset="0"/>
              </a:rPr>
              <a:t>Education and Public Outreach Service</a:t>
            </a:r>
          </a:p>
        </p:txBody>
      </p:sp>
      <p:grpSp>
        <p:nvGrpSpPr>
          <p:cNvPr id="38" name="Google Shape;789;p55">
            <a:extLst>
              <a:ext uri="{FF2B5EF4-FFF2-40B4-BE49-F238E27FC236}">
                <a16:creationId xmlns:a16="http://schemas.microsoft.com/office/drawing/2014/main" id="{91F906B4-BB47-BC48-9262-13F02838EFB3}"/>
              </a:ext>
            </a:extLst>
          </p:cNvPr>
          <p:cNvGrpSpPr/>
          <p:nvPr/>
        </p:nvGrpSpPr>
        <p:grpSpPr>
          <a:xfrm>
            <a:off x="6521979" y="2512726"/>
            <a:ext cx="3864179" cy="2379398"/>
            <a:chOff x="3565450" y="883819"/>
            <a:chExt cx="4597477" cy="2830931"/>
          </a:xfrm>
        </p:grpSpPr>
        <p:pic>
          <p:nvPicPr>
            <p:cNvPr id="39" name="Google Shape;790;p55">
              <a:extLst>
                <a:ext uri="{FF2B5EF4-FFF2-40B4-BE49-F238E27FC236}">
                  <a16:creationId xmlns:a16="http://schemas.microsoft.com/office/drawing/2014/main" id="{7D402A60-240E-4F4B-B26C-2FA6FF28AD6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5450" y="883819"/>
              <a:ext cx="4597475" cy="230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791;p55">
              <a:extLst>
                <a:ext uri="{FF2B5EF4-FFF2-40B4-BE49-F238E27FC236}">
                  <a16:creationId xmlns:a16="http://schemas.microsoft.com/office/drawing/2014/main" id="{221E6825-B212-BD4A-B611-3D6E9D9FBBB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9148"/>
            <a:stretch/>
          </p:blipFill>
          <p:spPr>
            <a:xfrm>
              <a:off x="3565450" y="2087000"/>
              <a:ext cx="4597477" cy="1627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oogle Shape;792;p55">
            <a:extLst>
              <a:ext uri="{FF2B5EF4-FFF2-40B4-BE49-F238E27FC236}">
                <a16:creationId xmlns:a16="http://schemas.microsoft.com/office/drawing/2014/main" id="{F47801BD-9FD6-0144-B2A2-F63EADAC6A0D}"/>
              </a:ext>
            </a:extLst>
          </p:cNvPr>
          <p:cNvGrpSpPr/>
          <p:nvPr/>
        </p:nvGrpSpPr>
        <p:grpSpPr>
          <a:xfrm>
            <a:off x="6401703" y="2384849"/>
            <a:ext cx="4060907" cy="3088752"/>
            <a:chOff x="3422350" y="731675"/>
            <a:chExt cx="4831537" cy="3674898"/>
          </a:xfrm>
        </p:grpSpPr>
        <p:sp>
          <p:nvSpPr>
            <p:cNvPr id="42" name="Google Shape;793;p55">
              <a:extLst>
                <a:ext uri="{FF2B5EF4-FFF2-40B4-BE49-F238E27FC236}">
                  <a16:creationId xmlns:a16="http://schemas.microsoft.com/office/drawing/2014/main" id="{1A5A2776-F08F-5949-8928-4EFBB6CCCE75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55">
              <a:extLst>
                <a:ext uri="{FF2B5EF4-FFF2-40B4-BE49-F238E27FC236}">
                  <a16:creationId xmlns:a16="http://schemas.microsoft.com/office/drawing/2014/main" id="{460A3F69-8479-8D41-ACC1-9A8B73B976D1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44" name="Google Shape;795;p55">
              <a:extLst>
                <a:ext uri="{FF2B5EF4-FFF2-40B4-BE49-F238E27FC236}">
                  <a16:creationId xmlns:a16="http://schemas.microsoft.com/office/drawing/2014/main" id="{6EA1D84F-F1D9-C140-9C15-64B13259CD48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45" name="Google Shape;796;p55">
              <a:extLst>
                <a:ext uri="{FF2B5EF4-FFF2-40B4-BE49-F238E27FC236}">
                  <a16:creationId xmlns:a16="http://schemas.microsoft.com/office/drawing/2014/main" id="{C4807685-C45B-C64C-A4AE-76614AAA540F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55">
              <a:extLst>
                <a:ext uri="{FF2B5EF4-FFF2-40B4-BE49-F238E27FC236}">
                  <a16:creationId xmlns:a16="http://schemas.microsoft.com/office/drawing/2014/main" id="{9FC7A9AE-6397-4C44-B917-2C5E6A0C8B04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55">
              <a:extLst>
                <a:ext uri="{FF2B5EF4-FFF2-40B4-BE49-F238E27FC236}">
                  <a16:creationId xmlns:a16="http://schemas.microsoft.com/office/drawing/2014/main" id="{454D24FB-2330-1D4B-9BB4-91FDB6F72596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55">
              <a:extLst>
                <a:ext uri="{FF2B5EF4-FFF2-40B4-BE49-F238E27FC236}">
                  <a16:creationId xmlns:a16="http://schemas.microsoft.com/office/drawing/2014/main" id="{4C617DF4-8E9C-2240-B3A5-2F2A73B9B435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55">
              <a:extLst>
                <a:ext uri="{FF2B5EF4-FFF2-40B4-BE49-F238E27FC236}">
                  <a16:creationId xmlns:a16="http://schemas.microsoft.com/office/drawing/2014/main" id="{6857BEF4-67FA-104C-A9E1-AA60ED20B469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55">
              <a:extLst>
                <a:ext uri="{FF2B5EF4-FFF2-40B4-BE49-F238E27FC236}">
                  <a16:creationId xmlns:a16="http://schemas.microsoft.com/office/drawing/2014/main" id="{7EEAC72A-8829-534E-938C-48DBDCD3F592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55">
              <a:extLst>
                <a:ext uri="{FF2B5EF4-FFF2-40B4-BE49-F238E27FC236}">
                  <a16:creationId xmlns:a16="http://schemas.microsoft.com/office/drawing/2014/main" id="{96672CD4-A7AE-C74D-84F0-6BA9E92629BE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55">
              <a:extLst>
                <a:ext uri="{FF2B5EF4-FFF2-40B4-BE49-F238E27FC236}">
                  <a16:creationId xmlns:a16="http://schemas.microsoft.com/office/drawing/2014/main" id="{AF4ED88F-0EE0-7749-9515-E51286C02AF3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4;p55">
              <a:extLst>
                <a:ext uri="{FF2B5EF4-FFF2-40B4-BE49-F238E27FC236}">
                  <a16:creationId xmlns:a16="http://schemas.microsoft.com/office/drawing/2014/main" id="{59229233-98F2-DD49-8BDA-3B1831412F53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5;p55">
              <a:extLst>
                <a:ext uri="{FF2B5EF4-FFF2-40B4-BE49-F238E27FC236}">
                  <a16:creationId xmlns:a16="http://schemas.microsoft.com/office/drawing/2014/main" id="{B7537A5F-F3BD-9C48-94B5-2BE739DB0DDA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;p55">
              <a:extLst>
                <a:ext uri="{FF2B5EF4-FFF2-40B4-BE49-F238E27FC236}">
                  <a16:creationId xmlns:a16="http://schemas.microsoft.com/office/drawing/2014/main" id="{8474B6E3-6F86-8D4A-89CB-30503D39DB23}"/>
                </a:ext>
              </a:extLst>
            </p:cNvPr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;p55">
              <a:extLst>
                <a:ext uri="{FF2B5EF4-FFF2-40B4-BE49-F238E27FC236}">
                  <a16:creationId xmlns:a16="http://schemas.microsoft.com/office/drawing/2014/main" id="{6F96FEFF-F314-924C-B5D8-0BD8BC46819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8;p55">
              <a:extLst>
                <a:ext uri="{FF2B5EF4-FFF2-40B4-BE49-F238E27FC236}">
                  <a16:creationId xmlns:a16="http://schemas.microsoft.com/office/drawing/2014/main" id="{05118895-121D-364F-8A16-47D56B809D99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9;p55">
              <a:extLst>
                <a:ext uri="{FF2B5EF4-FFF2-40B4-BE49-F238E27FC236}">
                  <a16:creationId xmlns:a16="http://schemas.microsoft.com/office/drawing/2014/main" id="{9B6BB141-D70D-FB4F-B6A6-663DE5FA9976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;p55">
              <a:extLst>
                <a:ext uri="{FF2B5EF4-FFF2-40B4-BE49-F238E27FC236}">
                  <a16:creationId xmlns:a16="http://schemas.microsoft.com/office/drawing/2014/main" id="{6F40BC78-357B-CF4F-9976-336187BB664F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1;p55">
              <a:extLst>
                <a:ext uri="{FF2B5EF4-FFF2-40B4-BE49-F238E27FC236}">
                  <a16:creationId xmlns:a16="http://schemas.microsoft.com/office/drawing/2014/main" id="{57CD36E0-4409-044C-8D74-2F9E4D14C7B8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2;p55">
              <a:extLst>
                <a:ext uri="{FF2B5EF4-FFF2-40B4-BE49-F238E27FC236}">
                  <a16:creationId xmlns:a16="http://schemas.microsoft.com/office/drawing/2014/main" id="{3A5626C3-6EBE-D344-AC5E-79875A707217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3;p55">
              <a:extLst>
                <a:ext uri="{FF2B5EF4-FFF2-40B4-BE49-F238E27FC236}">
                  <a16:creationId xmlns:a16="http://schemas.microsoft.com/office/drawing/2014/main" id="{F805F5C6-C33B-6F46-A1C6-944BF8A1C885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4;p55">
              <a:extLst>
                <a:ext uri="{FF2B5EF4-FFF2-40B4-BE49-F238E27FC236}">
                  <a16:creationId xmlns:a16="http://schemas.microsoft.com/office/drawing/2014/main" id="{73BF6790-3D7E-FF47-8E26-9F2C34836AEF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5;p55">
              <a:extLst>
                <a:ext uri="{FF2B5EF4-FFF2-40B4-BE49-F238E27FC236}">
                  <a16:creationId xmlns:a16="http://schemas.microsoft.com/office/drawing/2014/main" id="{596CE338-6FA0-D84D-91EC-17FE3AF097E8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Rettangolo 92">
            <a:extLst>
              <a:ext uri="{FF2B5EF4-FFF2-40B4-BE49-F238E27FC236}">
                <a16:creationId xmlns:a16="http://schemas.microsoft.com/office/drawing/2014/main" id="{442B6EDE-3B5E-8A42-8388-BD2992C93FED}"/>
              </a:ext>
            </a:extLst>
          </p:cNvPr>
          <p:cNvSpPr/>
          <p:nvPr/>
        </p:nvSpPr>
        <p:spPr>
          <a:xfrm>
            <a:off x="6423243" y="2461275"/>
            <a:ext cx="3962913" cy="243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6EA764D-8B33-5848-ACC8-D5393C659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45" y="2543777"/>
            <a:ext cx="3701214" cy="219507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7D3862-3511-4141-96FE-EE3BA7BCB0D3}"/>
              </a:ext>
            </a:extLst>
          </p:cNvPr>
          <p:cNvSpPr txBox="1"/>
          <p:nvPr/>
        </p:nvSpPr>
        <p:spPr>
          <a:xfrm>
            <a:off x="2102453" y="5647545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15-19 giugno</a:t>
            </a:r>
          </a:p>
          <a:p>
            <a:pPr algn="ct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Lezioni interattive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05B34B-5EF2-0448-BD00-AF83AFBFA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946" y="2546459"/>
            <a:ext cx="3658121" cy="2220563"/>
          </a:xfrm>
          <a:prstGeom prst="rect">
            <a:avLst/>
          </a:prstGeom>
        </p:spPr>
      </p:pic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3BDFCAA3-68FD-7C48-9F0A-8FC85385218D}"/>
              </a:ext>
            </a:extLst>
          </p:cNvPr>
          <p:cNvSpPr txBox="1"/>
          <p:nvPr/>
        </p:nvSpPr>
        <p:spPr>
          <a:xfrm>
            <a:off x="6803186" y="5643054"/>
            <a:ext cx="329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30 giugno – 3 luglio</a:t>
            </a:r>
          </a:p>
          <a:p>
            <a:pPr algn="ct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Seminari online – lezioni tutorial</a:t>
            </a:r>
          </a:p>
        </p:txBody>
      </p:sp>
    </p:spTree>
    <p:extLst>
      <p:ext uri="{BB962C8B-B14F-4D97-AF65-F5344CB8AC3E}">
        <p14:creationId xmlns:p14="http://schemas.microsoft.com/office/powerpoint/2010/main" val="2547204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323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Ayuthaya</vt:lpstr>
      <vt:lpstr>Calibri</vt:lpstr>
      <vt:lpstr>Calibri Light</vt:lpstr>
      <vt:lpstr>Candara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18</cp:revision>
  <dcterms:created xsi:type="dcterms:W3CDTF">2020-05-18T09:15:30Z</dcterms:created>
  <dcterms:modified xsi:type="dcterms:W3CDTF">2020-05-18T13:04:02Z</dcterms:modified>
</cp:coreProperties>
</file>