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77" r:id="rId1"/>
    <p:sldMasterId id="2147484123" r:id="rId2"/>
    <p:sldMasterId id="2147484110" r:id="rId3"/>
    <p:sldMasterId id="2147484096" r:id="rId4"/>
  </p:sldMasterIdLst>
  <p:notesMasterIdLst>
    <p:notesMasterId r:id="rId12"/>
  </p:notesMasterIdLst>
  <p:handoutMasterIdLst>
    <p:handoutMasterId r:id="rId13"/>
  </p:handoutMasterIdLst>
  <p:sldIdLst>
    <p:sldId id="381" r:id="rId5"/>
    <p:sldId id="554" r:id="rId6"/>
    <p:sldId id="560" r:id="rId7"/>
    <p:sldId id="561" r:id="rId8"/>
    <p:sldId id="559" r:id="rId9"/>
    <p:sldId id="562" r:id="rId10"/>
    <p:sldId id="558" r:id="rId11"/>
  </p:sldIdLst>
  <p:sldSz cx="9144000" cy="6858000" type="screen4x3"/>
  <p:notesSz cx="6794500" cy="9931400"/>
  <p:defaultTextStyle>
    <a:defPPr>
      <a:defRPr lang="en-US"/>
    </a:defPPr>
    <a:lvl1pPr algn="r" rtl="0" fontAlgn="base">
      <a:spcBef>
        <a:spcPct val="20000"/>
      </a:spcBef>
      <a:spcAft>
        <a:spcPct val="0"/>
      </a:spcAft>
      <a:buClr>
        <a:srgbClr val="FFFF00"/>
      </a:buClr>
      <a:buSzPct val="80000"/>
      <a:buFont typeface="Wingdings" charset="2"/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20000"/>
      </a:spcBef>
      <a:spcAft>
        <a:spcPct val="0"/>
      </a:spcAft>
      <a:buClr>
        <a:srgbClr val="FFFF00"/>
      </a:buClr>
      <a:buSzPct val="80000"/>
      <a:buFont typeface="Wingdings" charset="2"/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20000"/>
      </a:spcBef>
      <a:spcAft>
        <a:spcPct val="0"/>
      </a:spcAft>
      <a:buClr>
        <a:srgbClr val="FFFF00"/>
      </a:buClr>
      <a:buSzPct val="80000"/>
      <a:buFont typeface="Wingdings" charset="2"/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20000"/>
      </a:spcBef>
      <a:spcAft>
        <a:spcPct val="0"/>
      </a:spcAft>
      <a:buClr>
        <a:srgbClr val="FFFF00"/>
      </a:buClr>
      <a:buSzPct val="80000"/>
      <a:buFont typeface="Wingdings" charset="2"/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20000"/>
      </a:spcBef>
      <a:spcAft>
        <a:spcPct val="0"/>
      </a:spcAft>
      <a:buClr>
        <a:srgbClr val="FFFF00"/>
      </a:buClr>
      <a:buSzPct val="80000"/>
      <a:buFont typeface="Wingdings" charset="2"/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14FF"/>
    <a:srgbClr val="000000"/>
    <a:srgbClr val="0A0DA8"/>
    <a:srgbClr val="F8F8F8"/>
    <a:srgbClr val="FFFF00"/>
    <a:srgbClr val="009900"/>
    <a:srgbClr val="706AFF"/>
    <a:srgbClr val="FFFFFF"/>
    <a:srgbClr val="003399"/>
    <a:srgbClr val="0097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25" autoAdjust="0"/>
    <p:restoredTop sz="99351" autoAdjust="0"/>
  </p:normalViewPr>
  <p:slideViewPr>
    <p:cSldViewPr>
      <p:cViewPr varScale="1">
        <p:scale>
          <a:sx n="63" d="100"/>
          <a:sy n="63" d="100"/>
        </p:scale>
        <p:origin x="1312" y="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31"/>
    </p:cViewPr>
  </p:sorterViewPr>
  <p:notesViewPr>
    <p:cSldViewPr>
      <p:cViewPr varScale="1">
        <p:scale>
          <a:sx n="31" d="100"/>
          <a:sy n="31" d="100"/>
        </p:scale>
        <p:origin x="-2054" y="-82"/>
      </p:cViewPr>
      <p:guideLst>
        <p:guide orient="horz" pos="3128"/>
        <p:guide pos="214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2943791" cy="496570"/>
          </a:xfrm>
          <a:prstGeom prst="rect">
            <a:avLst/>
          </a:prstGeom>
        </p:spPr>
        <p:txBody>
          <a:bodyPr vert="horz" lIns="90482" tIns="45240" rIns="90482" bIns="45240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236" y="3"/>
            <a:ext cx="2943791" cy="496570"/>
          </a:xfrm>
          <a:prstGeom prst="rect">
            <a:avLst/>
          </a:prstGeom>
        </p:spPr>
        <p:txBody>
          <a:bodyPr vert="horz" lIns="90482" tIns="45240" rIns="90482" bIns="45240" rtlCol="0"/>
          <a:lstStyle>
            <a:lvl1pPr algn="r">
              <a:defRPr sz="1300"/>
            </a:lvl1pPr>
          </a:lstStyle>
          <a:p>
            <a:fld id="{1DB2E7EA-84D0-1942-A82A-CB4DE35BD42E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9433187"/>
            <a:ext cx="2943791" cy="496570"/>
          </a:xfrm>
          <a:prstGeom prst="rect">
            <a:avLst/>
          </a:prstGeom>
        </p:spPr>
        <p:txBody>
          <a:bodyPr vert="horz" lIns="90482" tIns="45240" rIns="90482" bIns="45240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236" y="9433187"/>
            <a:ext cx="2943791" cy="496570"/>
          </a:xfrm>
          <a:prstGeom prst="rect">
            <a:avLst/>
          </a:prstGeom>
        </p:spPr>
        <p:txBody>
          <a:bodyPr vert="horz" lIns="90482" tIns="45240" rIns="90482" bIns="45240" rtlCol="0" anchor="b"/>
          <a:lstStyle>
            <a:lvl1pPr algn="r">
              <a:defRPr sz="1300"/>
            </a:lvl1pPr>
          </a:lstStyle>
          <a:p>
            <a:fld id="{8DA3368D-F283-2F48-B3D5-56BFC77F63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26863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3"/>
            <a:ext cx="2944284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4" tIns="47752" rIns="95504" bIns="47752" numCol="1" anchor="t" anchorCtr="0" compatLnSpc="1">
            <a:prstTxWarp prst="textNoShape">
              <a:avLst/>
            </a:prstTxWarp>
          </a:bodyPr>
          <a:lstStyle>
            <a:lvl1pPr algn="l">
              <a:buFont typeface="Wingdings" pitchFamily="2" charset="2"/>
              <a:buNone/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7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217" y="3"/>
            <a:ext cx="2944284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4" tIns="47752" rIns="95504" bIns="47752" numCol="1" anchor="t" anchorCtr="0" compatLnSpc="1">
            <a:prstTxWarp prst="textNoShape">
              <a:avLst/>
            </a:prstTxWarp>
          </a:bodyPr>
          <a:lstStyle>
            <a:lvl1pPr>
              <a:buFont typeface="Wingdings" pitchFamily="2" charset="2"/>
              <a:buNone/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6125"/>
            <a:ext cx="4962525" cy="37226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7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935" y="4717416"/>
            <a:ext cx="4982634" cy="4469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4" tIns="47752" rIns="95504" bIns="477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67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4831"/>
            <a:ext cx="2944284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4" tIns="47752" rIns="95504" bIns="47752" numCol="1" anchor="b" anchorCtr="0" compatLnSpc="1">
            <a:prstTxWarp prst="textNoShape">
              <a:avLst/>
            </a:prstTxWarp>
          </a:bodyPr>
          <a:lstStyle>
            <a:lvl1pPr algn="l">
              <a:buFont typeface="Wingdings" pitchFamily="2" charset="2"/>
              <a:buNone/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7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217" y="9434831"/>
            <a:ext cx="2944284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4" tIns="47752" rIns="95504" bIns="47752" numCol="1" anchor="b" anchorCtr="0" compatLnSpc="1">
            <a:prstTxWarp prst="textNoShape">
              <a:avLst/>
            </a:prstTxWarp>
          </a:bodyPr>
          <a:lstStyle>
            <a:lvl1pPr>
              <a:buFont typeface="Wingdings" pitchFamily="2" charset="2"/>
              <a:buNone/>
              <a:defRPr sz="1400">
                <a:latin typeface="Arial" charset="0"/>
              </a:defRPr>
            </a:lvl1pPr>
          </a:lstStyle>
          <a:p>
            <a:pPr>
              <a:defRPr/>
            </a:pPr>
            <a:fld id="{B243A720-C6E9-4C24-ACB1-66F9D7C851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10064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43A720-C6E9-4C24-ACB1-66F9D7C85167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523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972" y="304800"/>
            <a:ext cx="8229600" cy="1143000"/>
          </a:xfrm>
          <a:noFill/>
          <a:ln>
            <a:noFill/>
          </a:ln>
          <a:effectLst>
            <a:outerShdw blurRad="50800" dist="38100" dir="2700000" algn="tl" rotWithShape="0">
              <a:srgbClr val="0070C0">
                <a:alpha val="61000"/>
              </a:srgbClr>
            </a:outerShdw>
          </a:effectLst>
          <a:scene3d>
            <a:camera prst="orthographicFront"/>
            <a:lightRig rig="threePt" dir="t"/>
          </a:scene3d>
          <a:sp3d extrusionH="76200">
            <a:extrusionClr>
              <a:schemeClr val="accent1">
                <a:lumMod val="75000"/>
              </a:schemeClr>
            </a:extrusionClr>
          </a:sp3d>
        </p:spPr>
        <p:txBody>
          <a:bodyPr/>
          <a:lstStyle>
            <a:lvl1pPr>
              <a:defRPr i="0" u="none">
                <a:solidFill>
                  <a:srgbClr val="FF0000"/>
                </a:solidFill>
                <a:effectLst/>
                <a:latin typeface="Helvetic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buFont typeface="Wingdings" pitchFamily="2" charset="2"/>
              <a:buChar char="Ø"/>
              <a:defRPr>
                <a:solidFill>
                  <a:srgbClr val="FF0000"/>
                </a:solidFill>
                <a:latin typeface="Helvetica" pitchFamily="34" charset="0"/>
              </a:defRPr>
            </a:lvl2pPr>
            <a:lvl3pPr marL="1143000" indent="-228600">
              <a:buFont typeface="Wingdings" pitchFamily="2" charset="2"/>
              <a:buChar char="Ø"/>
              <a:defRPr>
                <a:solidFill>
                  <a:srgbClr val="1014FF"/>
                </a:solidFill>
                <a:latin typeface="Helvetica" pitchFamily="34" charset="0"/>
              </a:defRPr>
            </a:lvl3pPr>
            <a:lvl4pPr marL="1600200" indent="-228600">
              <a:buFont typeface="Wingdings" pitchFamily="2" charset="2"/>
              <a:buChar char="Ø"/>
              <a:defRPr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buFont typeface="Arial" pitchFamily="34" charset="0"/>
              <a:buChar char="•"/>
              <a:defRPr>
                <a:latin typeface="Helvetic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Giorgio </a:t>
            </a:r>
            <a:r>
              <a:rPr lang="en-US" dirty="0" err="1" smtClean="0"/>
              <a:t>Chiarelli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66F1CA-680D-4161-9176-76E7FB29465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0ABF7-AB6E-4CE7-8B55-36CF23CB855B}" type="datetimeFigureOut">
              <a:rPr lang="it-IT" smtClean="0"/>
              <a:t>18/05/2020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63CAA-66C9-49C1-BA71-0FAF89BDB1B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1811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0ABF7-AB6E-4CE7-8B55-36CF23CB855B}" type="datetimeFigureOut">
              <a:rPr lang="it-IT" smtClean="0"/>
              <a:t>18/05/2020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63CAA-66C9-49C1-BA71-0FAF89BDB1B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441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0ABF7-AB6E-4CE7-8B55-36CF23CB855B}" type="datetimeFigureOut">
              <a:rPr lang="it-IT" smtClean="0"/>
              <a:t>18/05/2020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63CAA-66C9-49C1-BA71-0FAF89BDB1B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5030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0ABF7-AB6E-4CE7-8B55-36CF23CB855B}" type="datetimeFigureOut">
              <a:rPr lang="it-IT" smtClean="0"/>
              <a:t>18/05/2020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63CAA-66C9-49C1-BA71-0FAF89BDB1B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5505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0ABF7-AB6E-4CE7-8B55-36CF23CB855B}" type="datetimeFigureOut">
              <a:rPr lang="it-IT" smtClean="0"/>
              <a:t>18/05/2020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63CAA-66C9-49C1-BA71-0FAF89BDB1B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8129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0ABF7-AB6E-4CE7-8B55-36CF23CB855B}" type="datetimeFigureOut">
              <a:rPr lang="it-IT" smtClean="0"/>
              <a:t>18/05/2020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63CAA-66C9-49C1-BA71-0FAF89BDB1B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615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BE4F4-8405-4D6F-811D-B06F6330F9A9}" type="datetimeFigureOut">
              <a:rPr lang="it-IT" smtClean="0"/>
              <a:t>18/05/2020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F39DB-F58F-449E-A11E-E94F71927DC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8754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BE4F4-8405-4D6F-811D-B06F6330F9A9}" type="datetimeFigureOut">
              <a:rPr lang="it-IT" smtClean="0"/>
              <a:t>18/05/2020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F39DB-F58F-449E-A11E-E94F71927DC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7714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BE4F4-8405-4D6F-811D-B06F6330F9A9}" type="datetimeFigureOut">
              <a:rPr lang="it-IT" smtClean="0"/>
              <a:t>18/05/2020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F39DB-F58F-449E-A11E-E94F71927DC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0686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BE4F4-8405-4D6F-811D-B06F6330F9A9}" type="datetimeFigureOut">
              <a:rPr lang="it-IT" smtClean="0"/>
              <a:t>18/05/2020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F39DB-F58F-449E-A11E-E94F71927DC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02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/>
            <a:lightRig rig="threePt" dir="t"/>
          </a:scene3d>
          <a:sp3d extrusionH="76200">
            <a:extrusionClr>
              <a:schemeClr val="accent1">
                <a:lumMod val="75000"/>
              </a:schemeClr>
            </a:extrusionClr>
          </a:sp3d>
        </p:spPr>
        <p:txBody>
          <a:bodyPr>
            <a:normAutofit/>
          </a:bodyPr>
          <a:lstStyle>
            <a:lvl1pPr>
              <a:defRPr sz="4400" i="0" u="none">
                <a:solidFill>
                  <a:srgbClr val="FF0000"/>
                </a:solidFill>
                <a:latin typeface="Helvetic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buFont typeface="Wingdings" pitchFamily="2" charset="2"/>
              <a:buChar char="Ø"/>
              <a:defRPr>
                <a:solidFill>
                  <a:srgbClr val="FF0000"/>
                </a:solidFill>
                <a:latin typeface="Helvetica" pitchFamily="34" charset="0"/>
              </a:defRPr>
            </a:lvl2pPr>
            <a:lvl3pPr marL="1143000" indent="-228600">
              <a:buFont typeface="Wingdings" pitchFamily="2" charset="2"/>
              <a:buChar char="Ø"/>
              <a:defRPr>
                <a:solidFill>
                  <a:srgbClr val="1014FF"/>
                </a:solidFill>
                <a:latin typeface="Helvetica" pitchFamily="34" charset="0"/>
              </a:defRPr>
            </a:lvl3pPr>
            <a:lvl4pPr marL="1600200" indent="-228600">
              <a:buFont typeface="Wingdings" pitchFamily="2" charset="2"/>
              <a:buChar char="Ø"/>
              <a:defRPr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buFont typeface="Arial" pitchFamily="34" charset="0"/>
              <a:buChar char="•"/>
              <a:defRPr>
                <a:latin typeface="Helvetic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Giorgio </a:t>
            </a:r>
            <a:r>
              <a:rPr lang="en-US" dirty="0" err="1" smtClean="0"/>
              <a:t>Chiarelli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66F1CA-680D-4161-9176-76E7FB29465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199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BE4F4-8405-4D6F-811D-B06F6330F9A9}" type="datetimeFigureOut">
              <a:rPr lang="it-IT" smtClean="0"/>
              <a:t>18/05/2020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F39DB-F58F-449E-A11E-E94F71927DC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0947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BE4F4-8405-4D6F-811D-B06F6330F9A9}" type="datetimeFigureOut">
              <a:rPr lang="it-IT" smtClean="0"/>
              <a:t>18/05/2020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F39DB-F58F-449E-A11E-E94F71927DC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8194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BE4F4-8405-4D6F-811D-B06F6330F9A9}" type="datetimeFigureOut">
              <a:rPr lang="it-IT" smtClean="0"/>
              <a:t>18/05/2020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F39DB-F58F-449E-A11E-E94F71927DC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1535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BE4F4-8405-4D6F-811D-B06F6330F9A9}" type="datetimeFigureOut">
              <a:rPr lang="it-IT" smtClean="0"/>
              <a:t>18/05/2020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F39DB-F58F-449E-A11E-E94F71927DC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1871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BE4F4-8405-4D6F-811D-B06F6330F9A9}" type="datetimeFigureOut">
              <a:rPr lang="it-IT" smtClean="0"/>
              <a:t>18/05/2020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F39DB-F58F-449E-A11E-E94F71927DC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7472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BE4F4-8405-4D6F-811D-B06F6330F9A9}" type="datetimeFigureOut">
              <a:rPr lang="it-IT" smtClean="0"/>
              <a:t>18/05/2020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F39DB-F58F-449E-A11E-E94F71927DC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8329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BE4F4-8405-4D6F-811D-B06F6330F9A9}" type="datetimeFigureOut">
              <a:rPr lang="it-IT" smtClean="0"/>
              <a:t>18/05/2020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F39DB-F58F-449E-A11E-E94F71927DC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9261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Giorgio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Giorgio Chiarelli, HCP, Kyoto 2012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5FAE9-74FF-4FF9-978A-E783919AB6B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7996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Giorgio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Hadron Collider Physics, Kyoto 2012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5FAE9-74FF-4FF9-978A-E783919AB6B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8429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Giorgio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Hadron Collider Physics, Kyoto 2012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5FAE9-74FF-4FF9-978A-E783919AB6B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6962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 smtClean="0"/>
              <a:t>Giorgio Chiarelli</a:t>
            </a:r>
            <a:endParaRPr lang="en-US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G. </a:t>
            </a:r>
            <a:r>
              <a:rPr lang="en-US" dirty="0" err="1" smtClean="0"/>
              <a:t>Chiarelli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9D3965-9E58-4453-9992-68241A1B3A5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>
            <a:lvl1pPr>
              <a:defRPr>
                <a:latin typeface="Helvetica" pitchFamily="34" charset="0"/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59851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  <a:effectLst>
            <a:outerShdw blurRad="50800" dist="38100" dir="2700000" algn="tl" rotWithShape="0">
              <a:srgbClr val="00B0F0"/>
            </a:outerShdw>
          </a:effectLst>
        </p:spPr>
        <p:txBody>
          <a:bodyPr/>
          <a:lstStyle>
            <a:lvl1pPr>
              <a:defRPr>
                <a:solidFill>
                  <a:srgbClr val="FF0000"/>
                </a:solidFill>
                <a:latin typeface="Comic Sans MS" pitchFamily="66" charset="0"/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 marL="0" indent="0">
              <a:buFontTx/>
              <a:buNone/>
              <a:defRPr sz="2800">
                <a:latin typeface="Comic Sans MS" pitchFamily="66" charset="0"/>
              </a:defRPr>
            </a:lvl1pPr>
            <a:lvl2pPr marL="742950" indent="-285750">
              <a:buFont typeface="Wingdings" pitchFamily="2" charset="2"/>
              <a:buChar char="Ø"/>
              <a:defRPr sz="2400">
                <a:solidFill>
                  <a:srgbClr val="1014FF"/>
                </a:solidFill>
                <a:latin typeface="Comic Sans MS" pitchFamily="66" charset="0"/>
              </a:defRPr>
            </a:lvl2pPr>
            <a:lvl3pPr marL="1143000" indent="-228600">
              <a:buFont typeface="Wingdings" pitchFamily="2" charset="2"/>
              <a:buChar char="Ø"/>
              <a:defRPr sz="2000">
                <a:solidFill>
                  <a:srgbClr val="FF0000"/>
                </a:solidFill>
                <a:latin typeface="Comic Sans MS" pitchFamily="66" charset="0"/>
              </a:defRPr>
            </a:lvl3pPr>
            <a:lvl4pPr marL="1600200" indent="-228600">
              <a:buFont typeface="Wingdings" pitchFamily="2" charset="2"/>
              <a:buChar char="Ø"/>
              <a:defRPr sz="1800">
                <a:solidFill>
                  <a:srgbClr val="009900"/>
                </a:solidFill>
                <a:latin typeface="Comic Sans MS" pitchFamily="66" charset="0"/>
              </a:defRPr>
            </a:lvl4pPr>
            <a:lvl5pPr marL="2057400" indent="-228600">
              <a:buFont typeface="Arial" pitchFamily="34" charset="0"/>
              <a:buChar char="•"/>
              <a:defRPr sz="1800">
                <a:latin typeface="Comic Sans MS" pitchFamily="66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 marL="0" indent="0">
              <a:buFontTx/>
              <a:buNone/>
              <a:defRPr sz="2800">
                <a:latin typeface="Comic Sans MS" pitchFamily="66" charset="0"/>
              </a:defRPr>
            </a:lvl1pPr>
            <a:lvl2pPr marL="742950" indent="-285750">
              <a:buFont typeface="Wingdings" pitchFamily="2" charset="2"/>
              <a:buChar char="Ø"/>
              <a:defRPr sz="2400">
                <a:solidFill>
                  <a:srgbClr val="1014FF"/>
                </a:solidFill>
                <a:latin typeface="Comic Sans MS" pitchFamily="66" charset="0"/>
              </a:defRPr>
            </a:lvl2pPr>
            <a:lvl3pPr marL="1143000" indent="-228600">
              <a:buFont typeface="Wingdings" pitchFamily="2" charset="2"/>
              <a:buChar char="Ø"/>
              <a:defRPr sz="2000">
                <a:solidFill>
                  <a:srgbClr val="FF0000"/>
                </a:solidFill>
                <a:latin typeface="Comic Sans MS" pitchFamily="66" charset="0"/>
              </a:defRPr>
            </a:lvl3pPr>
            <a:lvl4pPr marL="1600200" indent="-228600">
              <a:buFont typeface="Wingdings" pitchFamily="2" charset="2"/>
              <a:buChar char="Ø"/>
              <a:defRPr sz="1800">
                <a:solidFill>
                  <a:srgbClr val="009900"/>
                </a:solidFill>
                <a:latin typeface="Comic Sans MS" pitchFamily="66" charset="0"/>
              </a:defRPr>
            </a:lvl4pPr>
            <a:lvl5pPr marL="2057400" indent="-228600">
              <a:buFont typeface="Arial" pitchFamily="34" charset="0"/>
              <a:buChar char="•"/>
              <a:defRPr sz="1800">
                <a:latin typeface="Comic Sans MS" pitchFamily="66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Giorgio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Hadron Collider Physics, Kyoto 2012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5FAE9-74FF-4FF9-978A-E783919AB6B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0194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Giorgio</a:t>
            </a:r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Hadron Collider Physics, Kyoto 2012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5FAE9-74FF-4FF9-978A-E783919AB6B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3807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Giorgio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Hadron Collider Physics, Kyoto 2012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5FAE9-74FF-4FF9-978A-E783919AB6B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2863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Giorgio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Hadron Collider Physics, Kyoto 2012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5FAE9-74FF-4FF9-978A-E783919AB6B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7643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Giorgio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Hadron Collider Physics, Kyoto 2012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5FAE9-74FF-4FF9-978A-E783919AB6B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3012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Giorgio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Hadron Collider Physics, Kyoto 2012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5FAE9-74FF-4FF9-978A-E783919AB6B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6490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Giorgio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Hadron Collider Physics, Kyoto 2012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5FAE9-74FF-4FF9-978A-E783919AB6B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482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Giorgio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Hadron Collider Physics, Kyoto 2012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5FAE9-74FF-4FF9-978A-E783919AB6B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9514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>
            <a:lvl1pPr>
              <a:defRPr>
                <a:latin typeface="Helvetica" pitchFamily="34" charset="0"/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Giorgio</a:t>
            </a:r>
            <a:endParaRPr lang="en-US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Giorgio </a:t>
            </a:r>
            <a:r>
              <a:rPr lang="en-US" dirty="0" err="1" smtClean="0"/>
              <a:t>Chiarelli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9D3965-9E58-4453-9992-68241A1B3A5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77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0ABF7-AB6E-4CE7-8B55-36CF23CB855B}" type="datetimeFigureOut">
              <a:rPr lang="it-IT" smtClean="0"/>
              <a:t>18/05/2020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63CAA-66C9-49C1-BA71-0FAF89BDB1B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0903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0000"/>
                </a:solidFill>
                <a:latin typeface="Helvetica" pitchFamily="34" charset="0"/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 typeface="Wingdings" panose="05000000000000000000" pitchFamily="2" charset="2"/>
              <a:buNone/>
              <a:defRPr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buFont typeface="Wingdings" panose="05000000000000000000" pitchFamily="2" charset="2"/>
              <a:buChar char="Ø"/>
              <a:defRPr>
                <a:solidFill>
                  <a:srgbClr val="FF0000"/>
                </a:solidFill>
                <a:latin typeface="Helvetica" pitchFamily="34" charset="0"/>
              </a:defRPr>
            </a:lvl2pPr>
            <a:lvl3pPr marL="1143000" indent="-228600">
              <a:buFont typeface="Wingdings" panose="05000000000000000000" pitchFamily="2" charset="2"/>
              <a:buChar char="Ø"/>
              <a:defRPr>
                <a:solidFill>
                  <a:srgbClr val="1014FF"/>
                </a:solidFill>
                <a:latin typeface="Helvetica" pitchFamily="34" charset="0"/>
              </a:defRPr>
            </a:lvl3pPr>
            <a:lvl4pPr>
              <a:defRPr sz="2000">
                <a:latin typeface="Helvetica" pitchFamily="34" charset="0"/>
              </a:defRPr>
            </a:lvl4pPr>
            <a:lvl5pPr>
              <a:defRPr>
                <a:latin typeface="Helvetica" pitchFamily="34" charset="0"/>
              </a:defRPr>
            </a:lvl5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0ABF7-AB6E-4CE7-8B55-36CF23CB855B}" type="datetimeFigureOut">
              <a:rPr lang="it-IT" smtClean="0"/>
              <a:t>18/05/2020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63CAA-66C9-49C1-BA71-0FAF89BDB1B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3023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0ABF7-AB6E-4CE7-8B55-36CF23CB855B}" type="datetimeFigureOut">
              <a:rPr lang="it-IT" smtClean="0"/>
              <a:t>18/05/2020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63CAA-66C9-49C1-BA71-0FAF89BDB1B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6028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2800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buFont typeface="Wingdings" panose="05000000000000000000" pitchFamily="2" charset="2"/>
              <a:buChar char="Ø"/>
              <a:defRPr sz="2400">
                <a:solidFill>
                  <a:srgbClr val="FF0000"/>
                </a:solidFill>
                <a:latin typeface="Helvetica" pitchFamily="34" charset="0"/>
              </a:defRPr>
            </a:lvl2pPr>
            <a:lvl3pPr marL="1143000" indent="-228600">
              <a:buFont typeface="Wingdings" panose="05000000000000000000" pitchFamily="2" charset="2"/>
              <a:buChar char="Ø"/>
              <a:defRPr sz="2000">
                <a:solidFill>
                  <a:srgbClr val="1014FF"/>
                </a:solidFill>
                <a:latin typeface="Helvetica" pitchFamily="34" charset="0"/>
              </a:defRPr>
            </a:lvl3pPr>
            <a:lvl4pPr>
              <a:defRPr sz="1800">
                <a:latin typeface="Helvetica" pitchFamily="34" charset="0"/>
              </a:defRPr>
            </a:lvl4pPr>
            <a:lvl5pPr>
              <a:defRPr sz="1800">
                <a:latin typeface="Helvetica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2800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buFont typeface="Wingdings" panose="05000000000000000000" pitchFamily="2" charset="2"/>
              <a:buChar char="Ø"/>
              <a:defRPr sz="2400">
                <a:solidFill>
                  <a:srgbClr val="FF0000"/>
                </a:solidFill>
                <a:latin typeface="Helvetica" pitchFamily="34" charset="0"/>
              </a:defRPr>
            </a:lvl2pPr>
            <a:lvl3pPr marL="1143000" indent="-228600">
              <a:buFont typeface="Wingdings" panose="05000000000000000000" pitchFamily="2" charset="2"/>
              <a:buChar char="Ø"/>
              <a:defRPr sz="2000">
                <a:solidFill>
                  <a:srgbClr val="1014FF"/>
                </a:solidFill>
                <a:latin typeface="Helvetica" pitchFamily="34" charset="0"/>
              </a:defRPr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0ABF7-AB6E-4CE7-8B55-36CF23CB855B}" type="datetimeFigureOut">
              <a:rPr lang="it-IT" smtClean="0"/>
              <a:t>18/05/2020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63CAA-66C9-49C1-BA71-0FAF89BDB1B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6516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0ABF7-AB6E-4CE7-8B55-36CF23CB855B}" type="datetimeFigureOut">
              <a:rPr lang="it-IT" smtClean="0"/>
              <a:t>18/05/2020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63CAA-66C9-49C1-BA71-0FAF89BDB1B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8519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Giorgio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81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Giorgio </a:t>
            </a:r>
            <a:r>
              <a:rPr lang="en-US" dirty="0" err="1" smtClean="0"/>
              <a:t>Chiarelli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09D3965-9E58-4453-9992-68241A1B3A5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79" r:id="rId1"/>
    <p:sldLayoutId id="2147484093" r:id="rId2"/>
    <p:sldLayoutId id="2147484108" r:id="rId3"/>
    <p:sldLayoutId id="2147484122" r:id="rId4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0000"/>
          </a:solidFill>
          <a:latin typeface="Helvetica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Tx/>
        <a:buNone/>
        <a:defRPr sz="2800" kern="1200">
          <a:solidFill>
            <a:schemeClr val="tx1"/>
          </a:solidFill>
          <a:latin typeface="Helvetica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itchFamily="2" charset="2"/>
        <a:buChar char="Ø"/>
        <a:defRPr sz="2400" kern="1200">
          <a:solidFill>
            <a:srgbClr val="FF0000"/>
          </a:solidFill>
          <a:latin typeface="Helvetica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Ø"/>
        <a:defRPr sz="2000" kern="1200">
          <a:solidFill>
            <a:srgbClr val="1014FF"/>
          </a:solidFill>
          <a:latin typeface="Helvetica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Ø"/>
        <a:defRPr sz="1800" kern="1200">
          <a:solidFill>
            <a:schemeClr val="tx1"/>
          </a:solidFill>
          <a:latin typeface="Helvetica" pitchFamily="34" charset="0"/>
          <a:ea typeface="+mn-ea"/>
          <a:cs typeface="Arial" pitchFamily="34" charset="0"/>
        </a:defRPr>
      </a:lvl4pPr>
      <a:lvl5pPr marL="21717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Helvetica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0ABF7-AB6E-4CE7-8B55-36CF23CB855B}" type="datetimeFigureOut">
              <a:rPr lang="it-IT" smtClean="0"/>
              <a:t>18/05/2020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263CAA-66C9-49C1-BA71-0FAF89BDB1B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806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24" r:id="rId1"/>
    <p:sldLayoutId id="2147484125" r:id="rId2"/>
    <p:sldLayoutId id="2147484126" r:id="rId3"/>
    <p:sldLayoutId id="2147484127" r:id="rId4"/>
    <p:sldLayoutId id="2147484128" r:id="rId5"/>
    <p:sldLayoutId id="2147484129" r:id="rId6"/>
    <p:sldLayoutId id="2147484130" r:id="rId7"/>
    <p:sldLayoutId id="2147484131" r:id="rId8"/>
    <p:sldLayoutId id="2147484132" r:id="rId9"/>
    <p:sldLayoutId id="2147484133" r:id="rId10"/>
    <p:sldLayoutId id="2147484134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00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DBE4F4-8405-4D6F-811D-B06F6330F9A9}" type="datetimeFigureOut">
              <a:rPr lang="it-IT" smtClean="0"/>
              <a:t>18/05/2020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0F39DB-F58F-449E-A11E-E94F71927DC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2318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1" r:id="rId1"/>
    <p:sldLayoutId id="2147484112" r:id="rId2"/>
    <p:sldLayoutId id="2147484113" r:id="rId3"/>
    <p:sldLayoutId id="2147484114" r:id="rId4"/>
    <p:sldLayoutId id="2147484115" r:id="rId5"/>
    <p:sldLayoutId id="2147484116" r:id="rId6"/>
    <p:sldLayoutId id="2147484117" r:id="rId7"/>
    <p:sldLayoutId id="2147484118" r:id="rId8"/>
    <p:sldLayoutId id="2147484119" r:id="rId9"/>
    <p:sldLayoutId id="2147484120" r:id="rId10"/>
    <p:sldLayoutId id="2147484121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Giorgio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dirty="0" smtClean="0"/>
              <a:t>Giorgio Chiarelli, HCP Kyoto 2012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C5FAE9-74FF-4FF9-978A-E783919AB6B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9644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  <p:sldLayoutId id="2147484102" r:id="rId6"/>
    <p:sldLayoutId id="2147484103" r:id="rId7"/>
    <p:sldLayoutId id="2147484104" r:id="rId8"/>
    <p:sldLayoutId id="2147484105" r:id="rId9"/>
    <p:sldLayoutId id="2147484106" r:id="rId10"/>
    <p:sldLayoutId id="2147484107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eb.infn.it/CCR/index.php/it/sito-utenti-del-calcolo/servizi-nazionali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66F1CA-680D-4161-9176-76E7FB29465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83093" y="228600"/>
            <a:ext cx="8229600" cy="2239962"/>
          </a:xfrm>
        </p:spPr>
        <p:txBody>
          <a:bodyPr>
            <a:normAutofit/>
          </a:bodyPr>
          <a:lstStyle/>
          <a:p>
            <a:r>
              <a:rPr lang="it-IT" smtClean="0"/>
              <a:t>Riunione Nazionale</a:t>
            </a:r>
            <a:br>
              <a:rPr lang="it-IT" smtClean="0"/>
            </a:br>
            <a:r>
              <a:rPr lang="it-IT" smtClean="0"/>
              <a:t>referenti CC3M</a:t>
            </a:r>
            <a:br>
              <a:rPr lang="it-IT" smtClean="0"/>
            </a:br>
            <a:r>
              <a:rPr lang="it-IT" smtClean="0"/>
              <a:t>18 maggio 2020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1295400" y="2590800"/>
            <a:ext cx="6096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solidFill>
                  <a:srgbClr val="1014FF"/>
                </a:solidFill>
              </a:rPr>
              <a:t>Giorgio Chiarelli</a:t>
            </a:r>
            <a:r>
              <a:rPr lang="it-IT" smtClean="0">
                <a:solidFill>
                  <a:srgbClr val="1014FF"/>
                </a:solidFill>
              </a:rPr>
              <a:t/>
            </a:r>
            <a:br>
              <a:rPr lang="it-IT" smtClean="0">
                <a:solidFill>
                  <a:srgbClr val="1014FF"/>
                </a:solidFill>
              </a:rPr>
            </a:br>
            <a:endParaRPr lang="it-IT" dirty="0" smtClean="0">
              <a:solidFill>
                <a:srgbClr val="1014FF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3050" y="3342995"/>
            <a:ext cx="5600700" cy="3408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2984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2280" y="115018"/>
            <a:ext cx="8229600" cy="802267"/>
          </a:xfrm>
        </p:spPr>
        <p:txBody>
          <a:bodyPr/>
          <a:lstStyle/>
          <a:p>
            <a:r>
              <a:rPr lang="en-US" smtClean="0"/>
              <a:t>INFN e COVID 19</a:t>
            </a:r>
            <a:endParaRPr lang="it-IT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41960" y="796635"/>
            <a:ext cx="8229600" cy="5924839"/>
          </a:xfrm>
        </p:spPr>
        <p:txBody>
          <a:bodyPr>
            <a:normAutofit fontScale="92500" lnSpcReduction="20000"/>
          </a:bodyPr>
          <a:lstStyle/>
          <a:p>
            <a:r>
              <a:rPr lang="en-US" smtClean="0"/>
              <a:t>Nella scorsa riunione avevo presentato</a:t>
            </a:r>
          </a:p>
          <a:p>
            <a:pPr lvl="1"/>
            <a:r>
              <a:rPr lang="en-US" i="1" smtClean="0"/>
              <a:t>Covid19.infn.it</a:t>
            </a:r>
          </a:p>
          <a:p>
            <a:pPr lvl="1"/>
            <a:r>
              <a:rPr lang="en-US" i="1" smtClean="0"/>
              <a:t>Risorse di calcolo (CNAF)</a:t>
            </a:r>
          </a:p>
          <a:p>
            <a:pPr lvl="1"/>
            <a:r>
              <a:rPr lang="en-US" i="1" smtClean="0"/>
              <a:t>Anti-COVID Lab a Catania (LNS ed Università)</a:t>
            </a:r>
          </a:p>
          <a:p>
            <a:pPr lvl="2"/>
            <a:r>
              <a:rPr lang="en-US" i="1" smtClean="0"/>
              <a:t>Qualificazione DPI (aka mascherine)</a:t>
            </a:r>
          </a:p>
          <a:p>
            <a:pPr lvl="1"/>
            <a:r>
              <a:rPr lang="en-US" i="1" smtClean="0"/>
              <a:t>Sybilla Biotech (spinoff INFN)</a:t>
            </a:r>
          </a:p>
          <a:p>
            <a:pPr lvl="2"/>
            <a:r>
              <a:rPr lang="en-US" smtClean="0"/>
              <a:t>Nel frattempo questa ha avuto un primo successo con l'identificazione di alcune molecole utilizzabili per inibire l'aggancio del </a:t>
            </a:r>
            <a:r>
              <a:rPr lang="en-US" smtClean="0"/>
              <a:t>SARS-CoV-2 </a:t>
            </a:r>
            <a:r>
              <a:rPr lang="en-US" smtClean="0"/>
              <a:t>alle cellule</a:t>
            </a:r>
          </a:p>
          <a:p>
            <a:r>
              <a:rPr lang="en-US" smtClean="0"/>
              <a:t>A queste va aggiunto il successo di </a:t>
            </a:r>
          </a:p>
          <a:p>
            <a:pPr lvl="1"/>
            <a:r>
              <a:rPr lang="en-US" smtClean="0"/>
              <a:t>MVM (Milano Ventilatore Meccanico)</a:t>
            </a:r>
          </a:p>
          <a:p>
            <a:pPr lvl="2"/>
            <a:r>
              <a:rPr lang="en-US" smtClean="0"/>
              <a:t>Approvato dalla FDA per utilizzo clinico</a:t>
            </a:r>
          </a:p>
          <a:p>
            <a:r>
              <a:rPr lang="en-US" smtClean="0"/>
              <a:t>Il Presidente invita a fare una riflessione sulle attività inziate sulla spinta dell'emergenza e che vogliamo proseguire</a:t>
            </a:r>
          </a:p>
          <a:p>
            <a:pPr lvl="1"/>
            <a:r>
              <a:rPr lang="en-US" smtClean="0"/>
              <a:t>Declinazione INFN della RRI ?</a:t>
            </a:r>
          </a:p>
          <a:p>
            <a:r>
              <a:rPr lang="en-US" smtClean="0"/>
              <a:t>APEnet sta rilevando le attività svolte per reagire all'emergenza COVID19</a:t>
            </a:r>
            <a:endParaRPr lang="it-IT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9D3965-9E58-4453-9992-68241A1B3A5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61440" cy="615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2411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29181"/>
            <a:ext cx="8229600" cy="681356"/>
          </a:xfrm>
        </p:spPr>
        <p:txBody>
          <a:bodyPr>
            <a:normAutofit fontScale="90000"/>
          </a:bodyPr>
          <a:lstStyle/>
          <a:p>
            <a:r>
              <a:rPr lang="en-US" smtClean="0"/>
              <a:t>CC3M e COVID19</a:t>
            </a:r>
            <a:endParaRPr lang="it-IT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4300" y="1017270"/>
            <a:ext cx="8915400" cy="5771197"/>
          </a:xfrm>
        </p:spPr>
        <p:txBody>
          <a:bodyPr>
            <a:normAutofit fontScale="77500" lnSpcReduction="20000"/>
          </a:bodyPr>
          <a:lstStyle/>
          <a:p>
            <a:r>
              <a:rPr lang="en-US" smtClean="0"/>
              <a:t>OCRA, Lab2Go</a:t>
            </a:r>
          </a:p>
          <a:p>
            <a:pPr lvl="1"/>
            <a:r>
              <a:rPr lang="en-US" smtClean="0"/>
              <a:t>Vedi presentazioni </a:t>
            </a:r>
          </a:p>
          <a:p>
            <a:r>
              <a:rPr lang="en-US" smtClean="0"/>
              <a:t>Continuate: </a:t>
            </a:r>
          </a:p>
          <a:p>
            <a:pPr lvl="1"/>
            <a:r>
              <a:rPr lang="en-US" smtClean="0"/>
              <a:t>Particle Land (Uff. Comunicazione) [</a:t>
            </a:r>
            <a:r>
              <a:rPr lang="en-US" i="1" smtClean="0"/>
              <a:t>studenti secondarie</a:t>
            </a:r>
            <a:r>
              <a:rPr lang="en-US" smtClean="0"/>
              <a:t>]</a:t>
            </a:r>
            <a:endParaRPr lang="en-US" i="1" smtClean="0"/>
          </a:p>
          <a:p>
            <a:pPr lvl="1"/>
            <a:r>
              <a:rPr lang="en-US" smtClean="0"/>
              <a:t>Home Made Physics (spin-off di AggiornaMenti) [</a:t>
            </a:r>
            <a:r>
              <a:rPr lang="en-US" i="1" smtClean="0"/>
              <a:t>10-14 ann</a:t>
            </a:r>
            <a:r>
              <a:rPr lang="en-US" smtClean="0"/>
              <a:t>i]</a:t>
            </a:r>
          </a:p>
          <a:p>
            <a:pPr lvl="1"/>
            <a:r>
              <a:rPr lang="en-US" smtClean="0"/>
              <a:t>Researchers@Home [</a:t>
            </a:r>
            <a:r>
              <a:rPr lang="en-US" i="1" smtClean="0"/>
              <a:t>secondarie</a:t>
            </a:r>
            <a:r>
              <a:rPr lang="en-US"/>
              <a:t>]</a:t>
            </a:r>
            <a:endParaRPr lang="en-US" smtClean="0"/>
          </a:p>
          <a:p>
            <a:pPr lvl="1"/>
            <a:r>
              <a:rPr lang="en-US" smtClean="0"/>
              <a:t>La scienza arriva a casa [</a:t>
            </a:r>
            <a:r>
              <a:rPr lang="en-US" i="1" smtClean="0"/>
              <a:t>pubblico generico</a:t>
            </a:r>
            <a:r>
              <a:rPr lang="en-US" smtClean="0"/>
              <a:t>] </a:t>
            </a:r>
          </a:p>
          <a:p>
            <a:pPr lvl="1"/>
            <a:r>
              <a:rPr lang="en-US" smtClean="0"/>
              <a:t>Art&amp;Science Kids</a:t>
            </a:r>
          </a:p>
          <a:p>
            <a:pPr lvl="1"/>
            <a:r>
              <a:rPr lang="en-US" smtClean="0"/>
              <a:t>Contributo ad iniziativa MI-INDIRE</a:t>
            </a:r>
          </a:p>
          <a:p>
            <a:r>
              <a:rPr lang="en-US" smtClean="0"/>
              <a:t>Portato a completamento:</a:t>
            </a:r>
          </a:p>
          <a:p>
            <a:pPr lvl="1"/>
            <a:r>
              <a:rPr lang="en-US" smtClean="0"/>
              <a:t>Asimov</a:t>
            </a:r>
          </a:p>
          <a:p>
            <a:pPr lvl="2"/>
            <a:r>
              <a:rPr lang="en-US" smtClean="0"/>
              <a:t>Finali regionali trasmesse in diretta YouTube</a:t>
            </a:r>
          </a:p>
          <a:p>
            <a:pPr lvl="2"/>
            <a:r>
              <a:rPr lang="en-US" smtClean="0"/>
              <a:t>Evento nazionale il 15/5 con annuncio libro vincitore (</a:t>
            </a:r>
            <a:r>
              <a:rPr lang="en-US" i="1" smtClean="0"/>
              <a:t>Hello World </a:t>
            </a:r>
            <a:r>
              <a:rPr lang="en-US" smtClean="0"/>
              <a:t>di Hanna Fry in diretta YouTube)</a:t>
            </a:r>
          </a:p>
          <a:p>
            <a:pPr lvl="1"/>
            <a:r>
              <a:rPr lang="en-US" smtClean="0"/>
              <a:t>Stiamo imparando a come gestire/sfruttare questo tipo di media</a:t>
            </a:r>
          </a:p>
          <a:p>
            <a:pPr lvl="2"/>
            <a:r>
              <a:rPr lang="en-US" smtClean="0"/>
              <a:t>Chat, scalette, tempi etc. Non tutto quello (pesone/format etc.) che funziona in presenza rende altrettanto bene in TV)</a:t>
            </a:r>
          </a:p>
          <a:p>
            <a:r>
              <a:rPr lang="en-US" smtClean="0"/>
              <a:t>Suggerimento: </a:t>
            </a:r>
          </a:p>
          <a:p>
            <a:pPr lvl="1"/>
            <a:r>
              <a:rPr lang="en-US" smtClean="0"/>
              <a:t>Tornare sui materiali dei Corsi di Formazione svolti sulla Comunicazione, su come Creare Eventi, sull'uso del social etc..</a:t>
            </a:r>
          </a:p>
          <a:p>
            <a:pPr lvl="1"/>
            <a:endParaRPr lang="en-US" smtClean="0"/>
          </a:p>
          <a:p>
            <a:endParaRPr lang="it-IT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9D3965-9E58-4453-9992-68241A1B3A5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5638800" y="2514600"/>
            <a:ext cx="1314450" cy="533400"/>
            <a:chOff x="6384290" y="2743200"/>
            <a:chExt cx="1314450" cy="741145"/>
          </a:xfrm>
        </p:grpSpPr>
        <p:sp>
          <p:nvSpPr>
            <p:cNvPr id="6" name="Right Brace 5"/>
            <p:cNvSpPr/>
            <p:nvPr/>
          </p:nvSpPr>
          <p:spPr>
            <a:xfrm>
              <a:off x="6508115" y="2743200"/>
              <a:ext cx="533400" cy="741145"/>
            </a:xfrm>
            <a:prstGeom prst="rightBrac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384290" y="2882939"/>
              <a:ext cx="13144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smtClean="0">
                  <a:solidFill>
                    <a:srgbClr val="FF0000"/>
                  </a:solidFill>
                </a:rPr>
                <a:t>LNF</a:t>
              </a:r>
              <a:endParaRPr lang="it-IT" i="1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70389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80" y="152400"/>
            <a:ext cx="8229600" cy="731838"/>
          </a:xfrm>
        </p:spPr>
        <p:txBody>
          <a:bodyPr>
            <a:normAutofit fontScale="90000"/>
          </a:bodyPr>
          <a:lstStyle/>
          <a:p>
            <a:r>
              <a:rPr lang="en-US" smtClean="0"/>
              <a:t>Nuove i</a:t>
            </a:r>
            <a:r>
              <a:rPr lang="en-US" smtClean="0"/>
              <a:t>niziative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92957"/>
            <a:ext cx="8564880" cy="5928518"/>
          </a:xfrm>
        </p:spPr>
        <p:txBody>
          <a:bodyPr>
            <a:normAutofit fontScale="92500" lnSpcReduction="10000"/>
          </a:bodyPr>
          <a:lstStyle/>
          <a:p>
            <a:r>
              <a:rPr lang="en-US" smtClean="0"/>
              <a:t>Non avete segnalato nuove iniziative "dal basso"</a:t>
            </a:r>
          </a:p>
          <a:p>
            <a:pPr lvl="1"/>
            <a:r>
              <a:rPr lang="en-US" smtClean="0"/>
              <a:t>Attività finora svolte soprattutto in presenza</a:t>
            </a:r>
          </a:p>
          <a:p>
            <a:pPr lvl="2"/>
            <a:r>
              <a:rPr lang="en-US" smtClean="0"/>
              <a:t>Sappiamo che è un valore aggiunto ma indica anche un ritardo sull'utilizzo di nuovi media:</a:t>
            </a:r>
          </a:p>
          <a:p>
            <a:pPr lvl="1"/>
            <a:r>
              <a:rPr lang="en-US" smtClean="0"/>
              <a:t>La diffusione della Didattica a distanza offre opportunità</a:t>
            </a:r>
          </a:p>
          <a:p>
            <a:pPr lvl="2"/>
            <a:r>
              <a:rPr lang="en-US"/>
              <a:t>A</a:t>
            </a:r>
            <a:r>
              <a:rPr lang="en-US" smtClean="0"/>
              <a:t>d esempio di raggiungere realtà geograficamente lontane dalle nostre strutture in maniera continuativa o che dovessero trovarsi in </a:t>
            </a:r>
            <a:r>
              <a:rPr lang="en-US" i="1" smtClean="0"/>
              <a:t>zone rosse</a:t>
            </a:r>
            <a:r>
              <a:rPr lang="en-US" smtClean="0"/>
              <a:t> (di confinamento)</a:t>
            </a:r>
            <a:endParaRPr lang="it-IT" smtClean="0"/>
          </a:p>
          <a:p>
            <a:pPr lvl="1"/>
            <a:r>
              <a:rPr lang="en-US" smtClean="0"/>
              <a:t>va sfruttata (esempio: Art&amp;Science)</a:t>
            </a:r>
          </a:p>
          <a:p>
            <a:r>
              <a:rPr lang="en-US" smtClean="0"/>
              <a:t>COVID19 non è passato</a:t>
            </a:r>
          </a:p>
          <a:p>
            <a:pPr lvl="1"/>
            <a:r>
              <a:rPr lang="en-US" smtClean="0"/>
              <a:t>Non abbiamo un vaccino</a:t>
            </a:r>
          </a:p>
          <a:p>
            <a:pPr lvl="2"/>
            <a:r>
              <a:rPr lang="en-US"/>
              <a:t>L</a:t>
            </a:r>
            <a:r>
              <a:rPr lang="en-US" smtClean="0"/>
              <a:t>a Spagnola tornò in varie ondate tra il 1918 ed il 1920</a:t>
            </a:r>
          </a:p>
          <a:p>
            <a:pPr lvl="1"/>
            <a:r>
              <a:rPr lang="en-US" smtClean="0"/>
              <a:t>Dobbiamo immaginare opzioni di virtualizzazione</a:t>
            </a:r>
          </a:p>
          <a:p>
            <a:pPr lvl="2"/>
            <a:r>
              <a:rPr lang="en-US" smtClean="0"/>
              <a:t>Sfruttare l'occasione con proposte di qualità</a:t>
            </a:r>
          </a:p>
          <a:p>
            <a:r>
              <a:rPr lang="en-US" smtClean="0"/>
              <a:t>In questo periodo abbiamo notato</a:t>
            </a:r>
          </a:p>
          <a:p>
            <a:pPr lvl="1"/>
            <a:r>
              <a:rPr lang="en-US" smtClean="0"/>
              <a:t>Aumento di presenza sui </a:t>
            </a:r>
            <a:r>
              <a:rPr lang="en-US" i="1" smtClean="0"/>
              <a:t>social </a:t>
            </a:r>
            <a:r>
              <a:rPr lang="en-US" smtClean="0"/>
              <a:t> delle singole strutture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66F1CA-680D-4161-9176-76E7FB29465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08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95300" y="20320"/>
            <a:ext cx="8229600" cy="731838"/>
          </a:xfrm>
        </p:spPr>
        <p:txBody>
          <a:bodyPr>
            <a:normAutofit fontScale="90000"/>
          </a:bodyPr>
          <a:lstStyle/>
          <a:p>
            <a:r>
              <a:rPr lang="en-US" smtClean="0"/>
              <a:t>Verso la riapertura</a:t>
            </a:r>
            <a:endParaRPr lang="it-IT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28600" y="716597"/>
            <a:ext cx="8763000" cy="6004877"/>
          </a:xfrm>
        </p:spPr>
        <p:txBody>
          <a:bodyPr>
            <a:normAutofit fontScale="85000" lnSpcReduction="20000"/>
          </a:bodyPr>
          <a:lstStyle/>
          <a:p>
            <a:r>
              <a:rPr lang="en-US" smtClean="0"/>
              <a:t>Attività di laboratorio stanno riprendendo in tutta Italia</a:t>
            </a:r>
          </a:p>
          <a:p>
            <a:pPr lvl="1"/>
            <a:r>
              <a:rPr lang="en-US" smtClean="0"/>
              <a:t>Attendiamo istruzioni su meeting etc</a:t>
            </a:r>
          </a:p>
          <a:p>
            <a:pPr lvl="2"/>
            <a:r>
              <a:rPr lang="en-US" smtClean="0"/>
              <a:t>Dal 15/6 eventi chiusi con un massimo di 200 persone</a:t>
            </a:r>
          </a:p>
          <a:p>
            <a:pPr lvl="2"/>
            <a:r>
              <a:rPr lang="en-US" smtClean="0"/>
              <a:t>Per quel che riguarda questa commissione </a:t>
            </a:r>
          </a:p>
          <a:p>
            <a:pPr lvl="3"/>
            <a:r>
              <a:rPr lang="en-US" smtClean="0"/>
              <a:t>Corsi di formazione (AggiornaMenti)</a:t>
            </a:r>
          </a:p>
          <a:p>
            <a:pPr lvl="3"/>
            <a:r>
              <a:rPr lang="en-US" smtClean="0"/>
              <a:t>Workshop INFN KIDS</a:t>
            </a:r>
          </a:p>
          <a:p>
            <a:r>
              <a:rPr lang="en-US" smtClean="0"/>
              <a:t>Scuole: </a:t>
            </a:r>
          </a:p>
          <a:p>
            <a:pPr lvl="1"/>
            <a:r>
              <a:rPr lang="en-US" smtClean="0"/>
              <a:t>È evidente che fino a settembre (almeno) in classe non si torna, avremo meno di tre mesi effettivi nel 2020 quindi è necessario rivedere i progetti di;</a:t>
            </a:r>
          </a:p>
          <a:p>
            <a:pPr lvl="2"/>
            <a:r>
              <a:rPr lang="en-US" smtClean="0"/>
              <a:t>Stage in presenza</a:t>
            </a:r>
          </a:p>
          <a:p>
            <a:pPr lvl="2"/>
            <a:r>
              <a:rPr lang="en-US" smtClean="0"/>
              <a:t>Attività nelle/con le scuole</a:t>
            </a:r>
          </a:p>
          <a:p>
            <a:pPr lvl="1"/>
            <a:r>
              <a:rPr lang="en-US" smtClean="0"/>
              <a:t>Necessaria riflessione anche sui finanziamenti per utilizzare al meglio quel che abbiamo</a:t>
            </a:r>
          </a:p>
          <a:p>
            <a:r>
              <a:rPr lang="en-US" smtClean="0"/>
              <a:t>Attività estive?</a:t>
            </a:r>
          </a:p>
          <a:p>
            <a:pPr lvl="1"/>
            <a:r>
              <a:rPr lang="en-US" smtClean="0"/>
              <a:t>Campi solari virtuali? Suggerimento di partecipare ad iniziative delle comunità locali</a:t>
            </a:r>
          </a:p>
          <a:p>
            <a:pPr lvl="2"/>
            <a:r>
              <a:rPr lang="en-US" smtClean="0"/>
              <a:t>Ad esemio a Torino Vodafone ha lanciato un progetto per portare le discipline STEM in settori svantaggiati della popolazione scolastica e noi contribuiamo con il nostro </a:t>
            </a:r>
            <a:r>
              <a:rPr lang="en-US" smtClean="0"/>
              <a:t>know-how</a:t>
            </a:r>
          </a:p>
          <a:p>
            <a:r>
              <a:rPr lang="en-US" smtClean="0"/>
              <a:t>Faremo un incontro a giugno per fare il punto sulle varie attività</a:t>
            </a:r>
            <a:endParaRPr lang="en-US" smtClean="0"/>
          </a:p>
          <a:p>
            <a:pPr lvl="2"/>
            <a:endParaRPr lang="it-IT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9D3965-9E58-4453-9992-68241A1B3A5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242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80" y="153194"/>
            <a:ext cx="8229600" cy="792162"/>
          </a:xfrm>
        </p:spPr>
        <p:txBody>
          <a:bodyPr>
            <a:normAutofit/>
          </a:bodyPr>
          <a:lstStyle/>
          <a:p>
            <a:r>
              <a:rPr lang="en-US" smtClean="0"/>
              <a:t>A</a:t>
            </a:r>
            <a:r>
              <a:rPr lang="en-US" smtClean="0"/>
              <a:t>ttività in corso 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914400"/>
            <a:ext cx="8458200" cy="5441950"/>
          </a:xfrm>
        </p:spPr>
        <p:txBody>
          <a:bodyPr>
            <a:normAutofit fontScale="92500" lnSpcReduction="20000"/>
          </a:bodyPr>
          <a:lstStyle/>
          <a:p>
            <a:r>
              <a:rPr lang="en-US" smtClean="0"/>
              <a:t>Progetto </a:t>
            </a:r>
            <a:r>
              <a:rPr lang="en-US" i="1" smtClean="0"/>
              <a:t>EDU INFN</a:t>
            </a:r>
          </a:p>
          <a:p>
            <a:pPr lvl="1"/>
            <a:r>
              <a:rPr lang="en-US" smtClean="0"/>
              <a:t>Vedi presentazione</a:t>
            </a:r>
          </a:p>
          <a:p>
            <a:r>
              <a:rPr lang="en-US" smtClean="0"/>
              <a:t>La Call "Physics Involving People" scade il 30/5</a:t>
            </a:r>
          </a:p>
          <a:p>
            <a:pPr lvl="1"/>
            <a:r>
              <a:rPr lang="en-US" smtClean="0"/>
              <a:t>Contiamo su di voi</a:t>
            </a:r>
          </a:p>
          <a:p>
            <a:pPr lvl="1"/>
            <a:r>
              <a:rPr lang="en-US" smtClean="0"/>
              <a:t>È sperimentale (prima volta)</a:t>
            </a:r>
          </a:p>
          <a:p>
            <a:r>
              <a:rPr lang="en-US" smtClean="0"/>
              <a:t>Collaborazione editoriale con editrice Sassi</a:t>
            </a:r>
          </a:p>
          <a:p>
            <a:pPr lvl="1"/>
            <a:r>
              <a:rPr lang="en-US" smtClean="0"/>
              <a:t>Rinviata pubblicazione collana </a:t>
            </a:r>
          </a:p>
          <a:p>
            <a:r>
              <a:rPr lang="en-US" smtClean="0"/>
              <a:t>Il sito web della CC3M ha bisogno di ristrutturazione</a:t>
            </a:r>
          </a:p>
          <a:p>
            <a:pPr lvl="1"/>
            <a:r>
              <a:rPr lang="en-US" smtClean="0"/>
              <a:t>Verrà riscritto in wordpress, affidandolo ad una ditta esterna (analogamente a quanto fatto per A&amp;S)</a:t>
            </a:r>
          </a:p>
          <a:p>
            <a:pPr lvl="1"/>
            <a:r>
              <a:rPr lang="en-US" smtClean="0"/>
              <a:t>Dovremo organizzare un piccolo gruppo redazionale che si faccia carico di mantenerlo attivo nel seguito</a:t>
            </a:r>
          </a:p>
          <a:p>
            <a:pPr lvl="2"/>
            <a:r>
              <a:rPr lang="en-US" smtClean="0"/>
              <a:t>Volontari? Contiamo su di voi!</a:t>
            </a:r>
          </a:p>
          <a:p>
            <a:r>
              <a:rPr lang="en-US" smtClean="0"/>
              <a:t>Corso di Formazione (Uff. Com+ Fondi Esterni)</a:t>
            </a:r>
          </a:p>
          <a:p>
            <a:pPr lvl="1"/>
            <a:r>
              <a:rPr lang="en-US" smtClean="0"/>
              <a:t>Vedi slide</a:t>
            </a:r>
          </a:p>
          <a:p>
            <a:endParaRPr lang="en-US" smtClean="0"/>
          </a:p>
          <a:p>
            <a:pPr lvl="1"/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Giorgio Chiarelli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66F1CA-680D-4161-9176-76E7FB29465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28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Strumenti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2760" y="1295400"/>
            <a:ext cx="8686800" cy="5334000"/>
          </a:xfrm>
        </p:spPr>
        <p:txBody>
          <a:bodyPr>
            <a:normAutofit/>
          </a:bodyPr>
          <a:lstStyle/>
          <a:p>
            <a:r>
              <a:rPr lang="en-US" i="1" smtClean="0"/>
              <a:t>"Chance favours the preparated mind"</a:t>
            </a:r>
          </a:p>
          <a:p>
            <a:r>
              <a:rPr lang="en-US" smtClean="0"/>
              <a:t>Utilizzate gli strumenti informatici messi a disposizione dall'INFN</a:t>
            </a:r>
          </a:p>
          <a:p>
            <a:pPr lvl="1"/>
            <a:r>
              <a:rPr lang="en-US" smtClean="0"/>
              <a:t>Tutto Office (compreso Microsoft Teams) </a:t>
            </a:r>
            <a:r>
              <a:rPr lang="en-US" u="sng" smtClean="0"/>
              <a:t>free</a:t>
            </a:r>
          </a:p>
          <a:p>
            <a:pPr lvl="1"/>
            <a:r>
              <a:rPr lang="en-US" smtClean="0"/>
              <a:t>Tools di condivisione materiali</a:t>
            </a:r>
          </a:p>
          <a:p>
            <a:pPr lvl="2"/>
            <a:r>
              <a:rPr lang="en-US" smtClean="0"/>
              <a:t>Pandora, AlFresco</a:t>
            </a:r>
          </a:p>
          <a:p>
            <a:pPr lvl="1"/>
            <a:r>
              <a:rPr lang="en-US" smtClean="0"/>
              <a:t>Tools di videoconferenza (Vibe, M Teams)..</a:t>
            </a:r>
          </a:p>
          <a:p>
            <a:r>
              <a:rPr lang="it-IT">
                <a:hlinkClick r:id="rId2"/>
              </a:rPr>
              <a:t>https://web.infn.it/CCR/index.php/it/sito-utenti-del-calcolo/servizi-nazionali</a:t>
            </a:r>
            <a:endParaRPr lang="en-US" smtClean="0"/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endParaRPr lang="it-IT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61440" cy="615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1004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Personalizza struttur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Personalizza struttur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13637</TotalTime>
  <Words>664</Words>
  <Application>Microsoft Office PowerPoint</Application>
  <PresentationFormat>On-screen Show (4:3)</PresentationFormat>
  <Paragraphs>96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7</vt:i4>
      </vt:variant>
    </vt:vector>
  </HeadingPairs>
  <TitlesOfParts>
    <vt:vector size="18" baseType="lpstr">
      <vt:lpstr>Arial</vt:lpstr>
      <vt:lpstr>Arial Narrow</vt:lpstr>
      <vt:lpstr>Calibri</vt:lpstr>
      <vt:lpstr>Comic Sans MS</vt:lpstr>
      <vt:lpstr>Helvetica</vt:lpstr>
      <vt:lpstr>Times New Roman</vt:lpstr>
      <vt:lpstr>Wingdings</vt:lpstr>
      <vt:lpstr>Black</vt:lpstr>
      <vt:lpstr>2_Personalizza struttura</vt:lpstr>
      <vt:lpstr>1_Personalizza struttura</vt:lpstr>
      <vt:lpstr>Personalizza struttura</vt:lpstr>
      <vt:lpstr>Riunione Nazionale referenti CC3M 18 maggio 2020</vt:lpstr>
      <vt:lpstr>INFN e COVID 19</vt:lpstr>
      <vt:lpstr>CC3M e COVID19</vt:lpstr>
      <vt:lpstr>Nuove iniziative</vt:lpstr>
      <vt:lpstr>Verso la riapertura</vt:lpstr>
      <vt:lpstr>Attività in corso </vt:lpstr>
      <vt:lpstr>Strumenti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Important communication talk</dc:title>
  <dc:creator>Young-kee Kim x3384 05917V</dc:creator>
  <cp:lastModifiedBy>Giorgio</cp:lastModifiedBy>
  <cp:revision>1286</cp:revision>
  <cp:lastPrinted>2017-05-30T16:59:35Z</cp:lastPrinted>
  <dcterms:created xsi:type="dcterms:W3CDTF">2008-08-01T20:03:26Z</dcterms:created>
  <dcterms:modified xsi:type="dcterms:W3CDTF">2020-05-18T10:19:43Z</dcterms:modified>
</cp:coreProperties>
</file>