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1" r:id="rId3"/>
    <p:sldId id="257" r:id="rId4"/>
    <p:sldId id="272" r:id="rId5"/>
    <p:sldId id="273" r:id="rId6"/>
    <p:sldId id="274" r:id="rId7"/>
    <p:sldId id="275" r:id="rId8"/>
    <p:sldId id="276" r:id="rId9"/>
    <p:sldId id="278" r:id="rId10"/>
    <p:sldId id="270" r:id="rId11"/>
    <p:sldId id="259" r:id="rId12"/>
    <p:sldId id="267" r:id="rId13"/>
    <p:sldId id="266" r:id="rId14"/>
    <p:sldId id="265" r:id="rId15"/>
    <p:sldId id="261" r:id="rId16"/>
    <p:sldId id="268" r:id="rId17"/>
    <p:sldId id="269" r:id="rId18"/>
    <p:sldId id="279" r:id="rId19"/>
    <p:sldId id="281" r:id="rId20"/>
    <p:sldId id="280" r:id="rId21"/>
    <p:sldId id="260" r:id="rId2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800000"/>
    <a:srgbClr val="FAFAFA"/>
    <a:srgbClr val="B4B4B4"/>
    <a:srgbClr val="F7F7F7"/>
    <a:srgbClr val="ABAB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42" autoAdjust="0"/>
    <p:restoredTop sz="94654" autoAdjust="0"/>
  </p:normalViewPr>
  <p:slideViewPr>
    <p:cSldViewPr snapToGrid="0">
      <p:cViewPr varScale="1">
        <p:scale>
          <a:sx n="70" d="100"/>
          <a:sy n="70" d="100"/>
        </p:scale>
        <p:origin x="-1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C4C49-C804-4495-B27E-B7CE31869649}" type="datetimeFigureOut">
              <a:rPr lang="it-IT" smtClean="0"/>
              <a:pPr/>
              <a:t>22/02/2010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D0AF-1E65-4232-A7A5-0208B9640B9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2D0AF-1E65-4232-A7A5-0208B9640B96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2D0AF-1E65-4232-A7A5-0208B9640B96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674A9-E268-4FBD-BFC4-7A1C3FA00391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7470-4C80-4392-AE26-2A18468E03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D39B9-34DB-4651-99A4-BA7A59413BEE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3830-BFB3-463B-A382-FB55D9938B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865B-88BD-40F4-A370-CB8292C25F72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BA00-F95E-4965-81BD-10E54899F4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90F9-BEF6-4085-B6FA-4856A720A200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E900-588E-40B2-ACE4-65BD110733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9ABB-EA4D-4862-9F8B-B4A67B896D8D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B28A-5870-4FE8-A7BE-4CEEF975B7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1A44-2BD8-4F2E-A6A0-708F45A3FDEA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C180-AFB5-40B0-ACD8-ED1777843A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22F1-9D03-48D8-9F1C-71F4AAE6B220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62A1-0B41-49D7-9622-7E113DAD98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381F-529A-46B1-BE82-2EE11A1DB27A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2B53-B8F1-4C98-A47D-073EADB089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C09B-505B-4244-911A-DB4260F68F29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C0D5-B35C-448C-92CD-F03A23CE47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375C-43D1-4D0C-8A07-638A92DCD690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58563-105C-4DF0-B826-BEEF34BE8E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94AC-E5AF-49E1-9EEB-06D5602DC86F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5C9A-DCAA-4592-B6A8-0ED96967BA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orbel" pitchFamily="-110" charset="0"/>
              </a:defRPr>
            </a:lvl1pPr>
          </a:lstStyle>
          <a:p>
            <a:pPr>
              <a:defRPr/>
            </a:pPr>
            <a:fld id="{26AC73A7-D3E4-468B-8878-51AB1E684985}" type="datetime1">
              <a:rPr lang="it-IT"/>
              <a:pPr>
                <a:defRPr/>
              </a:pPr>
              <a:t>22/02/2010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orbel" pitchFamily="-110" charset="0"/>
              </a:defRPr>
            </a:lvl1pPr>
          </a:lstStyle>
          <a:p>
            <a:pPr>
              <a:defRPr/>
            </a:pPr>
            <a:fld id="{98E8B608-6B34-4FC2-B772-067F992F7F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olas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png"/><Relationship Id="rId15" Type="http://schemas.openxmlformats.org/officeDocument/2006/relationships/image" Target="../media/image19.w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5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8.gif"/><Relationship Id="rId5" Type="http://schemas.openxmlformats.org/officeDocument/2006/relationships/image" Target="../media/image43.png"/><Relationship Id="rId10" Type="http://schemas.openxmlformats.org/officeDocument/2006/relationships/image" Target="../media/image47.gif"/><Relationship Id="rId4" Type="http://schemas.openxmlformats.org/officeDocument/2006/relationships/image" Target="../media/image42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2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9"/>
          <p:cNvSpPr txBox="1">
            <a:spLocks noChangeArrowheads="1"/>
          </p:cNvSpPr>
          <p:nvPr/>
        </p:nvSpPr>
        <p:spPr bwMode="auto">
          <a:xfrm>
            <a:off x="5643563" y="1922463"/>
            <a:ext cx="31432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solidFill>
                  <a:schemeClr val="bg1"/>
                </a:solidFill>
                <a:latin typeface="Trajan Pro" pitchFamily="-110" charset="0"/>
              </a:rPr>
              <a:t>Attività dell’Istituto Nazionale di Ottica nell’ambito </a:t>
            </a:r>
            <a:br>
              <a:rPr lang="it-IT" i="1">
                <a:solidFill>
                  <a:schemeClr val="bg1"/>
                </a:solidFill>
                <a:latin typeface="Trajan Pro" pitchFamily="-110" charset="0"/>
              </a:rPr>
            </a:br>
            <a:r>
              <a:rPr lang="it-IT" i="1">
                <a:solidFill>
                  <a:schemeClr val="bg1"/>
                </a:solidFill>
                <a:latin typeface="Trajan Pro" pitchFamily="-110" charset="0"/>
              </a:rPr>
              <a:t>del Dipartimento</a:t>
            </a:r>
          </a:p>
        </p:txBody>
      </p:sp>
      <p:sp>
        <p:nvSpPr>
          <p:cNvPr id="3075" name="CasellaDiTesto 10"/>
          <p:cNvSpPr txBox="1">
            <a:spLocks noChangeArrowheads="1"/>
          </p:cNvSpPr>
          <p:nvPr/>
        </p:nvSpPr>
        <p:spPr bwMode="auto">
          <a:xfrm>
            <a:off x="5643563" y="3448050"/>
            <a:ext cx="314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>
                <a:solidFill>
                  <a:schemeClr val="bg1"/>
                </a:solidFill>
              </a:rPr>
              <a:t>Paolo De Natale</a:t>
            </a:r>
            <a:endParaRPr lang="it-IT" sz="1600" i="1">
              <a:solidFill>
                <a:schemeClr val="bg1"/>
              </a:solidFill>
            </a:endParaRPr>
          </a:p>
        </p:txBody>
      </p:sp>
      <p:sp>
        <p:nvSpPr>
          <p:cNvPr id="3076" name="CasellaDiTesto 11"/>
          <p:cNvSpPr txBox="1">
            <a:spLocks noChangeArrowheads="1"/>
          </p:cNvSpPr>
          <p:nvPr/>
        </p:nvSpPr>
        <p:spPr bwMode="auto">
          <a:xfrm>
            <a:off x="5643563" y="385762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i="1">
                <a:solidFill>
                  <a:schemeClr val="bg1"/>
                </a:solidFill>
              </a:rPr>
              <a:t>22 febbraio 2010</a:t>
            </a:r>
            <a:endParaRPr lang="it-IT" sz="1600">
              <a:solidFill>
                <a:schemeClr val="bg1"/>
              </a:solidFill>
            </a:endParaRPr>
          </a:p>
          <a:p>
            <a:r>
              <a:rPr lang="it-IT" sz="1600" i="1">
                <a:solidFill>
                  <a:schemeClr val="bg1"/>
                </a:solidFill>
              </a:rPr>
              <a:t>Dipartimento di Fisica di Firenze</a:t>
            </a:r>
          </a:p>
        </p:txBody>
      </p:sp>
      <p:sp>
        <p:nvSpPr>
          <p:cNvPr id="3077" name="CasellaDiTesto 12"/>
          <p:cNvSpPr txBox="1">
            <a:spLocks noChangeArrowheads="1"/>
          </p:cNvSpPr>
          <p:nvPr/>
        </p:nvSpPr>
        <p:spPr bwMode="auto">
          <a:xfrm>
            <a:off x="6526213" y="6215063"/>
            <a:ext cx="2441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900">
                <a:solidFill>
                  <a:srgbClr val="D9D9D9"/>
                </a:solidFill>
              </a:rPr>
              <a:t>Largo Fermi 6, 50125 Firenze</a:t>
            </a:r>
          </a:p>
          <a:p>
            <a:pPr algn="r">
              <a:lnSpc>
                <a:spcPct val="150000"/>
              </a:lnSpc>
            </a:pPr>
            <a:r>
              <a:rPr lang="it-IT" sz="900">
                <a:solidFill>
                  <a:srgbClr val="D9D9D9"/>
                </a:solidFill>
              </a:rPr>
              <a:t>Tel. +39 055 23081 - Fax +39 055 2337755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7"/>
          <p:cNvSpPr txBox="1">
            <a:spLocks noChangeArrowheads="1"/>
          </p:cNvSpPr>
          <p:nvPr/>
        </p:nvSpPr>
        <p:spPr bwMode="auto">
          <a:xfrm>
            <a:off x="1843088" y="403225"/>
            <a:ext cx="6800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800000"/>
                </a:solidFill>
                <a:latin typeface="Trajan Pro" pitchFamily="-110" charset="0"/>
              </a:rPr>
              <a:t>Attività dell’Istituto Nazionale di Ottica </a:t>
            </a:r>
          </a:p>
          <a:p>
            <a:r>
              <a:rPr lang="it-IT" sz="2000" dirty="0">
                <a:solidFill>
                  <a:srgbClr val="800000"/>
                </a:solidFill>
                <a:latin typeface="Trajan Pro" pitchFamily="-110" charset="0"/>
              </a:rPr>
              <a:t>nell’ambito del Dipartimento</a:t>
            </a:r>
          </a:p>
        </p:txBody>
      </p:sp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pic>
        <p:nvPicPr>
          <p:cNvPr id="4100" name="Immagine 10" descr="LogoINO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lum bright="74000" contrast="-72000"/>
          </a:blip>
          <a:srcRect l="4721" t="5048" r="53484" b="5048"/>
          <a:stretch>
            <a:fillRect/>
          </a:stretch>
        </p:blipFill>
        <p:spPr bwMode="auto">
          <a:xfrm>
            <a:off x="3116868" y="1893733"/>
            <a:ext cx="2561192" cy="270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magine 29" descr="logo_uniF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704" y="2238300"/>
            <a:ext cx="2170554" cy="2154416"/>
          </a:xfrm>
          <a:prstGeom prst="rect">
            <a:avLst/>
          </a:prstGeom>
        </p:spPr>
      </p:pic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2" name="Figura a mano libera 41"/>
          <p:cNvSpPr/>
          <p:nvPr/>
        </p:nvSpPr>
        <p:spPr>
          <a:xfrm flipH="1">
            <a:off x="819111" y="1303119"/>
            <a:ext cx="3601092" cy="2005554"/>
          </a:xfrm>
          <a:custGeom>
            <a:avLst/>
            <a:gdLst>
              <a:gd name="connsiteX0" fmla="*/ 0 w 3962400"/>
              <a:gd name="connsiteY0" fmla="*/ 2292350 h 2292350"/>
              <a:gd name="connsiteX1" fmla="*/ 0 w 3962400"/>
              <a:gd name="connsiteY1" fmla="*/ 762000 h 2292350"/>
              <a:gd name="connsiteX2" fmla="*/ 1333500 w 3962400"/>
              <a:gd name="connsiteY2" fmla="*/ 0 h 2292350"/>
              <a:gd name="connsiteX3" fmla="*/ 3962400 w 3962400"/>
              <a:gd name="connsiteY3" fmla="*/ 0 h 2292350"/>
              <a:gd name="connsiteX4" fmla="*/ 3962400 w 3962400"/>
              <a:gd name="connsiteY4" fmla="*/ 1536700 h 2292350"/>
              <a:gd name="connsiteX5" fmla="*/ 1333500 w 3962400"/>
              <a:gd name="connsiteY5" fmla="*/ 1536700 h 2292350"/>
              <a:gd name="connsiteX6" fmla="*/ 0 w 3962400"/>
              <a:gd name="connsiteY6" fmla="*/ 2292350 h 2292350"/>
              <a:gd name="connsiteX0" fmla="*/ 0 w 3962400"/>
              <a:gd name="connsiteY0" fmla="*/ 2292350 h 2292350"/>
              <a:gd name="connsiteX1" fmla="*/ 0 w 3962400"/>
              <a:gd name="connsiteY1" fmla="*/ 499637 h 2292350"/>
              <a:gd name="connsiteX2" fmla="*/ 1333500 w 3962400"/>
              <a:gd name="connsiteY2" fmla="*/ 0 h 2292350"/>
              <a:gd name="connsiteX3" fmla="*/ 3962400 w 3962400"/>
              <a:gd name="connsiteY3" fmla="*/ 0 h 2292350"/>
              <a:gd name="connsiteX4" fmla="*/ 3962400 w 3962400"/>
              <a:gd name="connsiteY4" fmla="*/ 1536700 h 2292350"/>
              <a:gd name="connsiteX5" fmla="*/ 1333500 w 3962400"/>
              <a:gd name="connsiteY5" fmla="*/ 1536700 h 2292350"/>
              <a:gd name="connsiteX6" fmla="*/ 0 w 3962400"/>
              <a:gd name="connsiteY6" fmla="*/ 2292350 h 2292350"/>
              <a:gd name="connsiteX0" fmla="*/ 7776 w 3970176"/>
              <a:gd name="connsiteY0" fmla="*/ 2292350 h 2292350"/>
              <a:gd name="connsiteX1" fmla="*/ 0 w 3970176"/>
              <a:gd name="connsiteY1" fmla="*/ 749724 h 2292350"/>
              <a:gd name="connsiteX2" fmla="*/ 1341276 w 3970176"/>
              <a:gd name="connsiteY2" fmla="*/ 0 h 2292350"/>
              <a:gd name="connsiteX3" fmla="*/ 3970176 w 3970176"/>
              <a:gd name="connsiteY3" fmla="*/ 0 h 2292350"/>
              <a:gd name="connsiteX4" fmla="*/ 3970176 w 3970176"/>
              <a:gd name="connsiteY4" fmla="*/ 1536700 h 2292350"/>
              <a:gd name="connsiteX5" fmla="*/ 1341276 w 3970176"/>
              <a:gd name="connsiteY5" fmla="*/ 1536700 h 2292350"/>
              <a:gd name="connsiteX6" fmla="*/ 7776 w 3970176"/>
              <a:gd name="connsiteY6" fmla="*/ 2292350 h 2292350"/>
              <a:gd name="connsiteX0" fmla="*/ 7776 w 3970176"/>
              <a:gd name="connsiteY0" fmla="*/ 2292350 h 2292350"/>
              <a:gd name="connsiteX1" fmla="*/ 0 w 3970176"/>
              <a:gd name="connsiteY1" fmla="*/ 749724 h 2292350"/>
              <a:gd name="connsiteX2" fmla="*/ 1341276 w 3970176"/>
              <a:gd name="connsiteY2" fmla="*/ 0 h 2292350"/>
              <a:gd name="connsiteX3" fmla="*/ 3970176 w 3970176"/>
              <a:gd name="connsiteY3" fmla="*/ 0 h 2292350"/>
              <a:gd name="connsiteX4" fmla="*/ 3970176 w 3970176"/>
              <a:gd name="connsiteY4" fmla="*/ 1536700 h 2292350"/>
              <a:gd name="connsiteX5" fmla="*/ 1306912 w 3970176"/>
              <a:gd name="connsiteY5" fmla="*/ 1521232 h 2292350"/>
              <a:gd name="connsiteX6" fmla="*/ 7776 w 3970176"/>
              <a:gd name="connsiteY6" fmla="*/ 2292350 h 2292350"/>
              <a:gd name="connsiteX0" fmla="*/ 7776 w 3970176"/>
              <a:gd name="connsiteY0" fmla="*/ 2292350 h 2292350"/>
              <a:gd name="connsiteX1" fmla="*/ 0 w 3970176"/>
              <a:gd name="connsiteY1" fmla="*/ 749724 h 2292350"/>
              <a:gd name="connsiteX2" fmla="*/ 1341276 w 3970176"/>
              <a:gd name="connsiteY2" fmla="*/ 0 h 2292350"/>
              <a:gd name="connsiteX3" fmla="*/ 3970176 w 3970176"/>
              <a:gd name="connsiteY3" fmla="*/ 0 h 2292350"/>
              <a:gd name="connsiteX4" fmla="*/ 3970176 w 3970176"/>
              <a:gd name="connsiteY4" fmla="*/ 1371541 h 2292350"/>
              <a:gd name="connsiteX5" fmla="*/ 1306912 w 3970176"/>
              <a:gd name="connsiteY5" fmla="*/ 1521232 h 2292350"/>
              <a:gd name="connsiteX6" fmla="*/ 7776 w 3970176"/>
              <a:gd name="connsiteY6" fmla="*/ 2292350 h 2292350"/>
              <a:gd name="connsiteX0" fmla="*/ 7776 w 3973371"/>
              <a:gd name="connsiteY0" fmla="*/ 2292350 h 2292350"/>
              <a:gd name="connsiteX1" fmla="*/ 0 w 3973371"/>
              <a:gd name="connsiteY1" fmla="*/ 749724 h 2292350"/>
              <a:gd name="connsiteX2" fmla="*/ 1341276 w 3973371"/>
              <a:gd name="connsiteY2" fmla="*/ 0 h 2292350"/>
              <a:gd name="connsiteX3" fmla="*/ 3970176 w 3973371"/>
              <a:gd name="connsiteY3" fmla="*/ 0 h 2292350"/>
              <a:gd name="connsiteX4" fmla="*/ 3973371 w 3973371"/>
              <a:gd name="connsiteY4" fmla="*/ 1521232 h 2292350"/>
              <a:gd name="connsiteX5" fmla="*/ 1306912 w 3973371"/>
              <a:gd name="connsiteY5" fmla="*/ 1521232 h 2292350"/>
              <a:gd name="connsiteX6" fmla="*/ 7776 w 3973371"/>
              <a:gd name="connsiteY6" fmla="*/ 2292350 h 2292350"/>
              <a:gd name="connsiteX0" fmla="*/ 4584 w 3970179"/>
              <a:gd name="connsiteY0" fmla="*/ 2292350 h 2292350"/>
              <a:gd name="connsiteX1" fmla="*/ 0 w 3970179"/>
              <a:gd name="connsiteY1" fmla="*/ 500061 h 2292350"/>
              <a:gd name="connsiteX2" fmla="*/ 1338084 w 3970179"/>
              <a:gd name="connsiteY2" fmla="*/ 0 h 2292350"/>
              <a:gd name="connsiteX3" fmla="*/ 3966984 w 3970179"/>
              <a:gd name="connsiteY3" fmla="*/ 0 h 2292350"/>
              <a:gd name="connsiteX4" fmla="*/ 3970179 w 3970179"/>
              <a:gd name="connsiteY4" fmla="*/ 1521232 h 2292350"/>
              <a:gd name="connsiteX5" fmla="*/ 1303720 w 3970179"/>
              <a:gd name="connsiteY5" fmla="*/ 1521232 h 2292350"/>
              <a:gd name="connsiteX6" fmla="*/ 4584 w 3970179"/>
              <a:gd name="connsiteY6" fmla="*/ 2292350 h 2292350"/>
              <a:gd name="connsiteX0" fmla="*/ 0 w 3965595"/>
              <a:gd name="connsiteY0" fmla="*/ 2292350 h 2292350"/>
              <a:gd name="connsiteX1" fmla="*/ 82993 w 3965595"/>
              <a:gd name="connsiteY1" fmla="*/ 573086 h 2292350"/>
              <a:gd name="connsiteX2" fmla="*/ 1333500 w 3965595"/>
              <a:gd name="connsiteY2" fmla="*/ 0 h 2292350"/>
              <a:gd name="connsiteX3" fmla="*/ 3962400 w 3965595"/>
              <a:gd name="connsiteY3" fmla="*/ 0 h 2292350"/>
              <a:gd name="connsiteX4" fmla="*/ 3965595 w 3965595"/>
              <a:gd name="connsiteY4" fmla="*/ 1521232 h 2292350"/>
              <a:gd name="connsiteX5" fmla="*/ 1299136 w 3965595"/>
              <a:gd name="connsiteY5" fmla="*/ 1521232 h 2292350"/>
              <a:gd name="connsiteX6" fmla="*/ 0 w 3965595"/>
              <a:gd name="connsiteY6" fmla="*/ 2292350 h 2292350"/>
              <a:gd name="connsiteX0" fmla="*/ 0 w 3965595"/>
              <a:gd name="connsiteY0" fmla="*/ 2292350 h 2292350"/>
              <a:gd name="connsiteX1" fmla="*/ 16068 w 3965595"/>
              <a:gd name="connsiteY1" fmla="*/ 754061 h 2292350"/>
              <a:gd name="connsiteX2" fmla="*/ 1333500 w 3965595"/>
              <a:gd name="connsiteY2" fmla="*/ 0 h 2292350"/>
              <a:gd name="connsiteX3" fmla="*/ 3962400 w 3965595"/>
              <a:gd name="connsiteY3" fmla="*/ 0 h 2292350"/>
              <a:gd name="connsiteX4" fmla="*/ 3965595 w 3965595"/>
              <a:gd name="connsiteY4" fmla="*/ 1521232 h 2292350"/>
              <a:gd name="connsiteX5" fmla="*/ 1299136 w 3965595"/>
              <a:gd name="connsiteY5" fmla="*/ 1521232 h 2292350"/>
              <a:gd name="connsiteX6" fmla="*/ 0 w 3965595"/>
              <a:gd name="connsiteY6" fmla="*/ 2292350 h 2292350"/>
              <a:gd name="connsiteX0" fmla="*/ 148552 w 3949527"/>
              <a:gd name="connsiteY0" fmla="*/ 1935104 h 1935104"/>
              <a:gd name="connsiteX1" fmla="*/ 0 w 3949527"/>
              <a:gd name="connsiteY1" fmla="*/ 754061 h 1935104"/>
              <a:gd name="connsiteX2" fmla="*/ 1317432 w 3949527"/>
              <a:gd name="connsiteY2" fmla="*/ 0 h 1935104"/>
              <a:gd name="connsiteX3" fmla="*/ 3946332 w 3949527"/>
              <a:gd name="connsiteY3" fmla="*/ 0 h 1935104"/>
              <a:gd name="connsiteX4" fmla="*/ 3949527 w 3949527"/>
              <a:gd name="connsiteY4" fmla="*/ 1521232 h 1935104"/>
              <a:gd name="connsiteX5" fmla="*/ 1283068 w 3949527"/>
              <a:gd name="connsiteY5" fmla="*/ 1521232 h 1935104"/>
              <a:gd name="connsiteX6" fmla="*/ 148552 w 3949527"/>
              <a:gd name="connsiteY6" fmla="*/ 1935104 h 1935104"/>
              <a:gd name="connsiteX0" fmla="*/ 0 w 3962403"/>
              <a:gd name="connsiteY0" fmla="*/ 2292348 h 2292348"/>
              <a:gd name="connsiteX1" fmla="*/ 12876 w 3962403"/>
              <a:gd name="connsiteY1" fmla="*/ 754061 h 2292348"/>
              <a:gd name="connsiteX2" fmla="*/ 1330308 w 3962403"/>
              <a:gd name="connsiteY2" fmla="*/ 0 h 2292348"/>
              <a:gd name="connsiteX3" fmla="*/ 3959208 w 3962403"/>
              <a:gd name="connsiteY3" fmla="*/ 0 h 2292348"/>
              <a:gd name="connsiteX4" fmla="*/ 3962403 w 3962403"/>
              <a:gd name="connsiteY4" fmla="*/ 1521232 h 2292348"/>
              <a:gd name="connsiteX5" fmla="*/ 1295944 w 3962403"/>
              <a:gd name="connsiteY5" fmla="*/ 1521232 h 2292348"/>
              <a:gd name="connsiteX6" fmla="*/ 0 w 3962403"/>
              <a:gd name="connsiteY6" fmla="*/ 2292348 h 2292348"/>
              <a:gd name="connsiteX0" fmla="*/ 0 w 3962403"/>
              <a:gd name="connsiteY0" fmla="*/ 2292348 h 2292348"/>
              <a:gd name="connsiteX1" fmla="*/ 10214 w 3962403"/>
              <a:gd name="connsiteY1" fmla="*/ 739774 h 2292348"/>
              <a:gd name="connsiteX2" fmla="*/ 1330308 w 3962403"/>
              <a:gd name="connsiteY2" fmla="*/ 0 h 2292348"/>
              <a:gd name="connsiteX3" fmla="*/ 3959208 w 3962403"/>
              <a:gd name="connsiteY3" fmla="*/ 0 h 2292348"/>
              <a:gd name="connsiteX4" fmla="*/ 3962403 w 3962403"/>
              <a:gd name="connsiteY4" fmla="*/ 1521232 h 2292348"/>
              <a:gd name="connsiteX5" fmla="*/ 1295944 w 3962403"/>
              <a:gd name="connsiteY5" fmla="*/ 1521232 h 2292348"/>
              <a:gd name="connsiteX6" fmla="*/ 0 w 3962403"/>
              <a:gd name="connsiteY6" fmla="*/ 2292348 h 2292348"/>
              <a:gd name="connsiteX0" fmla="*/ 0 w 3962403"/>
              <a:gd name="connsiteY0" fmla="*/ 2292348 h 2292348"/>
              <a:gd name="connsiteX1" fmla="*/ 215459 w 3962403"/>
              <a:gd name="connsiteY1" fmla="*/ 306386 h 2292348"/>
              <a:gd name="connsiteX2" fmla="*/ 1330308 w 3962403"/>
              <a:gd name="connsiteY2" fmla="*/ 0 h 2292348"/>
              <a:gd name="connsiteX3" fmla="*/ 3959208 w 3962403"/>
              <a:gd name="connsiteY3" fmla="*/ 0 h 2292348"/>
              <a:gd name="connsiteX4" fmla="*/ 3962403 w 3962403"/>
              <a:gd name="connsiteY4" fmla="*/ 1521232 h 2292348"/>
              <a:gd name="connsiteX5" fmla="*/ 1295944 w 3962403"/>
              <a:gd name="connsiteY5" fmla="*/ 1521232 h 2292348"/>
              <a:gd name="connsiteX6" fmla="*/ 0 w 3962403"/>
              <a:gd name="connsiteY6" fmla="*/ 2292348 h 2292348"/>
              <a:gd name="connsiteX0" fmla="*/ 0 w 3962403"/>
              <a:gd name="connsiteY0" fmla="*/ 2292348 h 2292348"/>
              <a:gd name="connsiteX1" fmla="*/ 10214 w 3962403"/>
              <a:gd name="connsiteY1" fmla="*/ 749299 h 2292348"/>
              <a:gd name="connsiteX2" fmla="*/ 1330308 w 3962403"/>
              <a:gd name="connsiteY2" fmla="*/ 0 h 2292348"/>
              <a:gd name="connsiteX3" fmla="*/ 3959208 w 3962403"/>
              <a:gd name="connsiteY3" fmla="*/ 0 h 2292348"/>
              <a:gd name="connsiteX4" fmla="*/ 3962403 w 3962403"/>
              <a:gd name="connsiteY4" fmla="*/ 1521232 h 2292348"/>
              <a:gd name="connsiteX5" fmla="*/ 1295944 w 3962403"/>
              <a:gd name="connsiteY5" fmla="*/ 1521232 h 2292348"/>
              <a:gd name="connsiteX6" fmla="*/ 0 w 3962403"/>
              <a:gd name="connsiteY6" fmla="*/ 2292348 h 2292348"/>
              <a:gd name="connsiteX0" fmla="*/ 0 w 3962403"/>
              <a:gd name="connsiteY0" fmla="*/ 2294281 h 2294281"/>
              <a:gd name="connsiteX1" fmla="*/ 10214 w 3962403"/>
              <a:gd name="connsiteY1" fmla="*/ 751232 h 2294281"/>
              <a:gd name="connsiteX2" fmla="*/ 1330308 w 3962403"/>
              <a:gd name="connsiteY2" fmla="*/ 1933 h 2294281"/>
              <a:gd name="connsiteX3" fmla="*/ 3853878 w 3962403"/>
              <a:gd name="connsiteY3" fmla="*/ 0 h 2294281"/>
              <a:gd name="connsiteX4" fmla="*/ 3959208 w 3962403"/>
              <a:gd name="connsiteY4" fmla="*/ 1933 h 2294281"/>
              <a:gd name="connsiteX5" fmla="*/ 3962403 w 3962403"/>
              <a:gd name="connsiteY5" fmla="*/ 1523165 h 2294281"/>
              <a:gd name="connsiteX6" fmla="*/ 1295944 w 3962403"/>
              <a:gd name="connsiteY6" fmla="*/ 1523165 h 2294281"/>
              <a:gd name="connsiteX7" fmla="*/ 0 w 3962403"/>
              <a:gd name="connsiteY7" fmla="*/ 2294281 h 2294281"/>
              <a:gd name="connsiteX0" fmla="*/ 0 w 3962403"/>
              <a:gd name="connsiteY0" fmla="*/ 2294281 h 2294281"/>
              <a:gd name="connsiteX1" fmla="*/ 10214 w 3962403"/>
              <a:gd name="connsiteY1" fmla="*/ 751232 h 2294281"/>
              <a:gd name="connsiteX2" fmla="*/ 1330308 w 3962403"/>
              <a:gd name="connsiteY2" fmla="*/ 1933 h 2294281"/>
              <a:gd name="connsiteX3" fmla="*/ 3853878 w 3962403"/>
              <a:gd name="connsiteY3" fmla="*/ 0 h 2294281"/>
              <a:gd name="connsiteX4" fmla="*/ 3961761 w 3962403"/>
              <a:gd name="connsiteY4" fmla="*/ 255934 h 2294281"/>
              <a:gd name="connsiteX5" fmla="*/ 3962403 w 3962403"/>
              <a:gd name="connsiteY5" fmla="*/ 1523165 h 2294281"/>
              <a:gd name="connsiteX6" fmla="*/ 1295944 w 3962403"/>
              <a:gd name="connsiteY6" fmla="*/ 1523165 h 2294281"/>
              <a:gd name="connsiteX7" fmla="*/ 0 w 3962403"/>
              <a:gd name="connsiteY7" fmla="*/ 2294281 h 2294281"/>
              <a:gd name="connsiteX0" fmla="*/ 0 w 3962403"/>
              <a:gd name="connsiteY0" fmla="*/ 2294281 h 2294281"/>
              <a:gd name="connsiteX1" fmla="*/ 10214 w 3962403"/>
              <a:gd name="connsiteY1" fmla="*/ 751232 h 2294281"/>
              <a:gd name="connsiteX2" fmla="*/ 1330308 w 3962403"/>
              <a:gd name="connsiteY2" fmla="*/ 1933 h 2294281"/>
              <a:gd name="connsiteX3" fmla="*/ 3707549 w 3962403"/>
              <a:gd name="connsiteY3" fmla="*/ 0 h 2294281"/>
              <a:gd name="connsiteX4" fmla="*/ 3961761 w 3962403"/>
              <a:gd name="connsiteY4" fmla="*/ 255934 h 2294281"/>
              <a:gd name="connsiteX5" fmla="*/ 3962403 w 3962403"/>
              <a:gd name="connsiteY5" fmla="*/ 1523165 h 2294281"/>
              <a:gd name="connsiteX6" fmla="*/ 1295944 w 3962403"/>
              <a:gd name="connsiteY6" fmla="*/ 1523165 h 2294281"/>
              <a:gd name="connsiteX7" fmla="*/ 0 w 3962403"/>
              <a:gd name="connsiteY7" fmla="*/ 2294281 h 2294281"/>
              <a:gd name="connsiteX0" fmla="*/ 0 w 4146125"/>
              <a:gd name="connsiteY0" fmla="*/ 2294281 h 2294281"/>
              <a:gd name="connsiteX1" fmla="*/ 10214 w 4146125"/>
              <a:gd name="connsiteY1" fmla="*/ 751232 h 2294281"/>
              <a:gd name="connsiteX2" fmla="*/ 1330308 w 4146125"/>
              <a:gd name="connsiteY2" fmla="*/ 1933 h 2294281"/>
              <a:gd name="connsiteX3" fmla="*/ 3707549 w 4146125"/>
              <a:gd name="connsiteY3" fmla="*/ 0 h 2294281"/>
              <a:gd name="connsiteX4" fmla="*/ 3961761 w 4146125"/>
              <a:gd name="connsiteY4" fmla="*/ 255934 h 2294281"/>
              <a:gd name="connsiteX5" fmla="*/ 3962403 w 4146125"/>
              <a:gd name="connsiteY5" fmla="*/ 1523165 h 2294281"/>
              <a:gd name="connsiteX6" fmla="*/ 1295944 w 4146125"/>
              <a:gd name="connsiteY6" fmla="*/ 1523165 h 2294281"/>
              <a:gd name="connsiteX7" fmla="*/ 0 w 4146125"/>
              <a:gd name="connsiteY7" fmla="*/ 2294281 h 2294281"/>
              <a:gd name="connsiteX0" fmla="*/ 0 w 4146125"/>
              <a:gd name="connsiteY0" fmla="*/ 2294281 h 2294281"/>
              <a:gd name="connsiteX1" fmla="*/ 10214 w 4146125"/>
              <a:gd name="connsiteY1" fmla="*/ 751232 h 2294281"/>
              <a:gd name="connsiteX2" fmla="*/ 1330308 w 4146125"/>
              <a:gd name="connsiteY2" fmla="*/ 1933 h 2294281"/>
              <a:gd name="connsiteX3" fmla="*/ 3707549 w 4146125"/>
              <a:gd name="connsiteY3" fmla="*/ 0 h 2294281"/>
              <a:gd name="connsiteX4" fmla="*/ 3961761 w 4146125"/>
              <a:gd name="connsiteY4" fmla="*/ 255934 h 2294281"/>
              <a:gd name="connsiteX5" fmla="*/ 3962403 w 4146125"/>
              <a:gd name="connsiteY5" fmla="*/ 1523165 h 2294281"/>
              <a:gd name="connsiteX6" fmla="*/ 1295944 w 4146125"/>
              <a:gd name="connsiteY6" fmla="*/ 1523165 h 2294281"/>
              <a:gd name="connsiteX7" fmla="*/ 0 w 4146125"/>
              <a:gd name="connsiteY7" fmla="*/ 2294281 h 2294281"/>
              <a:gd name="connsiteX0" fmla="*/ 0 w 3962403"/>
              <a:gd name="connsiteY0" fmla="*/ 2294281 h 2294281"/>
              <a:gd name="connsiteX1" fmla="*/ 10214 w 3962403"/>
              <a:gd name="connsiteY1" fmla="*/ 751232 h 2294281"/>
              <a:gd name="connsiteX2" fmla="*/ 1330308 w 3962403"/>
              <a:gd name="connsiteY2" fmla="*/ 1933 h 2294281"/>
              <a:gd name="connsiteX3" fmla="*/ 3707549 w 3962403"/>
              <a:gd name="connsiteY3" fmla="*/ 0 h 2294281"/>
              <a:gd name="connsiteX4" fmla="*/ 3961761 w 3962403"/>
              <a:gd name="connsiteY4" fmla="*/ 255934 h 2294281"/>
              <a:gd name="connsiteX5" fmla="*/ 3962403 w 3962403"/>
              <a:gd name="connsiteY5" fmla="*/ 1523165 h 2294281"/>
              <a:gd name="connsiteX6" fmla="*/ 1295944 w 3962403"/>
              <a:gd name="connsiteY6" fmla="*/ 1523165 h 2294281"/>
              <a:gd name="connsiteX7" fmla="*/ 0 w 3962403"/>
              <a:gd name="connsiteY7" fmla="*/ 2294281 h 2294281"/>
              <a:gd name="connsiteX0" fmla="*/ 0 w 3962403"/>
              <a:gd name="connsiteY0" fmla="*/ 2294281 h 2294281"/>
              <a:gd name="connsiteX1" fmla="*/ 10214 w 3962403"/>
              <a:gd name="connsiteY1" fmla="*/ 751232 h 2294281"/>
              <a:gd name="connsiteX2" fmla="*/ 1330308 w 3962403"/>
              <a:gd name="connsiteY2" fmla="*/ 1933 h 2294281"/>
              <a:gd name="connsiteX3" fmla="*/ 3707549 w 3962403"/>
              <a:gd name="connsiteY3" fmla="*/ 0 h 2294281"/>
              <a:gd name="connsiteX4" fmla="*/ 3961761 w 3962403"/>
              <a:gd name="connsiteY4" fmla="*/ 255934 h 2294281"/>
              <a:gd name="connsiteX5" fmla="*/ 3962403 w 3962403"/>
              <a:gd name="connsiteY5" fmla="*/ 1523165 h 2294281"/>
              <a:gd name="connsiteX6" fmla="*/ 1295944 w 3962403"/>
              <a:gd name="connsiteY6" fmla="*/ 1523165 h 2294281"/>
              <a:gd name="connsiteX7" fmla="*/ 0 w 3962403"/>
              <a:gd name="connsiteY7" fmla="*/ 2294281 h 2294281"/>
              <a:gd name="connsiteX0" fmla="*/ 0 w 3962403"/>
              <a:gd name="connsiteY0" fmla="*/ 2298329 h 2298329"/>
              <a:gd name="connsiteX1" fmla="*/ 10214 w 3962403"/>
              <a:gd name="connsiteY1" fmla="*/ 755280 h 2298329"/>
              <a:gd name="connsiteX2" fmla="*/ 1330308 w 3962403"/>
              <a:gd name="connsiteY2" fmla="*/ 5981 h 2298329"/>
              <a:gd name="connsiteX3" fmla="*/ 3707549 w 3962403"/>
              <a:gd name="connsiteY3" fmla="*/ 4048 h 2298329"/>
              <a:gd name="connsiteX4" fmla="*/ 3961761 w 3962403"/>
              <a:gd name="connsiteY4" fmla="*/ 259982 h 2298329"/>
              <a:gd name="connsiteX5" fmla="*/ 3962403 w 3962403"/>
              <a:gd name="connsiteY5" fmla="*/ 1527213 h 2298329"/>
              <a:gd name="connsiteX6" fmla="*/ 1295944 w 3962403"/>
              <a:gd name="connsiteY6" fmla="*/ 1527213 h 2298329"/>
              <a:gd name="connsiteX7" fmla="*/ 0 w 3962403"/>
              <a:gd name="connsiteY7" fmla="*/ 2298329 h 229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2403" h="2298329">
                <a:moveTo>
                  <a:pt x="0" y="2298329"/>
                </a:moveTo>
                <a:cubicBezTo>
                  <a:pt x="3405" y="1780804"/>
                  <a:pt x="6809" y="1272805"/>
                  <a:pt x="10214" y="755280"/>
                </a:cubicBezTo>
                <a:lnTo>
                  <a:pt x="1330308" y="5981"/>
                </a:lnTo>
                <a:lnTo>
                  <a:pt x="3707549" y="4048"/>
                </a:lnTo>
                <a:cubicBezTo>
                  <a:pt x="3914848" y="0"/>
                  <a:pt x="3955868" y="74039"/>
                  <a:pt x="3961761" y="259982"/>
                </a:cubicBezTo>
                <a:lnTo>
                  <a:pt x="3962403" y="1527213"/>
                </a:lnTo>
                <a:lnTo>
                  <a:pt x="1295944" y="1527213"/>
                </a:lnTo>
                <a:lnTo>
                  <a:pt x="0" y="2298329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bg1">
                  <a:lumMod val="95000"/>
                  <a:alpha val="0"/>
                </a:schemeClr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180000" rtlCol="0" anchor="t"/>
          <a:lstStyle/>
          <a:p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Ottica quantistica:</a:t>
            </a:r>
          </a:p>
          <a:p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Generazione e analisi di luce non classica  per </a:t>
            </a:r>
            <a:b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</a:br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fisica fondamentale e tecnologie quantistiche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>
              <a:spcBef>
                <a:spcPts val="300"/>
              </a:spcBef>
            </a:pP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Ottica altamente non-lineare:</a:t>
            </a:r>
          </a:p>
          <a:p>
            <a:r>
              <a:rPr lang="it-IT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Generazione ed applicazioni di radiazione dalle caratteristiche spettrali estreme</a:t>
            </a:r>
            <a:endParaRPr lang="it-IT" sz="12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sp>
        <p:nvSpPr>
          <p:cNvPr id="44" name="Figura a mano libera 43"/>
          <p:cNvSpPr/>
          <p:nvPr/>
        </p:nvSpPr>
        <p:spPr>
          <a:xfrm flipH="1">
            <a:off x="818773" y="2638498"/>
            <a:ext cx="3596450" cy="1343492"/>
          </a:xfrm>
          <a:custGeom>
            <a:avLst/>
            <a:gdLst>
              <a:gd name="connsiteX0" fmla="*/ 0 w 3962400"/>
              <a:gd name="connsiteY0" fmla="*/ 752475 h 1514475"/>
              <a:gd name="connsiteX1" fmla="*/ 1328737 w 3962400"/>
              <a:gd name="connsiteY1" fmla="*/ 0 h 1514475"/>
              <a:gd name="connsiteX2" fmla="*/ 3962400 w 3962400"/>
              <a:gd name="connsiteY2" fmla="*/ 0 h 1514475"/>
              <a:gd name="connsiteX3" fmla="*/ 3962400 w 3962400"/>
              <a:gd name="connsiteY3" fmla="*/ 1500188 h 1514475"/>
              <a:gd name="connsiteX4" fmla="*/ 1323975 w 3962400"/>
              <a:gd name="connsiteY4" fmla="*/ 1514475 h 1514475"/>
              <a:gd name="connsiteX5" fmla="*/ 0 w 3962400"/>
              <a:gd name="connsiteY5" fmla="*/ 752475 h 1514475"/>
              <a:gd name="connsiteX0" fmla="*/ 0 w 3962400"/>
              <a:gd name="connsiteY0" fmla="*/ 752475 h 1514475"/>
              <a:gd name="connsiteX1" fmla="*/ 1328737 w 3962400"/>
              <a:gd name="connsiteY1" fmla="*/ 0 h 1514475"/>
              <a:gd name="connsiteX2" fmla="*/ 3962400 w 3962400"/>
              <a:gd name="connsiteY2" fmla="*/ 0 h 1514475"/>
              <a:gd name="connsiteX3" fmla="*/ 3962400 w 3962400"/>
              <a:gd name="connsiteY3" fmla="*/ 1500188 h 1514475"/>
              <a:gd name="connsiteX4" fmla="*/ 1304590 w 3962400"/>
              <a:gd name="connsiteY4" fmla="*/ 1514475 h 1514475"/>
              <a:gd name="connsiteX5" fmla="*/ 0 w 3962400"/>
              <a:gd name="connsiteY5" fmla="*/ 752475 h 1514475"/>
              <a:gd name="connsiteX0" fmla="*/ 0 w 3962400"/>
              <a:gd name="connsiteY0" fmla="*/ 775821 h 1537821"/>
              <a:gd name="connsiteX1" fmla="*/ 1304590 w 3962400"/>
              <a:gd name="connsiteY1" fmla="*/ 0 h 1537821"/>
              <a:gd name="connsiteX2" fmla="*/ 3962400 w 3962400"/>
              <a:gd name="connsiteY2" fmla="*/ 23346 h 1537821"/>
              <a:gd name="connsiteX3" fmla="*/ 3962400 w 3962400"/>
              <a:gd name="connsiteY3" fmla="*/ 1523534 h 1537821"/>
              <a:gd name="connsiteX4" fmla="*/ 1304590 w 3962400"/>
              <a:gd name="connsiteY4" fmla="*/ 1537821 h 1537821"/>
              <a:gd name="connsiteX5" fmla="*/ 0 w 3962400"/>
              <a:gd name="connsiteY5" fmla="*/ 775821 h 1537821"/>
              <a:gd name="connsiteX0" fmla="*/ 0 w 3962400"/>
              <a:gd name="connsiteY0" fmla="*/ 775821 h 1537821"/>
              <a:gd name="connsiteX1" fmla="*/ 1304590 w 3962400"/>
              <a:gd name="connsiteY1" fmla="*/ 0 h 1537821"/>
              <a:gd name="connsiteX2" fmla="*/ 3962400 w 3962400"/>
              <a:gd name="connsiteY2" fmla="*/ 0 h 1537821"/>
              <a:gd name="connsiteX3" fmla="*/ 3962400 w 3962400"/>
              <a:gd name="connsiteY3" fmla="*/ 1523534 h 1537821"/>
              <a:gd name="connsiteX4" fmla="*/ 1304590 w 3962400"/>
              <a:gd name="connsiteY4" fmla="*/ 1537821 h 1537821"/>
              <a:gd name="connsiteX5" fmla="*/ 0 w 3962400"/>
              <a:gd name="connsiteY5" fmla="*/ 775821 h 1537821"/>
              <a:gd name="connsiteX0" fmla="*/ 0 w 3962400"/>
              <a:gd name="connsiteY0" fmla="*/ 775821 h 1537821"/>
              <a:gd name="connsiteX1" fmla="*/ 1304590 w 3962400"/>
              <a:gd name="connsiteY1" fmla="*/ 0 h 1537821"/>
              <a:gd name="connsiteX2" fmla="*/ 3962400 w 3962400"/>
              <a:gd name="connsiteY2" fmla="*/ 0 h 1537821"/>
              <a:gd name="connsiteX3" fmla="*/ 3962400 w 3962400"/>
              <a:gd name="connsiteY3" fmla="*/ 1367959 h 1537821"/>
              <a:gd name="connsiteX4" fmla="*/ 1304590 w 3962400"/>
              <a:gd name="connsiteY4" fmla="*/ 1537821 h 1537821"/>
              <a:gd name="connsiteX5" fmla="*/ 0 w 3962400"/>
              <a:gd name="connsiteY5" fmla="*/ 775821 h 1537821"/>
              <a:gd name="connsiteX0" fmla="*/ 0 w 3962400"/>
              <a:gd name="connsiteY0" fmla="*/ 775821 h 1539619"/>
              <a:gd name="connsiteX1" fmla="*/ 1304590 w 3962400"/>
              <a:gd name="connsiteY1" fmla="*/ 0 h 1539619"/>
              <a:gd name="connsiteX2" fmla="*/ 3962400 w 3962400"/>
              <a:gd name="connsiteY2" fmla="*/ 0 h 1539619"/>
              <a:gd name="connsiteX3" fmla="*/ 3962400 w 3962400"/>
              <a:gd name="connsiteY3" fmla="*/ 1539619 h 1539619"/>
              <a:gd name="connsiteX4" fmla="*/ 1304590 w 3962400"/>
              <a:gd name="connsiteY4" fmla="*/ 1537821 h 1539619"/>
              <a:gd name="connsiteX5" fmla="*/ 0 w 3962400"/>
              <a:gd name="connsiteY5" fmla="*/ 775821 h 1539619"/>
              <a:gd name="connsiteX0" fmla="*/ 0 w 3137848"/>
              <a:gd name="connsiteY0" fmla="*/ 771117 h 1539619"/>
              <a:gd name="connsiteX1" fmla="*/ 480038 w 3137848"/>
              <a:gd name="connsiteY1" fmla="*/ 0 h 1539619"/>
              <a:gd name="connsiteX2" fmla="*/ 3137848 w 3137848"/>
              <a:gd name="connsiteY2" fmla="*/ 0 h 1539619"/>
              <a:gd name="connsiteX3" fmla="*/ 3137848 w 3137848"/>
              <a:gd name="connsiteY3" fmla="*/ 1539619 h 1539619"/>
              <a:gd name="connsiteX4" fmla="*/ 480038 w 3137848"/>
              <a:gd name="connsiteY4" fmla="*/ 1537821 h 1539619"/>
              <a:gd name="connsiteX5" fmla="*/ 0 w 3137848"/>
              <a:gd name="connsiteY5" fmla="*/ 771117 h 1539619"/>
              <a:gd name="connsiteX0" fmla="*/ 0 w 3946372"/>
              <a:gd name="connsiteY0" fmla="*/ 771117 h 1539619"/>
              <a:gd name="connsiteX1" fmla="*/ 1288562 w 3946372"/>
              <a:gd name="connsiteY1" fmla="*/ 0 h 1539619"/>
              <a:gd name="connsiteX2" fmla="*/ 3946372 w 3946372"/>
              <a:gd name="connsiteY2" fmla="*/ 0 h 1539619"/>
              <a:gd name="connsiteX3" fmla="*/ 3946372 w 3946372"/>
              <a:gd name="connsiteY3" fmla="*/ 1539619 h 1539619"/>
              <a:gd name="connsiteX4" fmla="*/ 1288562 w 3946372"/>
              <a:gd name="connsiteY4" fmla="*/ 1537821 h 1539619"/>
              <a:gd name="connsiteX5" fmla="*/ 0 w 3946372"/>
              <a:gd name="connsiteY5" fmla="*/ 771117 h 153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6372" h="1539619">
                <a:moveTo>
                  <a:pt x="0" y="771117"/>
                </a:moveTo>
                <a:lnTo>
                  <a:pt x="1288562" y="0"/>
                </a:lnTo>
                <a:lnTo>
                  <a:pt x="3946372" y="0"/>
                </a:lnTo>
                <a:lnTo>
                  <a:pt x="3946372" y="1539619"/>
                </a:lnTo>
                <a:lnTo>
                  <a:pt x="1288562" y="1537821"/>
                </a:lnTo>
                <a:lnTo>
                  <a:pt x="0" y="771117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54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68000" rtlCol="0" anchor="t"/>
          <a:lstStyle/>
          <a:p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Medio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e 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lontano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en-US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Infrarosso</a:t>
            </a:r>
            <a:r>
              <a: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:</a:t>
            </a:r>
          </a:p>
          <a:p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Spettroscopia molecolare e caratterizzazione  di sorgenti:</a:t>
            </a:r>
          </a:p>
          <a:p>
            <a:pPr lvl="1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it-IT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TuFir</a:t>
            </a:r>
            <a:endParaRPr lang="it-IT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DFG</a:t>
            </a:r>
          </a:p>
          <a:p>
            <a:pPr lvl="1">
              <a:buFont typeface="Arial" pitchFamily="34" charset="0"/>
              <a:buChar char="•"/>
            </a:pPr>
            <a:r>
              <a: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 </a:t>
            </a:r>
            <a:r>
              <a:rPr lang="it-IT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QCLs</a:t>
            </a:r>
            <a:endParaRPr lang="it-IT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  <a:p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Gruppo 59"/>
          <p:cNvGrpSpPr/>
          <p:nvPr/>
        </p:nvGrpSpPr>
        <p:grpSpPr>
          <a:xfrm>
            <a:off x="1992470" y="3390087"/>
            <a:ext cx="966783" cy="430887"/>
            <a:chOff x="2039770" y="3607570"/>
            <a:chExt cx="1107916" cy="493789"/>
          </a:xfrm>
        </p:grpSpPr>
        <p:sp>
          <p:nvSpPr>
            <p:cNvPr id="48" name="Freccia a destra 47"/>
            <p:cNvSpPr/>
            <p:nvPr/>
          </p:nvSpPr>
          <p:spPr>
            <a:xfrm>
              <a:off x="2039770" y="3650684"/>
              <a:ext cx="451645" cy="399676"/>
            </a:xfrm>
            <a:prstGeom prst="rightArrow">
              <a:avLst>
                <a:gd name="adj1" fmla="val 50000"/>
                <a:gd name="adj2" fmla="val 64610"/>
              </a:avLst>
            </a:prstGeom>
            <a:gradFill>
              <a:gsLst>
                <a:gs pos="0">
                  <a:srgbClr val="800000"/>
                </a:gs>
                <a:gs pos="86000">
                  <a:schemeClr val="bg1">
                    <a:lumMod val="95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423682" y="3607570"/>
              <a:ext cx="724004" cy="493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THz</a:t>
              </a:r>
              <a:endPara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</p:txBody>
        </p:sp>
      </p:grpSp>
      <p:grpSp>
        <p:nvGrpSpPr>
          <p:cNvPr id="3" name="Gruppo 60"/>
          <p:cNvGrpSpPr/>
          <p:nvPr/>
        </p:nvGrpSpPr>
        <p:grpSpPr>
          <a:xfrm>
            <a:off x="819523" y="3309939"/>
            <a:ext cx="3603312" cy="1982328"/>
            <a:chOff x="233679" y="3500781"/>
            <a:chExt cx="4129332" cy="2271711"/>
          </a:xfrm>
        </p:grpSpPr>
        <p:sp>
          <p:nvSpPr>
            <p:cNvPr id="43" name="Figura a mano libera 42"/>
            <p:cNvSpPr/>
            <p:nvPr/>
          </p:nvSpPr>
          <p:spPr>
            <a:xfrm flipH="1" flipV="1">
              <a:off x="233679" y="3500781"/>
              <a:ext cx="4129332" cy="2271711"/>
            </a:xfrm>
            <a:custGeom>
              <a:avLst/>
              <a:gdLst>
                <a:gd name="connsiteX0" fmla="*/ 0 w 3962400"/>
                <a:gd name="connsiteY0" fmla="*/ 2292350 h 2292350"/>
                <a:gd name="connsiteX1" fmla="*/ 0 w 3962400"/>
                <a:gd name="connsiteY1" fmla="*/ 762000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36700 h 2292350"/>
                <a:gd name="connsiteX5" fmla="*/ 1333500 w 3962400"/>
                <a:gd name="connsiteY5" fmla="*/ 153670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0 w 3962400"/>
                <a:gd name="connsiteY1" fmla="*/ 499637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36700 h 2292350"/>
                <a:gd name="connsiteX5" fmla="*/ 1333500 w 3962400"/>
                <a:gd name="connsiteY5" fmla="*/ 1536700 h 2292350"/>
                <a:gd name="connsiteX6" fmla="*/ 0 w 3962400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36700 h 2292350"/>
                <a:gd name="connsiteX5" fmla="*/ 1341276 w 3970176"/>
                <a:gd name="connsiteY5" fmla="*/ 1536700 h 2292350"/>
                <a:gd name="connsiteX6" fmla="*/ 7776 w 3970176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36700 h 2292350"/>
                <a:gd name="connsiteX5" fmla="*/ 1305013 w 3970176"/>
                <a:gd name="connsiteY5" fmla="*/ 1518680 h 2292350"/>
                <a:gd name="connsiteX6" fmla="*/ 7776 w 3970176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16866 h 2292350"/>
                <a:gd name="connsiteX5" fmla="*/ 1305013 w 3970176"/>
                <a:gd name="connsiteY5" fmla="*/ 1518680 h 2292350"/>
                <a:gd name="connsiteX6" fmla="*/ 7776 w 3970176"/>
                <a:gd name="connsiteY6" fmla="*/ 2292350 h 2292350"/>
                <a:gd name="connsiteX0" fmla="*/ 0 w 3962400"/>
                <a:gd name="connsiteY0" fmla="*/ 2292350 h 2292350"/>
                <a:gd name="connsiteX1" fmla="*/ 221546 w 3962400"/>
                <a:gd name="connsiteY1" fmla="*/ 801830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16866 h 2292350"/>
                <a:gd name="connsiteX5" fmla="*/ 1297237 w 3962400"/>
                <a:gd name="connsiteY5" fmla="*/ 151868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5114 w 3962400"/>
                <a:gd name="connsiteY1" fmla="*/ 736942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16866 h 2292350"/>
                <a:gd name="connsiteX5" fmla="*/ 1297237 w 3962400"/>
                <a:gd name="connsiteY5" fmla="*/ 151868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5114 w 3962400"/>
                <a:gd name="connsiteY1" fmla="*/ 736942 h 2292350"/>
                <a:gd name="connsiteX2" fmla="*/ 1333500 w 3962400"/>
                <a:gd name="connsiteY2" fmla="*/ 0 h 2292350"/>
                <a:gd name="connsiteX3" fmla="*/ 3829491 w 3962400"/>
                <a:gd name="connsiteY3" fmla="*/ 6753 h 2292350"/>
                <a:gd name="connsiteX4" fmla="*/ 3962400 w 3962400"/>
                <a:gd name="connsiteY4" fmla="*/ 0 h 2292350"/>
                <a:gd name="connsiteX5" fmla="*/ 3962400 w 3962400"/>
                <a:gd name="connsiteY5" fmla="*/ 1516866 h 2292350"/>
                <a:gd name="connsiteX6" fmla="*/ 1297237 w 3962400"/>
                <a:gd name="connsiteY6" fmla="*/ 1518680 h 2292350"/>
                <a:gd name="connsiteX7" fmla="*/ 0 w 3962400"/>
                <a:gd name="connsiteY7" fmla="*/ 2292350 h 2292350"/>
                <a:gd name="connsiteX0" fmla="*/ 0 w 3962404"/>
                <a:gd name="connsiteY0" fmla="*/ 2292350 h 2292350"/>
                <a:gd name="connsiteX1" fmla="*/ 5114 w 3962404"/>
                <a:gd name="connsiteY1" fmla="*/ 736942 h 2292350"/>
                <a:gd name="connsiteX2" fmla="*/ 1333500 w 3962404"/>
                <a:gd name="connsiteY2" fmla="*/ 0 h 2292350"/>
                <a:gd name="connsiteX3" fmla="*/ 3829491 w 3962404"/>
                <a:gd name="connsiteY3" fmla="*/ 6753 h 2292350"/>
                <a:gd name="connsiteX4" fmla="*/ 3962404 w 3962404"/>
                <a:gd name="connsiteY4" fmla="*/ 173352 h 2292350"/>
                <a:gd name="connsiteX5" fmla="*/ 3962400 w 3962404"/>
                <a:gd name="connsiteY5" fmla="*/ 1516866 h 2292350"/>
                <a:gd name="connsiteX6" fmla="*/ 1297237 w 3962404"/>
                <a:gd name="connsiteY6" fmla="*/ 1518680 h 2292350"/>
                <a:gd name="connsiteX7" fmla="*/ 0 w 3962404"/>
                <a:gd name="connsiteY7" fmla="*/ 2292350 h 2292350"/>
                <a:gd name="connsiteX0" fmla="*/ 0 w 3962404"/>
                <a:gd name="connsiteY0" fmla="*/ 2292350 h 2292350"/>
                <a:gd name="connsiteX1" fmla="*/ 5114 w 3962404"/>
                <a:gd name="connsiteY1" fmla="*/ 736942 h 2292350"/>
                <a:gd name="connsiteX2" fmla="*/ 1333500 w 3962404"/>
                <a:gd name="connsiteY2" fmla="*/ 0 h 2292350"/>
                <a:gd name="connsiteX3" fmla="*/ 3786812 w 3962404"/>
                <a:gd name="connsiteY3" fmla="*/ 1 h 2292350"/>
                <a:gd name="connsiteX4" fmla="*/ 3962404 w 3962404"/>
                <a:gd name="connsiteY4" fmla="*/ 173352 h 2292350"/>
                <a:gd name="connsiteX5" fmla="*/ 3962400 w 3962404"/>
                <a:gd name="connsiteY5" fmla="*/ 1516866 h 2292350"/>
                <a:gd name="connsiteX6" fmla="*/ 1297237 w 3962404"/>
                <a:gd name="connsiteY6" fmla="*/ 1518680 h 2292350"/>
                <a:gd name="connsiteX7" fmla="*/ 0 w 3962404"/>
                <a:gd name="connsiteY7" fmla="*/ 2292350 h 2292350"/>
                <a:gd name="connsiteX0" fmla="*/ 0 w 4224963"/>
                <a:gd name="connsiteY0" fmla="*/ 2371809 h 2371809"/>
                <a:gd name="connsiteX1" fmla="*/ 5114 w 4224963"/>
                <a:gd name="connsiteY1" fmla="*/ 816401 h 2371809"/>
                <a:gd name="connsiteX2" fmla="*/ 1333500 w 4224963"/>
                <a:gd name="connsiteY2" fmla="*/ 79459 h 2371809"/>
                <a:gd name="connsiteX3" fmla="*/ 3786812 w 4224963"/>
                <a:gd name="connsiteY3" fmla="*/ 79460 h 2371809"/>
                <a:gd name="connsiteX4" fmla="*/ 3962404 w 4224963"/>
                <a:gd name="connsiteY4" fmla="*/ 252811 h 2371809"/>
                <a:gd name="connsiteX5" fmla="*/ 3962400 w 4224963"/>
                <a:gd name="connsiteY5" fmla="*/ 1596325 h 2371809"/>
                <a:gd name="connsiteX6" fmla="*/ 1297237 w 4224963"/>
                <a:gd name="connsiteY6" fmla="*/ 1598139 h 2371809"/>
                <a:gd name="connsiteX7" fmla="*/ 0 w 4224963"/>
                <a:gd name="connsiteY7" fmla="*/ 2371809 h 2371809"/>
                <a:gd name="connsiteX0" fmla="*/ 0 w 3969723"/>
                <a:gd name="connsiteY0" fmla="*/ 2371809 h 2371809"/>
                <a:gd name="connsiteX1" fmla="*/ 5114 w 3969723"/>
                <a:gd name="connsiteY1" fmla="*/ 816401 h 2371809"/>
                <a:gd name="connsiteX2" fmla="*/ 1333500 w 3969723"/>
                <a:gd name="connsiteY2" fmla="*/ 79459 h 2371809"/>
                <a:gd name="connsiteX3" fmla="*/ 3786812 w 3969723"/>
                <a:gd name="connsiteY3" fmla="*/ 79460 h 2371809"/>
                <a:gd name="connsiteX4" fmla="*/ 3962404 w 3969723"/>
                <a:gd name="connsiteY4" fmla="*/ 252811 h 2371809"/>
                <a:gd name="connsiteX5" fmla="*/ 3962400 w 3969723"/>
                <a:gd name="connsiteY5" fmla="*/ 1596325 h 2371809"/>
                <a:gd name="connsiteX6" fmla="*/ 1297237 w 3969723"/>
                <a:gd name="connsiteY6" fmla="*/ 1598139 h 2371809"/>
                <a:gd name="connsiteX7" fmla="*/ 0 w 3969723"/>
                <a:gd name="connsiteY7" fmla="*/ 2371809 h 2371809"/>
                <a:gd name="connsiteX0" fmla="*/ 0 w 3969723"/>
                <a:gd name="connsiteY0" fmla="*/ 2300608 h 2300608"/>
                <a:gd name="connsiteX1" fmla="*/ 5114 w 3969723"/>
                <a:gd name="connsiteY1" fmla="*/ 745200 h 2300608"/>
                <a:gd name="connsiteX2" fmla="*/ 1333500 w 3969723"/>
                <a:gd name="connsiteY2" fmla="*/ 8258 h 2300608"/>
                <a:gd name="connsiteX3" fmla="*/ 3786812 w 3969723"/>
                <a:gd name="connsiteY3" fmla="*/ 8259 h 2300608"/>
                <a:gd name="connsiteX4" fmla="*/ 3962404 w 3969723"/>
                <a:gd name="connsiteY4" fmla="*/ 181610 h 2300608"/>
                <a:gd name="connsiteX5" fmla="*/ 3962400 w 3969723"/>
                <a:gd name="connsiteY5" fmla="*/ 1525124 h 2300608"/>
                <a:gd name="connsiteX6" fmla="*/ 1297237 w 3969723"/>
                <a:gd name="connsiteY6" fmla="*/ 1526938 h 2300608"/>
                <a:gd name="connsiteX7" fmla="*/ 0 w 3969723"/>
                <a:gd name="connsiteY7" fmla="*/ 2300608 h 2300608"/>
                <a:gd name="connsiteX0" fmla="*/ 0 w 3962404"/>
                <a:gd name="connsiteY0" fmla="*/ 2300608 h 2300608"/>
                <a:gd name="connsiteX1" fmla="*/ 5114 w 3962404"/>
                <a:gd name="connsiteY1" fmla="*/ 745200 h 2300608"/>
                <a:gd name="connsiteX2" fmla="*/ 1333500 w 3962404"/>
                <a:gd name="connsiteY2" fmla="*/ 8258 h 2300608"/>
                <a:gd name="connsiteX3" fmla="*/ 3658774 w 3962404"/>
                <a:gd name="connsiteY3" fmla="*/ 8259 h 2300608"/>
                <a:gd name="connsiteX4" fmla="*/ 3962404 w 3962404"/>
                <a:gd name="connsiteY4" fmla="*/ 181610 h 2300608"/>
                <a:gd name="connsiteX5" fmla="*/ 3962400 w 3962404"/>
                <a:gd name="connsiteY5" fmla="*/ 1525124 h 2300608"/>
                <a:gd name="connsiteX6" fmla="*/ 1297237 w 3962404"/>
                <a:gd name="connsiteY6" fmla="*/ 1526938 h 2300608"/>
                <a:gd name="connsiteX7" fmla="*/ 0 w 3962404"/>
                <a:gd name="connsiteY7" fmla="*/ 2300608 h 2300608"/>
                <a:gd name="connsiteX0" fmla="*/ 0 w 3962405"/>
                <a:gd name="connsiteY0" fmla="*/ 2300608 h 2300608"/>
                <a:gd name="connsiteX1" fmla="*/ 5114 w 3962405"/>
                <a:gd name="connsiteY1" fmla="*/ 745200 h 2300608"/>
                <a:gd name="connsiteX2" fmla="*/ 1333500 w 3962405"/>
                <a:gd name="connsiteY2" fmla="*/ 8258 h 2300608"/>
                <a:gd name="connsiteX3" fmla="*/ 3658774 w 3962405"/>
                <a:gd name="connsiteY3" fmla="*/ 8259 h 2300608"/>
                <a:gd name="connsiteX4" fmla="*/ 3962405 w 3962405"/>
                <a:gd name="connsiteY4" fmla="*/ 321979 h 2300608"/>
                <a:gd name="connsiteX5" fmla="*/ 3962400 w 3962405"/>
                <a:gd name="connsiteY5" fmla="*/ 1525124 h 2300608"/>
                <a:gd name="connsiteX6" fmla="*/ 1297237 w 3962405"/>
                <a:gd name="connsiteY6" fmla="*/ 1526938 h 2300608"/>
                <a:gd name="connsiteX7" fmla="*/ 0 w 3962405"/>
                <a:gd name="connsiteY7" fmla="*/ 2300608 h 2300608"/>
                <a:gd name="connsiteX0" fmla="*/ 0 w 3962405"/>
                <a:gd name="connsiteY0" fmla="*/ 2292350 h 2292350"/>
                <a:gd name="connsiteX1" fmla="*/ 5114 w 3962405"/>
                <a:gd name="connsiteY1" fmla="*/ 736942 h 2292350"/>
                <a:gd name="connsiteX2" fmla="*/ 1333500 w 3962405"/>
                <a:gd name="connsiteY2" fmla="*/ 0 h 2292350"/>
                <a:gd name="connsiteX3" fmla="*/ 3658774 w 3962405"/>
                <a:gd name="connsiteY3" fmla="*/ 1 h 2292350"/>
                <a:gd name="connsiteX4" fmla="*/ 3962405 w 3962405"/>
                <a:gd name="connsiteY4" fmla="*/ 313721 h 2292350"/>
                <a:gd name="connsiteX5" fmla="*/ 3962400 w 3962405"/>
                <a:gd name="connsiteY5" fmla="*/ 1516866 h 2292350"/>
                <a:gd name="connsiteX6" fmla="*/ 1297237 w 3962405"/>
                <a:gd name="connsiteY6" fmla="*/ 1518680 h 2292350"/>
                <a:gd name="connsiteX7" fmla="*/ 0 w 3962405"/>
                <a:gd name="connsiteY7" fmla="*/ 2292350 h 2292350"/>
                <a:gd name="connsiteX0" fmla="*/ 0 w 3964847"/>
                <a:gd name="connsiteY0" fmla="*/ 2292350 h 2292350"/>
                <a:gd name="connsiteX1" fmla="*/ 5114 w 3964847"/>
                <a:gd name="connsiteY1" fmla="*/ 736942 h 2292350"/>
                <a:gd name="connsiteX2" fmla="*/ 1333500 w 3964847"/>
                <a:gd name="connsiteY2" fmla="*/ 0 h 2292350"/>
                <a:gd name="connsiteX3" fmla="*/ 3658774 w 3964847"/>
                <a:gd name="connsiteY3" fmla="*/ 1 h 2292350"/>
                <a:gd name="connsiteX4" fmla="*/ 3962405 w 3964847"/>
                <a:gd name="connsiteY4" fmla="*/ 313721 h 2292350"/>
                <a:gd name="connsiteX5" fmla="*/ 3962400 w 3964847"/>
                <a:gd name="connsiteY5" fmla="*/ 1516866 h 2292350"/>
                <a:gd name="connsiteX6" fmla="*/ 1297237 w 3964847"/>
                <a:gd name="connsiteY6" fmla="*/ 1518680 h 2292350"/>
                <a:gd name="connsiteX7" fmla="*/ 0 w 3964847"/>
                <a:gd name="connsiteY7" fmla="*/ 2292350 h 22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4847" h="2292350">
                  <a:moveTo>
                    <a:pt x="0" y="2292350"/>
                  </a:moveTo>
                  <a:cubicBezTo>
                    <a:pt x="1705" y="1773881"/>
                    <a:pt x="3409" y="1255411"/>
                    <a:pt x="5114" y="736942"/>
                  </a:cubicBezTo>
                  <a:lnTo>
                    <a:pt x="1333500" y="0"/>
                  </a:lnTo>
                  <a:lnTo>
                    <a:pt x="3658774" y="1"/>
                  </a:lnTo>
                  <a:cubicBezTo>
                    <a:pt x="3890462" y="19569"/>
                    <a:pt x="3964847" y="83046"/>
                    <a:pt x="3962405" y="313721"/>
                  </a:cubicBezTo>
                  <a:cubicBezTo>
                    <a:pt x="3962404" y="761559"/>
                    <a:pt x="3962401" y="1069028"/>
                    <a:pt x="3962400" y="1516866"/>
                  </a:cubicBezTo>
                  <a:lnTo>
                    <a:pt x="1297237" y="1518680"/>
                  </a:lnTo>
                  <a:lnTo>
                    <a:pt x="0" y="229235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42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r"/>
              <a:endParaRPr lang="it-IT" dirty="0">
                <a:solidFill>
                  <a:srgbClr val="800000"/>
                </a:solidFill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36892" y="4357338"/>
              <a:ext cx="3323889" cy="1410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Metrologia di frequenza sull’Elio</a:t>
              </a:r>
            </a:p>
            <a:p>
              <a:pPr marL="0" lvl="1"/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Spettroscopia di precisione </a:t>
              </a:r>
              <a:b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</a:b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di </a:t>
              </a:r>
              <a:r>
                <a:rPr lang="it-IT" sz="1300" baseline="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3</a:t>
              </a: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He metastabile.</a:t>
              </a:r>
            </a:p>
            <a:p>
              <a:endPara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</p:txBody>
        </p:sp>
      </p:grpSp>
      <p:grpSp>
        <p:nvGrpSpPr>
          <p:cNvPr id="4" name="Gruppo 62"/>
          <p:cNvGrpSpPr/>
          <p:nvPr/>
        </p:nvGrpSpPr>
        <p:grpSpPr>
          <a:xfrm>
            <a:off x="4418077" y="1304093"/>
            <a:ext cx="3558934" cy="2013983"/>
            <a:chOff x="4355918" y="1192793"/>
            <a:chExt cx="4078476" cy="2307987"/>
          </a:xfrm>
        </p:grpSpPr>
        <p:sp>
          <p:nvSpPr>
            <p:cNvPr id="45" name="Figura a mano libera 44"/>
            <p:cNvSpPr/>
            <p:nvPr/>
          </p:nvSpPr>
          <p:spPr>
            <a:xfrm>
              <a:off x="4355918" y="1206499"/>
              <a:ext cx="4078476" cy="2294281"/>
            </a:xfrm>
            <a:custGeom>
              <a:avLst/>
              <a:gdLst>
                <a:gd name="connsiteX0" fmla="*/ 0 w 3962400"/>
                <a:gd name="connsiteY0" fmla="*/ 2292350 h 2292350"/>
                <a:gd name="connsiteX1" fmla="*/ 0 w 3962400"/>
                <a:gd name="connsiteY1" fmla="*/ 762000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36700 h 2292350"/>
                <a:gd name="connsiteX5" fmla="*/ 1333500 w 3962400"/>
                <a:gd name="connsiteY5" fmla="*/ 153670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0 w 3962400"/>
                <a:gd name="connsiteY1" fmla="*/ 499637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36700 h 2292350"/>
                <a:gd name="connsiteX5" fmla="*/ 1333500 w 3962400"/>
                <a:gd name="connsiteY5" fmla="*/ 1536700 h 2292350"/>
                <a:gd name="connsiteX6" fmla="*/ 0 w 3962400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36700 h 2292350"/>
                <a:gd name="connsiteX5" fmla="*/ 1341276 w 3970176"/>
                <a:gd name="connsiteY5" fmla="*/ 1536700 h 2292350"/>
                <a:gd name="connsiteX6" fmla="*/ 7776 w 3970176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36700 h 2292350"/>
                <a:gd name="connsiteX5" fmla="*/ 1306912 w 3970176"/>
                <a:gd name="connsiteY5" fmla="*/ 1521232 h 2292350"/>
                <a:gd name="connsiteX6" fmla="*/ 7776 w 3970176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371541 h 2292350"/>
                <a:gd name="connsiteX5" fmla="*/ 1306912 w 3970176"/>
                <a:gd name="connsiteY5" fmla="*/ 1521232 h 2292350"/>
                <a:gd name="connsiteX6" fmla="*/ 7776 w 3970176"/>
                <a:gd name="connsiteY6" fmla="*/ 2292350 h 2292350"/>
                <a:gd name="connsiteX0" fmla="*/ 7776 w 3973371"/>
                <a:gd name="connsiteY0" fmla="*/ 2292350 h 2292350"/>
                <a:gd name="connsiteX1" fmla="*/ 0 w 3973371"/>
                <a:gd name="connsiteY1" fmla="*/ 749724 h 2292350"/>
                <a:gd name="connsiteX2" fmla="*/ 1341276 w 3973371"/>
                <a:gd name="connsiteY2" fmla="*/ 0 h 2292350"/>
                <a:gd name="connsiteX3" fmla="*/ 3970176 w 3973371"/>
                <a:gd name="connsiteY3" fmla="*/ 0 h 2292350"/>
                <a:gd name="connsiteX4" fmla="*/ 3973371 w 3973371"/>
                <a:gd name="connsiteY4" fmla="*/ 1521232 h 2292350"/>
                <a:gd name="connsiteX5" fmla="*/ 1306912 w 3973371"/>
                <a:gd name="connsiteY5" fmla="*/ 1521232 h 2292350"/>
                <a:gd name="connsiteX6" fmla="*/ 7776 w 3973371"/>
                <a:gd name="connsiteY6" fmla="*/ 2292350 h 2292350"/>
                <a:gd name="connsiteX0" fmla="*/ 4584 w 3970179"/>
                <a:gd name="connsiteY0" fmla="*/ 2292350 h 2292350"/>
                <a:gd name="connsiteX1" fmla="*/ 0 w 3970179"/>
                <a:gd name="connsiteY1" fmla="*/ 500061 h 2292350"/>
                <a:gd name="connsiteX2" fmla="*/ 1338084 w 3970179"/>
                <a:gd name="connsiteY2" fmla="*/ 0 h 2292350"/>
                <a:gd name="connsiteX3" fmla="*/ 3966984 w 3970179"/>
                <a:gd name="connsiteY3" fmla="*/ 0 h 2292350"/>
                <a:gd name="connsiteX4" fmla="*/ 3970179 w 3970179"/>
                <a:gd name="connsiteY4" fmla="*/ 1521232 h 2292350"/>
                <a:gd name="connsiteX5" fmla="*/ 1303720 w 3970179"/>
                <a:gd name="connsiteY5" fmla="*/ 1521232 h 2292350"/>
                <a:gd name="connsiteX6" fmla="*/ 4584 w 3970179"/>
                <a:gd name="connsiteY6" fmla="*/ 2292350 h 2292350"/>
                <a:gd name="connsiteX0" fmla="*/ 0 w 3965595"/>
                <a:gd name="connsiteY0" fmla="*/ 2292350 h 2292350"/>
                <a:gd name="connsiteX1" fmla="*/ 82993 w 3965595"/>
                <a:gd name="connsiteY1" fmla="*/ 573086 h 2292350"/>
                <a:gd name="connsiteX2" fmla="*/ 1333500 w 3965595"/>
                <a:gd name="connsiteY2" fmla="*/ 0 h 2292350"/>
                <a:gd name="connsiteX3" fmla="*/ 3962400 w 3965595"/>
                <a:gd name="connsiteY3" fmla="*/ 0 h 2292350"/>
                <a:gd name="connsiteX4" fmla="*/ 3965595 w 3965595"/>
                <a:gd name="connsiteY4" fmla="*/ 1521232 h 2292350"/>
                <a:gd name="connsiteX5" fmla="*/ 1299136 w 3965595"/>
                <a:gd name="connsiteY5" fmla="*/ 1521232 h 2292350"/>
                <a:gd name="connsiteX6" fmla="*/ 0 w 3965595"/>
                <a:gd name="connsiteY6" fmla="*/ 2292350 h 2292350"/>
                <a:gd name="connsiteX0" fmla="*/ 0 w 3965595"/>
                <a:gd name="connsiteY0" fmla="*/ 2292350 h 2292350"/>
                <a:gd name="connsiteX1" fmla="*/ 16068 w 3965595"/>
                <a:gd name="connsiteY1" fmla="*/ 754061 h 2292350"/>
                <a:gd name="connsiteX2" fmla="*/ 1333500 w 3965595"/>
                <a:gd name="connsiteY2" fmla="*/ 0 h 2292350"/>
                <a:gd name="connsiteX3" fmla="*/ 3962400 w 3965595"/>
                <a:gd name="connsiteY3" fmla="*/ 0 h 2292350"/>
                <a:gd name="connsiteX4" fmla="*/ 3965595 w 3965595"/>
                <a:gd name="connsiteY4" fmla="*/ 1521232 h 2292350"/>
                <a:gd name="connsiteX5" fmla="*/ 1299136 w 3965595"/>
                <a:gd name="connsiteY5" fmla="*/ 1521232 h 2292350"/>
                <a:gd name="connsiteX6" fmla="*/ 0 w 3965595"/>
                <a:gd name="connsiteY6" fmla="*/ 2292350 h 2292350"/>
                <a:gd name="connsiteX0" fmla="*/ 148552 w 3949527"/>
                <a:gd name="connsiteY0" fmla="*/ 1935104 h 1935104"/>
                <a:gd name="connsiteX1" fmla="*/ 0 w 3949527"/>
                <a:gd name="connsiteY1" fmla="*/ 754061 h 1935104"/>
                <a:gd name="connsiteX2" fmla="*/ 1317432 w 3949527"/>
                <a:gd name="connsiteY2" fmla="*/ 0 h 1935104"/>
                <a:gd name="connsiteX3" fmla="*/ 3946332 w 3949527"/>
                <a:gd name="connsiteY3" fmla="*/ 0 h 1935104"/>
                <a:gd name="connsiteX4" fmla="*/ 3949527 w 3949527"/>
                <a:gd name="connsiteY4" fmla="*/ 1521232 h 1935104"/>
                <a:gd name="connsiteX5" fmla="*/ 1283068 w 3949527"/>
                <a:gd name="connsiteY5" fmla="*/ 1521232 h 1935104"/>
                <a:gd name="connsiteX6" fmla="*/ 148552 w 3949527"/>
                <a:gd name="connsiteY6" fmla="*/ 1935104 h 1935104"/>
                <a:gd name="connsiteX0" fmla="*/ 0 w 3962403"/>
                <a:gd name="connsiteY0" fmla="*/ 2292348 h 2292348"/>
                <a:gd name="connsiteX1" fmla="*/ 12876 w 3962403"/>
                <a:gd name="connsiteY1" fmla="*/ 754061 h 2292348"/>
                <a:gd name="connsiteX2" fmla="*/ 1330308 w 3962403"/>
                <a:gd name="connsiteY2" fmla="*/ 0 h 2292348"/>
                <a:gd name="connsiteX3" fmla="*/ 3959208 w 3962403"/>
                <a:gd name="connsiteY3" fmla="*/ 0 h 2292348"/>
                <a:gd name="connsiteX4" fmla="*/ 3962403 w 3962403"/>
                <a:gd name="connsiteY4" fmla="*/ 1521232 h 2292348"/>
                <a:gd name="connsiteX5" fmla="*/ 1295944 w 3962403"/>
                <a:gd name="connsiteY5" fmla="*/ 1521232 h 2292348"/>
                <a:gd name="connsiteX6" fmla="*/ 0 w 3962403"/>
                <a:gd name="connsiteY6" fmla="*/ 2292348 h 2292348"/>
                <a:gd name="connsiteX0" fmla="*/ 0 w 3962403"/>
                <a:gd name="connsiteY0" fmla="*/ 2292348 h 2292348"/>
                <a:gd name="connsiteX1" fmla="*/ 5177 w 3962403"/>
                <a:gd name="connsiteY1" fmla="*/ 370402 h 2292348"/>
                <a:gd name="connsiteX2" fmla="*/ 1330308 w 3962403"/>
                <a:gd name="connsiteY2" fmla="*/ 0 h 2292348"/>
                <a:gd name="connsiteX3" fmla="*/ 3959208 w 3962403"/>
                <a:gd name="connsiteY3" fmla="*/ 0 h 2292348"/>
                <a:gd name="connsiteX4" fmla="*/ 3962403 w 3962403"/>
                <a:gd name="connsiteY4" fmla="*/ 1521232 h 2292348"/>
                <a:gd name="connsiteX5" fmla="*/ 1295944 w 3962403"/>
                <a:gd name="connsiteY5" fmla="*/ 1521232 h 2292348"/>
                <a:gd name="connsiteX6" fmla="*/ 0 w 3962403"/>
                <a:gd name="connsiteY6" fmla="*/ 2292348 h 2292348"/>
                <a:gd name="connsiteX0" fmla="*/ 1725 w 3964128"/>
                <a:gd name="connsiteY0" fmla="*/ 2292348 h 2292348"/>
                <a:gd name="connsiteX1" fmla="*/ 1726 w 3964128"/>
                <a:gd name="connsiteY1" fmla="*/ 744477 h 2292348"/>
                <a:gd name="connsiteX2" fmla="*/ 1332033 w 3964128"/>
                <a:gd name="connsiteY2" fmla="*/ 0 h 2292348"/>
                <a:gd name="connsiteX3" fmla="*/ 3960933 w 3964128"/>
                <a:gd name="connsiteY3" fmla="*/ 0 h 2292348"/>
                <a:gd name="connsiteX4" fmla="*/ 3964128 w 3964128"/>
                <a:gd name="connsiteY4" fmla="*/ 1521232 h 2292348"/>
                <a:gd name="connsiteX5" fmla="*/ 1297669 w 3964128"/>
                <a:gd name="connsiteY5" fmla="*/ 1521232 h 2292348"/>
                <a:gd name="connsiteX6" fmla="*/ 1725 w 3964128"/>
                <a:gd name="connsiteY6" fmla="*/ 2292348 h 2292348"/>
                <a:gd name="connsiteX0" fmla="*/ 1725 w 3964128"/>
                <a:gd name="connsiteY0" fmla="*/ 2294281 h 2294281"/>
                <a:gd name="connsiteX1" fmla="*/ 1726 w 3964128"/>
                <a:gd name="connsiteY1" fmla="*/ 746410 h 2294281"/>
                <a:gd name="connsiteX2" fmla="*/ 1332033 w 3964128"/>
                <a:gd name="connsiteY2" fmla="*/ 1933 h 2294281"/>
                <a:gd name="connsiteX3" fmla="*/ 3627363 w 3964128"/>
                <a:gd name="connsiteY3" fmla="*/ 0 h 2294281"/>
                <a:gd name="connsiteX4" fmla="*/ 3960933 w 3964128"/>
                <a:gd name="connsiteY4" fmla="*/ 1933 h 2294281"/>
                <a:gd name="connsiteX5" fmla="*/ 3964128 w 3964128"/>
                <a:gd name="connsiteY5" fmla="*/ 1523165 h 2294281"/>
                <a:gd name="connsiteX6" fmla="*/ 1297669 w 3964128"/>
                <a:gd name="connsiteY6" fmla="*/ 1523165 h 2294281"/>
                <a:gd name="connsiteX7" fmla="*/ 1725 w 3964128"/>
                <a:gd name="connsiteY7" fmla="*/ 2294281 h 2294281"/>
                <a:gd name="connsiteX0" fmla="*/ 1725 w 3968770"/>
                <a:gd name="connsiteY0" fmla="*/ 2294281 h 2294281"/>
                <a:gd name="connsiteX1" fmla="*/ 1726 w 3968770"/>
                <a:gd name="connsiteY1" fmla="*/ 746410 h 2294281"/>
                <a:gd name="connsiteX2" fmla="*/ 1332033 w 3968770"/>
                <a:gd name="connsiteY2" fmla="*/ 1933 h 2294281"/>
                <a:gd name="connsiteX3" fmla="*/ 3627363 w 3968770"/>
                <a:gd name="connsiteY3" fmla="*/ 0 h 2294281"/>
                <a:gd name="connsiteX4" fmla="*/ 3968770 w 3968770"/>
                <a:gd name="connsiteY4" fmla="*/ 348882 h 2294281"/>
                <a:gd name="connsiteX5" fmla="*/ 3964128 w 3968770"/>
                <a:gd name="connsiteY5" fmla="*/ 1523165 h 2294281"/>
                <a:gd name="connsiteX6" fmla="*/ 1297669 w 3968770"/>
                <a:gd name="connsiteY6" fmla="*/ 1523165 h 2294281"/>
                <a:gd name="connsiteX7" fmla="*/ 1725 w 3968770"/>
                <a:gd name="connsiteY7" fmla="*/ 2294281 h 2294281"/>
                <a:gd name="connsiteX0" fmla="*/ 1725 w 4066819"/>
                <a:gd name="connsiteY0" fmla="*/ 2294281 h 2294281"/>
                <a:gd name="connsiteX1" fmla="*/ 1726 w 4066819"/>
                <a:gd name="connsiteY1" fmla="*/ 746410 h 2294281"/>
                <a:gd name="connsiteX2" fmla="*/ 1332033 w 4066819"/>
                <a:gd name="connsiteY2" fmla="*/ 1933 h 2294281"/>
                <a:gd name="connsiteX3" fmla="*/ 3627363 w 4066819"/>
                <a:gd name="connsiteY3" fmla="*/ 0 h 2294281"/>
                <a:gd name="connsiteX4" fmla="*/ 3968770 w 4066819"/>
                <a:gd name="connsiteY4" fmla="*/ 348882 h 2294281"/>
                <a:gd name="connsiteX5" fmla="*/ 3964128 w 4066819"/>
                <a:gd name="connsiteY5" fmla="*/ 1523165 h 2294281"/>
                <a:gd name="connsiteX6" fmla="*/ 1297669 w 4066819"/>
                <a:gd name="connsiteY6" fmla="*/ 1523165 h 2294281"/>
                <a:gd name="connsiteX7" fmla="*/ 1725 w 4066819"/>
                <a:gd name="connsiteY7" fmla="*/ 2294281 h 2294281"/>
                <a:gd name="connsiteX0" fmla="*/ 1725 w 4066819"/>
                <a:gd name="connsiteY0" fmla="*/ 2294281 h 2294281"/>
                <a:gd name="connsiteX1" fmla="*/ 1726 w 4066819"/>
                <a:gd name="connsiteY1" fmla="*/ 746410 h 2294281"/>
                <a:gd name="connsiteX2" fmla="*/ 1332033 w 4066819"/>
                <a:gd name="connsiteY2" fmla="*/ 1933 h 2294281"/>
                <a:gd name="connsiteX3" fmla="*/ 3627363 w 4066819"/>
                <a:gd name="connsiteY3" fmla="*/ 0 h 2294281"/>
                <a:gd name="connsiteX4" fmla="*/ 3968770 w 4066819"/>
                <a:gd name="connsiteY4" fmla="*/ 348882 h 2294281"/>
                <a:gd name="connsiteX5" fmla="*/ 3964128 w 4066819"/>
                <a:gd name="connsiteY5" fmla="*/ 1523165 h 2294281"/>
                <a:gd name="connsiteX6" fmla="*/ 1297669 w 4066819"/>
                <a:gd name="connsiteY6" fmla="*/ 1523165 h 2294281"/>
                <a:gd name="connsiteX7" fmla="*/ 1725 w 4066819"/>
                <a:gd name="connsiteY7" fmla="*/ 2294281 h 2294281"/>
                <a:gd name="connsiteX0" fmla="*/ 1725 w 3968770"/>
                <a:gd name="connsiteY0" fmla="*/ 2294281 h 2294281"/>
                <a:gd name="connsiteX1" fmla="*/ 1726 w 3968770"/>
                <a:gd name="connsiteY1" fmla="*/ 746410 h 2294281"/>
                <a:gd name="connsiteX2" fmla="*/ 1332033 w 3968770"/>
                <a:gd name="connsiteY2" fmla="*/ 1933 h 2294281"/>
                <a:gd name="connsiteX3" fmla="*/ 3627363 w 3968770"/>
                <a:gd name="connsiteY3" fmla="*/ 0 h 2294281"/>
                <a:gd name="connsiteX4" fmla="*/ 3968770 w 3968770"/>
                <a:gd name="connsiteY4" fmla="*/ 348882 h 2294281"/>
                <a:gd name="connsiteX5" fmla="*/ 3964128 w 3968770"/>
                <a:gd name="connsiteY5" fmla="*/ 1523165 h 2294281"/>
                <a:gd name="connsiteX6" fmla="*/ 1297669 w 3968770"/>
                <a:gd name="connsiteY6" fmla="*/ 1523165 h 2294281"/>
                <a:gd name="connsiteX7" fmla="*/ 1725 w 3968770"/>
                <a:gd name="connsiteY7" fmla="*/ 2294281 h 229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8770" h="2294281">
                  <a:moveTo>
                    <a:pt x="1725" y="2294281"/>
                  </a:moveTo>
                  <a:cubicBezTo>
                    <a:pt x="3451" y="1653632"/>
                    <a:pt x="0" y="1387059"/>
                    <a:pt x="1726" y="746410"/>
                  </a:cubicBezTo>
                  <a:lnTo>
                    <a:pt x="1332033" y="1933"/>
                  </a:lnTo>
                  <a:lnTo>
                    <a:pt x="3627363" y="0"/>
                  </a:lnTo>
                  <a:cubicBezTo>
                    <a:pt x="3874531" y="5092"/>
                    <a:pt x="3958993" y="82321"/>
                    <a:pt x="3968770" y="348882"/>
                  </a:cubicBezTo>
                  <a:cubicBezTo>
                    <a:pt x="3967223" y="740310"/>
                    <a:pt x="3965675" y="1131737"/>
                    <a:pt x="3964128" y="1523165"/>
                  </a:cubicBezTo>
                  <a:lnTo>
                    <a:pt x="1297669" y="1523165"/>
                  </a:lnTo>
                  <a:lnTo>
                    <a:pt x="1725" y="2294281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54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dirty="0">
                <a:solidFill>
                  <a:srgbClr val="800000"/>
                </a:solidFill>
              </a:endParaRP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5423796" y="1192793"/>
              <a:ext cx="2987259" cy="2045696"/>
            </a:xfrm>
            <a:prstGeom prst="rect">
              <a:avLst/>
            </a:prstGeom>
            <a:noFill/>
          </p:spPr>
          <p:txBody>
            <a:bodyPr wrap="square" rIns="36000" rtlCol="0">
              <a:spAutoFit/>
            </a:bodyPr>
            <a:lstStyle/>
            <a:p>
              <a:r>
                <a:rPr lang="it-IT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     Micro </a:t>
              </a:r>
              <a:r>
                <a:rPr lang="it-IT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e nano </a:t>
              </a:r>
              <a:r>
                <a:rPr lang="it-IT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fotonica</a:t>
              </a:r>
            </a:p>
            <a:p>
              <a:pP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Trasporto di luce in sistemi </a:t>
              </a:r>
              <a:b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</a:b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  complessi</a:t>
              </a:r>
            </a:p>
            <a:p>
              <a:pP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Nuovi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materiali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fotonici</a:t>
              </a:r>
              <a:endPara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  <a:p>
              <a:pP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Sorgenti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e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risuonatori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nanometrici</a:t>
              </a:r>
              <a:endPara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  <a:p>
              <a:pP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Nano-fluidica</a:t>
              </a:r>
              <a:r>
                <a:rPr lang="en-US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e </a:t>
              </a:r>
              <a:r>
                <a:rPr lang="en-US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nano-fotonica</a:t>
              </a:r>
              <a: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/>
              </a:r>
              <a:br>
                <a:rPr lang="it-IT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</a:br>
              <a:r>
                <a:rPr lang="it-IT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/>
              </a:r>
              <a:br>
                <a:rPr lang="it-IT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</a:br>
              <a:r>
                <a:rPr lang="it-IT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</a:t>
              </a:r>
              <a:endParaRPr lang="it-IT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</p:txBody>
        </p:sp>
      </p:grpSp>
      <p:grpSp>
        <p:nvGrpSpPr>
          <p:cNvPr id="5" name="Gruppo 63"/>
          <p:cNvGrpSpPr/>
          <p:nvPr/>
        </p:nvGrpSpPr>
        <p:grpSpPr>
          <a:xfrm>
            <a:off x="4416485" y="2640678"/>
            <a:ext cx="3570563" cy="1523494"/>
            <a:chOff x="4337818" y="2724888"/>
            <a:chExt cx="4091802" cy="1745898"/>
          </a:xfrm>
        </p:grpSpPr>
        <p:sp>
          <p:nvSpPr>
            <p:cNvPr id="47" name="Figura a mano libera 46"/>
            <p:cNvSpPr/>
            <p:nvPr/>
          </p:nvSpPr>
          <p:spPr>
            <a:xfrm>
              <a:off x="4337818" y="2729667"/>
              <a:ext cx="4077251" cy="1539619"/>
            </a:xfrm>
            <a:custGeom>
              <a:avLst/>
              <a:gdLst>
                <a:gd name="connsiteX0" fmla="*/ 0 w 3962400"/>
                <a:gd name="connsiteY0" fmla="*/ 752475 h 1514475"/>
                <a:gd name="connsiteX1" fmla="*/ 1328737 w 3962400"/>
                <a:gd name="connsiteY1" fmla="*/ 0 h 1514475"/>
                <a:gd name="connsiteX2" fmla="*/ 3962400 w 3962400"/>
                <a:gd name="connsiteY2" fmla="*/ 0 h 1514475"/>
                <a:gd name="connsiteX3" fmla="*/ 3962400 w 3962400"/>
                <a:gd name="connsiteY3" fmla="*/ 1500188 h 1514475"/>
                <a:gd name="connsiteX4" fmla="*/ 1323975 w 3962400"/>
                <a:gd name="connsiteY4" fmla="*/ 1514475 h 1514475"/>
                <a:gd name="connsiteX5" fmla="*/ 0 w 3962400"/>
                <a:gd name="connsiteY5" fmla="*/ 752475 h 1514475"/>
                <a:gd name="connsiteX0" fmla="*/ 0 w 3962400"/>
                <a:gd name="connsiteY0" fmla="*/ 752475 h 1514475"/>
                <a:gd name="connsiteX1" fmla="*/ 1328737 w 3962400"/>
                <a:gd name="connsiteY1" fmla="*/ 0 h 1514475"/>
                <a:gd name="connsiteX2" fmla="*/ 3962400 w 3962400"/>
                <a:gd name="connsiteY2" fmla="*/ 0 h 1514475"/>
                <a:gd name="connsiteX3" fmla="*/ 3962400 w 3962400"/>
                <a:gd name="connsiteY3" fmla="*/ 1500188 h 1514475"/>
                <a:gd name="connsiteX4" fmla="*/ 1304590 w 3962400"/>
                <a:gd name="connsiteY4" fmla="*/ 1514475 h 1514475"/>
                <a:gd name="connsiteX5" fmla="*/ 0 w 3962400"/>
                <a:gd name="connsiteY5" fmla="*/ 752475 h 1514475"/>
                <a:gd name="connsiteX0" fmla="*/ 0 w 3962400"/>
                <a:gd name="connsiteY0" fmla="*/ 775821 h 1537821"/>
                <a:gd name="connsiteX1" fmla="*/ 1304590 w 3962400"/>
                <a:gd name="connsiteY1" fmla="*/ 0 h 1537821"/>
                <a:gd name="connsiteX2" fmla="*/ 3962400 w 3962400"/>
                <a:gd name="connsiteY2" fmla="*/ 23346 h 1537821"/>
                <a:gd name="connsiteX3" fmla="*/ 3962400 w 3962400"/>
                <a:gd name="connsiteY3" fmla="*/ 1523534 h 1537821"/>
                <a:gd name="connsiteX4" fmla="*/ 1304590 w 3962400"/>
                <a:gd name="connsiteY4" fmla="*/ 1537821 h 1537821"/>
                <a:gd name="connsiteX5" fmla="*/ 0 w 3962400"/>
                <a:gd name="connsiteY5" fmla="*/ 775821 h 1537821"/>
                <a:gd name="connsiteX0" fmla="*/ 0 w 3962400"/>
                <a:gd name="connsiteY0" fmla="*/ 775821 h 1537821"/>
                <a:gd name="connsiteX1" fmla="*/ 1304590 w 3962400"/>
                <a:gd name="connsiteY1" fmla="*/ 0 h 1537821"/>
                <a:gd name="connsiteX2" fmla="*/ 3962400 w 3962400"/>
                <a:gd name="connsiteY2" fmla="*/ 0 h 1537821"/>
                <a:gd name="connsiteX3" fmla="*/ 3962400 w 3962400"/>
                <a:gd name="connsiteY3" fmla="*/ 1523534 h 1537821"/>
                <a:gd name="connsiteX4" fmla="*/ 1304590 w 3962400"/>
                <a:gd name="connsiteY4" fmla="*/ 1537821 h 1537821"/>
                <a:gd name="connsiteX5" fmla="*/ 0 w 3962400"/>
                <a:gd name="connsiteY5" fmla="*/ 775821 h 1537821"/>
                <a:gd name="connsiteX0" fmla="*/ 0 w 3962400"/>
                <a:gd name="connsiteY0" fmla="*/ 775821 h 1537821"/>
                <a:gd name="connsiteX1" fmla="*/ 1304590 w 3962400"/>
                <a:gd name="connsiteY1" fmla="*/ 0 h 1537821"/>
                <a:gd name="connsiteX2" fmla="*/ 3962400 w 3962400"/>
                <a:gd name="connsiteY2" fmla="*/ 0 h 1537821"/>
                <a:gd name="connsiteX3" fmla="*/ 3962400 w 3962400"/>
                <a:gd name="connsiteY3" fmla="*/ 1367959 h 1537821"/>
                <a:gd name="connsiteX4" fmla="*/ 1304590 w 3962400"/>
                <a:gd name="connsiteY4" fmla="*/ 1537821 h 1537821"/>
                <a:gd name="connsiteX5" fmla="*/ 0 w 3962400"/>
                <a:gd name="connsiteY5" fmla="*/ 775821 h 1537821"/>
                <a:gd name="connsiteX0" fmla="*/ 0 w 3962400"/>
                <a:gd name="connsiteY0" fmla="*/ 775821 h 1539619"/>
                <a:gd name="connsiteX1" fmla="*/ 1304590 w 3962400"/>
                <a:gd name="connsiteY1" fmla="*/ 0 h 1539619"/>
                <a:gd name="connsiteX2" fmla="*/ 3962400 w 3962400"/>
                <a:gd name="connsiteY2" fmla="*/ 0 h 1539619"/>
                <a:gd name="connsiteX3" fmla="*/ 3962400 w 3962400"/>
                <a:gd name="connsiteY3" fmla="*/ 1539619 h 1539619"/>
                <a:gd name="connsiteX4" fmla="*/ 1304590 w 3962400"/>
                <a:gd name="connsiteY4" fmla="*/ 1537821 h 1539619"/>
                <a:gd name="connsiteX5" fmla="*/ 0 w 3962400"/>
                <a:gd name="connsiteY5" fmla="*/ 775821 h 1539619"/>
                <a:gd name="connsiteX0" fmla="*/ 0 w 3137848"/>
                <a:gd name="connsiteY0" fmla="*/ 771117 h 1539619"/>
                <a:gd name="connsiteX1" fmla="*/ 480038 w 3137848"/>
                <a:gd name="connsiteY1" fmla="*/ 0 h 1539619"/>
                <a:gd name="connsiteX2" fmla="*/ 3137848 w 3137848"/>
                <a:gd name="connsiteY2" fmla="*/ 0 h 1539619"/>
                <a:gd name="connsiteX3" fmla="*/ 3137848 w 3137848"/>
                <a:gd name="connsiteY3" fmla="*/ 1539619 h 1539619"/>
                <a:gd name="connsiteX4" fmla="*/ 480038 w 3137848"/>
                <a:gd name="connsiteY4" fmla="*/ 1537821 h 1539619"/>
                <a:gd name="connsiteX5" fmla="*/ 0 w 3137848"/>
                <a:gd name="connsiteY5" fmla="*/ 771117 h 1539619"/>
                <a:gd name="connsiteX0" fmla="*/ 0 w 3946372"/>
                <a:gd name="connsiteY0" fmla="*/ 771117 h 1539619"/>
                <a:gd name="connsiteX1" fmla="*/ 1288562 w 3946372"/>
                <a:gd name="connsiteY1" fmla="*/ 0 h 1539619"/>
                <a:gd name="connsiteX2" fmla="*/ 3946372 w 3946372"/>
                <a:gd name="connsiteY2" fmla="*/ 0 h 1539619"/>
                <a:gd name="connsiteX3" fmla="*/ 3946372 w 3946372"/>
                <a:gd name="connsiteY3" fmla="*/ 1539619 h 1539619"/>
                <a:gd name="connsiteX4" fmla="*/ 1288562 w 3946372"/>
                <a:gd name="connsiteY4" fmla="*/ 1537821 h 1539619"/>
                <a:gd name="connsiteX5" fmla="*/ 0 w 3946372"/>
                <a:gd name="connsiteY5" fmla="*/ 771117 h 153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46372" h="1539619">
                  <a:moveTo>
                    <a:pt x="0" y="771117"/>
                  </a:moveTo>
                  <a:lnTo>
                    <a:pt x="1288562" y="0"/>
                  </a:lnTo>
                  <a:lnTo>
                    <a:pt x="3946372" y="0"/>
                  </a:lnTo>
                  <a:lnTo>
                    <a:pt x="3946372" y="1539619"/>
                  </a:lnTo>
                  <a:lnTo>
                    <a:pt x="1288562" y="1537821"/>
                  </a:lnTo>
                  <a:lnTo>
                    <a:pt x="0" y="771117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5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CasellaDiTesto 54"/>
            <p:cNvSpPr txBox="1"/>
            <p:nvPr/>
          </p:nvSpPr>
          <p:spPr>
            <a:xfrm>
              <a:off x="5595358" y="2724888"/>
              <a:ext cx="2834262" cy="174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Spettroscopia </a:t>
              </a:r>
              <a:r>
                <a:rPr lang="it-IT" sz="15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Brillouin</a:t>
              </a:r>
              <a:endParaRPr lang="it-IT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it-IT" sz="1400" dirty="0" smtClean="0">
                  <a:solidFill>
                    <a:srgbClr val="404040"/>
                  </a:solidFill>
                  <a:latin typeface="Myriad Pro" pitchFamily="34" charset="0"/>
                </a:rPr>
                <a:t>Spettroscopia ad alta risoluzione e contrasto di sistemi amorfi in fase condensata</a:t>
              </a:r>
            </a:p>
            <a:p>
              <a:endPara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</p:txBody>
        </p:sp>
      </p:grpSp>
      <p:grpSp>
        <p:nvGrpSpPr>
          <p:cNvPr id="6" name="Gruppo 64"/>
          <p:cNvGrpSpPr/>
          <p:nvPr/>
        </p:nvGrpSpPr>
        <p:grpSpPr>
          <a:xfrm>
            <a:off x="4412626" y="3316287"/>
            <a:ext cx="3557386" cy="2194670"/>
            <a:chOff x="4357692" y="3500780"/>
            <a:chExt cx="4076702" cy="2515052"/>
          </a:xfrm>
        </p:grpSpPr>
        <p:sp>
          <p:nvSpPr>
            <p:cNvPr id="46" name="Figura a mano libera 45"/>
            <p:cNvSpPr/>
            <p:nvPr/>
          </p:nvSpPr>
          <p:spPr>
            <a:xfrm flipV="1">
              <a:off x="4357692" y="3500780"/>
              <a:ext cx="4076702" cy="2271711"/>
            </a:xfrm>
            <a:custGeom>
              <a:avLst/>
              <a:gdLst>
                <a:gd name="connsiteX0" fmla="*/ 0 w 3962400"/>
                <a:gd name="connsiteY0" fmla="*/ 2292350 h 2292350"/>
                <a:gd name="connsiteX1" fmla="*/ 0 w 3962400"/>
                <a:gd name="connsiteY1" fmla="*/ 762000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36700 h 2292350"/>
                <a:gd name="connsiteX5" fmla="*/ 1333500 w 3962400"/>
                <a:gd name="connsiteY5" fmla="*/ 153670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0 w 3962400"/>
                <a:gd name="connsiteY1" fmla="*/ 499637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36700 h 2292350"/>
                <a:gd name="connsiteX5" fmla="*/ 1333500 w 3962400"/>
                <a:gd name="connsiteY5" fmla="*/ 1536700 h 2292350"/>
                <a:gd name="connsiteX6" fmla="*/ 0 w 3962400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36700 h 2292350"/>
                <a:gd name="connsiteX5" fmla="*/ 1341276 w 3970176"/>
                <a:gd name="connsiteY5" fmla="*/ 1536700 h 2292350"/>
                <a:gd name="connsiteX6" fmla="*/ 7776 w 3970176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36700 h 2292350"/>
                <a:gd name="connsiteX5" fmla="*/ 1305013 w 3970176"/>
                <a:gd name="connsiteY5" fmla="*/ 1518680 h 2292350"/>
                <a:gd name="connsiteX6" fmla="*/ 7776 w 3970176"/>
                <a:gd name="connsiteY6" fmla="*/ 2292350 h 2292350"/>
                <a:gd name="connsiteX0" fmla="*/ 7776 w 3970176"/>
                <a:gd name="connsiteY0" fmla="*/ 2292350 h 2292350"/>
                <a:gd name="connsiteX1" fmla="*/ 0 w 3970176"/>
                <a:gd name="connsiteY1" fmla="*/ 749724 h 2292350"/>
                <a:gd name="connsiteX2" fmla="*/ 1341276 w 3970176"/>
                <a:gd name="connsiteY2" fmla="*/ 0 h 2292350"/>
                <a:gd name="connsiteX3" fmla="*/ 3970176 w 3970176"/>
                <a:gd name="connsiteY3" fmla="*/ 0 h 2292350"/>
                <a:gd name="connsiteX4" fmla="*/ 3970176 w 3970176"/>
                <a:gd name="connsiteY4" fmla="*/ 1516866 h 2292350"/>
                <a:gd name="connsiteX5" fmla="*/ 1305013 w 3970176"/>
                <a:gd name="connsiteY5" fmla="*/ 1518680 h 2292350"/>
                <a:gd name="connsiteX6" fmla="*/ 7776 w 3970176"/>
                <a:gd name="connsiteY6" fmla="*/ 2292350 h 2292350"/>
                <a:gd name="connsiteX0" fmla="*/ 0 w 3962400"/>
                <a:gd name="connsiteY0" fmla="*/ 2292350 h 2292350"/>
                <a:gd name="connsiteX1" fmla="*/ 221546 w 3962400"/>
                <a:gd name="connsiteY1" fmla="*/ 801830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16866 h 2292350"/>
                <a:gd name="connsiteX5" fmla="*/ 1297237 w 3962400"/>
                <a:gd name="connsiteY5" fmla="*/ 151868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5114 w 3962400"/>
                <a:gd name="connsiteY1" fmla="*/ 736942 h 2292350"/>
                <a:gd name="connsiteX2" fmla="*/ 1333500 w 3962400"/>
                <a:gd name="connsiteY2" fmla="*/ 0 h 2292350"/>
                <a:gd name="connsiteX3" fmla="*/ 3962400 w 3962400"/>
                <a:gd name="connsiteY3" fmla="*/ 0 h 2292350"/>
                <a:gd name="connsiteX4" fmla="*/ 3962400 w 3962400"/>
                <a:gd name="connsiteY4" fmla="*/ 1516866 h 2292350"/>
                <a:gd name="connsiteX5" fmla="*/ 1297237 w 3962400"/>
                <a:gd name="connsiteY5" fmla="*/ 1518680 h 2292350"/>
                <a:gd name="connsiteX6" fmla="*/ 0 w 3962400"/>
                <a:gd name="connsiteY6" fmla="*/ 2292350 h 2292350"/>
                <a:gd name="connsiteX0" fmla="*/ 0 w 3962400"/>
                <a:gd name="connsiteY0" fmla="*/ 2292350 h 2292350"/>
                <a:gd name="connsiteX1" fmla="*/ 5114 w 3962400"/>
                <a:gd name="connsiteY1" fmla="*/ 736942 h 2292350"/>
                <a:gd name="connsiteX2" fmla="*/ 1333500 w 3962400"/>
                <a:gd name="connsiteY2" fmla="*/ 0 h 2292350"/>
                <a:gd name="connsiteX3" fmla="*/ 3675072 w 3962400"/>
                <a:gd name="connsiteY3" fmla="*/ 6752 h 2292350"/>
                <a:gd name="connsiteX4" fmla="*/ 3962400 w 3962400"/>
                <a:gd name="connsiteY4" fmla="*/ 0 h 2292350"/>
                <a:gd name="connsiteX5" fmla="*/ 3962400 w 3962400"/>
                <a:gd name="connsiteY5" fmla="*/ 1516866 h 2292350"/>
                <a:gd name="connsiteX6" fmla="*/ 1297237 w 3962400"/>
                <a:gd name="connsiteY6" fmla="*/ 1518680 h 2292350"/>
                <a:gd name="connsiteX7" fmla="*/ 0 w 3962400"/>
                <a:gd name="connsiteY7" fmla="*/ 2292350 h 2292350"/>
                <a:gd name="connsiteX0" fmla="*/ 0 w 3962404"/>
                <a:gd name="connsiteY0" fmla="*/ 2292350 h 2292350"/>
                <a:gd name="connsiteX1" fmla="*/ 5114 w 3962404"/>
                <a:gd name="connsiteY1" fmla="*/ 736942 h 2292350"/>
                <a:gd name="connsiteX2" fmla="*/ 1333500 w 3962404"/>
                <a:gd name="connsiteY2" fmla="*/ 0 h 2292350"/>
                <a:gd name="connsiteX3" fmla="*/ 3675072 w 3962404"/>
                <a:gd name="connsiteY3" fmla="*/ 6752 h 2292350"/>
                <a:gd name="connsiteX4" fmla="*/ 3962404 w 3962404"/>
                <a:gd name="connsiteY4" fmla="*/ 335970 h 2292350"/>
                <a:gd name="connsiteX5" fmla="*/ 3962400 w 3962404"/>
                <a:gd name="connsiteY5" fmla="*/ 1516866 h 2292350"/>
                <a:gd name="connsiteX6" fmla="*/ 1297237 w 3962404"/>
                <a:gd name="connsiteY6" fmla="*/ 1518680 h 2292350"/>
                <a:gd name="connsiteX7" fmla="*/ 0 w 3962404"/>
                <a:gd name="connsiteY7" fmla="*/ 2292350 h 2292350"/>
                <a:gd name="connsiteX0" fmla="*/ 0 w 4113223"/>
                <a:gd name="connsiteY0" fmla="*/ 2292350 h 2292350"/>
                <a:gd name="connsiteX1" fmla="*/ 5114 w 4113223"/>
                <a:gd name="connsiteY1" fmla="*/ 736942 h 2292350"/>
                <a:gd name="connsiteX2" fmla="*/ 1333500 w 4113223"/>
                <a:gd name="connsiteY2" fmla="*/ 0 h 2292350"/>
                <a:gd name="connsiteX3" fmla="*/ 3675072 w 4113223"/>
                <a:gd name="connsiteY3" fmla="*/ 6752 h 2292350"/>
                <a:gd name="connsiteX4" fmla="*/ 3962404 w 4113223"/>
                <a:gd name="connsiteY4" fmla="*/ 335970 h 2292350"/>
                <a:gd name="connsiteX5" fmla="*/ 3962400 w 4113223"/>
                <a:gd name="connsiteY5" fmla="*/ 1516866 h 2292350"/>
                <a:gd name="connsiteX6" fmla="*/ 1297237 w 4113223"/>
                <a:gd name="connsiteY6" fmla="*/ 1518680 h 2292350"/>
                <a:gd name="connsiteX7" fmla="*/ 0 w 4113223"/>
                <a:gd name="connsiteY7" fmla="*/ 2292350 h 2292350"/>
                <a:gd name="connsiteX0" fmla="*/ 0 w 3962404"/>
                <a:gd name="connsiteY0" fmla="*/ 2292350 h 2292350"/>
                <a:gd name="connsiteX1" fmla="*/ 5114 w 3962404"/>
                <a:gd name="connsiteY1" fmla="*/ 736942 h 2292350"/>
                <a:gd name="connsiteX2" fmla="*/ 1333500 w 3962404"/>
                <a:gd name="connsiteY2" fmla="*/ 0 h 2292350"/>
                <a:gd name="connsiteX3" fmla="*/ 3675072 w 3962404"/>
                <a:gd name="connsiteY3" fmla="*/ 6752 h 2292350"/>
                <a:gd name="connsiteX4" fmla="*/ 3962404 w 3962404"/>
                <a:gd name="connsiteY4" fmla="*/ 335970 h 2292350"/>
                <a:gd name="connsiteX5" fmla="*/ 3962400 w 3962404"/>
                <a:gd name="connsiteY5" fmla="*/ 1516866 h 2292350"/>
                <a:gd name="connsiteX6" fmla="*/ 1297237 w 3962404"/>
                <a:gd name="connsiteY6" fmla="*/ 1518680 h 2292350"/>
                <a:gd name="connsiteX7" fmla="*/ 0 w 3962404"/>
                <a:gd name="connsiteY7" fmla="*/ 2292350 h 2292350"/>
                <a:gd name="connsiteX0" fmla="*/ 0 w 3967045"/>
                <a:gd name="connsiteY0" fmla="*/ 2292350 h 2292350"/>
                <a:gd name="connsiteX1" fmla="*/ 5114 w 3967045"/>
                <a:gd name="connsiteY1" fmla="*/ 736942 h 2292350"/>
                <a:gd name="connsiteX2" fmla="*/ 1333500 w 3967045"/>
                <a:gd name="connsiteY2" fmla="*/ 0 h 2292350"/>
                <a:gd name="connsiteX3" fmla="*/ 3675072 w 3967045"/>
                <a:gd name="connsiteY3" fmla="*/ 6752 h 2292350"/>
                <a:gd name="connsiteX4" fmla="*/ 3962404 w 3967045"/>
                <a:gd name="connsiteY4" fmla="*/ 335970 h 2292350"/>
                <a:gd name="connsiteX5" fmla="*/ 3962400 w 3967045"/>
                <a:gd name="connsiteY5" fmla="*/ 1516866 h 2292350"/>
                <a:gd name="connsiteX6" fmla="*/ 1297237 w 3967045"/>
                <a:gd name="connsiteY6" fmla="*/ 1518680 h 2292350"/>
                <a:gd name="connsiteX7" fmla="*/ 0 w 3967045"/>
                <a:gd name="connsiteY7" fmla="*/ 2292350 h 229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7045" h="2292350">
                  <a:moveTo>
                    <a:pt x="0" y="2292350"/>
                  </a:moveTo>
                  <a:cubicBezTo>
                    <a:pt x="1705" y="1773881"/>
                    <a:pt x="3409" y="1255411"/>
                    <a:pt x="5114" y="736942"/>
                  </a:cubicBezTo>
                  <a:lnTo>
                    <a:pt x="1333500" y="0"/>
                  </a:lnTo>
                  <a:lnTo>
                    <a:pt x="3675072" y="6752"/>
                  </a:lnTo>
                  <a:cubicBezTo>
                    <a:pt x="3860448" y="6372"/>
                    <a:pt x="3967045" y="143248"/>
                    <a:pt x="3962404" y="335970"/>
                  </a:cubicBezTo>
                  <a:cubicBezTo>
                    <a:pt x="3962403" y="729602"/>
                    <a:pt x="3962401" y="1123234"/>
                    <a:pt x="3962400" y="1516866"/>
                  </a:cubicBezTo>
                  <a:lnTo>
                    <a:pt x="1297237" y="1518680"/>
                  </a:lnTo>
                  <a:lnTo>
                    <a:pt x="0" y="229235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42000">
                  <a:schemeClr val="bg1">
                    <a:lumMod val="95000"/>
                    <a:alpha val="0"/>
                  </a:schemeClr>
                </a:gs>
              </a:gsLst>
              <a:lin ang="5400000" scaled="0"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5588218" y="4287571"/>
              <a:ext cx="2841402" cy="1728261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r>
                <a:rPr lang="it-IT" sz="15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Simulazioni Quantistiche con Atomi Ultrafreddi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fisica </a:t>
              </a:r>
              <a:r>
                <a:rPr lang="it-IT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few-body</a:t>
              </a: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, </a:t>
              </a:r>
              <a:r>
                <a:rPr lang="it-IT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scattering</a:t>
              </a: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in </a:t>
              </a:r>
              <a:r>
                <a:rPr lang="it-IT" sz="13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dimensionalità</a:t>
              </a: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confinata</a:t>
              </a:r>
            </a:p>
            <a:p>
              <a:pPr>
                <a:buFont typeface="Arial" pitchFamily="34" charset="0"/>
                <a:buChar char="•"/>
              </a:pPr>
              <a:r>
                <a:rPr lang="it-IT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 termodinamica delle miscele atomiche</a:t>
              </a:r>
            </a:p>
            <a:p>
              <a:endParaRPr lang="it-IT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</p:txBody>
        </p:sp>
      </p:grpSp>
      <p:grpSp>
        <p:nvGrpSpPr>
          <p:cNvPr id="7" name="Gruppo 61"/>
          <p:cNvGrpSpPr/>
          <p:nvPr/>
        </p:nvGrpSpPr>
        <p:grpSpPr>
          <a:xfrm>
            <a:off x="2943005" y="4403781"/>
            <a:ext cx="926419" cy="438387"/>
            <a:chOff x="1988770" y="4925486"/>
            <a:chExt cx="1061659" cy="502383"/>
          </a:xfrm>
        </p:grpSpPr>
        <p:sp>
          <p:nvSpPr>
            <p:cNvPr id="52" name="CasellaDiTesto 51"/>
            <p:cNvSpPr txBox="1"/>
            <p:nvPr/>
          </p:nvSpPr>
          <p:spPr>
            <a:xfrm>
              <a:off x="2483527" y="4925486"/>
              <a:ext cx="566902" cy="4937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 pitchFamily="34" charset="0"/>
                </a:rPr>
                <a:t>Yb</a:t>
              </a:r>
              <a:endPara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endParaRPr>
            </a:p>
          </p:txBody>
        </p:sp>
        <p:sp>
          <p:nvSpPr>
            <p:cNvPr id="58" name="Freccia a destra 57"/>
            <p:cNvSpPr/>
            <p:nvPr/>
          </p:nvSpPr>
          <p:spPr>
            <a:xfrm>
              <a:off x="1988770" y="4977881"/>
              <a:ext cx="494755" cy="449988"/>
            </a:xfrm>
            <a:prstGeom prst="rightArrow">
              <a:avLst>
                <a:gd name="adj1" fmla="val 50000"/>
                <a:gd name="adj2" fmla="val 64610"/>
              </a:avLst>
            </a:prstGeom>
            <a:gradFill>
              <a:gsLst>
                <a:gs pos="0">
                  <a:srgbClr val="800000"/>
                </a:gs>
                <a:gs pos="86000">
                  <a:schemeClr val="bg1">
                    <a:lumMod val="95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uppo 65"/>
          <p:cNvGrpSpPr/>
          <p:nvPr/>
        </p:nvGrpSpPr>
        <p:grpSpPr>
          <a:xfrm>
            <a:off x="1348074" y="4693205"/>
            <a:ext cx="6159150" cy="1605218"/>
            <a:chOff x="835348" y="5074703"/>
            <a:chExt cx="7058276" cy="1839549"/>
          </a:xfrm>
        </p:grpSpPr>
        <p:sp>
          <p:nvSpPr>
            <p:cNvPr id="57" name="Triangolo isoscele 56"/>
            <p:cNvSpPr/>
            <p:nvPr/>
          </p:nvSpPr>
          <p:spPr>
            <a:xfrm>
              <a:off x="1264548" y="5074703"/>
              <a:ext cx="6198570" cy="1620676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835348" y="5362345"/>
              <a:ext cx="7058276" cy="1551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00" i="1" dirty="0" smtClean="0">
                  <a:solidFill>
                    <a:srgbClr val="800000"/>
                  </a:solidFill>
                  <a:latin typeface="Myriad Pro" pitchFamily="34" charset="0"/>
                </a:rPr>
                <a:t>Infrastrutture </a:t>
              </a:r>
              <a:br>
                <a:rPr lang="it-IT" sz="1300" i="1" dirty="0" smtClean="0">
                  <a:solidFill>
                    <a:srgbClr val="800000"/>
                  </a:solidFill>
                  <a:latin typeface="Myriad Pro" pitchFamily="34" charset="0"/>
                </a:rPr>
              </a:br>
              <a:r>
                <a:rPr lang="it-IT" sz="1300" i="1" dirty="0" smtClean="0">
                  <a:solidFill>
                    <a:srgbClr val="800000"/>
                  </a:solidFill>
                  <a:latin typeface="Myriad Pro" pitchFamily="34" charset="0"/>
                </a:rPr>
                <a:t>operanti presso il Dipartimento:</a:t>
              </a:r>
            </a:p>
            <a:p>
              <a:pPr algn="ctr"/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Laser </a:t>
              </a:r>
              <a:r>
                <a:rPr lang="it-IT" sz="1400" dirty="0" err="1" smtClean="0">
                  <a:solidFill>
                    <a:srgbClr val="800000"/>
                  </a:solidFill>
                  <a:latin typeface="Myriad Pro" pitchFamily="34" charset="0"/>
                </a:rPr>
                <a:t>mode-locked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 al ps e </a:t>
              </a:r>
              <a:r>
                <a:rPr lang="it-IT" sz="1400" dirty="0" err="1" smtClean="0">
                  <a:solidFill>
                    <a:srgbClr val="800000"/>
                  </a:solidFill>
                  <a:latin typeface="Myriad Pro" pitchFamily="34" charset="0"/>
                </a:rPr>
                <a:t>fs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 </a:t>
              </a:r>
              <a:b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</a:b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 Pettine di Frequenza Ottico nel vicino IR </a:t>
              </a:r>
              <a:b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</a:b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Spettrometro 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 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a doppio monocromatore </a:t>
              </a:r>
              <a:r>
                <a:rPr lang="it-IT" sz="1400" dirty="0" err="1" smtClean="0">
                  <a:solidFill>
                    <a:srgbClr val="800000"/>
                  </a:solidFill>
                  <a:latin typeface="Myriad Pro" pitchFamily="34" charset="0"/>
                </a:rPr>
                <a:t>Fasty-Ebert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 tandem F-P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/>
              </a:r>
              <a:b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</a:b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Sistema di rivelazione </a:t>
              </a:r>
              <a:r>
                <a:rPr lang="it-IT" sz="1400" dirty="0" err="1" smtClean="0">
                  <a:solidFill>
                    <a:srgbClr val="800000"/>
                  </a:solidFill>
                  <a:latin typeface="Myriad Pro" pitchFamily="34" charset="0"/>
                </a:rPr>
                <a:t>omodina</a:t>
              </a:r>
              <a:r>
                <a:rPr lang="it-IT" sz="1400" dirty="0" smtClean="0">
                  <a:solidFill>
                    <a:srgbClr val="800000"/>
                  </a:solidFill>
                  <a:latin typeface="Myriad Pro" pitchFamily="34" charset="0"/>
                </a:rPr>
                <a:t> ultraveloce per analisi di campi quantistici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2028824" y="428625"/>
            <a:ext cx="5876925" cy="685800"/>
          </a:xfrm>
        </p:spPr>
        <p:txBody>
          <a:bodyPr/>
          <a:lstStyle/>
          <a:p>
            <a:pPr algn="l"/>
            <a:r>
              <a:rPr lang="it-IT" sz="3600" dirty="0" smtClean="0">
                <a:solidFill>
                  <a:srgbClr val="800000"/>
                </a:solidFill>
                <a:latin typeface="Trajan Pro" pitchFamily="18" charset="0"/>
              </a:rPr>
              <a:t>Quantum </a:t>
            </a:r>
            <a:r>
              <a:rPr lang="it-IT" sz="3600" dirty="0" err="1" smtClean="0">
                <a:solidFill>
                  <a:srgbClr val="800000"/>
                </a:solidFill>
                <a:latin typeface="Trajan Pro" pitchFamily="18" charset="0"/>
              </a:rPr>
              <a:t>Optics</a:t>
            </a:r>
            <a:endParaRPr lang="it-IT" sz="36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85720" y="3109935"/>
            <a:ext cx="3857652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Conditional generation of nonclassical light states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85720" y="3752877"/>
            <a:ext cx="3857652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Complete tomographic analysis of quantum light states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85720" y="4395819"/>
            <a:ext cx="3857652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Implementation of basic quantum operators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85720" y="5038761"/>
            <a:ext cx="3857652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Complex state manipulation by operator sequences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85720" y="5681703"/>
            <a:ext cx="3857652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Arbitrary coherent superpositions of quantum operators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6713579" y="86604"/>
            <a:ext cx="2292353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703638">
              <a:defRPr/>
            </a:pPr>
            <a:r>
              <a:rPr lang="en-US" sz="1200" b="1" dirty="0" smtClean="0">
                <a:latin typeface="Myriad Pro" pitchFamily="34" charset="0"/>
              </a:rPr>
              <a:t>Group members:</a:t>
            </a:r>
          </a:p>
          <a:p>
            <a:pPr defTabSz="3703638">
              <a:defRPr/>
            </a:pPr>
            <a:endParaRPr lang="en-US" sz="1200" dirty="0" smtClean="0">
              <a:latin typeface="Myriad Pro" pitchFamily="34" charset="0"/>
            </a:endParaRPr>
          </a:p>
          <a:p>
            <a:pPr defTabSz="3703638">
              <a:defRPr/>
            </a:pPr>
            <a:r>
              <a:rPr lang="en-US" sz="1100" dirty="0" smtClean="0">
                <a:latin typeface="Myriad Pro" pitchFamily="34" charset="0"/>
              </a:rPr>
              <a:t>Marco Bellini                         </a:t>
            </a:r>
          </a:p>
          <a:p>
            <a:pPr defTabSz="3703638">
              <a:defRPr/>
            </a:pPr>
            <a:r>
              <a:rPr lang="en-US" sz="1100" dirty="0" smtClean="0">
                <a:latin typeface="Myriad Pro" pitchFamily="34" charset="0"/>
              </a:rPr>
              <a:t>Alessandro </a:t>
            </a:r>
            <a:r>
              <a:rPr lang="en-US" sz="1100" dirty="0" err="1" smtClean="0">
                <a:latin typeface="Myriad Pro" pitchFamily="34" charset="0"/>
              </a:rPr>
              <a:t>Zavatta</a:t>
            </a:r>
            <a:r>
              <a:rPr lang="en-US" sz="1100" dirty="0" smtClean="0">
                <a:latin typeface="Myriad Pro" pitchFamily="34" charset="0"/>
              </a:rPr>
              <a:t>             </a:t>
            </a:r>
          </a:p>
          <a:p>
            <a:pPr defTabSz="3703638">
              <a:defRPr/>
            </a:pPr>
            <a:r>
              <a:rPr lang="en-US" sz="1100" dirty="0" err="1" smtClean="0">
                <a:latin typeface="Myriad Pro" pitchFamily="34" charset="0"/>
              </a:rPr>
              <a:t>Constantina</a:t>
            </a:r>
            <a:r>
              <a:rPr lang="en-US" sz="1100" dirty="0" smtClean="0">
                <a:latin typeface="Myriad Pro" pitchFamily="34" charset="0"/>
              </a:rPr>
              <a:t> </a:t>
            </a:r>
            <a:r>
              <a:rPr lang="en-US" sz="1100" dirty="0" err="1" smtClean="0">
                <a:latin typeface="Myriad Pro" pitchFamily="34" charset="0"/>
              </a:rPr>
              <a:t>Polycarpou</a:t>
            </a:r>
            <a:r>
              <a:rPr lang="en-US" sz="1100" dirty="0" smtClean="0">
                <a:latin typeface="Myriad Pro" pitchFamily="34" charset="0"/>
              </a:rPr>
              <a:t>   </a:t>
            </a:r>
            <a:r>
              <a:rPr lang="en-US" sz="1100" dirty="0" err="1" smtClean="0">
                <a:latin typeface="Myriad Pro" pitchFamily="34" charset="0"/>
              </a:rPr>
              <a:t>M</a:t>
            </a:r>
            <a:r>
              <a:rPr lang="en-US" sz="1100" dirty="0" err="1" smtClean="0">
                <a:latin typeface="Myriad Pro" pitchFamily="34" charset="0"/>
              </a:rPr>
              <a:t>assimiliano</a:t>
            </a:r>
            <a:r>
              <a:rPr lang="en-US" sz="1100" dirty="0" smtClean="0">
                <a:latin typeface="Myriad Pro" pitchFamily="34" charset="0"/>
              </a:rPr>
              <a:t> </a:t>
            </a:r>
            <a:r>
              <a:rPr lang="en-US" sz="1100" dirty="0" err="1" smtClean="0">
                <a:latin typeface="Myriad Pro" pitchFamily="34" charset="0"/>
              </a:rPr>
              <a:t>Locatelli</a:t>
            </a:r>
            <a:r>
              <a:rPr lang="en-US" sz="1100" dirty="0" smtClean="0">
                <a:latin typeface="Myriad Pro" pitchFamily="34" charset="0"/>
              </a:rPr>
              <a:t>       </a:t>
            </a:r>
          </a:p>
          <a:p>
            <a:pPr defTabSz="3703638">
              <a:defRPr/>
            </a:pPr>
            <a:r>
              <a:rPr lang="en-US" sz="1100" dirty="0" smtClean="0">
                <a:latin typeface="Myriad Pro" pitchFamily="34" charset="0"/>
              </a:rPr>
              <a:t>Tito </a:t>
            </a:r>
            <a:r>
              <a:rPr lang="en-US" sz="1100" dirty="0" err="1" smtClean="0">
                <a:latin typeface="Myriad Pro" pitchFamily="34" charset="0"/>
              </a:rPr>
              <a:t>Fortunato</a:t>
            </a:r>
            <a:r>
              <a:rPr lang="en-US" sz="1100" dirty="0" smtClean="0">
                <a:latin typeface="Myriad Pro" pitchFamily="34" charset="0"/>
              </a:rPr>
              <a:t> </a:t>
            </a:r>
            <a:r>
              <a:rPr lang="en-US" sz="1100" dirty="0" err="1" smtClean="0">
                <a:latin typeface="Myriad Pro" pitchFamily="34" charset="0"/>
              </a:rPr>
              <a:t>Arecchi</a:t>
            </a:r>
            <a:r>
              <a:rPr lang="en-US" sz="1100" dirty="0" smtClean="0">
                <a:latin typeface="Myriad Pro" pitchFamily="34" charset="0"/>
              </a:rPr>
              <a:t>      </a:t>
            </a:r>
            <a:endParaRPr lang="en-US" sz="1100" dirty="0">
              <a:latin typeface="Myriad Pro" pitchFamily="34" charset="0"/>
            </a:endParaRPr>
          </a:p>
        </p:txBody>
      </p:sp>
      <p:grpSp>
        <p:nvGrpSpPr>
          <p:cNvPr id="13" name="Gruppo 10"/>
          <p:cNvGrpSpPr/>
          <p:nvPr/>
        </p:nvGrpSpPr>
        <p:grpSpPr>
          <a:xfrm>
            <a:off x="4357686" y="3038497"/>
            <a:ext cx="4251880" cy="2949578"/>
            <a:chOff x="4420637" y="2928934"/>
            <a:chExt cx="4251880" cy="2949578"/>
          </a:xfrm>
        </p:grpSpPr>
        <p:pic>
          <p:nvPicPr>
            <p:cNvPr id="14" name="Picture 8" descr="Cover_2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0637" y="2928934"/>
              <a:ext cx="2355893" cy="294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6858016" y="3000372"/>
              <a:ext cx="1814501" cy="1879594"/>
              <a:chOff x="975" y="1919"/>
              <a:chExt cx="2041" cy="1630"/>
            </a:xfrm>
          </p:grpSpPr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975" y="2568"/>
                <a:ext cx="2041" cy="981"/>
                <a:chOff x="975" y="3266"/>
                <a:chExt cx="2041" cy="981"/>
              </a:xfrm>
            </p:grpSpPr>
            <p:pic>
              <p:nvPicPr>
                <p:cNvPr id="18" name="Picture 2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75" y="3266"/>
                  <a:ext cx="2041" cy="85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</p:pic>
            <p:grpSp>
              <p:nvGrpSpPr>
                <p:cNvPr id="19" name="Group 28"/>
                <p:cNvGrpSpPr>
                  <a:grpSpLocks/>
                </p:cNvGrpSpPr>
                <p:nvPr/>
              </p:nvGrpSpPr>
              <p:grpSpPr bwMode="auto">
                <a:xfrm>
                  <a:off x="1092" y="4145"/>
                  <a:ext cx="1726" cy="102"/>
                  <a:chOff x="15687" y="19920"/>
                  <a:chExt cx="1872" cy="120"/>
                </a:xfrm>
              </p:grpSpPr>
              <p:pic>
                <p:nvPicPr>
                  <p:cNvPr id="20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5687" y="19920"/>
                    <a:ext cx="450" cy="1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</p:pic>
              <p:pic>
                <p:nvPicPr>
                  <p:cNvPr id="21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16124" y="19921"/>
                    <a:ext cx="1435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chemeClr val="bg2"/>
                    </a:outerShdw>
                  </a:effectLst>
                </p:spPr>
              </p:pic>
            </p:grpSp>
          </p:grpSp>
          <p:pic>
            <p:nvPicPr>
              <p:cNvPr id="17" name="Picture 3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975" y="1919"/>
                <a:ext cx="2041" cy="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2" name="Gruppo 19"/>
          <p:cNvGrpSpPr/>
          <p:nvPr/>
        </p:nvGrpSpPr>
        <p:grpSpPr>
          <a:xfrm>
            <a:off x="4857752" y="3252811"/>
            <a:ext cx="3214710" cy="2714644"/>
            <a:chOff x="4143372" y="1500174"/>
            <a:chExt cx="3214710" cy="2714644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86248" y="1928802"/>
              <a:ext cx="3046096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CasellaDiTesto 23"/>
            <p:cNvSpPr txBox="1"/>
            <p:nvPr/>
          </p:nvSpPr>
          <p:spPr>
            <a:xfrm>
              <a:off x="4143372" y="1500174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Ultrafast </a:t>
              </a:r>
              <a:r>
                <a:rPr lang="it-IT" dirty="0" err="1" smtClean="0"/>
                <a:t>homodyne</a:t>
              </a:r>
              <a:r>
                <a:rPr lang="it-IT" dirty="0" smtClean="0"/>
                <a:t> detection</a:t>
              </a:r>
              <a:endParaRPr lang="it-IT" dirty="0"/>
            </a:p>
          </p:txBody>
        </p:sp>
      </p:grpSp>
      <p:grpSp>
        <p:nvGrpSpPr>
          <p:cNvPr id="25" name="Gruppo 22"/>
          <p:cNvGrpSpPr/>
          <p:nvPr/>
        </p:nvGrpSpPr>
        <p:grpSpPr>
          <a:xfrm>
            <a:off x="4357686" y="3038473"/>
            <a:ext cx="3857652" cy="2865137"/>
            <a:chOff x="2000232" y="6143644"/>
            <a:chExt cx="3857652" cy="2865137"/>
          </a:xfrm>
        </p:grpSpPr>
        <p:grpSp>
          <p:nvGrpSpPr>
            <p:cNvPr id="26" name="Gruppo 29"/>
            <p:cNvGrpSpPr/>
            <p:nvPr/>
          </p:nvGrpSpPr>
          <p:grpSpPr>
            <a:xfrm>
              <a:off x="2643174" y="6572272"/>
              <a:ext cx="2985530" cy="2436509"/>
              <a:chOff x="4714876" y="5429264"/>
              <a:chExt cx="2985530" cy="2436509"/>
            </a:xfrm>
          </p:grpSpPr>
          <p:pic>
            <p:nvPicPr>
              <p:cNvPr id="28" name="Picture 4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43504" y="5429264"/>
                <a:ext cx="2556902" cy="12144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</p:spPr>
          </p:pic>
          <p:pic>
            <p:nvPicPr>
              <p:cNvPr id="29" name="Picture 40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43504" y="6715148"/>
                <a:ext cx="2000264" cy="1150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</p:spPr>
          </p:pic>
          <p:pic>
            <p:nvPicPr>
              <p:cNvPr id="30" name="Picture 42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86314" y="7072338"/>
                <a:ext cx="290513" cy="3246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429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714876" y="5929330"/>
                <a:ext cx="373858" cy="35957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7" name="CasellaDiTesto 26"/>
            <p:cNvSpPr txBox="1"/>
            <p:nvPr/>
          </p:nvSpPr>
          <p:spPr>
            <a:xfrm>
              <a:off x="2000232" y="6143644"/>
              <a:ext cx="385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Creation</a:t>
              </a:r>
              <a:r>
                <a:rPr lang="it-IT" dirty="0" smtClean="0"/>
                <a:t> and </a:t>
              </a:r>
              <a:r>
                <a:rPr lang="it-IT" dirty="0" err="1" smtClean="0"/>
                <a:t>annihilation</a:t>
              </a:r>
              <a:r>
                <a:rPr lang="it-IT" dirty="0" smtClean="0"/>
                <a:t> </a:t>
              </a:r>
              <a:r>
                <a:rPr lang="it-IT" dirty="0" err="1" smtClean="0"/>
                <a:t>operators</a:t>
              </a:r>
              <a:endParaRPr lang="it-IT" dirty="0"/>
            </a:p>
          </p:txBody>
        </p:sp>
      </p:grpSp>
      <p:grpSp>
        <p:nvGrpSpPr>
          <p:cNvPr id="32" name="Group 29"/>
          <p:cNvGrpSpPr>
            <a:grpSpLocks/>
          </p:cNvGrpSpPr>
          <p:nvPr/>
        </p:nvGrpSpPr>
        <p:grpSpPr bwMode="auto">
          <a:xfrm>
            <a:off x="4429124" y="2967059"/>
            <a:ext cx="4287827" cy="3357562"/>
            <a:chOff x="340" y="845"/>
            <a:chExt cx="3736" cy="3242"/>
          </a:xfrm>
        </p:grpSpPr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4" y="845"/>
              <a:ext cx="2004" cy="26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</p:spPr>
        </p:pic>
        <p:pic>
          <p:nvPicPr>
            <p:cNvPr id="34" name="Picture 2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2" y="3974"/>
              <a:ext cx="1537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1"/>
            <p:cNvPicPr>
              <a:picLocks noChangeAspect="1" noChangeArrowheads="1"/>
            </p:cNvPicPr>
            <p:nvPr/>
          </p:nvPicPr>
          <p:blipFill>
            <a:blip r:embed="rId15" cstate="print"/>
            <a:srcRect l="648"/>
            <a:stretch>
              <a:fillRect/>
            </a:stretch>
          </p:blipFill>
          <p:spPr bwMode="auto">
            <a:xfrm>
              <a:off x="354" y="1461"/>
              <a:ext cx="3722" cy="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0" y="3293"/>
              <a:ext cx="2065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uppo 34"/>
          <p:cNvGrpSpPr/>
          <p:nvPr/>
        </p:nvGrpSpPr>
        <p:grpSpPr>
          <a:xfrm>
            <a:off x="4643438" y="3324249"/>
            <a:ext cx="3755050" cy="2143164"/>
            <a:chOff x="214282" y="6215082"/>
            <a:chExt cx="3755050" cy="2143164"/>
          </a:xfrm>
        </p:grpSpPr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17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214282" y="6572272"/>
              <a:ext cx="3755050" cy="1785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CasellaDiTesto 38"/>
            <p:cNvSpPr txBox="1"/>
            <p:nvPr/>
          </p:nvSpPr>
          <p:spPr>
            <a:xfrm>
              <a:off x="428596" y="6215082"/>
              <a:ext cx="3214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err="1" smtClean="0"/>
                <a:t>Implementing</a:t>
              </a:r>
              <a:r>
                <a:rPr lang="it-IT" dirty="0" smtClean="0"/>
                <a:t> the commutator</a:t>
              </a:r>
              <a:endParaRPr lang="it-IT" dirty="0"/>
            </a:p>
          </p:txBody>
        </p:sp>
      </p:grpSp>
      <p:grpSp>
        <p:nvGrpSpPr>
          <p:cNvPr id="40" name="Gruppo 37"/>
          <p:cNvGrpSpPr/>
          <p:nvPr/>
        </p:nvGrpSpPr>
        <p:grpSpPr>
          <a:xfrm>
            <a:off x="3882529" y="3814572"/>
            <a:ext cx="2689735" cy="2134461"/>
            <a:chOff x="3882529" y="3633571"/>
            <a:chExt cx="2689735" cy="2134461"/>
          </a:xfrm>
        </p:grpSpPr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357686" y="4000504"/>
              <a:ext cx="2214578" cy="85725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3703638">
                <a:spcBef>
                  <a:spcPct val="50000"/>
                </a:spcBef>
                <a:defRPr/>
              </a:pPr>
              <a:r>
                <a:rPr lang="en-US" sz="1600" dirty="0" smtClean="0">
                  <a:latin typeface="Myriad Pro Cond" pitchFamily="34" charset="0"/>
                </a:rPr>
                <a:t>Complete quantum state engineering &amp; characterization</a:t>
              </a:r>
              <a:endParaRPr lang="en-US" sz="1600" dirty="0">
                <a:latin typeface="Myriad Pro Cond" pitchFamily="34" charset="0"/>
              </a:endParaRPr>
            </a:p>
          </p:txBody>
        </p:sp>
        <p:sp>
          <p:nvSpPr>
            <p:cNvPr id="42" name="Freccia a destra 41"/>
            <p:cNvSpPr/>
            <p:nvPr/>
          </p:nvSpPr>
          <p:spPr>
            <a:xfrm rot="2592384">
              <a:off x="3882529" y="3633571"/>
              <a:ext cx="107157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Freccia a destra 42"/>
            <p:cNvSpPr/>
            <p:nvPr/>
          </p:nvSpPr>
          <p:spPr>
            <a:xfrm rot="18720475" flipV="1">
              <a:off x="3838881" y="5160809"/>
              <a:ext cx="107157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Freccia a destra 43"/>
            <p:cNvSpPr/>
            <p:nvPr/>
          </p:nvSpPr>
          <p:spPr>
            <a:xfrm rot="19955561" flipV="1">
              <a:off x="3942624" y="4780642"/>
              <a:ext cx="631447" cy="1449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Freccia a destra 44"/>
            <p:cNvSpPr/>
            <p:nvPr/>
          </p:nvSpPr>
          <p:spPr>
            <a:xfrm rot="1644439">
              <a:off x="3998425" y="3923386"/>
              <a:ext cx="631447" cy="14497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Freccia a destra 45"/>
            <p:cNvSpPr/>
            <p:nvPr/>
          </p:nvSpPr>
          <p:spPr>
            <a:xfrm>
              <a:off x="4000496" y="4357694"/>
              <a:ext cx="430699" cy="1485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7" name="Gruppo 44"/>
          <p:cNvGrpSpPr/>
          <p:nvPr/>
        </p:nvGrpSpPr>
        <p:grpSpPr>
          <a:xfrm>
            <a:off x="5464975" y="3038497"/>
            <a:ext cx="3178991" cy="3133748"/>
            <a:chOff x="5464975" y="2857496"/>
            <a:chExt cx="3178991" cy="3133748"/>
          </a:xfrm>
        </p:grpSpPr>
        <p:sp>
          <p:nvSpPr>
            <p:cNvPr id="48" name="AutoShape 14"/>
            <p:cNvSpPr>
              <a:spLocks noChangeArrowheads="1"/>
            </p:cNvSpPr>
            <p:nvPr/>
          </p:nvSpPr>
          <p:spPr bwMode="auto">
            <a:xfrm>
              <a:off x="6419864" y="2857496"/>
              <a:ext cx="2224102" cy="106204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3703638">
                <a:spcBef>
                  <a:spcPct val="50000"/>
                </a:spcBef>
                <a:defRPr/>
              </a:pPr>
              <a:r>
                <a:rPr lang="en-US" sz="1600" dirty="0" smtClean="0">
                  <a:latin typeface="Myriad Pro Cond" pitchFamily="34" charset="0"/>
                </a:rPr>
                <a:t>Fundamental tests of basic quantum physics</a:t>
              </a:r>
              <a:endParaRPr lang="en-US" sz="1600" dirty="0">
                <a:latin typeface="Myriad Pro Cond" pitchFamily="34" charset="0"/>
              </a:endParaRPr>
            </a:p>
          </p:txBody>
        </p:sp>
        <p:sp>
          <p:nvSpPr>
            <p:cNvPr id="49" name="AutoShape 14"/>
            <p:cNvSpPr>
              <a:spLocks noChangeArrowheads="1"/>
            </p:cNvSpPr>
            <p:nvPr/>
          </p:nvSpPr>
          <p:spPr bwMode="auto">
            <a:xfrm>
              <a:off x="6419864" y="4929198"/>
              <a:ext cx="2224102" cy="106204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3703638">
                <a:spcBef>
                  <a:spcPct val="50000"/>
                </a:spcBef>
                <a:defRPr/>
              </a:pPr>
              <a:r>
                <a:rPr lang="en-US" sz="1600" dirty="0" smtClean="0">
                  <a:latin typeface="Myriad Pro Cond" pitchFamily="34" charset="0"/>
                </a:rPr>
                <a:t>Toward applications to quantum-enhanced technologies</a:t>
              </a:r>
              <a:endParaRPr lang="en-US" sz="1600" dirty="0">
                <a:latin typeface="Myriad Pro Cond" pitchFamily="34" charset="0"/>
              </a:endParaRPr>
            </a:p>
          </p:txBody>
        </p:sp>
        <p:cxnSp>
          <p:nvCxnSpPr>
            <p:cNvPr id="50" name="Connettore 7 54"/>
            <p:cNvCxnSpPr>
              <a:endCxn id="48" idx="1"/>
            </p:cNvCxnSpPr>
            <p:nvPr/>
          </p:nvCxnSpPr>
          <p:spPr>
            <a:xfrm rot="5400000" flipH="1" flipV="1">
              <a:off x="5600708" y="3252787"/>
              <a:ext cx="683423" cy="954889"/>
            </a:xfrm>
            <a:prstGeom prst="curvedConnector2">
              <a:avLst/>
            </a:prstGeom>
            <a:ln w="88900" cmpd="sng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ttore 7 54"/>
            <p:cNvCxnSpPr/>
            <p:nvPr/>
          </p:nvCxnSpPr>
          <p:spPr>
            <a:xfrm rot="16200000" flipH="1">
              <a:off x="5676908" y="4717264"/>
              <a:ext cx="531023" cy="954889"/>
            </a:xfrm>
            <a:prstGeom prst="curvedConnector2">
              <a:avLst/>
            </a:prstGeom>
            <a:ln w="88900" cmpd="sng">
              <a:solidFill>
                <a:srgbClr val="FF0000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22125" y="1248975"/>
            <a:ext cx="2643206" cy="171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4627801" y="1500174"/>
            <a:ext cx="2547953" cy="114300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dirty="0" smtClean="0">
                <a:latin typeface="Myriad Pro Cond" pitchFamily="34" charset="0"/>
              </a:rPr>
              <a:t>Probing and exploiting the quantum nature of light</a:t>
            </a:r>
            <a:endParaRPr lang="en-US" dirty="0"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tangolo 36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428860" y="447674"/>
            <a:ext cx="5362590" cy="623871"/>
          </a:xfrm>
        </p:spPr>
        <p:txBody>
          <a:bodyPr/>
          <a:lstStyle/>
          <a:p>
            <a:pPr algn="l"/>
            <a:r>
              <a:rPr lang="it-IT" sz="3200" dirty="0" err="1" smtClean="0">
                <a:solidFill>
                  <a:srgbClr val="800000"/>
                </a:solidFill>
                <a:latin typeface="Trajan Pro" pitchFamily="18" charset="0"/>
              </a:rPr>
              <a:t>Recent</a:t>
            </a:r>
            <a:r>
              <a:rPr lang="it-IT" sz="3200" dirty="0" smtClean="0">
                <a:solidFill>
                  <a:srgbClr val="800000"/>
                </a:solidFill>
                <a:latin typeface="Trajan Pro" pitchFamily="18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latin typeface="Trajan Pro" pitchFamily="18" charset="0"/>
              </a:rPr>
              <a:t>highlights</a:t>
            </a:r>
            <a:endParaRPr lang="it-IT" sz="3200" dirty="0">
              <a:solidFill>
                <a:srgbClr val="800000"/>
              </a:solidFill>
              <a:latin typeface="Trajan Pro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lum bright="20000" contrast="3000"/>
          </a:blip>
          <a:srcRect/>
          <a:stretch>
            <a:fillRect/>
          </a:stretch>
        </p:blipFill>
        <p:spPr bwMode="auto">
          <a:xfrm>
            <a:off x="494628" y="1785927"/>
            <a:ext cx="3304400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6363"/>
            <a:ext cx="2571768" cy="35126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grpSp>
        <p:nvGrpSpPr>
          <p:cNvPr id="8" name="Gruppo 55"/>
          <p:cNvGrpSpPr/>
          <p:nvPr/>
        </p:nvGrpSpPr>
        <p:grpSpPr>
          <a:xfrm>
            <a:off x="3500430" y="3509962"/>
            <a:ext cx="5358025" cy="490542"/>
            <a:chOff x="2857488" y="6296044"/>
            <a:chExt cx="5358025" cy="490542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2928928" y="6296044"/>
              <a:ext cx="5143712" cy="276226"/>
              <a:chOff x="748" y="3430"/>
              <a:chExt cx="5066" cy="174"/>
            </a:xfrm>
          </p:grpSpPr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2062" y="3430"/>
                <a:ext cx="375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100" dirty="0">
                    <a:latin typeface="Myriad Pro Cond" pitchFamily="34" charset="0"/>
                  </a:rPr>
                  <a:t>M. S. Kim, H. </a:t>
                </a:r>
                <a:r>
                  <a:rPr lang="it-IT" sz="1100" dirty="0" err="1">
                    <a:latin typeface="Myriad Pro Cond" pitchFamily="34" charset="0"/>
                  </a:rPr>
                  <a:t>Jeong</a:t>
                </a:r>
                <a:r>
                  <a:rPr lang="it-IT" sz="1100" dirty="0">
                    <a:latin typeface="Myriad Pro Cond" pitchFamily="34" charset="0"/>
                  </a:rPr>
                  <a:t>, A. Zavatta, V. Parigi, and </a:t>
                </a:r>
                <a:r>
                  <a:rPr lang="it-IT" sz="1100" dirty="0" err="1" smtClean="0">
                    <a:latin typeface="Myriad Pro Cond" pitchFamily="34" charset="0"/>
                  </a:rPr>
                  <a:t>M.Bellini</a:t>
                </a:r>
                <a:r>
                  <a:rPr lang="it-IT" sz="1100" dirty="0" smtClean="0">
                    <a:latin typeface="Myriad Pro Cond" pitchFamily="34" charset="0"/>
                  </a:rPr>
                  <a:t>, </a:t>
                </a:r>
                <a:r>
                  <a:rPr lang="en-US" sz="1100" i="1" dirty="0" smtClean="0">
                    <a:latin typeface="Myriad Pro Cond" pitchFamily="34" charset="0"/>
                  </a:rPr>
                  <a:t>PRL</a:t>
                </a:r>
                <a:r>
                  <a:rPr lang="en-US" sz="1100" dirty="0" smtClean="0">
                    <a:latin typeface="Myriad Pro Cond" pitchFamily="34" charset="0"/>
                  </a:rPr>
                  <a:t> </a:t>
                </a:r>
                <a:r>
                  <a:rPr lang="en-US" sz="1100" b="1" dirty="0">
                    <a:latin typeface="Myriad Pro Cond" pitchFamily="34" charset="0"/>
                  </a:rPr>
                  <a:t>101</a:t>
                </a:r>
                <a:r>
                  <a:rPr lang="en-US" sz="1100" dirty="0">
                    <a:latin typeface="Myriad Pro Cond" pitchFamily="34" charset="0"/>
                  </a:rPr>
                  <a:t>, 260401 (2008)</a:t>
                </a:r>
                <a:endParaRPr lang="it-IT" sz="1100" dirty="0">
                  <a:latin typeface="Myriad Pro Cond" pitchFamily="34" charset="0"/>
                </a:endParaRPr>
              </a:p>
            </p:txBody>
          </p:sp>
          <p:sp>
            <p:nvSpPr>
              <p:cNvPr id="15" name="Rectangle 31"/>
              <p:cNvSpPr>
                <a:spLocks noChangeArrowheads="1"/>
              </p:cNvSpPr>
              <p:nvPr/>
            </p:nvSpPr>
            <p:spPr bwMode="auto">
              <a:xfrm>
                <a:off x="748" y="3430"/>
                <a:ext cx="140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 b="1" dirty="0" err="1">
                    <a:latin typeface="Myriad Pro Cond" pitchFamily="34" charset="0"/>
                  </a:rPr>
                  <a:t>Theoretical</a:t>
                </a:r>
                <a:r>
                  <a:rPr lang="it-IT" sz="1200" b="1" dirty="0">
                    <a:latin typeface="Myriad Pro Cond" pitchFamily="34" charset="0"/>
                  </a:rPr>
                  <a:t> </a:t>
                </a:r>
                <a:r>
                  <a:rPr lang="it-IT" sz="1200" b="1" dirty="0" err="1">
                    <a:latin typeface="Myriad Pro Cond" pitchFamily="34" charset="0"/>
                  </a:rPr>
                  <a:t>proposal</a:t>
                </a:r>
                <a:endParaRPr lang="it-IT" sz="1200" b="1" dirty="0">
                  <a:latin typeface="Myriad Pro Cond" pitchFamily="34" charset="0"/>
                </a:endParaRP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2857488" y="6510360"/>
              <a:ext cx="5358025" cy="276226"/>
              <a:chOff x="878" y="3424"/>
              <a:chExt cx="4936" cy="174"/>
            </a:xfrm>
          </p:grpSpPr>
          <p:sp>
            <p:nvSpPr>
              <p:cNvPr id="11" name="Rectangle 31"/>
              <p:cNvSpPr>
                <a:spLocks noChangeArrowheads="1"/>
              </p:cNvSpPr>
              <p:nvPr/>
            </p:nvSpPr>
            <p:spPr bwMode="auto">
              <a:xfrm>
                <a:off x="2062" y="3424"/>
                <a:ext cx="3752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100" dirty="0" smtClean="0">
                    <a:latin typeface="Myriad Pro Cond" pitchFamily="34" charset="0"/>
                  </a:rPr>
                  <a:t>A. Zavatta, V. Parigi, M</a:t>
                </a:r>
                <a:r>
                  <a:rPr lang="it-IT" sz="1100" dirty="0">
                    <a:latin typeface="Myriad Pro Cond" pitchFamily="34" charset="0"/>
                  </a:rPr>
                  <a:t>. S. Kim, H. </a:t>
                </a:r>
                <a:r>
                  <a:rPr lang="it-IT" sz="1100" dirty="0" err="1">
                    <a:latin typeface="Myriad Pro Cond" pitchFamily="34" charset="0"/>
                  </a:rPr>
                  <a:t>Jeong</a:t>
                </a:r>
                <a:r>
                  <a:rPr lang="it-IT" sz="1100" dirty="0">
                    <a:latin typeface="Myriad Pro Cond" pitchFamily="34" charset="0"/>
                  </a:rPr>
                  <a:t>, </a:t>
                </a:r>
                <a:r>
                  <a:rPr lang="it-IT" sz="1100" dirty="0" smtClean="0">
                    <a:latin typeface="Myriad Pro Cond" pitchFamily="34" charset="0"/>
                  </a:rPr>
                  <a:t>and </a:t>
                </a:r>
                <a:r>
                  <a:rPr lang="it-IT" sz="1100" dirty="0" err="1" smtClean="0">
                    <a:latin typeface="Myriad Pro Cond" pitchFamily="34" charset="0"/>
                  </a:rPr>
                  <a:t>M.Bellini</a:t>
                </a:r>
                <a:r>
                  <a:rPr lang="it-IT" sz="1100" dirty="0" smtClean="0">
                    <a:latin typeface="Myriad Pro Cond" pitchFamily="34" charset="0"/>
                  </a:rPr>
                  <a:t>, </a:t>
                </a:r>
                <a:r>
                  <a:rPr lang="en-US" sz="1100" i="1" dirty="0" smtClean="0">
                    <a:latin typeface="Myriad Pro Cond" pitchFamily="34" charset="0"/>
                  </a:rPr>
                  <a:t>PRL</a:t>
                </a:r>
                <a:r>
                  <a:rPr lang="en-US" sz="1100" dirty="0" smtClean="0">
                    <a:latin typeface="Myriad Pro Cond" pitchFamily="34" charset="0"/>
                  </a:rPr>
                  <a:t> </a:t>
                </a:r>
                <a:r>
                  <a:rPr lang="en-US" sz="1100" b="1" dirty="0" smtClean="0">
                    <a:latin typeface="Myriad Pro Cond" pitchFamily="34" charset="0"/>
                  </a:rPr>
                  <a:t>103</a:t>
                </a:r>
                <a:r>
                  <a:rPr lang="en-US" sz="1100" dirty="0" smtClean="0">
                    <a:latin typeface="Myriad Pro Cond" pitchFamily="34" charset="0"/>
                  </a:rPr>
                  <a:t>, 140406 </a:t>
                </a:r>
                <a:r>
                  <a:rPr lang="en-US" sz="1100" dirty="0">
                    <a:latin typeface="Myriad Pro Cond" pitchFamily="34" charset="0"/>
                  </a:rPr>
                  <a:t>(</a:t>
                </a:r>
                <a:r>
                  <a:rPr lang="en-US" sz="1100" dirty="0" smtClean="0">
                    <a:latin typeface="Myriad Pro Cond" pitchFamily="34" charset="0"/>
                  </a:rPr>
                  <a:t>2009)</a:t>
                </a:r>
                <a:endParaRPr lang="it-IT" sz="1100" dirty="0">
                  <a:latin typeface="Myriad Pro Cond" pitchFamily="34" charset="0"/>
                </a:endParaRPr>
              </a:p>
            </p:txBody>
          </p:sp>
          <p:sp>
            <p:nvSpPr>
              <p:cNvPr id="13" name="Rectangle 31"/>
              <p:cNvSpPr>
                <a:spLocks noChangeArrowheads="1"/>
              </p:cNvSpPr>
              <p:nvPr/>
            </p:nvSpPr>
            <p:spPr bwMode="auto">
              <a:xfrm>
                <a:off x="878" y="3424"/>
                <a:ext cx="140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200" b="1" dirty="0" err="1" smtClean="0">
                    <a:latin typeface="Myriad Pro Cond" pitchFamily="34" charset="0"/>
                  </a:rPr>
                  <a:t>Experiment</a:t>
                </a:r>
                <a:endParaRPr lang="it-IT" sz="1200" b="1" dirty="0">
                  <a:latin typeface="Myriad Pro Cond" pitchFamily="34" charset="0"/>
                </a:endParaRPr>
              </a:p>
            </p:txBody>
          </p:sp>
        </p:grpSp>
      </p:grpSp>
      <p:grpSp>
        <p:nvGrpSpPr>
          <p:cNvPr id="16" name="Gruppo 62"/>
          <p:cNvGrpSpPr/>
          <p:nvPr/>
        </p:nvGrpSpPr>
        <p:grpSpPr>
          <a:xfrm>
            <a:off x="4143372" y="1142984"/>
            <a:ext cx="4774767" cy="2435601"/>
            <a:chOff x="4051586" y="3357562"/>
            <a:chExt cx="4774767" cy="2435601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4051586" y="3357562"/>
              <a:ext cx="2514313" cy="2435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6552594" y="5170146"/>
              <a:ext cx="2273755" cy="116244"/>
              <a:chOff x="3825" y="3615968"/>
              <a:chExt cx="1669" cy="116244"/>
            </a:xfrm>
          </p:grpSpPr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>
                <a:off x="3825" y="3732212"/>
                <a:ext cx="408" cy="0"/>
              </a:xfrm>
              <a:prstGeom prst="line">
                <a:avLst/>
              </a:prstGeom>
              <a:noFill/>
              <a:ln w="63500">
                <a:solidFill>
                  <a:srgbClr val="FC2704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E95513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it-IT" sz="1600"/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4224" y="3615968"/>
                <a:ext cx="127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3703638">
                  <a:spcBef>
                    <a:spcPct val="50000"/>
                  </a:spcBef>
                  <a:defRPr/>
                </a:pPr>
                <a:r>
                  <a:rPr lang="en-US" sz="1600" i="1" dirty="0"/>
                  <a:t>Anti-commutator</a:t>
                </a:r>
                <a:endParaRPr lang="en-US" sz="1600" i="1" dirty="0">
                  <a:latin typeface="Tahoma" pitchFamily="34" charset="0"/>
                </a:endParaRPr>
              </a:p>
            </p:txBody>
          </p:sp>
        </p:grp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6552595" y="3902451"/>
              <a:ext cx="2096650" cy="98053"/>
              <a:chOff x="3825" y="3634159"/>
              <a:chExt cx="1539" cy="98053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3825" y="3732212"/>
                <a:ext cx="408" cy="0"/>
              </a:xfrm>
              <a:prstGeom prst="line">
                <a:avLst/>
              </a:prstGeom>
              <a:noFill/>
              <a:ln w="63500">
                <a:solidFill>
                  <a:srgbClr val="FC2704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E95513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it-IT" sz="160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4094" y="3634159"/>
                <a:ext cx="127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3703638">
                  <a:spcBef>
                    <a:spcPct val="50000"/>
                  </a:spcBef>
                  <a:defRPr/>
                </a:pPr>
                <a:r>
                  <a:rPr lang="en-US" sz="1600" i="1" dirty="0" smtClean="0"/>
                  <a:t>Commutator</a:t>
                </a:r>
                <a:endParaRPr lang="en-US" sz="1600" i="1" dirty="0">
                  <a:latin typeface="Tahoma" pitchFamily="34" charset="0"/>
                </a:endParaRPr>
              </a:p>
            </p:txBody>
          </p:sp>
        </p:grpSp>
      </p:grp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142844" y="1250047"/>
            <a:ext cx="4143404" cy="42862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>
                <a:latin typeface="Myriad Pro Cond" pitchFamily="34" charset="0"/>
              </a:rPr>
              <a:t>First </a:t>
            </a:r>
            <a:r>
              <a:rPr lang="en-US" sz="1600" b="1" dirty="0">
                <a:latin typeface="Myriad Pro Cond" pitchFamily="34" charset="0"/>
              </a:rPr>
              <a:t>direct</a:t>
            </a:r>
            <a:r>
              <a:rPr lang="en-US" sz="1600" dirty="0">
                <a:latin typeface="Myriad Pro Cond" pitchFamily="34" charset="0"/>
              </a:rPr>
              <a:t> test of quantum commutation relations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287978"/>
            <a:ext cx="1512888" cy="4270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714744" y="6500834"/>
            <a:ext cx="39290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Myriad Pro Cond" pitchFamily="34" charset="0"/>
              </a:rPr>
              <a:t>A. Zavatta, V. Parigi, M.S. Kim, and </a:t>
            </a:r>
            <a:r>
              <a:rPr lang="en-US" sz="1100" dirty="0" smtClean="0">
                <a:latin typeface="Myriad Pro Cond" pitchFamily="34" charset="0"/>
              </a:rPr>
              <a:t>M. Bellini, </a:t>
            </a:r>
            <a:r>
              <a:rPr lang="en-US" sz="1100" i="1" dirty="0">
                <a:latin typeface="Myriad Pro Cond" pitchFamily="34" charset="0"/>
              </a:rPr>
              <a:t>New Journal of Physics</a:t>
            </a:r>
            <a:r>
              <a:rPr lang="en-US" sz="1100" dirty="0">
                <a:latin typeface="Myriad Pro Cond" pitchFamily="34" charset="0"/>
              </a:rPr>
              <a:t> </a:t>
            </a:r>
            <a:r>
              <a:rPr lang="en-US" sz="1100" b="1" dirty="0">
                <a:latin typeface="Myriad Pro Cond" pitchFamily="34" charset="0"/>
              </a:rPr>
              <a:t>10</a:t>
            </a:r>
            <a:r>
              <a:rPr lang="en-US" sz="1100" dirty="0">
                <a:latin typeface="Myriad Pro Cond" pitchFamily="34" charset="0"/>
              </a:rPr>
              <a:t>, 123006 (2008</a:t>
            </a:r>
            <a:r>
              <a:rPr lang="en-US" sz="1100" dirty="0" smtClean="0">
                <a:latin typeface="Myriad Pro Cond" pitchFamily="34" charset="0"/>
              </a:rPr>
              <a:t>)</a:t>
            </a:r>
            <a:endParaRPr lang="it-IT" sz="1100" dirty="0">
              <a:latin typeface="Myriad Pro Cond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03" y="4572008"/>
            <a:ext cx="3886207" cy="170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8" cstate="print"/>
          <a:srcRect t="9174" b="9174"/>
          <a:stretch>
            <a:fillRect/>
          </a:stretch>
        </p:blipFill>
        <p:spPr bwMode="auto">
          <a:xfrm>
            <a:off x="928662" y="6215082"/>
            <a:ext cx="449016" cy="30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000" y="6215082"/>
            <a:ext cx="500868" cy="29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142844" y="4071942"/>
            <a:ext cx="5429288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First </a:t>
            </a:r>
            <a:r>
              <a:rPr lang="en-US" sz="1600" b="1" dirty="0" smtClean="0">
                <a:latin typeface="Myriad Pro Cond" pitchFamily="34" charset="0"/>
              </a:rPr>
              <a:t>direct</a:t>
            </a:r>
            <a:r>
              <a:rPr lang="en-US" sz="1600" dirty="0" smtClean="0">
                <a:latin typeface="Myriad Pro Cond" pitchFamily="34" charset="0"/>
              </a:rPr>
              <a:t> proof of the invariance of coherent states under photon annihilation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31" name="Arco 30"/>
          <p:cNvSpPr/>
          <p:nvPr/>
        </p:nvSpPr>
        <p:spPr>
          <a:xfrm flipV="1">
            <a:off x="1428728" y="6072206"/>
            <a:ext cx="1500198" cy="500066"/>
          </a:xfrm>
          <a:prstGeom prst="arc">
            <a:avLst>
              <a:gd name="adj1" fmla="val 11023884"/>
              <a:gd name="adj2" fmla="val 0"/>
            </a:avLst>
          </a:prstGeom>
          <a:noFill/>
          <a:ln w="38100">
            <a:solidFill>
              <a:srgbClr val="FF0000"/>
            </a:solidFill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6286520"/>
            <a:ext cx="383244" cy="428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4143380"/>
            <a:ext cx="1430033" cy="201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uppo 80"/>
          <p:cNvGrpSpPr/>
          <p:nvPr/>
        </p:nvGrpSpPr>
        <p:grpSpPr>
          <a:xfrm>
            <a:off x="7204011" y="4408160"/>
            <a:ext cx="1582831" cy="1949798"/>
            <a:chOff x="7432214" y="4285352"/>
            <a:chExt cx="1582831" cy="1949798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432214" y="4285352"/>
              <a:ext cx="1582831" cy="194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334209" y="5729741"/>
              <a:ext cx="619028" cy="50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5" name="Gruppo 33"/>
          <p:cNvGrpSpPr/>
          <p:nvPr/>
        </p:nvGrpSpPr>
        <p:grpSpPr>
          <a:xfrm>
            <a:off x="714348" y="3786190"/>
            <a:ext cx="2500330" cy="2643206"/>
            <a:chOff x="714348" y="3786190"/>
            <a:chExt cx="2500330" cy="2643206"/>
          </a:xfrm>
        </p:grpSpPr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>
              <a:off x="714348" y="5357826"/>
              <a:ext cx="2500330" cy="10715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3703638">
                <a:spcBef>
                  <a:spcPct val="50000"/>
                </a:spcBef>
                <a:defRPr/>
              </a:pPr>
              <a:r>
                <a:rPr lang="en-US" sz="1600" dirty="0" smtClean="0">
                  <a:latin typeface="Myriad Pro Cond" pitchFamily="34" charset="0"/>
                </a:rPr>
                <a:t>Generation and applications of light in extreme spectral regions</a:t>
              </a:r>
              <a:endParaRPr lang="en-US" sz="1600" dirty="0">
                <a:latin typeface="Myriad Pro Cond" pitchFamily="34" charset="0"/>
              </a:endParaRPr>
            </a:p>
          </p:txBody>
        </p:sp>
        <p:sp>
          <p:nvSpPr>
            <p:cNvPr id="7" name="Freccia in giù 6"/>
            <p:cNvSpPr/>
            <p:nvPr/>
          </p:nvSpPr>
          <p:spPr>
            <a:xfrm>
              <a:off x="1714480" y="3786190"/>
              <a:ext cx="428628" cy="171451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43108" y="428625"/>
            <a:ext cx="6543692" cy="666750"/>
          </a:xfrm>
        </p:spPr>
        <p:txBody>
          <a:bodyPr/>
          <a:lstStyle/>
          <a:p>
            <a:pPr algn="l"/>
            <a:r>
              <a:rPr lang="it-IT" sz="3200" dirty="0" err="1" smtClean="0">
                <a:solidFill>
                  <a:srgbClr val="800000"/>
                </a:solidFill>
                <a:latin typeface="Trajan Pro" pitchFamily="18" charset="0"/>
              </a:rPr>
              <a:t>Highly-nonlinear</a:t>
            </a:r>
            <a:r>
              <a:rPr lang="it-IT" sz="3200" dirty="0" smtClean="0">
                <a:solidFill>
                  <a:srgbClr val="800000"/>
                </a:solidFill>
                <a:latin typeface="Trajan Pro" pitchFamily="18" charset="0"/>
              </a:rPr>
              <a:t> </a:t>
            </a:r>
            <a:r>
              <a:rPr lang="it-IT" sz="3200" dirty="0" err="1" smtClean="0">
                <a:solidFill>
                  <a:srgbClr val="800000"/>
                </a:solidFill>
                <a:latin typeface="Trajan Pro" pitchFamily="18" charset="0"/>
              </a:rPr>
              <a:t>Optics</a:t>
            </a:r>
            <a:endParaRPr lang="it-IT" sz="32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214282" y="1285860"/>
            <a:ext cx="357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3703638">
              <a:defRPr/>
            </a:pPr>
            <a:r>
              <a:rPr lang="en-US" sz="1200" dirty="0" smtClean="0">
                <a:latin typeface="Myriad Pro" pitchFamily="34" charset="0"/>
              </a:rPr>
              <a:t>Group members:</a:t>
            </a:r>
          </a:p>
          <a:p>
            <a:pPr defTabSz="3703638">
              <a:defRPr/>
            </a:pPr>
            <a:endParaRPr lang="en-US" sz="1200" dirty="0" smtClean="0">
              <a:latin typeface="Myriad Pro" pitchFamily="34" charset="0"/>
            </a:endParaRPr>
          </a:p>
          <a:p>
            <a:pPr defTabSz="3703638">
              <a:defRPr/>
            </a:pPr>
            <a:r>
              <a:rPr lang="en-US" sz="1200" dirty="0" smtClean="0">
                <a:latin typeface="Myriad Pro" pitchFamily="34" charset="0"/>
              </a:rPr>
              <a:t>Marco Bellini           (INO)</a:t>
            </a:r>
          </a:p>
          <a:p>
            <a:pPr defTabSz="3703638">
              <a:defRPr/>
            </a:pPr>
            <a:r>
              <a:rPr lang="en-US" sz="1200" dirty="0" err="1" smtClean="0">
                <a:latin typeface="Myriad Pro" pitchFamily="34" charset="0"/>
              </a:rPr>
              <a:t>Chiara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Corsi</a:t>
            </a:r>
            <a:r>
              <a:rPr lang="en-US" sz="1200" dirty="0" smtClean="0">
                <a:latin typeface="Myriad Pro" pitchFamily="34" charset="0"/>
              </a:rPr>
              <a:t>             (LENS)</a:t>
            </a:r>
          </a:p>
          <a:p>
            <a:pPr defTabSz="3703638">
              <a:defRPr/>
            </a:pPr>
            <a:r>
              <a:rPr lang="en-US" sz="1200" dirty="0" err="1" smtClean="0">
                <a:latin typeface="Myriad Pro" pitchFamily="34" charset="0"/>
              </a:rPr>
              <a:t>Ioannis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Liontos</a:t>
            </a:r>
            <a:r>
              <a:rPr lang="en-US" sz="1200" dirty="0" smtClean="0">
                <a:latin typeface="Myriad Pro" pitchFamily="34" charset="0"/>
              </a:rPr>
              <a:t>      (LENS)</a:t>
            </a:r>
          </a:p>
          <a:p>
            <a:pPr defTabSz="3703638">
              <a:defRPr/>
            </a:pPr>
            <a:r>
              <a:rPr lang="en-US" sz="1200" dirty="0" smtClean="0">
                <a:latin typeface="Myriad Pro" pitchFamily="34" charset="0"/>
              </a:rPr>
              <a:t>Stefano </a:t>
            </a:r>
            <a:r>
              <a:rPr lang="en-US" sz="1200" dirty="0" err="1" smtClean="0">
                <a:latin typeface="Myriad Pro" pitchFamily="34" charset="0"/>
              </a:rPr>
              <a:t>Cavalieri</a:t>
            </a:r>
            <a:r>
              <a:rPr lang="en-US" sz="1200" dirty="0" smtClean="0">
                <a:latin typeface="Myriad Pro" pitchFamily="34" charset="0"/>
              </a:rPr>
              <a:t>   (Dip. FIS)</a:t>
            </a:r>
          </a:p>
          <a:p>
            <a:pPr defTabSz="3703638">
              <a:defRPr/>
            </a:pPr>
            <a:r>
              <a:rPr lang="en-US" sz="1200" dirty="0" smtClean="0">
                <a:latin typeface="Myriad Pro" pitchFamily="34" charset="0"/>
              </a:rPr>
              <a:t>Roberto </a:t>
            </a:r>
            <a:r>
              <a:rPr lang="en-US" sz="1200" dirty="0" err="1" smtClean="0">
                <a:latin typeface="Myriad Pro" pitchFamily="34" charset="0"/>
              </a:rPr>
              <a:t>Eramo</a:t>
            </a:r>
            <a:r>
              <a:rPr lang="en-US" sz="1200" dirty="0" smtClean="0">
                <a:latin typeface="Myriad Pro" pitchFamily="34" charset="0"/>
              </a:rPr>
              <a:t>      (INO)</a:t>
            </a:r>
          </a:p>
          <a:p>
            <a:pPr defTabSz="3703638">
              <a:defRPr/>
            </a:pPr>
            <a:r>
              <a:rPr lang="en-US" sz="1200" dirty="0" err="1" smtClean="0">
                <a:latin typeface="Myriad Pro" pitchFamily="34" charset="0"/>
              </a:rPr>
              <a:t>Emiliano</a:t>
            </a:r>
            <a:r>
              <a:rPr lang="en-US" sz="1200" dirty="0" smtClean="0">
                <a:latin typeface="Myriad Pro" pitchFamily="34" charset="0"/>
              </a:rPr>
              <a:t> </a:t>
            </a:r>
            <a:r>
              <a:rPr lang="en-US" sz="1200" dirty="0" err="1" smtClean="0">
                <a:latin typeface="Myriad Pro" pitchFamily="34" charset="0"/>
              </a:rPr>
              <a:t>Sali</a:t>
            </a:r>
            <a:r>
              <a:rPr lang="en-US" sz="1200" dirty="0" smtClean="0">
                <a:latin typeface="Myriad Pro" pitchFamily="34" charset="0"/>
              </a:rPr>
              <a:t>           (Dip. FIS)</a:t>
            </a:r>
            <a:endParaRPr lang="en-US" sz="1200" dirty="0">
              <a:latin typeface="Myriad Pro" pitchFamily="34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5500694" y="1428736"/>
            <a:ext cx="2643206" cy="114300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Using ultrashort laser pulses for highly-nonlinear interactions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285720" y="3214686"/>
            <a:ext cx="3429024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Studying supercontinuum generation</a:t>
            </a:r>
            <a:endParaRPr lang="en-US" sz="1600" dirty="0">
              <a:latin typeface="Myriad Pro Cond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85720" y="3857628"/>
            <a:ext cx="3429024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>
                <a:latin typeface="Myriad Pro Cond" pitchFamily="34" charset="0"/>
              </a:rPr>
              <a:t>Producing  high-order laser harmonics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85720" y="4500570"/>
            <a:ext cx="3429024" cy="500066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3703638">
              <a:spcBef>
                <a:spcPct val="50000"/>
              </a:spcBef>
              <a:defRPr/>
            </a:pPr>
            <a:r>
              <a:rPr lang="en-US" sz="1600" dirty="0" smtClean="0">
                <a:latin typeface="Myriad Pro Cond" pitchFamily="34" charset="0"/>
              </a:rPr>
              <a:t>High-resolution spectroscopy in the extreme UV</a:t>
            </a:r>
            <a:endParaRPr lang="en-US" sz="1600" dirty="0">
              <a:latin typeface="Myriad Pro Cond" pitchFamily="34" charset="0"/>
            </a:endParaRPr>
          </a:p>
        </p:txBody>
      </p:sp>
      <p:pic>
        <p:nvPicPr>
          <p:cNvPr id="15" name="Picture 39" descr="figX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2344" b="4115"/>
          <a:stretch>
            <a:fillRect/>
          </a:stretch>
        </p:blipFill>
        <p:spPr bwMode="auto">
          <a:xfrm>
            <a:off x="2235957" y="1285860"/>
            <a:ext cx="3050423" cy="15716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uppo 43"/>
          <p:cNvGrpSpPr/>
          <p:nvPr/>
        </p:nvGrpSpPr>
        <p:grpSpPr>
          <a:xfrm>
            <a:off x="4071934" y="3071810"/>
            <a:ext cx="4143404" cy="3571900"/>
            <a:chOff x="4071934" y="3071810"/>
            <a:chExt cx="4143404" cy="3571900"/>
          </a:xfrm>
        </p:grpSpPr>
        <p:grpSp>
          <p:nvGrpSpPr>
            <p:cNvPr id="17" name="Gruppo 18"/>
            <p:cNvGrpSpPr/>
            <p:nvPr/>
          </p:nvGrpSpPr>
          <p:grpSpPr>
            <a:xfrm>
              <a:off x="4071934" y="3071810"/>
              <a:ext cx="4143404" cy="2932004"/>
              <a:chOff x="6143636" y="4500570"/>
              <a:chExt cx="4143404" cy="2932004"/>
            </a:xfrm>
          </p:grpSpPr>
          <p:sp>
            <p:nvSpPr>
              <p:cNvPr id="19" name="Rettangolo 18"/>
              <p:cNvSpPr/>
              <p:nvPr/>
            </p:nvSpPr>
            <p:spPr>
              <a:xfrm>
                <a:off x="7129859" y="4500570"/>
                <a:ext cx="2014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703638">
                  <a:spcBef>
                    <a:spcPct val="50000"/>
                  </a:spcBef>
                  <a:defRPr/>
                </a:pPr>
                <a:r>
                  <a:rPr lang="en-US" dirty="0" smtClean="0">
                    <a:latin typeface="Myriad Pro Cond" pitchFamily="34" charset="0"/>
                  </a:rPr>
                  <a:t>XUV Ramsey spectroscopy</a:t>
                </a:r>
                <a:endParaRPr lang="en-US" dirty="0">
                  <a:latin typeface="Myriad Pro Cond" pitchFamily="34" charset="0"/>
                </a:endParaRPr>
              </a:p>
            </p:txBody>
          </p:sp>
          <p:pic>
            <p:nvPicPr>
              <p:cNvPr id="20" name="Picture 68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23000"/>
              </a:blip>
              <a:srcRect/>
              <a:stretch>
                <a:fillRect/>
              </a:stretch>
            </p:blipFill>
            <p:spPr bwMode="auto">
              <a:xfrm>
                <a:off x="6143636" y="4857760"/>
                <a:ext cx="4143404" cy="25748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8" name="Picture 70"/>
            <p:cNvPicPr>
              <a:picLocks noChangeAspect="1" noChangeArrowheads="1"/>
            </p:cNvPicPr>
            <p:nvPr/>
          </p:nvPicPr>
          <p:blipFill>
            <a:blip r:embed="rId5" cstate="print"/>
            <a:srcRect t="47966" r="53078"/>
            <a:stretch>
              <a:fillRect/>
            </a:stretch>
          </p:blipFill>
          <p:spPr bwMode="auto">
            <a:xfrm>
              <a:off x="4122526" y="4929197"/>
              <a:ext cx="976354" cy="1714513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1" name="Gruppo 48"/>
          <p:cNvGrpSpPr/>
          <p:nvPr/>
        </p:nvGrpSpPr>
        <p:grpSpPr>
          <a:xfrm>
            <a:off x="4500562" y="2786058"/>
            <a:ext cx="3357586" cy="3721650"/>
            <a:chOff x="7358082" y="2571744"/>
            <a:chExt cx="3357586" cy="372165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12072" y="2928934"/>
              <a:ext cx="2103596" cy="3067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7" descr="colorfringes2"/>
            <p:cNvPicPr>
              <a:picLocks noChangeAspect="1" noChangeArrowheads="1"/>
            </p:cNvPicPr>
            <p:nvPr/>
          </p:nvPicPr>
          <p:blipFill>
            <a:blip r:embed="rId7" cstate="print"/>
            <a:srcRect t="11679" r="4724" b="5884"/>
            <a:stretch>
              <a:fillRect/>
            </a:stretch>
          </p:blipFill>
          <p:spPr bwMode="auto">
            <a:xfrm>
              <a:off x="7358082" y="4786322"/>
              <a:ext cx="2151300" cy="150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ttangolo 23"/>
            <p:cNvSpPr/>
            <p:nvPr/>
          </p:nvSpPr>
          <p:spPr>
            <a:xfrm>
              <a:off x="8429652" y="2571744"/>
              <a:ext cx="2083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703638">
                <a:spcBef>
                  <a:spcPct val="50000"/>
                </a:spcBef>
                <a:defRPr/>
              </a:pPr>
              <a:r>
                <a:rPr lang="en-US" dirty="0" smtClean="0">
                  <a:latin typeface="Myriad Pro Cond" pitchFamily="34" charset="0"/>
                </a:rPr>
                <a:t>2005 Nobel Prize in Physics</a:t>
              </a:r>
              <a:endParaRPr lang="en-US" dirty="0">
                <a:latin typeface="Myriad Pro Cond" pitchFamily="34" charset="0"/>
              </a:endParaRPr>
            </a:p>
          </p:txBody>
        </p:sp>
      </p:grpSp>
      <p:grpSp>
        <p:nvGrpSpPr>
          <p:cNvPr id="25" name="Gruppo 55"/>
          <p:cNvGrpSpPr/>
          <p:nvPr/>
        </p:nvGrpSpPr>
        <p:grpSpPr>
          <a:xfrm>
            <a:off x="4071934" y="3000372"/>
            <a:ext cx="4357718" cy="2714644"/>
            <a:chOff x="571472" y="-1357346"/>
            <a:chExt cx="4357718" cy="2714644"/>
          </a:xfrm>
        </p:grpSpPr>
        <p:grpSp>
          <p:nvGrpSpPr>
            <p:cNvPr id="26" name="Gruppo 17"/>
            <p:cNvGrpSpPr/>
            <p:nvPr/>
          </p:nvGrpSpPr>
          <p:grpSpPr>
            <a:xfrm>
              <a:off x="571472" y="-1357346"/>
              <a:ext cx="3532297" cy="2071701"/>
              <a:chOff x="4325851" y="3071811"/>
              <a:chExt cx="3532297" cy="2071701"/>
            </a:xfrm>
          </p:grpSpPr>
          <p:pic>
            <p:nvPicPr>
              <p:cNvPr id="33" name="Picture 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6620" b="4864"/>
              <a:stretch>
                <a:fillRect/>
              </a:stretch>
            </p:blipFill>
            <p:spPr bwMode="auto">
              <a:xfrm>
                <a:off x="4325851" y="3429001"/>
                <a:ext cx="3532297" cy="1714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34" name="Rettangolo 33"/>
              <p:cNvSpPr/>
              <p:nvPr/>
            </p:nvSpPr>
            <p:spPr>
              <a:xfrm>
                <a:off x="4857752" y="3071811"/>
                <a:ext cx="2567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703638">
                  <a:spcBef>
                    <a:spcPct val="50000"/>
                  </a:spcBef>
                  <a:defRPr/>
                </a:pPr>
                <a:r>
                  <a:rPr lang="en-US" dirty="0" smtClean="0">
                    <a:latin typeface="Myriad Pro Cond" pitchFamily="34" charset="0"/>
                  </a:rPr>
                  <a:t>Quasi-phase-matching in the XUV</a:t>
                </a:r>
                <a:endParaRPr lang="en-US" dirty="0">
                  <a:latin typeface="Myriad Pro Cond" pitchFamily="34" charset="0"/>
                </a:endParaRPr>
              </a:p>
            </p:txBody>
          </p:sp>
        </p:grpSp>
        <p:grpSp>
          <p:nvGrpSpPr>
            <p:cNvPr id="27" name="Gruppo 29"/>
            <p:cNvGrpSpPr/>
            <p:nvPr/>
          </p:nvGrpSpPr>
          <p:grpSpPr>
            <a:xfrm>
              <a:off x="2282802" y="285728"/>
              <a:ext cx="2646388" cy="1071570"/>
              <a:chOff x="5011514" y="-1357346"/>
              <a:chExt cx="2646388" cy="1071570"/>
            </a:xfrm>
          </p:grpSpPr>
          <p:sp>
            <p:nvSpPr>
              <p:cNvPr id="28" name="Rettangolo 27"/>
              <p:cNvSpPr/>
              <p:nvPr/>
            </p:nvSpPr>
            <p:spPr>
              <a:xfrm>
                <a:off x="5014696" y="-1357346"/>
                <a:ext cx="2643206" cy="10715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9" name="Gruppo 27"/>
              <p:cNvGrpSpPr/>
              <p:nvPr/>
            </p:nvGrpSpPr>
            <p:grpSpPr>
              <a:xfrm>
                <a:off x="5011514" y="-1357346"/>
                <a:ext cx="2639807" cy="1028741"/>
                <a:chOff x="475203" y="5072074"/>
                <a:chExt cx="2639807" cy="1028741"/>
              </a:xfrm>
            </p:grpSpPr>
            <p:pic>
              <p:nvPicPr>
                <p:cNvPr id="30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b="34078"/>
                <a:stretch>
                  <a:fillRect/>
                </a:stretch>
              </p:blipFill>
              <p:spPr bwMode="auto">
                <a:xfrm>
                  <a:off x="476242" y="5483018"/>
                  <a:ext cx="2381246" cy="6177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 r="3194" b="30236"/>
                <a:stretch>
                  <a:fillRect/>
                </a:stretch>
              </p:blipFill>
              <p:spPr bwMode="auto">
                <a:xfrm>
                  <a:off x="475203" y="5072074"/>
                  <a:ext cx="2639807" cy="267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5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65342" y="5364741"/>
                  <a:ext cx="1720642" cy="207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arrotondato 28"/>
          <p:cNvSpPr/>
          <p:nvPr/>
        </p:nvSpPr>
        <p:spPr>
          <a:xfrm>
            <a:off x="3067050" y="2552700"/>
            <a:ext cx="2847975" cy="78105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4000">
                <a:schemeClr val="bg1">
                  <a:lumMod val="95000"/>
                  <a:alpha val="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98" name="CasellaDiTesto 7"/>
          <p:cNvSpPr txBox="1">
            <a:spLocks noChangeArrowheads="1"/>
          </p:cNvSpPr>
          <p:nvPr/>
        </p:nvSpPr>
        <p:spPr bwMode="auto">
          <a:xfrm>
            <a:off x="1843087" y="576947"/>
            <a:ext cx="687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rgbClr val="800000"/>
                </a:solidFill>
                <a:latin typeface="Trajan Pro" pitchFamily="-110" charset="0"/>
              </a:rPr>
              <a:t>Infrared</a:t>
            </a:r>
            <a:r>
              <a:rPr lang="it-IT" sz="2400" dirty="0" smtClean="0">
                <a:solidFill>
                  <a:srgbClr val="800000"/>
                </a:solidFill>
                <a:latin typeface="Trajan Pro" pitchFamily="-110" charset="0"/>
              </a:rPr>
              <a:t> </a:t>
            </a:r>
            <a:r>
              <a:rPr lang="it-IT" sz="2400" dirty="0" err="1" smtClean="0">
                <a:solidFill>
                  <a:srgbClr val="800000"/>
                </a:solidFill>
                <a:latin typeface="Trajan Pro" pitchFamily="-110" charset="0"/>
              </a:rPr>
              <a:t>sources</a:t>
            </a:r>
            <a:r>
              <a:rPr lang="it-IT" sz="2400" dirty="0" smtClean="0">
                <a:solidFill>
                  <a:srgbClr val="800000"/>
                </a:solidFill>
                <a:latin typeface="Trajan Pro" pitchFamily="-110" charset="0"/>
              </a:rPr>
              <a:t> and </a:t>
            </a:r>
            <a:r>
              <a:rPr lang="it-IT" sz="2400" dirty="0" err="1" smtClean="0">
                <a:solidFill>
                  <a:srgbClr val="800000"/>
                </a:solidFill>
                <a:latin typeface="Trajan Pro" pitchFamily="-110" charset="0"/>
              </a:rPr>
              <a:t>spectroscopy</a:t>
            </a:r>
            <a:endParaRPr lang="it-IT" sz="2400" dirty="0">
              <a:solidFill>
                <a:srgbClr val="800000"/>
              </a:solidFill>
              <a:latin typeface="Trajan Pro" pitchFamily="-110" charset="0"/>
            </a:endParaRP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Picture 1" descr="\\Blob\blob shared\Collegamento a Conferenze\ICSO 2008 - Tolosa\Presentazione ICSO 2008\Grafica\ImmagineQ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401243"/>
            <a:ext cx="2668867" cy="184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9" name="CasellaDiTesto 8"/>
          <p:cNvSpPr txBox="1"/>
          <p:nvPr/>
        </p:nvSpPr>
        <p:spPr>
          <a:xfrm>
            <a:off x="3096203" y="2796953"/>
            <a:ext cx="280397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u="sng" dirty="0" smtClean="0">
                <a:solidFill>
                  <a:srgbClr val="00C400"/>
                </a:solidFill>
              </a:rPr>
              <a:t>Federico </a:t>
            </a:r>
            <a:r>
              <a:rPr lang="en-US" sz="1000" u="sng" dirty="0" err="1" smtClean="0">
                <a:solidFill>
                  <a:srgbClr val="00C400"/>
                </a:solidFill>
              </a:rPr>
              <a:t>Capasso</a:t>
            </a:r>
            <a:r>
              <a:rPr lang="en-US" sz="1000" dirty="0" smtClean="0">
                <a:solidFill>
                  <a:srgbClr val="00C400"/>
                </a:solidFill>
              </a:rPr>
              <a:t> Group – Harvard University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28230" y="2823657"/>
            <a:ext cx="402834" cy="25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" dirty="0" err="1" smtClean="0">
                <a:solidFill>
                  <a:schemeClr val="bg1"/>
                </a:solidFill>
              </a:rPr>
              <a:t>Peltier</a:t>
            </a:r>
            <a:endParaRPr lang="it-IT" sz="800" dirty="0" smtClean="0">
              <a:solidFill>
                <a:schemeClr val="bg1"/>
              </a:solidFill>
            </a:endParaRPr>
          </a:p>
          <a:p>
            <a:pPr algn="ctr"/>
            <a:r>
              <a:rPr lang="it-IT" sz="800" dirty="0" err="1" smtClean="0">
                <a:solidFill>
                  <a:schemeClr val="bg1"/>
                </a:solidFill>
              </a:rPr>
              <a:t>Coolers</a:t>
            </a:r>
            <a:endParaRPr lang="it-IT" sz="800" dirty="0">
              <a:solidFill>
                <a:schemeClr val="bg1"/>
              </a:solidFill>
            </a:endParaRPr>
          </a:p>
        </p:txBody>
      </p:sp>
      <p:pic>
        <p:nvPicPr>
          <p:cNvPr id="21" name="Immagine 20" descr="FiguraOpE2.jpg"/>
          <p:cNvPicPr>
            <a:picLocks noChangeAspect="1"/>
          </p:cNvPicPr>
          <p:nvPr/>
        </p:nvPicPr>
        <p:blipFill>
          <a:blip r:embed="rId4" cstate="print"/>
          <a:srcRect l="2030"/>
          <a:stretch>
            <a:fillRect/>
          </a:stretch>
        </p:blipFill>
        <p:spPr>
          <a:xfrm>
            <a:off x="306638" y="4234899"/>
            <a:ext cx="3443927" cy="2343535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3067050" y="1348085"/>
            <a:ext cx="2447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>
                <a:solidFill>
                  <a:srgbClr val="C00000"/>
                </a:solidFill>
              </a:rPr>
              <a:t>From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pioneering</a:t>
            </a:r>
            <a:endParaRPr lang="it-IT" sz="1400" dirty="0" smtClean="0">
              <a:solidFill>
                <a:srgbClr val="C00000"/>
              </a:solidFill>
            </a:endParaRPr>
          </a:p>
          <a:p>
            <a:r>
              <a:rPr lang="it-IT" sz="1400" dirty="0" err="1" smtClean="0">
                <a:solidFill>
                  <a:srgbClr val="C00000"/>
                </a:solidFill>
              </a:rPr>
              <a:t>spectroscopy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with</a:t>
            </a:r>
            <a:r>
              <a:rPr lang="it-IT" sz="1400" dirty="0" smtClean="0">
                <a:solidFill>
                  <a:srgbClr val="C00000"/>
                </a:solidFill>
              </a:rPr>
              <a:t> </a:t>
            </a:r>
            <a:r>
              <a:rPr lang="it-IT" sz="1400" dirty="0" err="1" smtClean="0">
                <a:solidFill>
                  <a:srgbClr val="C00000"/>
                </a:solidFill>
              </a:rPr>
              <a:t>cryogenic</a:t>
            </a:r>
            <a:endParaRPr lang="it-IT" sz="1400" dirty="0" smtClean="0">
              <a:solidFill>
                <a:srgbClr val="C00000"/>
              </a:solidFill>
            </a:endParaRPr>
          </a:p>
          <a:p>
            <a:r>
              <a:rPr lang="it-IT" sz="1400" dirty="0" err="1" smtClean="0">
                <a:solidFill>
                  <a:srgbClr val="C00000"/>
                </a:solidFill>
              </a:rPr>
              <a:t>QCLs…</a:t>
            </a:r>
            <a:endParaRPr lang="it-IT" sz="1400" dirty="0">
              <a:solidFill>
                <a:srgbClr val="C00000"/>
              </a:solidFill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247650" y="847940"/>
            <a:ext cx="5629276" cy="2990275"/>
            <a:chOff x="247650" y="1114640"/>
            <a:chExt cx="5629276" cy="2990275"/>
          </a:xfrm>
        </p:grpSpPr>
        <p:pic>
          <p:nvPicPr>
            <p:cNvPr id="11" name="Immagine 10" descr="SchermataScatola.pn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47650" y="1114640"/>
              <a:ext cx="2681610" cy="2990275"/>
            </a:xfrm>
            <a:prstGeom prst="rect">
              <a:avLst/>
            </a:prstGeom>
          </p:spPr>
        </p:pic>
        <p:sp>
          <p:nvSpPr>
            <p:cNvPr id="15" name="CasellaDiTesto 14"/>
            <p:cNvSpPr txBox="1"/>
            <p:nvPr/>
          </p:nvSpPr>
          <p:spPr>
            <a:xfrm>
              <a:off x="3089854" y="3293050"/>
              <a:ext cx="25203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u="sng" dirty="0" smtClean="0">
                  <a:solidFill>
                    <a:schemeClr val="accent6">
                      <a:lumMod val="75000"/>
                    </a:schemeClr>
                  </a:solidFill>
                </a:rPr>
                <a:t>Jerome </a:t>
              </a:r>
              <a:r>
                <a:rPr lang="en-US" sz="1000" u="sng" dirty="0" err="1" smtClean="0">
                  <a:solidFill>
                    <a:schemeClr val="accent6">
                      <a:lumMod val="75000"/>
                    </a:schemeClr>
                  </a:solidFill>
                </a:rPr>
                <a:t>Faist</a:t>
              </a:r>
              <a:r>
                <a:rPr lang="en-US" sz="1000" u="sng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000" dirty="0" smtClean="0">
                  <a:solidFill>
                    <a:schemeClr val="accent6">
                      <a:lumMod val="75000"/>
                    </a:schemeClr>
                  </a:solidFill>
                </a:rPr>
                <a:t>Group – ETH Zürich </a:t>
              </a: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3048000" y="2262194"/>
              <a:ext cx="28289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dirty="0" err="1" smtClean="0">
                  <a:solidFill>
                    <a:srgbClr val="C00000"/>
                  </a:solidFill>
                </a:rPr>
                <a:t>…to</a:t>
              </a:r>
              <a:r>
                <a:rPr lang="it-IT" sz="1400" dirty="0" smtClean="0">
                  <a:solidFill>
                    <a:srgbClr val="C00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C00000"/>
                  </a:solidFill>
                </a:rPr>
                <a:t>designing</a:t>
              </a:r>
              <a:r>
                <a:rPr lang="it-IT" sz="1400" dirty="0" smtClean="0">
                  <a:solidFill>
                    <a:srgbClr val="C00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C00000"/>
                  </a:solidFill>
                </a:rPr>
                <a:t>room</a:t>
              </a:r>
              <a:r>
                <a:rPr lang="it-IT" sz="1400" dirty="0" smtClean="0">
                  <a:solidFill>
                    <a:srgbClr val="C00000"/>
                  </a:solidFill>
                </a:rPr>
                <a:t> temperature</a:t>
              </a:r>
            </a:p>
            <a:p>
              <a:pPr algn="r"/>
              <a:r>
                <a:rPr lang="it-IT" sz="1400" dirty="0" smtClean="0">
                  <a:solidFill>
                    <a:srgbClr val="C00000"/>
                  </a:solidFill>
                </a:rPr>
                <a:t>compact  </a:t>
              </a:r>
              <a:r>
                <a:rPr lang="it-IT" sz="1400" dirty="0" err="1" smtClean="0">
                  <a:solidFill>
                    <a:srgbClr val="C00000"/>
                  </a:solidFill>
                </a:rPr>
                <a:t>mid-IR</a:t>
              </a:r>
              <a:r>
                <a:rPr lang="it-IT" sz="1400" dirty="0" smtClean="0">
                  <a:solidFill>
                    <a:srgbClr val="C00000"/>
                  </a:solidFill>
                </a:rPr>
                <a:t> </a:t>
              </a:r>
              <a:r>
                <a:rPr lang="it-IT" sz="1400" dirty="0" err="1" smtClean="0">
                  <a:solidFill>
                    <a:srgbClr val="C00000"/>
                  </a:solidFill>
                </a:rPr>
                <a:t>sources</a:t>
              </a:r>
              <a:r>
                <a:rPr lang="it-IT" sz="1400" dirty="0" smtClean="0">
                  <a:solidFill>
                    <a:srgbClr val="C00000"/>
                  </a:solidFill>
                </a:rPr>
                <a:t>...</a:t>
              </a:r>
              <a:endParaRPr lang="it-IT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3095625" y="2552700"/>
            <a:ext cx="10358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/>
              <a:t>Collaborations</a:t>
            </a:r>
            <a:r>
              <a:rPr lang="it-IT" sz="1000" dirty="0" smtClean="0"/>
              <a:t>:</a:t>
            </a:r>
            <a:endParaRPr lang="it-IT" sz="1000" dirty="0"/>
          </a:p>
        </p:txBody>
      </p:sp>
      <p:sp>
        <p:nvSpPr>
          <p:cNvPr id="30" name="Rettangolo 29"/>
          <p:cNvSpPr/>
          <p:nvPr/>
        </p:nvSpPr>
        <p:spPr>
          <a:xfrm>
            <a:off x="209550" y="3895636"/>
            <a:ext cx="40290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800000"/>
                </a:solidFill>
                <a:latin typeface="Myriad Pro" pitchFamily="34" charset="0"/>
              </a:rPr>
              <a:t>Development</a:t>
            </a:r>
            <a:r>
              <a:rPr lang="it-IT" dirty="0" smtClean="0">
                <a:solidFill>
                  <a:srgbClr val="800000"/>
                </a:solidFill>
                <a:latin typeface="Myriad Pro" pitchFamily="34" charset="0"/>
              </a:rPr>
              <a:t> </a:t>
            </a:r>
            <a:r>
              <a:rPr lang="it-IT" dirty="0" err="1" smtClean="0">
                <a:solidFill>
                  <a:srgbClr val="800000"/>
                </a:solidFill>
                <a:latin typeface="Myriad Pro" pitchFamily="34" charset="0"/>
              </a:rPr>
              <a:t>of</a:t>
            </a:r>
            <a:r>
              <a:rPr lang="it-IT" dirty="0" smtClean="0">
                <a:solidFill>
                  <a:srgbClr val="800000"/>
                </a:solidFill>
                <a:latin typeface="Myriad Pro" pitchFamily="34" charset="0"/>
              </a:rPr>
              <a:t> innovative </a:t>
            </a:r>
            <a:r>
              <a:rPr lang="it-IT" dirty="0" err="1" smtClean="0">
                <a:solidFill>
                  <a:srgbClr val="800000"/>
                </a:solidFill>
                <a:latin typeface="Myriad Pro" pitchFamily="34" charset="0"/>
              </a:rPr>
              <a:t>sources</a:t>
            </a:r>
            <a:r>
              <a:rPr lang="it-IT" dirty="0" smtClean="0">
                <a:solidFill>
                  <a:srgbClr val="800000"/>
                </a:solidFill>
                <a:latin typeface="Myriad Pro" pitchFamily="34" charset="0"/>
              </a:rPr>
              <a:t>:</a:t>
            </a:r>
          </a:p>
          <a:p>
            <a:r>
              <a:rPr lang="it-IT" sz="1600" dirty="0" err="1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Difference</a:t>
            </a:r>
            <a:r>
              <a:rPr lang="it-IT" sz="1600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</a:t>
            </a:r>
            <a:r>
              <a:rPr lang="it-IT" sz="1600" dirty="0" err="1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Frequency</a:t>
            </a:r>
            <a:r>
              <a:rPr lang="it-IT" sz="1600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Generation</a:t>
            </a:r>
          </a:p>
        </p:txBody>
      </p:sp>
      <p:grpSp>
        <p:nvGrpSpPr>
          <p:cNvPr id="42" name="Gruppo 41"/>
          <p:cNvGrpSpPr/>
          <p:nvPr/>
        </p:nvGrpSpPr>
        <p:grpSpPr>
          <a:xfrm>
            <a:off x="4300515" y="3848394"/>
            <a:ext cx="3957663" cy="2771481"/>
            <a:chOff x="4300515" y="3848394"/>
            <a:chExt cx="3957663" cy="2771481"/>
          </a:xfrm>
        </p:grpSpPr>
        <p:pic>
          <p:nvPicPr>
            <p:cNvPr id="31" name="Immagine 30" descr="Poster_PACS_finale_Pagina_1_Immagine_00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4893606" y="3255303"/>
              <a:ext cx="2771481" cy="3957663"/>
            </a:xfrm>
            <a:prstGeom prst="rect">
              <a:avLst/>
            </a:prstGeom>
          </p:spPr>
        </p:pic>
        <p:sp>
          <p:nvSpPr>
            <p:cNvPr id="33" name="CasellaDiTesto 32"/>
            <p:cNvSpPr txBox="1"/>
            <p:nvPr/>
          </p:nvSpPr>
          <p:spPr>
            <a:xfrm>
              <a:off x="4629752" y="3867150"/>
              <a:ext cx="358623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0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Precise </a:t>
              </a:r>
              <a:r>
                <a:rPr lang="it-IT" sz="2000" b="1" dirty="0" err="1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spectral</a:t>
              </a:r>
              <a:r>
                <a:rPr lang="it-IT" sz="20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it-IT" sz="2000" b="1" dirty="0" err="1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calibration</a:t>
              </a:r>
              <a:r>
                <a:rPr lang="it-IT" sz="20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br>
                <a:rPr lang="it-IT" sz="20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</a:br>
              <a:r>
                <a:rPr lang="it-IT" sz="2000" b="1" dirty="0" err="1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of</a:t>
              </a:r>
              <a:r>
                <a:rPr lang="it-IT" sz="20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</a:t>
              </a:r>
              <a:r>
                <a:rPr lang="it-IT" sz="2000" b="1" dirty="0" err="1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thePACS</a:t>
              </a:r>
              <a:r>
                <a:rPr lang="it-IT" sz="20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detector</a:t>
              </a:r>
            </a:p>
            <a:p>
              <a:pPr algn="r"/>
              <a:r>
                <a:rPr lang="it-IT" sz="16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(</a:t>
              </a:r>
              <a:r>
                <a:rPr lang="it-IT" sz="16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</a:rPr>
                <a:t>l</a:t>
              </a:r>
              <a:r>
                <a:rPr lang="it-IT" sz="16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 =70 – 220 </a:t>
              </a:r>
              <a:r>
                <a:rPr lang="it-IT" sz="16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Symbol" pitchFamily="18" charset="2"/>
                </a:rPr>
                <a:t>m</a:t>
              </a:r>
              <a:r>
                <a:rPr lang="it-IT" sz="1600" b="1" dirty="0" smtClean="0"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</a:rPr>
                <a:t>m)</a:t>
              </a:r>
              <a:endParaRPr lang="it-IT" sz="1600" b="1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34" name="Immagine 33" descr="Poster_PACS_finale_Pagina_1_Immagine_0009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111" y="6184202"/>
              <a:ext cx="855679" cy="360000"/>
            </a:xfrm>
            <a:prstGeom prst="rect">
              <a:avLst/>
            </a:prstGeom>
          </p:spPr>
        </p:pic>
        <p:pic>
          <p:nvPicPr>
            <p:cNvPr id="38" name="Immagine 37" descr="logo_uniFI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90198" y="6184202"/>
              <a:ext cx="362697" cy="360000"/>
            </a:xfrm>
            <a:prstGeom prst="rect">
              <a:avLst/>
            </a:prstGeom>
          </p:spPr>
        </p:pic>
        <p:pic>
          <p:nvPicPr>
            <p:cNvPr id="39" name="Immagine 38" descr="logo_asi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8205" y="6184202"/>
              <a:ext cx="831347" cy="360000"/>
            </a:xfrm>
            <a:prstGeom prst="rect">
              <a:avLst/>
            </a:prstGeom>
          </p:spPr>
        </p:pic>
        <p:pic>
          <p:nvPicPr>
            <p:cNvPr id="40" name="Immagine 39" descr="Logo LENS_OK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8310" y="6184202"/>
              <a:ext cx="360000" cy="360000"/>
            </a:xfrm>
            <a:prstGeom prst="rect">
              <a:avLst/>
            </a:prstGeom>
          </p:spPr>
        </p:pic>
        <p:pic>
          <p:nvPicPr>
            <p:cNvPr id="41" name="Immagine 40" descr="logo-mpe-bw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4967" y="6184202"/>
              <a:ext cx="379816" cy="360000"/>
            </a:xfrm>
            <a:prstGeom prst="rect">
              <a:avLst/>
            </a:prstGeom>
          </p:spPr>
        </p:pic>
      </p:grpSp>
      <p:grpSp>
        <p:nvGrpSpPr>
          <p:cNvPr id="44" name="Gruppo 43"/>
          <p:cNvGrpSpPr/>
          <p:nvPr/>
        </p:nvGrpSpPr>
        <p:grpSpPr>
          <a:xfrm>
            <a:off x="5989320" y="1216152"/>
            <a:ext cx="2843784" cy="2377440"/>
            <a:chOff x="5989320" y="1216152"/>
            <a:chExt cx="2843784" cy="2377440"/>
          </a:xfrm>
        </p:grpSpPr>
        <p:sp>
          <p:nvSpPr>
            <p:cNvPr id="32" name="Rettangolo arrotondato 31"/>
            <p:cNvSpPr/>
            <p:nvPr/>
          </p:nvSpPr>
          <p:spPr>
            <a:xfrm>
              <a:off x="5989320" y="1216152"/>
              <a:ext cx="2843784" cy="237744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alpha val="53000"/>
                  </a:schemeClr>
                </a:gs>
                <a:gs pos="77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12700"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16200000" scaled="1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dirty="0" smtClean="0">
                  <a:solidFill>
                    <a:srgbClr val="800000"/>
                  </a:solidFill>
                  <a:latin typeface="Myriad Pro" pitchFamily="34" charset="0"/>
                </a:rPr>
                <a:t>Future:</a:t>
              </a:r>
              <a:endParaRPr lang="it-IT" dirty="0">
                <a:solidFill>
                  <a:srgbClr val="800000"/>
                </a:solidFill>
                <a:latin typeface="Myriad Pro" pitchFamily="34" charset="0"/>
              </a:endParaRPr>
            </a:p>
            <a:p>
              <a:pPr algn="ctr"/>
              <a:endParaRPr lang="it-IT" sz="1600" dirty="0" smtClean="0">
                <a:solidFill>
                  <a:srgbClr val="800000"/>
                </a:solidFill>
                <a:latin typeface="Myriad Pro" pitchFamily="34" charset="0"/>
              </a:endParaRPr>
            </a:p>
            <a:p>
              <a:r>
                <a:rPr lang="it-IT" sz="1600" dirty="0" smtClean="0">
                  <a:solidFill>
                    <a:srgbClr val="800000"/>
                  </a:solidFill>
                  <a:latin typeface="Myriad Pro" pitchFamily="34" charset="0"/>
                </a:rPr>
                <a:t>	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QCLs</a:t>
              </a:r>
              <a:endParaRPr lang="it-IT" sz="1500" dirty="0" smtClean="0">
                <a:solidFill>
                  <a:srgbClr val="C00000"/>
                </a:solidFill>
                <a:latin typeface="Myriad Pro" pitchFamily="34" charset="0"/>
              </a:endParaRPr>
            </a:p>
            <a:p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	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Nonlinear</a:t>
              </a:r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 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sources</a:t>
              </a:r>
              <a:endParaRPr lang="it-IT" sz="1500" dirty="0" smtClean="0">
                <a:solidFill>
                  <a:srgbClr val="C00000"/>
                </a:solidFill>
                <a:latin typeface="Myriad Pro" pitchFamily="34" charset="0"/>
              </a:endParaRPr>
            </a:p>
            <a:p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	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Frequency</a:t>
              </a:r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 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Comb</a:t>
              </a:r>
              <a:endParaRPr lang="it-IT" sz="1500" dirty="0" smtClean="0">
                <a:solidFill>
                  <a:srgbClr val="C00000"/>
                </a:solidFill>
                <a:latin typeface="Myriad Pro" pitchFamily="34" charset="0"/>
              </a:endParaRPr>
            </a:p>
            <a:p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	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Spectroscopy</a:t>
              </a:r>
              <a:endParaRPr lang="it-IT" sz="1500" dirty="0" smtClean="0">
                <a:solidFill>
                  <a:srgbClr val="C00000"/>
                </a:solidFill>
                <a:latin typeface="Myriad Pro" pitchFamily="34" charset="0"/>
              </a:endParaRPr>
            </a:p>
            <a:p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	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Metrology</a:t>
              </a:r>
              <a:endParaRPr lang="it-IT" sz="1500" dirty="0" smtClean="0">
                <a:solidFill>
                  <a:srgbClr val="C00000"/>
                </a:solidFill>
                <a:latin typeface="Myriad Pro" pitchFamily="34" charset="0"/>
              </a:endParaRPr>
            </a:p>
            <a:p>
              <a:r>
                <a:rPr lang="it-IT" sz="1500" dirty="0" smtClean="0">
                  <a:solidFill>
                    <a:srgbClr val="C00000"/>
                  </a:solidFill>
                  <a:latin typeface="Myriad Pro" pitchFamily="34" charset="0"/>
                </a:rPr>
                <a:t>	</a:t>
              </a:r>
              <a:r>
                <a:rPr lang="it-IT" sz="1500" dirty="0" err="1" smtClean="0">
                  <a:solidFill>
                    <a:srgbClr val="C00000"/>
                  </a:solidFill>
                  <a:latin typeface="Myriad Pro" pitchFamily="34" charset="0"/>
                </a:rPr>
                <a:t>Imaging</a:t>
              </a:r>
              <a:endParaRPr lang="it-IT" sz="1500" dirty="0" smtClean="0">
                <a:solidFill>
                  <a:srgbClr val="C00000"/>
                </a:solidFill>
                <a:latin typeface="Myriad Pro" pitchFamily="34" charset="0"/>
              </a:endParaRPr>
            </a:p>
          </p:txBody>
        </p:sp>
        <p:grpSp>
          <p:nvGrpSpPr>
            <p:cNvPr id="43" name="Gruppo 42"/>
            <p:cNvGrpSpPr/>
            <p:nvPr/>
          </p:nvGrpSpPr>
          <p:grpSpPr>
            <a:xfrm>
              <a:off x="6035040" y="2075688"/>
              <a:ext cx="1014984" cy="1069848"/>
              <a:chOff x="6035040" y="2075688"/>
              <a:chExt cx="1014984" cy="1069848"/>
            </a:xfrm>
          </p:grpSpPr>
          <p:sp>
            <p:nvSpPr>
              <p:cNvPr id="35" name="CasellaDiTesto 34"/>
              <p:cNvSpPr txBox="1"/>
              <p:nvPr/>
            </p:nvSpPr>
            <p:spPr>
              <a:xfrm>
                <a:off x="6035040" y="2340864"/>
                <a:ext cx="675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it-IT" sz="20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THz</a:t>
                </a:r>
                <a:endParaRPr lang="it-IT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grpSp>
            <p:nvGrpSpPr>
              <p:cNvPr id="36" name="Gruppo 35"/>
              <p:cNvGrpSpPr/>
              <p:nvPr/>
            </p:nvGrpSpPr>
            <p:grpSpPr>
              <a:xfrm>
                <a:off x="6710225" y="2075688"/>
                <a:ext cx="339799" cy="1069848"/>
                <a:chOff x="6710225" y="2075688"/>
                <a:chExt cx="339799" cy="1069848"/>
              </a:xfrm>
            </p:grpSpPr>
            <p:cxnSp>
              <p:nvCxnSpPr>
                <p:cNvPr id="37" name="Connettore 1 36"/>
                <p:cNvCxnSpPr>
                  <a:stCxn id="35" idx="3"/>
                </p:cNvCxnSpPr>
                <p:nvPr/>
              </p:nvCxnSpPr>
              <p:spPr>
                <a:xfrm flipV="1">
                  <a:off x="6710225" y="2075688"/>
                  <a:ext cx="339799" cy="465231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1 44"/>
                <p:cNvCxnSpPr>
                  <a:stCxn id="35" idx="3"/>
                </p:cNvCxnSpPr>
                <p:nvPr/>
              </p:nvCxnSpPr>
              <p:spPr>
                <a:xfrm flipV="1">
                  <a:off x="6710225" y="2313432"/>
                  <a:ext cx="303223" cy="22748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ttore 1 46"/>
                <p:cNvCxnSpPr>
                  <a:stCxn id="35" idx="3"/>
                </p:cNvCxnSpPr>
                <p:nvPr/>
              </p:nvCxnSpPr>
              <p:spPr>
                <a:xfrm flipV="1">
                  <a:off x="6710225" y="2505456"/>
                  <a:ext cx="303223" cy="3546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1 48"/>
                <p:cNvCxnSpPr>
                  <a:stCxn id="35" idx="3"/>
                </p:cNvCxnSpPr>
                <p:nvPr/>
              </p:nvCxnSpPr>
              <p:spPr>
                <a:xfrm>
                  <a:off x="6710225" y="2540919"/>
                  <a:ext cx="303223" cy="14741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1 50"/>
                <p:cNvCxnSpPr>
                  <a:stCxn id="35" idx="3"/>
                </p:cNvCxnSpPr>
                <p:nvPr/>
              </p:nvCxnSpPr>
              <p:spPr>
                <a:xfrm>
                  <a:off x="6710225" y="2540919"/>
                  <a:ext cx="312367" cy="36687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1 52"/>
                <p:cNvCxnSpPr>
                  <a:stCxn id="35" idx="3"/>
                </p:cNvCxnSpPr>
                <p:nvPr/>
              </p:nvCxnSpPr>
              <p:spPr>
                <a:xfrm>
                  <a:off x="6710225" y="2540919"/>
                  <a:ext cx="330655" cy="60461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/>
          <p:cNvSpPr/>
          <p:nvPr/>
        </p:nvSpPr>
        <p:spPr>
          <a:xfrm>
            <a:off x="115824" y="3502152"/>
            <a:ext cx="8497824" cy="40843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alpha val="53000"/>
                </a:schemeClr>
              </a:gs>
              <a:gs pos="77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600" dirty="0">
              <a:solidFill>
                <a:srgbClr val="800000"/>
              </a:solidFill>
              <a:latin typeface="Myriad Pro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98" name="CasellaDiTesto 7"/>
          <p:cNvSpPr txBox="1">
            <a:spLocks noChangeArrowheads="1"/>
          </p:cNvSpPr>
          <p:nvPr/>
        </p:nvSpPr>
        <p:spPr bwMode="auto">
          <a:xfrm>
            <a:off x="1916240" y="549515"/>
            <a:ext cx="52761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err="1" smtClean="0">
                <a:solidFill>
                  <a:srgbClr val="800000"/>
                </a:solidFill>
                <a:latin typeface="Trajan Pro" pitchFamily="-110" charset="0"/>
              </a:rPr>
              <a:t>Highlights</a:t>
            </a:r>
            <a:endParaRPr lang="it-IT" sz="2400" dirty="0">
              <a:solidFill>
                <a:srgbClr val="800000"/>
              </a:solidFill>
              <a:latin typeface="Trajan Pro" pitchFamily="-110" charset="0"/>
            </a:endParaRP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6" name="Immagine 5" descr="Figura per il PRL - normalizzazione arbitrar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9361" y="263648"/>
            <a:ext cx="3220136" cy="2260096"/>
          </a:xfrm>
          <a:prstGeom prst="rect">
            <a:avLst/>
          </a:prstGeom>
        </p:spPr>
      </p:pic>
      <p:pic>
        <p:nvPicPr>
          <p:cNvPr id="7" name="Immagine 6" descr="Fig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6363" y="1333496"/>
            <a:ext cx="2933517" cy="2058928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201168" y="1280160"/>
            <a:ext cx="4315968" cy="92354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alpha val="53000"/>
                </a:schemeClr>
              </a:gs>
              <a:gs pos="77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Direct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measurement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of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the </a:t>
            </a: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intrinsic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</a:t>
            </a: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linewidth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</a:t>
            </a:r>
            <a:b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</a:b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of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a </a:t>
            </a: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mid-IR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Quantum </a:t>
            </a:r>
            <a:r>
              <a:rPr lang="it-IT" sz="1600" dirty="0" err="1" smtClean="0">
                <a:solidFill>
                  <a:srgbClr val="FF0000"/>
                </a:solidFill>
                <a:latin typeface="Myriad Pro" pitchFamily="34" charset="0"/>
              </a:rPr>
              <a:t>Cascade</a:t>
            </a:r>
            <a: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  <a:t> Laser: </a:t>
            </a:r>
            <a:br>
              <a:rPr lang="it-IT" sz="1600" dirty="0" smtClean="0">
                <a:solidFill>
                  <a:srgbClr val="FF0000"/>
                </a:solidFill>
                <a:latin typeface="Myriad Pro" pitchFamily="34" charset="0"/>
              </a:rPr>
            </a:br>
            <a:r>
              <a:rPr lang="it-IT" sz="1600" dirty="0" err="1" smtClean="0">
                <a:solidFill>
                  <a:srgbClr val="800000"/>
                </a:solidFill>
                <a:latin typeface="Myriad Pro" pitchFamily="34" charset="0"/>
              </a:rPr>
              <a:t>new</a:t>
            </a:r>
            <a:r>
              <a:rPr lang="it-IT" sz="1600" dirty="0" smtClean="0">
                <a:solidFill>
                  <a:srgbClr val="800000"/>
                </a:solidFill>
                <a:latin typeface="Myriad Pro" pitchFamily="34" charset="0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Myriad Pro" pitchFamily="34" charset="0"/>
              </a:rPr>
              <a:t>insight</a:t>
            </a:r>
            <a:r>
              <a:rPr lang="it-IT" sz="1600" dirty="0" smtClean="0">
                <a:solidFill>
                  <a:srgbClr val="800000"/>
                </a:solidFill>
                <a:latin typeface="Myriad Pro" pitchFamily="34" charset="0"/>
              </a:rPr>
              <a:t> </a:t>
            </a:r>
            <a:r>
              <a:rPr lang="it-IT" sz="1600" dirty="0" err="1" smtClean="0">
                <a:solidFill>
                  <a:srgbClr val="800000"/>
                </a:solidFill>
                <a:latin typeface="Myriad Pro" pitchFamily="34" charset="0"/>
              </a:rPr>
              <a:t>into</a:t>
            </a:r>
            <a:r>
              <a:rPr lang="it-IT" sz="1600" dirty="0" smtClean="0">
                <a:solidFill>
                  <a:srgbClr val="800000"/>
                </a:solidFill>
                <a:latin typeface="Myriad Pro" pitchFamily="34" charset="0"/>
              </a:rPr>
              <a:t> the </a:t>
            </a:r>
            <a:r>
              <a:rPr lang="it-IT" sz="1600" dirty="0" err="1" smtClean="0">
                <a:solidFill>
                  <a:srgbClr val="800000"/>
                </a:solidFill>
                <a:latin typeface="Myriad Pro" pitchFamily="34" charset="0"/>
              </a:rPr>
              <a:t>Schawlow-Townes</a:t>
            </a:r>
            <a:r>
              <a:rPr lang="it-IT" sz="1600" dirty="0" smtClean="0">
                <a:solidFill>
                  <a:srgbClr val="800000"/>
                </a:solidFill>
                <a:latin typeface="Myriad Pro" pitchFamily="34" charset="0"/>
              </a:rPr>
              <a:t> formula.</a:t>
            </a:r>
            <a:endParaRPr lang="it-IT" sz="1600" dirty="0">
              <a:solidFill>
                <a:srgbClr val="800000"/>
              </a:solidFill>
              <a:latin typeface="Myriad Pro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8601" y="2267712"/>
            <a:ext cx="4169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Myriad Pro" pitchFamily="34" charset="0"/>
              </a:rPr>
              <a:t>First </a:t>
            </a:r>
            <a:r>
              <a:rPr lang="it-IT" sz="1400" dirty="0" err="1" smtClean="0">
                <a:latin typeface="Myriad Pro" pitchFamily="34" charset="0"/>
              </a:rPr>
              <a:t>evidence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of</a:t>
            </a:r>
            <a:r>
              <a:rPr lang="it-IT" sz="1400" dirty="0" smtClean="0">
                <a:latin typeface="Myriad Pro" pitchFamily="34" charset="0"/>
              </a:rPr>
              <a:t> a </a:t>
            </a:r>
            <a:r>
              <a:rPr lang="it-IT" sz="1400" dirty="0" err="1" smtClean="0">
                <a:latin typeface="Myriad Pro" pitchFamily="34" charset="0"/>
              </a:rPr>
              <a:t>linewidth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narrowing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beyond</a:t>
            </a:r>
            <a:r>
              <a:rPr lang="it-IT" sz="1400" dirty="0" smtClean="0">
                <a:latin typeface="Myriad Pro" pitchFamily="34" charset="0"/>
              </a:rPr>
              <a:t> the </a:t>
            </a:r>
            <a:r>
              <a:rPr lang="it-IT" sz="1400" dirty="0" err="1" smtClean="0">
                <a:latin typeface="Myriad Pro" pitchFamily="34" charset="0"/>
              </a:rPr>
              <a:t>limit</a:t>
            </a:r>
            <a:r>
              <a:rPr lang="it-IT" sz="1400" dirty="0" smtClean="0">
                <a:latin typeface="Myriad Pro" pitchFamily="34" charset="0"/>
              </a:rPr>
              <a:t> set </a:t>
            </a:r>
            <a:r>
              <a:rPr lang="it-IT" sz="1400" dirty="0" err="1" smtClean="0">
                <a:latin typeface="Myriad Pro" pitchFamily="34" charset="0"/>
              </a:rPr>
              <a:t>by</a:t>
            </a:r>
            <a:r>
              <a:rPr lang="it-IT" sz="1400" dirty="0" smtClean="0">
                <a:latin typeface="Myriad Pro" pitchFamily="34" charset="0"/>
              </a:rPr>
              <a:t> the </a:t>
            </a:r>
            <a:r>
              <a:rPr lang="it-IT" sz="1400" b="1" dirty="0" err="1" smtClean="0">
                <a:latin typeface="Myriad Pro" pitchFamily="34" charset="0"/>
              </a:rPr>
              <a:t>spontaneous</a:t>
            </a:r>
            <a:r>
              <a:rPr lang="it-IT" sz="1400" b="1" dirty="0" smtClean="0">
                <a:latin typeface="Myriad Pro" pitchFamily="34" charset="0"/>
              </a:rPr>
              <a:t> </a:t>
            </a:r>
            <a:r>
              <a:rPr lang="it-IT" sz="1400" b="1" dirty="0" err="1" smtClean="0">
                <a:latin typeface="Myriad Pro" pitchFamily="34" charset="0"/>
              </a:rPr>
              <a:t>emission</a:t>
            </a:r>
            <a:r>
              <a:rPr lang="it-IT" sz="1400" dirty="0" smtClean="0">
                <a:latin typeface="Myriad Pro" pitchFamily="34" charset="0"/>
              </a:rPr>
              <a:t> rate, </a:t>
            </a:r>
            <a:r>
              <a:rPr lang="it-IT" sz="1400" dirty="0" err="1" smtClean="0">
                <a:latin typeface="Myriad Pro" pitchFamily="34" charset="0"/>
              </a:rPr>
              <a:t>which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was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thought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to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be</a:t>
            </a:r>
            <a:r>
              <a:rPr lang="it-IT" sz="1400" dirty="0" smtClean="0">
                <a:latin typeface="Myriad Pro" pitchFamily="34" charset="0"/>
              </a:rPr>
              <a:t> a </a:t>
            </a:r>
            <a:r>
              <a:rPr lang="it-IT" sz="1400" dirty="0" err="1" smtClean="0">
                <a:latin typeface="Myriad Pro" pitchFamily="34" charset="0"/>
              </a:rPr>
              <a:t>fundamental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limit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for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all</a:t>
            </a:r>
            <a:r>
              <a:rPr lang="it-IT" sz="1400" dirty="0" smtClean="0">
                <a:latin typeface="Myriad Pro" pitchFamily="34" charset="0"/>
              </a:rPr>
              <a:t> </a:t>
            </a:r>
            <a:r>
              <a:rPr lang="it-IT" sz="1400" dirty="0" err="1" smtClean="0">
                <a:latin typeface="Myriad Pro" pitchFamily="34" charset="0"/>
              </a:rPr>
              <a:t>lasers</a:t>
            </a:r>
            <a:r>
              <a:rPr lang="it-IT" sz="1400" dirty="0" smtClean="0">
                <a:latin typeface="Myriad Pro" pitchFamily="34" charset="0"/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74904" y="2971800"/>
            <a:ext cx="40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 smtClean="0">
                <a:solidFill>
                  <a:srgbClr val="800000"/>
                </a:solidFill>
              </a:rPr>
              <a:t>Bartalini</a:t>
            </a:r>
            <a:r>
              <a:rPr lang="it-IT" sz="1200" i="1" dirty="0" smtClean="0">
                <a:solidFill>
                  <a:srgbClr val="800000"/>
                </a:solidFill>
              </a:rPr>
              <a:t> </a:t>
            </a:r>
            <a:r>
              <a:rPr lang="it-IT" sz="1200" i="1" dirty="0" err="1" smtClean="0">
                <a:solidFill>
                  <a:srgbClr val="800000"/>
                </a:solidFill>
              </a:rPr>
              <a:t>et</a:t>
            </a:r>
            <a:r>
              <a:rPr lang="it-IT" sz="1200" i="1" dirty="0" smtClean="0">
                <a:solidFill>
                  <a:srgbClr val="800000"/>
                </a:solidFill>
              </a:rPr>
              <a:t> al.</a:t>
            </a:r>
            <a:r>
              <a:rPr lang="it-IT" sz="1200" dirty="0" smtClean="0">
                <a:solidFill>
                  <a:srgbClr val="800000"/>
                </a:solidFill>
              </a:rPr>
              <a:t>, </a:t>
            </a:r>
            <a:r>
              <a:rPr lang="it-IT" sz="1200" dirty="0" err="1" smtClean="0">
                <a:solidFill>
                  <a:srgbClr val="800000"/>
                </a:solidFill>
              </a:rPr>
              <a:t>to</a:t>
            </a:r>
            <a:r>
              <a:rPr lang="it-IT" sz="1200" dirty="0" smtClean="0">
                <a:solidFill>
                  <a:srgbClr val="800000"/>
                </a:solidFill>
              </a:rPr>
              <a:t> </a:t>
            </a:r>
            <a:r>
              <a:rPr lang="it-IT" sz="1200" dirty="0" err="1" smtClean="0">
                <a:solidFill>
                  <a:srgbClr val="800000"/>
                </a:solidFill>
              </a:rPr>
              <a:t>be</a:t>
            </a:r>
            <a:r>
              <a:rPr lang="it-IT" sz="1200" dirty="0" smtClean="0">
                <a:solidFill>
                  <a:srgbClr val="800000"/>
                </a:solidFill>
              </a:rPr>
              <a:t> </a:t>
            </a:r>
            <a:r>
              <a:rPr lang="it-IT" sz="1200" dirty="0" err="1" smtClean="0">
                <a:solidFill>
                  <a:srgbClr val="800000"/>
                </a:solidFill>
              </a:rPr>
              <a:t>published</a:t>
            </a:r>
            <a:r>
              <a:rPr lang="it-IT" sz="1200" dirty="0" smtClean="0">
                <a:solidFill>
                  <a:srgbClr val="800000"/>
                </a:solidFill>
              </a:rPr>
              <a:t> in PRL, </a:t>
            </a:r>
            <a:r>
              <a:rPr lang="en-US" sz="1200" dirty="0" smtClean="0">
                <a:solidFill>
                  <a:srgbClr val="800000"/>
                </a:solidFill>
              </a:rPr>
              <a:t>April 9, 2010 issue, </a:t>
            </a:r>
            <a:br>
              <a:rPr lang="en-US" sz="1200" dirty="0" smtClean="0">
                <a:solidFill>
                  <a:srgbClr val="800000"/>
                </a:solidFill>
              </a:rPr>
            </a:br>
            <a:r>
              <a:rPr lang="it-IT" sz="1200" dirty="0" err="1" smtClean="0">
                <a:solidFill>
                  <a:srgbClr val="800000"/>
                </a:solidFill>
              </a:rPr>
              <a:t>selected</a:t>
            </a:r>
            <a:r>
              <a:rPr lang="it-IT" sz="1200" dirty="0" smtClean="0">
                <a:solidFill>
                  <a:srgbClr val="800000"/>
                </a:solidFill>
              </a:rPr>
              <a:t> </a:t>
            </a:r>
            <a:r>
              <a:rPr lang="it-IT" sz="1200" dirty="0" err="1" smtClean="0">
                <a:solidFill>
                  <a:srgbClr val="800000"/>
                </a:solidFill>
              </a:rPr>
              <a:t>for</a:t>
            </a:r>
            <a:r>
              <a:rPr lang="it-IT" sz="1200" dirty="0" smtClean="0">
                <a:solidFill>
                  <a:srgbClr val="800000"/>
                </a:solidFill>
              </a:rPr>
              <a:t> “</a:t>
            </a:r>
            <a:r>
              <a:rPr lang="it-IT" sz="1200" dirty="0" err="1" smtClean="0">
                <a:solidFill>
                  <a:srgbClr val="800000"/>
                </a:solidFill>
              </a:rPr>
              <a:t>Editor</a:t>
            </a:r>
            <a:r>
              <a:rPr lang="it-IT" sz="1200" dirty="0" smtClean="0">
                <a:solidFill>
                  <a:srgbClr val="800000"/>
                </a:solidFill>
              </a:rPr>
              <a:t>’s </a:t>
            </a:r>
            <a:r>
              <a:rPr lang="it-IT" sz="1200" dirty="0" err="1" smtClean="0">
                <a:solidFill>
                  <a:srgbClr val="800000"/>
                </a:solidFill>
              </a:rPr>
              <a:t>suggestions</a:t>
            </a:r>
            <a:r>
              <a:rPr lang="it-IT" sz="1200" dirty="0" smtClean="0">
                <a:solidFill>
                  <a:srgbClr val="800000"/>
                </a:solidFill>
              </a:rPr>
              <a:t>”</a:t>
            </a:r>
            <a:endParaRPr lang="it-IT" sz="1200" dirty="0">
              <a:solidFill>
                <a:srgbClr val="800000"/>
              </a:solidFill>
            </a:endParaRPr>
          </a:p>
        </p:txBody>
      </p:sp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4572000" y="3551648"/>
            <a:ext cx="4071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 smtClean="0">
                <a:solidFill>
                  <a:srgbClr val="C00000"/>
                </a:solidFill>
              </a:rPr>
              <a:t>Saturated</a:t>
            </a:r>
            <a:r>
              <a:rPr lang="it-IT" sz="1600" dirty="0" err="1" smtClean="0">
                <a:solidFill>
                  <a:srgbClr val="C00000"/>
                </a:solidFill>
              </a:rPr>
              <a:t>-</a:t>
            </a:r>
            <a:r>
              <a:rPr lang="it-IT" sz="1600" dirty="0" err="1" smtClean="0">
                <a:solidFill>
                  <a:srgbClr val="C00000"/>
                </a:solidFill>
              </a:rPr>
              <a:t>absorption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Cavity</a:t>
            </a:r>
            <a:r>
              <a:rPr lang="it-IT" sz="1600" dirty="0" smtClean="0">
                <a:solidFill>
                  <a:srgbClr val="C00000"/>
                </a:solidFill>
              </a:rPr>
              <a:t> Ring-Down</a:t>
            </a:r>
            <a:endParaRPr lang="it-IT" sz="1600" dirty="0" smtClean="0">
              <a:solidFill>
                <a:srgbClr val="C00000"/>
              </a:solidFill>
            </a:endParaRPr>
          </a:p>
        </p:txBody>
      </p:sp>
      <p:pic>
        <p:nvPicPr>
          <p:cNvPr id="11" name="Immagine 10" descr="Doppler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776" y="3955838"/>
            <a:ext cx="3600000" cy="2696442"/>
          </a:xfrm>
          <a:prstGeom prst="rect">
            <a:avLst/>
          </a:prstGeom>
        </p:spPr>
      </p:pic>
      <p:pic>
        <p:nvPicPr>
          <p:cNvPr id="13" name="Immagine 12" descr="hyp_struct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6776" y="3993100"/>
            <a:ext cx="3600000" cy="2659180"/>
          </a:xfrm>
          <a:prstGeom prst="rect">
            <a:avLst/>
          </a:prstGeom>
        </p:spPr>
      </p:pic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142844" y="3560444"/>
            <a:ext cx="4000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dirty="0" err="1" smtClean="0">
                <a:solidFill>
                  <a:srgbClr val="C00000"/>
                </a:solidFill>
              </a:rPr>
              <a:t>Intrinsic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linewidth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of</a:t>
            </a:r>
            <a:r>
              <a:rPr lang="it-IT" sz="1600" dirty="0" smtClean="0">
                <a:solidFill>
                  <a:srgbClr val="C00000"/>
                </a:solidFill>
              </a:rPr>
              <a:t> the DFG source</a:t>
            </a:r>
            <a:endParaRPr lang="it-IT" sz="1600" dirty="0">
              <a:solidFill>
                <a:srgbClr val="C00000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61450" y="3962614"/>
            <a:ext cx="3600000" cy="2689666"/>
            <a:chOff x="161450" y="3596854"/>
            <a:chExt cx="3600000" cy="2689666"/>
          </a:xfrm>
        </p:grpSpPr>
        <p:pic>
          <p:nvPicPr>
            <p:cNvPr id="16" name="Immagine 15" descr="noise.eps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450" y="3596854"/>
              <a:ext cx="3600000" cy="2689666"/>
            </a:xfrm>
            <a:prstGeom prst="rect">
              <a:avLst/>
            </a:prstGeom>
          </p:spPr>
        </p:pic>
        <p:sp>
          <p:nvSpPr>
            <p:cNvPr id="17" name="CasellaDiTesto 3"/>
            <p:cNvSpPr txBox="1">
              <a:spLocks noChangeArrowheads="1"/>
            </p:cNvSpPr>
            <p:nvPr/>
          </p:nvSpPr>
          <p:spPr bwMode="auto">
            <a:xfrm>
              <a:off x="571472" y="5652331"/>
              <a:ext cx="22860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200" dirty="0" err="1" smtClean="0">
                  <a:solidFill>
                    <a:srgbClr val="404040"/>
                  </a:solidFill>
                </a:rPr>
                <a:t>Opt</a:t>
              </a:r>
              <a:r>
                <a:rPr lang="it-IT" sz="1200" dirty="0" smtClean="0">
                  <a:solidFill>
                    <a:srgbClr val="404040"/>
                  </a:solidFill>
                </a:rPr>
                <a:t>. Express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17</a:t>
              </a:r>
              <a:r>
                <a:rPr lang="it-IT" sz="1200" dirty="0" smtClean="0">
                  <a:solidFill>
                    <a:srgbClr val="404040"/>
                  </a:solidFill>
                </a:rPr>
                <a:t>, 9582 (2009)</a:t>
              </a:r>
              <a:endParaRPr lang="it-IT" sz="1200" dirty="0">
                <a:solidFill>
                  <a:srgbClr val="404040"/>
                </a:solidFill>
              </a:endParaRPr>
            </a:p>
          </p:txBody>
        </p:sp>
        <p:sp>
          <p:nvSpPr>
            <p:cNvPr id="18" name="CasellaDiTesto 3"/>
            <p:cNvSpPr txBox="1">
              <a:spLocks noChangeArrowheads="1"/>
            </p:cNvSpPr>
            <p:nvPr/>
          </p:nvSpPr>
          <p:spPr bwMode="auto">
            <a:xfrm>
              <a:off x="2714612" y="4500570"/>
              <a:ext cx="10001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  <a:latin typeface="Symbol" pitchFamily="18" charset="2"/>
                </a:rPr>
                <a:t>Dn</a:t>
              </a:r>
              <a:r>
                <a:rPr lang="it-IT" sz="1400" dirty="0" smtClean="0">
                  <a:solidFill>
                    <a:srgbClr val="FF0000"/>
                  </a:solidFill>
                </a:rPr>
                <a:t>=10 Hz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7"/>
          <p:cNvSpPr txBox="1">
            <a:spLocks noChangeArrowheads="1"/>
          </p:cNvSpPr>
          <p:nvPr/>
        </p:nvSpPr>
        <p:spPr bwMode="auto">
          <a:xfrm>
            <a:off x="1870383" y="385877"/>
            <a:ext cx="527616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200" dirty="0" smtClean="0">
                <a:solidFill>
                  <a:srgbClr val="800000"/>
                </a:solidFill>
                <a:latin typeface="Trajan Pro" pitchFamily="-110" charset="0"/>
              </a:rPr>
              <a:t>SPETTROSCOPIA </a:t>
            </a:r>
            <a:r>
              <a:rPr lang="it-IT" sz="2200" dirty="0" err="1" smtClean="0">
                <a:solidFill>
                  <a:srgbClr val="800000"/>
                </a:solidFill>
                <a:latin typeface="Trajan Pro" pitchFamily="-110" charset="0"/>
              </a:rPr>
              <a:t>BRILLOUIN-Descrizione</a:t>
            </a:r>
            <a:r>
              <a:rPr lang="it-IT" sz="2200" dirty="0" smtClean="0">
                <a:solidFill>
                  <a:srgbClr val="800000"/>
                </a:solidFill>
                <a:latin typeface="Trajan Pro" pitchFamily="-110" charset="0"/>
              </a:rPr>
              <a:t> Generale</a:t>
            </a:r>
            <a:endParaRPr lang="it-IT" sz="2200" dirty="0">
              <a:solidFill>
                <a:srgbClr val="800000"/>
              </a:solidFill>
              <a:latin typeface="Trajan Pro" pitchFamily="-110" charset="0"/>
            </a:endParaRPr>
          </a:p>
        </p:txBody>
      </p:sp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" name="Segnaposto contenuto 3" descr="setup_FP_DMSP_CC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334" t="15747" r="14500" b="26244"/>
          <a:stretch>
            <a:fillRect/>
          </a:stretch>
        </p:blipFill>
        <p:spPr>
          <a:xfrm>
            <a:off x="80963" y="1383792"/>
            <a:ext cx="5634037" cy="4548188"/>
          </a:xfrm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3" name="CasellaDiTesto 3"/>
          <p:cNvSpPr txBox="1">
            <a:spLocks noChangeArrowheads="1"/>
          </p:cNvSpPr>
          <p:nvPr/>
        </p:nvSpPr>
        <p:spPr bwMode="auto">
          <a:xfrm>
            <a:off x="5791200" y="3902202"/>
            <a:ext cx="32004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404040"/>
                </a:solidFill>
              </a:rPr>
              <a:t>Attività Svolta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Motorizzazione </a:t>
            </a:r>
            <a:r>
              <a:rPr lang="it-IT" sz="1500" dirty="0">
                <a:solidFill>
                  <a:srgbClr val="404040"/>
                </a:solidFill>
              </a:rPr>
              <a:t>movimenti essenziali per l’allineamento.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Stabilizzazione </a:t>
            </a:r>
            <a:r>
              <a:rPr lang="it-IT" sz="1500" dirty="0">
                <a:solidFill>
                  <a:srgbClr val="404040"/>
                </a:solidFill>
              </a:rPr>
              <a:t>temperatura (sia del mono che del </a:t>
            </a:r>
            <a:r>
              <a:rPr lang="it-IT" sz="1500" dirty="0" err="1">
                <a:solidFill>
                  <a:srgbClr val="404040"/>
                </a:solidFill>
              </a:rPr>
              <a:t>lab</a:t>
            </a:r>
            <a:r>
              <a:rPr lang="it-IT" sz="1500" dirty="0">
                <a:solidFill>
                  <a:srgbClr val="404040"/>
                </a:solidFill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</a:t>
            </a:r>
            <a:r>
              <a:rPr lang="it-IT" sz="1500" dirty="0">
                <a:solidFill>
                  <a:srgbClr val="404040"/>
                </a:solidFill>
              </a:rPr>
              <a:t>Inseguimento del </a:t>
            </a:r>
            <a:r>
              <a:rPr lang="it-IT" sz="1500" dirty="0" err="1">
                <a:solidFill>
                  <a:srgbClr val="404040"/>
                </a:solidFill>
              </a:rPr>
              <a:t>drift</a:t>
            </a:r>
            <a:r>
              <a:rPr lang="it-IT" sz="1500" dirty="0">
                <a:solidFill>
                  <a:srgbClr val="404040"/>
                </a:solidFill>
              </a:rPr>
              <a:t> di risonanza </a:t>
            </a:r>
            <a:r>
              <a:rPr lang="it-IT" sz="1500" dirty="0" err="1">
                <a:solidFill>
                  <a:srgbClr val="404040"/>
                </a:solidFill>
              </a:rPr>
              <a:t>Fabry-Perot</a:t>
            </a:r>
            <a:endParaRPr lang="it-IT" sz="1500" dirty="0">
              <a:solidFill>
                <a:srgbClr val="40404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Analisi </a:t>
            </a:r>
            <a:r>
              <a:rPr lang="it-IT" sz="1500" dirty="0">
                <a:solidFill>
                  <a:srgbClr val="404040"/>
                </a:solidFill>
              </a:rPr>
              <a:t>spettri combinati (in configurazione di selezione spettrale tandem)</a:t>
            </a:r>
          </a:p>
          <a:p>
            <a:endParaRPr lang="it-IT" sz="1600" dirty="0">
              <a:solidFill>
                <a:srgbClr val="404040"/>
              </a:solidFill>
            </a:endParaRPr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5791200" y="1219200"/>
            <a:ext cx="26670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rgbClr val="404040"/>
                </a:solidFill>
              </a:rPr>
              <a:t>Set-up</a:t>
            </a:r>
            <a:endParaRPr lang="it-IT" sz="1600" dirty="0">
              <a:solidFill>
                <a:srgbClr val="40404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Sopra </a:t>
            </a:r>
            <a:r>
              <a:rPr lang="it-IT" sz="1500" dirty="0">
                <a:solidFill>
                  <a:srgbClr val="404040"/>
                </a:solidFill>
              </a:rPr>
              <a:t>DM2000 f2m, 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f</a:t>
            </a:r>
            <a:r>
              <a:rPr lang="it-IT" sz="1500" dirty="0">
                <a:solidFill>
                  <a:srgbClr val="404040"/>
                </a:solidFill>
              </a:rPr>
              <a:t>/# 20, </a:t>
            </a:r>
            <a:r>
              <a:rPr lang="it-IT" sz="1500" dirty="0" err="1">
                <a:solidFill>
                  <a:srgbClr val="404040"/>
                </a:solidFill>
              </a:rPr>
              <a:t>diffraction</a:t>
            </a:r>
            <a:r>
              <a:rPr lang="it-IT" sz="1500" dirty="0">
                <a:solidFill>
                  <a:srgbClr val="404040"/>
                </a:solidFill>
              </a:rPr>
              <a:t> </a:t>
            </a:r>
            <a:r>
              <a:rPr lang="it-IT" sz="1500" dirty="0" err="1">
                <a:solidFill>
                  <a:srgbClr val="404040"/>
                </a:solidFill>
              </a:rPr>
              <a:t>limited</a:t>
            </a:r>
            <a:r>
              <a:rPr lang="it-IT" sz="1500" dirty="0">
                <a:solidFill>
                  <a:srgbClr val="40404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</a:t>
            </a:r>
            <a:r>
              <a:rPr lang="it-IT" sz="1500" dirty="0" err="1" smtClean="0">
                <a:solidFill>
                  <a:srgbClr val="404040"/>
                </a:solidFill>
              </a:rPr>
              <a:t>Fasty-Ebert</a:t>
            </a:r>
            <a:r>
              <a:rPr lang="it-IT" sz="1500" dirty="0" smtClean="0">
                <a:solidFill>
                  <a:srgbClr val="404040"/>
                </a:solidFill>
              </a:rPr>
              <a:t> </a:t>
            </a:r>
            <a:r>
              <a:rPr lang="it-IT" sz="1500" dirty="0" err="1">
                <a:solidFill>
                  <a:srgbClr val="404040"/>
                </a:solidFill>
              </a:rPr>
              <a:t>double</a:t>
            </a:r>
            <a:r>
              <a:rPr lang="it-IT" sz="1500" dirty="0">
                <a:solidFill>
                  <a:srgbClr val="404040"/>
                </a:solidFill>
              </a:rPr>
              <a:t> </a:t>
            </a:r>
            <a:r>
              <a:rPr lang="it-IT" sz="1500" dirty="0" err="1">
                <a:solidFill>
                  <a:srgbClr val="404040"/>
                </a:solidFill>
              </a:rPr>
              <a:t>monochromator</a:t>
            </a:r>
            <a:r>
              <a:rPr lang="it-IT" sz="1500" dirty="0">
                <a:solidFill>
                  <a:srgbClr val="40404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FP </a:t>
            </a:r>
            <a:r>
              <a:rPr lang="it-IT" sz="1500" dirty="0">
                <a:solidFill>
                  <a:srgbClr val="404040"/>
                </a:solidFill>
              </a:rPr>
              <a:t>piano </a:t>
            </a:r>
            <a:r>
              <a:rPr lang="it-IT" sz="1500" dirty="0" err="1">
                <a:solidFill>
                  <a:srgbClr val="404040"/>
                </a:solidFill>
              </a:rPr>
              <a:t>Burleigh</a:t>
            </a:r>
            <a:r>
              <a:rPr lang="it-IT" sz="1500" dirty="0">
                <a:solidFill>
                  <a:srgbClr val="404040"/>
                </a:solidFill>
              </a:rPr>
              <a:t> RC-110, F=50;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CCD </a:t>
            </a:r>
            <a:r>
              <a:rPr lang="it-IT" sz="1500" dirty="0">
                <a:solidFill>
                  <a:srgbClr val="404040"/>
                </a:solidFill>
              </a:rPr>
              <a:t>LN + controller st138 Princeton;</a:t>
            </a:r>
          </a:p>
          <a:p>
            <a:pPr>
              <a:buFont typeface="Arial" pitchFamily="34" charset="0"/>
              <a:buChar char="•"/>
            </a:pPr>
            <a:r>
              <a:rPr lang="it-IT" sz="1500" dirty="0" smtClean="0">
                <a:solidFill>
                  <a:srgbClr val="404040"/>
                </a:solidFill>
              </a:rPr>
              <a:t> Laser </a:t>
            </a:r>
            <a:r>
              <a:rPr lang="it-IT" sz="1500" dirty="0" err="1">
                <a:solidFill>
                  <a:srgbClr val="404040"/>
                </a:solidFill>
              </a:rPr>
              <a:t>Ar+</a:t>
            </a:r>
            <a:r>
              <a:rPr lang="it-IT" sz="1500" dirty="0">
                <a:solidFill>
                  <a:srgbClr val="404040"/>
                </a:solidFill>
              </a:rPr>
              <a:t> </a:t>
            </a:r>
            <a:r>
              <a:rPr lang="it-IT" sz="1500" dirty="0" err="1">
                <a:solidFill>
                  <a:srgbClr val="404040"/>
                </a:solidFill>
              </a:rPr>
              <a:t>monomodo</a:t>
            </a:r>
            <a:r>
              <a:rPr lang="it-IT" sz="1500" dirty="0">
                <a:solidFill>
                  <a:srgbClr val="404040"/>
                </a:solidFill>
              </a:rPr>
              <a:t> </a:t>
            </a:r>
            <a:r>
              <a:rPr lang="it-IT" sz="1500" dirty="0" err="1">
                <a:solidFill>
                  <a:srgbClr val="404040"/>
                </a:solidFill>
              </a:rPr>
              <a:t>coherent</a:t>
            </a:r>
            <a:r>
              <a:rPr lang="it-IT" sz="1500" dirty="0">
                <a:solidFill>
                  <a:srgbClr val="404040"/>
                </a:solidFill>
              </a:rPr>
              <a:t> innova 300;</a:t>
            </a:r>
          </a:p>
        </p:txBody>
      </p:sp>
      <p:sp>
        <p:nvSpPr>
          <p:cNvPr id="15" name="Freccia bidirezionale verticale 14"/>
          <p:cNvSpPr/>
          <p:nvPr/>
        </p:nvSpPr>
        <p:spPr>
          <a:xfrm>
            <a:off x="1023902" y="2989207"/>
            <a:ext cx="308900" cy="1556101"/>
          </a:xfrm>
          <a:prstGeom prst="upDownArrow">
            <a:avLst/>
          </a:prstGeom>
          <a:solidFill>
            <a:srgbClr val="FF0000"/>
          </a:solidFill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42734" y="3113044"/>
            <a:ext cx="1607986" cy="523220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err="1">
                <a:ea typeface="Arial" charset="0"/>
              </a:rPr>
              <a:t>Main</a:t>
            </a:r>
            <a:r>
              <a:rPr lang="it-IT" sz="1400" dirty="0">
                <a:ea typeface="Arial" charset="0"/>
              </a:rPr>
              <a:t> </a:t>
            </a:r>
            <a:r>
              <a:rPr lang="it-IT" sz="1400" dirty="0" err="1">
                <a:ea typeface="Arial" charset="0"/>
              </a:rPr>
              <a:t>mirror</a:t>
            </a:r>
            <a:r>
              <a:rPr lang="it-IT" sz="1400" dirty="0">
                <a:ea typeface="Arial" charset="0"/>
              </a:rPr>
              <a:t> </a:t>
            </a:r>
            <a:r>
              <a:rPr lang="it-IT" sz="1400" dirty="0" err="1">
                <a:ea typeface="Arial" charset="0"/>
              </a:rPr>
              <a:t>focal</a:t>
            </a:r>
            <a:r>
              <a:rPr lang="it-IT" sz="1400" dirty="0">
                <a:ea typeface="Arial" charset="0"/>
              </a:rPr>
              <a:t> </a:t>
            </a:r>
            <a:r>
              <a:rPr lang="it-IT" sz="1400" dirty="0" err="1">
                <a:ea typeface="Arial" charset="0"/>
              </a:rPr>
              <a:t>length</a:t>
            </a:r>
            <a:r>
              <a:rPr lang="it-IT" sz="1400" dirty="0">
                <a:ea typeface="Arial" charset="0"/>
              </a:rPr>
              <a:t> = </a:t>
            </a:r>
            <a:r>
              <a:rPr lang="it-IT" sz="1400" dirty="0" err="1">
                <a:ea typeface="Arial" charset="0"/>
              </a:rPr>
              <a:t>2</a:t>
            </a:r>
            <a:r>
              <a:rPr lang="it-IT" sz="1400" dirty="0">
                <a:ea typeface="Arial" charset="0"/>
              </a:rPr>
              <a:t> </a:t>
            </a:r>
            <a:r>
              <a:rPr lang="it-IT" sz="1400" dirty="0" err="1">
                <a:ea typeface="Arial" charset="0"/>
              </a:rPr>
              <a:t>m</a:t>
            </a:r>
            <a:endParaRPr lang="it-IT" sz="1400" dirty="0"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asellaDiTesto 3"/>
          <p:cNvSpPr txBox="1">
            <a:spLocks noChangeArrowheads="1"/>
          </p:cNvSpPr>
          <p:nvPr/>
        </p:nvSpPr>
        <p:spPr bwMode="auto">
          <a:xfrm>
            <a:off x="228600" y="3733800"/>
            <a:ext cx="3733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</a:rPr>
              <a:t> Spettri </a:t>
            </a:r>
            <a:r>
              <a:rPr lang="it-IT" sz="1600" dirty="0">
                <a:solidFill>
                  <a:srgbClr val="404040"/>
                </a:solidFill>
              </a:rPr>
              <a:t>ottenuti nella configurazione tandem </a:t>
            </a:r>
            <a:r>
              <a:rPr lang="it-IT" sz="1600" dirty="0" err="1">
                <a:solidFill>
                  <a:srgbClr val="404040"/>
                </a:solidFill>
              </a:rPr>
              <a:t>Fabry-Perot</a:t>
            </a:r>
            <a:r>
              <a:rPr lang="it-IT" sz="1600" dirty="0">
                <a:solidFill>
                  <a:srgbClr val="404040"/>
                </a:solidFill>
              </a:rPr>
              <a:t>/Doppio Monocromatore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</a:rPr>
              <a:t> Misure </a:t>
            </a:r>
            <a:r>
              <a:rPr lang="it-IT" sz="1600" dirty="0">
                <a:solidFill>
                  <a:srgbClr val="404040"/>
                </a:solidFill>
              </a:rPr>
              <a:t>a 3 </a:t>
            </a:r>
            <a:r>
              <a:rPr lang="it-IT" sz="1600" dirty="0" err="1">
                <a:solidFill>
                  <a:srgbClr val="404040"/>
                </a:solidFill>
              </a:rPr>
              <a:t>Kbar</a:t>
            </a:r>
            <a:r>
              <a:rPr lang="it-IT" sz="1600" dirty="0">
                <a:solidFill>
                  <a:srgbClr val="404040"/>
                </a:solidFill>
              </a:rPr>
              <a:t>, con misura dell’attenuazione sonora (larghezza </a:t>
            </a:r>
            <a:r>
              <a:rPr lang="it-IT" sz="1600" dirty="0" err="1">
                <a:solidFill>
                  <a:srgbClr val="404040"/>
                </a:solidFill>
              </a:rPr>
              <a:t>Brillouin</a:t>
            </a:r>
            <a:r>
              <a:rPr lang="it-IT" sz="1600" dirty="0">
                <a:solidFill>
                  <a:srgbClr val="404040"/>
                </a:solidFill>
              </a:rPr>
              <a:t>). </a:t>
            </a:r>
          </a:p>
          <a:p>
            <a:pPr>
              <a:buFont typeface="Arial" pitchFamily="34" charset="0"/>
              <a:buChar char="•"/>
            </a:pPr>
            <a:r>
              <a:rPr lang="it-IT" sz="1600" dirty="0" smtClean="0">
                <a:solidFill>
                  <a:srgbClr val="404040"/>
                </a:solidFill>
              </a:rPr>
              <a:t> Si </a:t>
            </a:r>
            <a:r>
              <a:rPr lang="it-IT" sz="1600" dirty="0">
                <a:solidFill>
                  <a:srgbClr val="404040"/>
                </a:solidFill>
              </a:rPr>
              <a:t>tratta di misure test del funzionamento del set-up; la misura di larghezza in DAC ad alta risoluzione è originale.</a:t>
            </a:r>
          </a:p>
        </p:txBody>
      </p:sp>
      <p:sp>
        <p:nvSpPr>
          <p:cNvPr id="19" name="CasellaDiTesto 7"/>
          <p:cNvSpPr txBox="1">
            <a:spLocks noChangeArrowheads="1"/>
          </p:cNvSpPr>
          <p:nvPr/>
        </p:nvSpPr>
        <p:spPr bwMode="auto">
          <a:xfrm>
            <a:off x="1975104" y="414528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800000"/>
                </a:solidFill>
                <a:latin typeface="Trajan Pro" pitchFamily="18" charset="0"/>
              </a:rPr>
              <a:t>Prime misure: </a:t>
            </a:r>
            <a:r>
              <a:rPr lang="it-IT" sz="2000" dirty="0" smtClean="0">
                <a:solidFill>
                  <a:srgbClr val="800000"/>
                </a:solidFill>
                <a:latin typeface="Trajan Pro" pitchFamily="18" charset="0"/>
              </a:rPr>
              <a:t/>
            </a:r>
            <a:br>
              <a:rPr lang="it-IT" sz="2000" dirty="0" smtClean="0">
                <a:solidFill>
                  <a:srgbClr val="800000"/>
                </a:solidFill>
                <a:latin typeface="Trajan Pro" pitchFamily="18" charset="0"/>
              </a:rPr>
            </a:br>
            <a:r>
              <a:rPr lang="it-IT" sz="2000" dirty="0" smtClean="0">
                <a:solidFill>
                  <a:srgbClr val="800000"/>
                </a:solidFill>
                <a:latin typeface="Trajan Pro" pitchFamily="18" charset="0"/>
              </a:rPr>
              <a:t>spettri </a:t>
            </a:r>
            <a:r>
              <a:rPr lang="it-IT" sz="2000" dirty="0" err="1">
                <a:solidFill>
                  <a:srgbClr val="800000"/>
                </a:solidFill>
                <a:latin typeface="Trajan Pro" pitchFamily="18" charset="0"/>
              </a:rPr>
              <a:t>Brillouin</a:t>
            </a:r>
            <a:r>
              <a:rPr lang="it-IT" sz="2000" dirty="0">
                <a:solidFill>
                  <a:srgbClr val="800000"/>
                </a:solidFill>
                <a:latin typeface="Trajan Pro" pitchFamily="18" charset="0"/>
              </a:rPr>
              <a:t> di acqua in DAC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914400" y="1371600"/>
          <a:ext cx="2370138" cy="2286000"/>
        </p:xfrm>
        <a:graphic>
          <a:graphicData uri="http://schemas.openxmlformats.org/presentationml/2006/ole">
            <p:oleObj spid="_x0000_s1026" name="Fotografia Photo Editor" r:id="rId4" imgW="13085714" imgH="10926700" progId="">
              <p:embed/>
            </p:oleObj>
          </a:graphicData>
        </a:graphic>
      </p:graphicFrame>
      <p:pic>
        <p:nvPicPr>
          <p:cNvPr id="21" name="Segnaposto contenuto 3" descr="DAC3_FP7_2008_02_18_2_h21_SA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2576" t="5493" r="10300" b="13733"/>
          <a:stretch>
            <a:fillRect/>
          </a:stretch>
        </p:blipFill>
        <p:spPr>
          <a:xfrm>
            <a:off x="3846576" y="1371600"/>
            <a:ext cx="4725988" cy="4106863"/>
          </a:xfrm>
          <a:solidFill>
            <a:srgbClr val="D7E4BD"/>
          </a:solidFill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2" name="CasellaDiTesto 21"/>
          <p:cNvSpPr txBox="1"/>
          <p:nvPr/>
        </p:nvSpPr>
        <p:spPr>
          <a:xfrm>
            <a:off x="1600200" y="3124200"/>
            <a:ext cx="1607986" cy="52322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ea typeface="Arial" charset="0"/>
              </a:rPr>
              <a:t>Sample </a:t>
            </a:r>
            <a:r>
              <a:rPr lang="it-IT" sz="1400" dirty="0" err="1">
                <a:ea typeface="Arial" charset="0"/>
              </a:rPr>
              <a:t>length</a:t>
            </a:r>
            <a:r>
              <a:rPr lang="it-IT" sz="1400" dirty="0">
                <a:ea typeface="Arial" charset="0"/>
              </a:rPr>
              <a:t> </a:t>
            </a:r>
          </a:p>
          <a:p>
            <a:pPr>
              <a:defRPr/>
            </a:pPr>
            <a:r>
              <a:rPr lang="it-IT" sz="1400" dirty="0">
                <a:ea typeface="Arial" charset="0"/>
              </a:rPr>
              <a:t>~ 100 </a:t>
            </a:r>
            <a:r>
              <a:rPr lang="it-IT" sz="1400" dirty="0">
                <a:latin typeface="Symbol"/>
                <a:ea typeface="Arial" charset="0"/>
              </a:rPr>
              <a:t>m</a:t>
            </a:r>
            <a:r>
              <a:rPr lang="it-IT" sz="1400" dirty="0">
                <a:ea typeface="Arial" charset="0"/>
              </a:rPr>
              <a:t>m</a:t>
            </a:r>
          </a:p>
        </p:txBody>
      </p:sp>
      <p:sp>
        <p:nvSpPr>
          <p:cNvPr id="23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CasellaDiTesto 7"/>
          <p:cNvSpPr txBox="1">
            <a:spLocks noChangeArrowheads="1"/>
          </p:cNvSpPr>
          <p:nvPr/>
        </p:nvSpPr>
        <p:spPr bwMode="auto">
          <a:xfrm>
            <a:off x="1975104" y="516128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 smtClean="0">
                <a:solidFill>
                  <a:srgbClr val="800000"/>
                </a:solidFill>
                <a:latin typeface="Trajan Pro" pitchFamily="18" charset="0"/>
              </a:rPr>
              <a:t>Micro and </a:t>
            </a:r>
            <a:r>
              <a:rPr lang="it-IT" sz="2800" dirty="0" err="1" smtClean="0">
                <a:solidFill>
                  <a:srgbClr val="800000"/>
                </a:solidFill>
                <a:latin typeface="Trajan Pro" pitchFamily="18" charset="0"/>
              </a:rPr>
              <a:t>nanophotonics</a:t>
            </a:r>
            <a:endParaRPr lang="it-IT" sz="28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23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6400" y="1211263"/>
            <a:ext cx="82296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Group active at LENS since 1996 with involvement of physics department and ex-INFM, now CNR-INO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0038" y="3913188"/>
            <a:ext cx="2008187" cy="267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Diederik Wiersma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Pierre Barthelemy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Jacopo Bertolotti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Rajesh Kumar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Kevin Vynck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Romolo Savo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Iacopo Malfanti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Matteo Burresi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524250" y="3914775"/>
            <a:ext cx="2322513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Massimo Gurioli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Silvia Vignolini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Francesca Intonti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Francesco Riboli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Vitantonio Matarazzo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421438" y="3927475"/>
            <a:ext cx="1909762" cy="2073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Stefano Cavalieri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Stefano Lepri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Marcello Colocci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Roberto Righini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Roberto Livi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1500" y="2146300"/>
            <a:ext cx="8064500" cy="150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800000"/>
                </a:solidFill>
              </a:rPr>
              <a:t> Light transport in complex photonic systems (Anderson localization, Bloch oscillations, </a:t>
            </a:r>
            <a:r>
              <a:rPr lang="en-US" dirty="0" err="1">
                <a:solidFill>
                  <a:srgbClr val="800000"/>
                </a:solidFill>
              </a:rPr>
              <a:t>Lévy</a:t>
            </a:r>
            <a:r>
              <a:rPr lang="en-US" dirty="0">
                <a:solidFill>
                  <a:srgbClr val="800000"/>
                </a:solidFill>
              </a:rPr>
              <a:t> flights of light)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800000"/>
                </a:solidFill>
              </a:rPr>
              <a:t> New photonic materials (random lasers, tunable materials and structures) 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Nano</a:t>
            </a:r>
            <a:r>
              <a:rPr lang="en-US" dirty="0">
                <a:solidFill>
                  <a:srgbClr val="800000"/>
                </a:solidFill>
              </a:rPr>
              <a:t> scale sources and resonators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 err="1">
                <a:solidFill>
                  <a:srgbClr val="800000"/>
                </a:solidFill>
              </a:rPr>
              <a:t>Nano</a:t>
            </a:r>
            <a:r>
              <a:rPr lang="en-US" dirty="0">
                <a:solidFill>
                  <a:srgbClr val="800000"/>
                </a:solidFill>
              </a:rPr>
              <a:t> fluidics and photonics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35363" y="5613400"/>
            <a:ext cx="3063875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Camilla Parmeggiani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Vivekananthan Radhalaksmi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1975104" y="516128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 smtClean="0">
                <a:solidFill>
                  <a:srgbClr val="800000"/>
                </a:solidFill>
                <a:latin typeface="Trajan Pro" pitchFamily="18" charset="0"/>
              </a:rPr>
              <a:t>Micro and </a:t>
            </a:r>
            <a:r>
              <a:rPr lang="it-IT" sz="2800" dirty="0" err="1" smtClean="0">
                <a:solidFill>
                  <a:srgbClr val="800000"/>
                </a:solidFill>
                <a:latin typeface="Trajan Pro" pitchFamily="18" charset="0"/>
              </a:rPr>
              <a:t>nanophotonics</a:t>
            </a:r>
            <a:endParaRPr lang="it-IT" sz="28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1300" y="1189038"/>
            <a:ext cx="8229600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800000"/>
                </a:solidFill>
              </a:rPr>
              <a:t>Highlights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31963"/>
            <a:ext cx="7181850" cy="408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Observation of </a:t>
            </a:r>
            <a:r>
              <a:rPr lang="en-US" dirty="0" err="1">
                <a:solidFill>
                  <a:srgbClr val="000000"/>
                </a:solidFill>
              </a:rPr>
              <a:t>Lévy</a:t>
            </a:r>
            <a:r>
              <a:rPr lang="en-US" dirty="0">
                <a:solidFill>
                  <a:srgbClr val="000000"/>
                </a:solidFill>
              </a:rPr>
              <a:t> flights of light (Nature 2008, cover story)</a:t>
            </a:r>
          </a:p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Local infiltration of photonic circuits (international patent)</a:t>
            </a:r>
          </a:p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Resonant random lasing (Nature photonics 2007 (cover story)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Nature physics 2008 (invited review paper) </a:t>
            </a:r>
          </a:p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Tuning and imaging of photonic crystal cavities (several APL)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(with Massimo </a:t>
            </a:r>
            <a:r>
              <a:rPr lang="en-US" dirty="0" err="1">
                <a:solidFill>
                  <a:srgbClr val="000000"/>
                </a:solidFill>
              </a:rPr>
              <a:t>Gurioli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Anderson localization in photonic crystals (PRL 2008)</a:t>
            </a:r>
          </a:p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Quasi crystal laser in THz regime (Nature Photonics 2010) (with </a:t>
            </a:r>
            <a:r>
              <a:rPr lang="en-US" dirty="0" err="1">
                <a:solidFill>
                  <a:srgbClr val="000000"/>
                </a:solidFill>
              </a:rPr>
              <a:t>Tredicucci</a:t>
            </a:r>
            <a:r>
              <a:rPr lang="en-US" dirty="0">
                <a:solidFill>
                  <a:srgbClr val="000000"/>
                </a:solidFill>
              </a:rPr>
              <a:t>, Pisa)</a:t>
            </a:r>
          </a:p>
          <a:p>
            <a:pPr>
              <a:spcAft>
                <a:spcPts val="1150"/>
              </a:spcAft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Tunable random lasing (several PRL, Nature)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(with Stefano </a:t>
            </a:r>
            <a:r>
              <a:rPr lang="en-US" dirty="0" err="1">
                <a:solidFill>
                  <a:srgbClr val="000000"/>
                </a:solidFill>
              </a:rPr>
              <a:t>Cavalieri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6638" y="1490663"/>
            <a:ext cx="1189037" cy="158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638" y="3259138"/>
            <a:ext cx="1189037" cy="158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1013" y="5027613"/>
            <a:ext cx="1189037" cy="158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0713" y="4991100"/>
            <a:ext cx="1262062" cy="168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04788" y="4800600"/>
            <a:ext cx="8664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3F3F3F"/>
                </a:solidFill>
                <a:ea typeface="ＭＳ Ｐゴシック" pitchFamily="-110" charset="-128"/>
              </a:rPr>
              <a:t>Sede CNR-INO, Arcetri Firenze</a:t>
            </a:r>
          </a:p>
        </p:txBody>
      </p:sp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2133600" y="531813"/>
            <a:ext cx="513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Trajan Pro" pitchFamily="18" charset="0"/>
              </a:rPr>
              <a:t>INO-CNR</a:t>
            </a:r>
          </a:p>
        </p:txBody>
      </p:sp>
      <p:pic>
        <p:nvPicPr>
          <p:cNvPr id="7" name="Immagine 5" descr="SedeFirenze.jpg"/>
          <p:cNvPicPr>
            <a:picLocks noChangeAspect="1"/>
          </p:cNvPicPr>
          <p:nvPr/>
        </p:nvPicPr>
        <p:blipFill>
          <a:blip r:embed="rId3" cstate="print"/>
          <a:srcRect l="14948" t="945" r="12062"/>
          <a:stretch>
            <a:fillRect/>
          </a:stretch>
        </p:blipFill>
        <p:spPr bwMode="auto">
          <a:xfrm>
            <a:off x="-4763" y="1408113"/>
            <a:ext cx="8915401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/>
          <p:cNvSpPr>
            <a:spLocks/>
          </p:cNvSpPr>
          <p:nvPr/>
        </p:nvSpPr>
        <p:spPr bwMode="auto">
          <a:xfrm>
            <a:off x="8867775" y="4338638"/>
            <a:ext cx="47625" cy="419100"/>
          </a:xfrm>
          <a:custGeom>
            <a:avLst/>
            <a:gdLst>
              <a:gd name="T0" fmla="*/ 2147483647 w 30"/>
              <a:gd name="T1" fmla="*/ 0 h 264"/>
              <a:gd name="T2" fmla="*/ 2147483647 w 30"/>
              <a:gd name="T3" fmla="*/ 2147483647 h 264"/>
              <a:gd name="T4" fmla="*/ 2147483647 w 30"/>
              <a:gd name="T5" fmla="*/ 2147483647 h 264"/>
              <a:gd name="T6" fmla="*/ 0 w 30"/>
              <a:gd name="T7" fmla="*/ 2147483647 h 264"/>
              <a:gd name="T8" fmla="*/ 2147483647 w 30"/>
              <a:gd name="T9" fmla="*/ 2147483647 h 264"/>
              <a:gd name="T10" fmla="*/ 2147483647 w 30"/>
              <a:gd name="T11" fmla="*/ 0 h 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264"/>
              <a:gd name="T20" fmla="*/ 30 w 30"/>
              <a:gd name="T21" fmla="*/ 264 h 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264">
                <a:moveTo>
                  <a:pt x="27" y="0"/>
                </a:moveTo>
                <a:lnTo>
                  <a:pt x="21" y="99"/>
                </a:lnTo>
                <a:lnTo>
                  <a:pt x="6" y="213"/>
                </a:lnTo>
                <a:lnTo>
                  <a:pt x="0" y="264"/>
                </a:lnTo>
                <a:lnTo>
                  <a:pt x="30" y="264"/>
                </a:lnTo>
                <a:lnTo>
                  <a:pt x="27" y="0"/>
                </a:lnTo>
                <a:close/>
              </a:path>
            </a:pathLst>
          </a:cu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CasellaDiTesto 8"/>
          <p:cNvSpPr txBox="1">
            <a:spLocks noChangeArrowheads="1"/>
          </p:cNvSpPr>
          <p:nvPr/>
        </p:nvSpPr>
        <p:spPr bwMode="auto">
          <a:xfrm>
            <a:off x="247650" y="63309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5" name="CasellaDiTesto 7"/>
          <p:cNvSpPr txBox="1">
            <a:spLocks noChangeArrowheads="1"/>
          </p:cNvSpPr>
          <p:nvPr/>
        </p:nvSpPr>
        <p:spPr bwMode="auto">
          <a:xfrm>
            <a:off x="1975104" y="516128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 smtClean="0">
                <a:solidFill>
                  <a:srgbClr val="800000"/>
                </a:solidFill>
                <a:latin typeface="Trajan Pro" pitchFamily="18" charset="0"/>
              </a:rPr>
              <a:t>Micro and </a:t>
            </a:r>
            <a:r>
              <a:rPr lang="it-IT" sz="2800" dirty="0" err="1" smtClean="0">
                <a:solidFill>
                  <a:srgbClr val="800000"/>
                </a:solidFill>
                <a:latin typeface="Trajan Pro" pitchFamily="18" charset="0"/>
              </a:rPr>
              <a:t>nanophotonics</a:t>
            </a:r>
            <a:endParaRPr lang="it-IT" sz="28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3200" y="1346281"/>
            <a:ext cx="3236913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800000"/>
                </a:solidFill>
              </a:rPr>
              <a:t>Facilities and techniques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9911" y="2023435"/>
            <a:ext cx="8411949" cy="4186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Time-resolved light transport studies (optical gating in near IR)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Near-field and 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confocal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microscopy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Direct laser writing </a:t>
            </a:r>
            <a:r>
              <a:rPr lang="en-US" sz="2400" dirty="0" smtClean="0">
                <a:solidFill>
                  <a:srgbClr val="000000"/>
                </a:solidFill>
                <a:latin typeface="Myriad Pro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Myriad Pro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Myriad Pro" pitchFamily="34" charset="0"/>
              </a:rPr>
              <a:t>   (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Nanoscribe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, project 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Ente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Cassa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Risparmio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)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Technique for </a:t>
            </a:r>
            <a:r>
              <a:rPr lang="en-US" sz="2400" dirty="0" err="1">
                <a:solidFill>
                  <a:srgbClr val="000000"/>
                </a:solidFill>
                <a:latin typeface="Myriad Pro" pitchFamily="34" charset="0"/>
              </a:rPr>
              <a:t>nanoscale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infiltration of photonic structures </a:t>
            </a: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 Speckle interferometer</a:t>
            </a:r>
            <a:br>
              <a:rPr lang="en-US" sz="2400" dirty="0">
                <a:solidFill>
                  <a:srgbClr val="000000"/>
                </a:solidFill>
                <a:latin typeface="Myriad Pro" pitchFamily="34" charset="0"/>
              </a:rPr>
            </a:br>
            <a:endParaRPr lang="en-US" sz="2400" dirty="0">
              <a:solidFill>
                <a:srgbClr val="000000"/>
              </a:solidFill>
              <a:latin typeface="Myriad Pro" pitchFamily="34" charset="0"/>
            </a:endParaRPr>
          </a:p>
          <a:p>
            <a:pP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C00000"/>
                </a:solidFill>
                <a:latin typeface="Myriad Pro" pitchFamily="34" charset="0"/>
              </a:rPr>
              <a:t> New in 2010: chemical/physical facility for realization </a:t>
            </a:r>
            <a:r>
              <a:rPr lang="en-US" sz="2400" dirty="0" smtClean="0">
                <a:solidFill>
                  <a:srgbClr val="C00000"/>
                </a:solidFill>
                <a:latin typeface="Myriad Pro" pitchFamily="34" charset="0"/>
              </a:rPr>
              <a:t>of photonic </a:t>
            </a:r>
            <a:r>
              <a:rPr lang="en-US" sz="2400" dirty="0">
                <a:solidFill>
                  <a:srgbClr val="C00000"/>
                </a:solidFill>
                <a:latin typeface="Myriad Pro" pitchFamily="34" charset="0"/>
              </a:rPr>
              <a:t>materials? (SEM, synthesis, patterning) (IIT project</a:t>
            </a:r>
            <a:r>
              <a:rPr lang="en-US" sz="2400" dirty="0">
                <a:solidFill>
                  <a:srgbClr val="000000"/>
                </a:solidFill>
                <a:latin typeface="Myriad Pro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98" name="CasellaDiTesto 7"/>
          <p:cNvSpPr txBox="1">
            <a:spLocks noChangeArrowheads="1"/>
          </p:cNvSpPr>
          <p:nvPr/>
        </p:nvSpPr>
        <p:spPr bwMode="auto">
          <a:xfrm>
            <a:off x="1843088" y="413657"/>
            <a:ext cx="5276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800000"/>
                </a:solidFill>
                <a:latin typeface="Trajan Pro" pitchFamily="-110" charset="0"/>
              </a:rPr>
              <a:t>Finanziamenti e</a:t>
            </a:r>
            <a:br>
              <a:rPr lang="it-IT" sz="2000" dirty="0" smtClean="0">
                <a:solidFill>
                  <a:srgbClr val="800000"/>
                </a:solidFill>
                <a:latin typeface="Trajan Pro" pitchFamily="-110" charset="0"/>
              </a:rPr>
            </a:br>
            <a:r>
              <a:rPr lang="it-IT" sz="2000" dirty="0" smtClean="0">
                <a:solidFill>
                  <a:srgbClr val="800000"/>
                </a:solidFill>
                <a:latin typeface="Trajan Pro" pitchFamily="-110" charset="0"/>
              </a:rPr>
              <a:t>Prodotti </a:t>
            </a:r>
            <a:r>
              <a:rPr lang="it-IT" sz="2000" dirty="0" smtClean="0">
                <a:solidFill>
                  <a:srgbClr val="800000"/>
                </a:solidFill>
                <a:latin typeface="Trajan Pro" pitchFamily="-110" charset="0"/>
              </a:rPr>
              <a:t>della Ricerca</a:t>
            </a:r>
            <a:endParaRPr lang="it-IT" sz="2000" dirty="0">
              <a:solidFill>
                <a:srgbClr val="800000"/>
              </a:solidFill>
              <a:latin typeface="Trajan Pro" pitchFamily="-110" charset="0"/>
            </a:endParaRP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09434" y="1883960"/>
          <a:ext cx="795664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602"/>
                <a:gridCol w="1310185"/>
                <a:gridCol w="1787856"/>
              </a:tblGrid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Finanziamenti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Numero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Importo (</a:t>
                      </a:r>
                      <a:r>
                        <a:rPr lang="it-IT" sz="1600" dirty="0" err="1" smtClean="0"/>
                        <a:t>k€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Europei       (ESF, FP7 IP, </a:t>
                      </a:r>
                      <a:r>
                        <a:rPr lang="it-IT" sz="1600" dirty="0" err="1" smtClean="0"/>
                        <a:t>NoE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850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Nazionali    (FIRB, PRIN, RSTL-CNR,</a:t>
                      </a:r>
                      <a:r>
                        <a:rPr lang="it-IT" sz="1600" baseline="0" dirty="0" smtClean="0"/>
                        <a:t> INFN</a:t>
                      </a:r>
                      <a:r>
                        <a:rPr lang="it-IT" sz="1600" dirty="0" smtClean="0"/>
                        <a:t>)</a:t>
                      </a:r>
                      <a:endParaRPr lang="it-IT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925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Regionali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1580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Privati           (Ente</a:t>
                      </a:r>
                      <a:r>
                        <a:rPr lang="it-IT" sz="1600" baseline="0" dirty="0" smtClean="0"/>
                        <a:t> Cassa di Risparmio di Firenze, Eni</a:t>
                      </a:r>
                      <a:r>
                        <a:rPr lang="it-IT" sz="1600" dirty="0" smtClean="0"/>
                        <a:t>)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860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4.2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M€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368489" y="4198701"/>
          <a:ext cx="754721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155"/>
                <a:gridCol w="939580"/>
                <a:gridCol w="5125476"/>
              </a:tblGrid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Pubblicazioni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Numero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Highlights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Science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 Copertine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Physics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Today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</a:t>
                      </a:r>
                      <a:r>
                        <a:rPr lang="it-IT" sz="1600" baseline="0" dirty="0" smtClean="0"/>
                        <a:t> Copertina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PRL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3 </a:t>
                      </a:r>
                      <a:r>
                        <a:rPr lang="it-IT" sz="1600" dirty="0" err="1" smtClean="0"/>
                        <a:t>Editor</a:t>
                      </a:r>
                      <a:r>
                        <a:rPr lang="it-IT" sz="1600" dirty="0" smtClean="0"/>
                        <a:t>’s </a:t>
                      </a:r>
                      <a:r>
                        <a:rPr lang="it-IT" sz="1600" dirty="0" err="1" smtClean="0"/>
                        <a:t>Suggestions</a:t>
                      </a:r>
                      <a:r>
                        <a:rPr lang="it-IT" sz="1600" dirty="0" smtClean="0"/>
                        <a:t>, 1 </a:t>
                      </a:r>
                      <a:r>
                        <a:rPr lang="it-IT" sz="1600" dirty="0" err="1" smtClean="0"/>
                        <a:t>Viewpoint</a:t>
                      </a:r>
                      <a:r>
                        <a:rPr lang="it-IT" sz="1600" baseline="0" dirty="0" smtClean="0"/>
                        <a:t> in </a:t>
                      </a:r>
                      <a:r>
                        <a:rPr lang="it-IT" sz="1600" baseline="0" dirty="0" err="1" smtClean="0"/>
                        <a:t>Physics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Altri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it-IT" sz="1600" dirty="0" smtClean="0"/>
                        <a:t>1 Best </a:t>
                      </a:r>
                      <a:r>
                        <a:rPr lang="it-IT" sz="1600" dirty="0" err="1" smtClean="0"/>
                        <a:t>of</a:t>
                      </a:r>
                      <a:r>
                        <a:rPr lang="it-IT" sz="1600" dirty="0" smtClean="0"/>
                        <a:t> 2008 New J. </a:t>
                      </a:r>
                      <a:r>
                        <a:rPr lang="it-IT" sz="1600" dirty="0" err="1" smtClean="0"/>
                        <a:t>Physics</a:t>
                      </a:r>
                      <a:r>
                        <a:rPr lang="it-IT" sz="1600" dirty="0" smtClean="0"/>
                        <a:t>, 1 </a:t>
                      </a:r>
                      <a:r>
                        <a:rPr lang="it-IT" sz="1600" dirty="0" err="1" smtClean="0"/>
                        <a:t>Optics</a:t>
                      </a:r>
                      <a:r>
                        <a:rPr lang="it-IT" sz="1600" dirty="0" smtClean="0"/>
                        <a:t> in 2009 OSA</a:t>
                      </a:r>
                      <a:endParaRPr lang="it-IT" sz="1600" dirty="0"/>
                    </a:p>
                  </a:txBody>
                  <a:tcPr/>
                </a:tc>
              </a:tr>
              <a:tr h="29447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Totale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2896259" y="1330335"/>
            <a:ext cx="3026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800000"/>
                </a:solidFill>
                <a:latin typeface="Trajan Pro" pitchFamily="-110" charset="0"/>
              </a:rPr>
              <a:t>- dal 2007 ad oggi -</a:t>
            </a:r>
            <a:endParaRPr lang="it-IT" sz="2000" dirty="0">
              <a:solidFill>
                <a:srgbClr val="800000"/>
              </a:solidFill>
              <a:latin typeface="Trajan Pro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ttangolo 75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495800" y="1273175"/>
            <a:ext cx="4191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>
                <a:ea typeface="ＭＳ Ｐゴシック" pitchFamily="-110" charset="-128"/>
              </a:rPr>
              <a:t>L’attività di ricerca dell’INO è distribuita su tutto il territorio nazionale.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513263" y="2514600"/>
            <a:ext cx="30305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>
                <a:solidFill>
                  <a:srgbClr val="800000"/>
                </a:solidFill>
                <a:ea typeface="ＭＳ Ｐゴシック" pitchFamily="-110" charset="-128"/>
              </a:rPr>
              <a:t>INO-CNR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495800" y="2890838"/>
            <a:ext cx="4876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>
                <a:ea typeface="ＭＳ Ｐゴシック" pitchFamily="-110" charset="-128"/>
              </a:rPr>
              <a:t> La sede di Firenze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>
                <a:ea typeface="ＭＳ Ｐゴシック" pitchFamily="-110" charset="-128"/>
              </a:rPr>
              <a:t> 5 Unità Organizzative di Supporto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</a:pPr>
            <a:endParaRPr lang="en-US">
              <a:solidFill>
                <a:srgbClr val="FF3300"/>
              </a:solidFill>
              <a:ea typeface="ＭＳ Ｐゴシック" pitchFamily="-110" charset="-128"/>
            </a:endParaRPr>
          </a:p>
        </p:txBody>
      </p:sp>
      <p:sp>
        <p:nvSpPr>
          <p:cNvPr id="34" name="CasellaDiTesto 5"/>
          <p:cNvSpPr txBox="1">
            <a:spLocks noChangeArrowheads="1"/>
          </p:cNvSpPr>
          <p:nvPr/>
        </p:nvSpPr>
        <p:spPr bwMode="auto">
          <a:xfrm>
            <a:off x="2057400" y="531813"/>
            <a:ext cx="513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800000"/>
                </a:solidFill>
                <a:latin typeface="Trajan Pro" pitchFamily="18" charset="0"/>
              </a:rPr>
              <a:t>Strutture INO-CNR</a:t>
            </a:r>
          </a:p>
        </p:txBody>
      </p:sp>
      <p:pic>
        <p:nvPicPr>
          <p:cNvPr id="35" name="Picture 13" descr="ita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1450"/>
            <a:ext cx="432911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15"/>
          <p:cNvSpPr>
            <a:spLocks noChangeArrowheads="1"/>
          </p:cNvSpPr>
          <p:nvPr/>
        </p:nvSpPr>
        <p:spPr bwMode="auto">
          <a:xfrm>
            <a:off x="2676525" y="465931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1873250" y="2095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Oval 20"/>
          <p:cNvSpPr>
            <a:spLocks noChangeAspect="1" noChangeArrowheads="1"/>
          </p:cNvSpPr>
          <p:nvPr/>
        </p:nvSpPr>
        <p:spPr bwMode="auto">
          <a:xfrm>
            <a:off x="1651000" y="3365500"/>
            <a:ext cx="125413" cy="12541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1422400" y="34290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FIRENZE</a:t>
            </a:r>
          </a:p>
        </p:txBody>
      </p:sp>
      <p:sp>
        <p:nvSpPr>
          <p:cNvPr id="40" name="Oval 23"/>
          <p:cNvSpPr>
            <a:spLocks noChangeArrowheads="1"/>
          </p:cNvSpPr>
          <p:nvPr/>
        </p:nvSpPr>
        <p:spPr bwMode="auto">
          <a:xfrm>
            <a:off x="3933825" y="4916488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Oval 27"/>
          <p:cNvSpPr>
            <a:spLocks noChangeArrowheads="1"/>
          </p:cNvSpPr>
          <p:nvPr/>
        </p:nvSpPr>
        <p:spPr bwMode="auto">
          <a:xfrm>
            <a:off x="1776413" y="330676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1497013" y="3492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2328863" y="44196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Napoli</a:t>
            </a: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3279775" y="4919663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Lecce</a:t>
            </a: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1587500" y="19177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 smtClean="0">
                <a:solidFill>
                  <a:srgbClr val="800000"/>
                </a:solidFill>
              </a:rPr>
              <a:t>Trento</a:t>
            </a:r>
            <a:endParaRPr lang="it-IT" sz="1400" dirty="0">
              <a:solidFill>
                <a:srgbClr val="800000"/>
              </a:solidFill>
            </a:endParaRP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1712913" y="30480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800000"/>
                </a:solidFill>
              </a:rPr>
              <a:t>Sesto Fiorentino</a:t>
            </a:r>
          </a:p>
        </p:txBody>
      </p:sp>
      <p:sp>
        <p:nvSpPr>
          <p:cNvPr id="70" name="Text Box 33"/>
          <p:cNvSpPr txBox="1">
            <a:spLocks noChangeArrowheads="1"/>
          </p:cNvSpPr>
          <p:nvPr/>
        </p:nvSpPr>
        <p:spPr bwMode="auto">
          <a:xfrm>
            <a:off x="823913" y="35814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Pisa</a:t>
            </a:r>
          </a:p>
        </p:txBody>
      </p:sp>
      <p:sp>
        <p:nvSpPr>
          <p:cNvPr id="71" name="Rettangolo 29"/>
          <p:cNvSpPr>
            <a:spLocks noChangeArrowheads="1"/>
          </p:cNvSpPr>
          <p:nvPr/>
        </p:nvSpPr>
        <p:spPr bwMode="auto">
          <a:xfrm>
            <a:off x="4572000" y="4175125"/>
            <a:ext cx="419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None/>
            </a:pPr>
            <a:r>
              <a:rPr lang="it-IT">
                <a:ea typeface="ＭＳ Ｐゴシック" pitchFamily="-110" charset="-128"/>
              </a:rPr>
              <a:t>Due laboratori di metrologia ottica per la diagnostica dei Beni Culturali a:</a:t>
            </a:r>
          </a:p>
          <a:p>
            <a:pPr algn="just"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it-IT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it-IT">
                <a:ea typeface="ＭＳ Ｐゴシック" pitchFamily="-110" charset="-128"/>
              </a:rPr>
              <a:t>Milano</a:t>
            </a:r>
          </a:p>
          <a:p>
            <a:pPr algn="just"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it-IT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it-IT">
                <a:ea typeface="ＭＳ Ｐゴシック" pitchFamily="-110" charset="-128"/>
              </a:rPr>
              <a:t>Venezia</a:t>
            </a:r>
          </a:p>
        </p:txBody>
      </p:sp>
      <p:sp>
        <p:nvSpPr>
          <p:cNvPr id="72" name="Oval 9"/>
          <p:cNvSpPr>
            <a:spLocks noChangeArrowheads="1"/>
          </p:cNvSpPr>
          <p:nvPr/>
        </p:nvSpPr>
        <p:spPr bwMode="auto">
          <a:xfrm>
            <a:off x="1225550" y="235426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558800" y="20447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800000"/>
                </a:solidFill>
              </a:rPr>
              <a:t>Milano</a:t>
            </a:r>
          </a:p>
        </p:txBody>
      </p:sp>
      <p:sp>
        <p:nvSpPr>
          <p:cNvPr id="74" name="Text Box 20"/>
          <p:cNvSpPr txBox="1">
            <a:spLocks noChangeArrowheads="1"/>
          </p:cNvSpPr>
          <p:nvPr/>
        </p:nvSpPr>
        <p:spPr bwMode="auto">
          <a:xfrm>
            <a:off x="1917700" y="23495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>
                <a:solidFill>
                  <a:srgbClr val="800000"/>
                </a:solidFill>
              </a:rPr>
              <a:t>Venezia</a:t>
            </a:r>
          </a:p>
        </p:txBody>
      </p:sp>
      <p:sp>
        <p:nvSpPr>
          <p:cNvPr id="75" name="Oval 22"/>
          <p:cNvSpPr>
            <a:spLocks noChangeArrowheads="1"/>
          </p:cNvSpPr>
          <p:nvPr/>
        </p:nvSpPr>
        <p:spPr bwMode="auto">
          <a:xfrm>
            <a:off x="2182813" y="258286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419600" y="1600200"/>
            <a:ext cx="4495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U.O.S. INO-CNR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Firenze </a:t>
            </a:r>
            <a:r>
              <a:rPr lang="en-US" dirty="0" smtClean="0">
                <a:ea typeface="ＭＳ Ｐゴシック" pitchFamily="-110" charset="-128"/>
              </a:rPr>
              <a:t>Polo </a:t>
            </a:r>
            <a:r>
              <a:rPr lang="en-US" dirty="0" err="1" smtClean="0">
                <a:ea typeface="ＭＳ Ｐゴシック" pitchFamily="-110" charset="-128"/>
              </a:rPr>
              <a:t>Scientifico</a:t>
            </a:r>
            <a:r>
              <a:rPr lang="en-US" dirty="0" smtClean="0">
                <a:ea typeface="ＭＳ Ｐゴシック" pitchFamily="-110" charset="-128"/>
              </a:rPr>
              <a:t> Sesto </a:t>
            </a:r>
            <a:r>
              <a:rPr lang="en-US" dirty="0" err="1" smtClean="0">
                <a:ea typeface="ＭＳ Ｐゴシック" pitchFamily="-110" charset="-128"/>
              </a:rPr>
              <a:t>Fiorentino</a:t>
            </a:r>
            <a:endParaRPr lang="en-US" dirty="0">
              <a:ea typeface="ＭＳ Ｐゴシック" pitchFamily="-110" charset="-128"/>
            </a:endParaRP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Trento</a:t>
            </a:r>
            <a:r>
              <a:rPr lang="en-US" dirty="0">
                <a:ea typeface="ＭＳ Ｐゴシック" pitchFamily="-110" charset="-128"/>
              </a:rPr>
              <a:t>, “Centro BEC” 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Pisa </a:t>
            </a:r>
            <a:r>
              <a:rPr lang="en-US" dirty="0">
                <a:ea typeface="ＭＳ Ｐゴシック" pitchFamily="-110" charset="-128"/>
              </a:rPr>
              <a:t>“Adriano </a:t>
            </a:r>
            <a:r>
              <a:rPr lang="en-US" dirty="0" err="1">
                <a:ea typeface="ＭＳ Ｐゴシック" pitchFamily="-110" charset="-128"/>
              </a:rPr>
              <a:t>Gozzini</a:t>
            </a:r>
            <a:r>
              <a:rPr lang="en-US" dirty="0">
                <a:ea typeface="ＭＳ Ｐゴシック" pitchFamily="-110" charset="-128"/>
              </a:rPr>
              <a:t>”		      Area </a:t>
            </a:r>
            <a:r>
              <a:rPr lang="en-US" dirty="0" err="1">
                <a:ea typeface="ＭＳ Ｐゴシック" pitchFamily="-110" charset="-128"/>
              </a:rPr>
              <a:t>della</a:t>
            </a: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 err="1">
                <a:ea typeface="ＭＳ Ｐゴシック" pitchFamily="-110" charset="-128"/>
              </a:rPr>
              <a:t>Ricerca</a:t>
            </a:r>
            <a:r>
              <a:rPr lang="en-US" dirty="0">
                <a:ea typeface="ＭＳ Ｐゴシック" pitchFamily="-110" charset="-128"/>
              </a:rPr>
              <a:t> CNR </a:t>
            </a:r>
            <a:r>
              <a:rPr lang="en-US" dirty="0" err="1">
                <a:ea typeface="ＭＳ Ｐゴシック" pitchFamily="-110" charset="-128"/>
              </a:rPr>
              <a:t>di</a:t>
            </a:r>
            <a:r>
              <a:rPr lang="en-US" dirty="0">
                <a:ea typeface="ＭＳ Ｐゴシック" pitchFamily="-110" charset="-128"/>
              </a:rPr>
              <a:t> Pisa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Napoli</a:t>
            </a:r>
            <a:r>
              <a:rPr lang="en-US" dirty="0">
                <a:ea typeface="ＭＳ Ｐゴシック" pitchFamily="-110" charset="-128"/>
              </a:rPr>
              <a:t>, Area </a:t>
            </a:r>
            <a:r>
              <a:rPr lang="en-US" dirty="0" err="1">
                <a:ea typeface="ＭＳ Ｐゴシック" pitchFamily="-110" charset="-128"/>
              </a:rPr>
              <a:t>della</a:t>
            </a: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 err="1">
                <a:ea typeface="ＭＳ Ｐゴシック" pitchFamily="-110" charset="-128"/>
              </a:rPr>
              <a:t>Ricerca</a:t>
            </a:r>
            <a:r>
              <a:rPr lang="en-US" dirty="0">
                <a:ea typeface="ＭＳ Ｐゴシック" pitchFamily="-110" charset="-128"/>
              </a:rPr>
              <a:t> CNR </a:t>
            </a:r>
            <a:r>
              <a:rPr lang="en-US" dirty="0" err="1">
                <a:ea typeface="ＭＳ Ｐゴシック" pitchFamily="-110" charset="-128"/>
              </a:rPr>
              <a:t>di</a:t>
            </a:r>
            <a:r>
              <a:rPr lang="en-US" dirty="0">
                <a:ea typeface="ＭＳ Ｐゴシック" pitchFamily="-110" charset="-128"/>
              </a:rPr>
              <a:t> Pozzuoli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Lecce</a:t>
            </a:r>
            <a:r>
              <a:rPr lang="en-US" dirty="0">
                <a:ea typeface="ＭＳ Ｐゴシック" pitchFamily="-110" charset="-128"/>
              </a:rPr>
              <a:t>, </a:t>
            </a:r>
            <a:r>
              <a:rPr lang="en-US" dirty="0" err="1">
                <a:ea typeface="ＭＳ Ｐゴシック" pitchFamily="-110" charset="-128"/>
              </a:rPr>
              <a:t>Arnesano</a:t>
            </a:r>
            <a:endParaRPr lang="en-US" dirty="0">
              <a:ea typeface="ＭＳ Ｐゴシック" pitchFamily="-110" charset="-128"/>
            </a:endParaRPr>
          </a:p>
        </p:txBody>
      </p:sp>
      <p:pic>
        <p:nvPicPr>
          <p:cNvPr id="6" name="Picture 13" descr="ita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1450"/>
            <a:ext cx="432911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2676525" y="465931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Oval 20"/>
          <p:cNvSpPr>
            <a:spLocks noChangeAspect="1" noChangeArrowheads="1"/>
          </p:cNvSpPr>
          <p:nvPr/>
        </p:nvSpPr>
        <p:spPr bwMode="auto">
          <a:xfrm>
            <a:off x="1651000" y="3365500"/>
            <a:ext cx="125413" cy="12541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1357313" y="34290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FIRENZE</a:t>
            </a: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3933825" y="4916488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Oval 27"/>
          <p:cNvSpPr>
            <a:spLocks noChangeArrowheads="1"/>
          </p:cNvSpPr>
          <p:nvPr/>
        </p:nvSpPr>
        <p:spPr bwMode="auto">
          <a:xfrm>
            <a:off x="1776413" y="330676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1497013" y="3492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328863" y="44196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Napoli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3279775" y="4919663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Lecce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1712913" y="30480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Sesto Fiorentino</a:t>
            </a: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823913" y="35814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Pisa</a:t>
            </a:r>
          </a:p>
        </p:txBody>
      </p:sp>
      <p:sp>
        <p:nvSpPr>
          <p:cNvPr id="21" name="CasellaDiTesto 5"/>
          <p:cNvSpPr txBox="1">
            <a:spLocks noChangeArrowheads="1"/>
          </p:cNvSpPr>
          <p:nvPr/>
        </p:nvSpPr>
        <p:spPr bwMode="auto">
          <a:xfrm>
            <a:off x="2057400" y="531813"/>
            <a:ext cx="513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800000"/>
                </a:solidFill>
                <a:latin typeface="Trajan Pro" pitchFamily="18" charset="0"/>
              </a:rPr>
              <a:t>Strutture INO-CNR</a:t>
            </a: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1873250" y="2095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1587500" y="19177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 smtClean="0">
                <a:solidFill>
                  <a:srgbClr val="800000"/>
                </a:solidFill>
              </a:rPr>
              <a:t>Trento</a:t>
            </a:r>
            <a:endParaRPr lang="it-IT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tangolo 35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419600" y="1600200"/>
            <a:ext cx="4495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800000"/>
              </a:buClr>
            </a:pP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U.O.S. INO-CNR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Firenze </a:t>
            </a:r>
            <a:r>
              <a:rPr lang="en-US" dirty="0" smtClean="0">
                <a:ea typeface="ＭＳ Ｐゴシック" pitchFamily="-110" charset="-128"/>
              </a:rPr>
              <a:t>Polo </a:t>
            </a:r>
            <a:r>
              <a:rPr lang="en-US" dirty="0" err="1" smtClean="0">
                <a:ea typeface="ＭＳ Ｐゴシック" pitchFamily="-110" charset="-128"/>
              </a:rPr>
              <a:t>Scientifico</a:t>
            </a:r>
            <a:r>
              <a:rPr lang="en-US" dirty="0" smtClean="0">
                <a:ea typeface="ＭＳ Ｐゴシック" pitchFamily="-110" charset="-128"/>
              </a:rPr>
              <a:t> </a:t>
            </a:r>
            <a:r>
              <a:rPr lang="en-US" dirty="0">
                <a:ea typeface="ＭＳ Ｐゴシック" pitchFamily="-110" charset="-128"/>
              </a:rPr>
              <a:t>Sesto </a:t>
            </a:r>
            <a:r>
              <a:rPr lang="en-US" dirty="0" err="1">
                <a:ea typeface="ＭＳ Ｐゴシック" pitchFamily="-110" charset="-128"/>
              </a:rPr>
              <a:t>Fiorentino</a:t>
            </a:r>
            <a:endParaRPr lang="en-US" dirty="0">
              <a:ea typeface="ＭＳ Ｐゴシック" pitchFamily="-110" charset="-128"/>
            </a:endParaRP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Trento, “Centro BEC” 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ea typeface="ＭＳ Ｐゴシック" pitchFamily="-110" charset="-128"/>
              </a:rPr>
              <a:t> Pisa “Adriano </a:t>
            </a:r>
            <a:r>
              <a:rPr lang="en-US" dirty="0" err="1">
                <a:ea typeface="ＭＳ Ｐゴシック" pitchFamily="-110" charset="-128"/>
              </a:rPr>
              <a:t>Gozzini</a:t>
            </a:r>
            <a:r>
              <a:rPr lang="en-US" dirty="0">
                <a:ea typeface="ＭＳ Ｐゴシック" pitchFamily="-110" charset="-128"/>
              </a:rPr>
              <a:t>”		      Area </a:t>
            </a:r>
            <a:r>
              <a:rPr lang="en-US" dirty="0" err="1">
                <a:ea typeface="ＭＳ Ｐゴシック" pitchFamily="-110" charset="-128"/>
              </a:rPr>
              <a:t>della</a:t>
            </a:r>
            <a:r>
              <a:rPr lang="en-US" dirty="0">
                <a:ea typeface="ＭＳ Ｐゴシック" pitchFamily="-110" charset="-128"/>
              </a:rPr>
              <a:t> </a:t>
            </a:r>
            <a:r>
              <a:rPr lang="en-US" dirty="0" err="1">
                <a:ea typeface="ＭＳ Ｐゴシック" pitchFamily="-110" charset="-128"/>
              </a:rPr>
              <a:t>Ricerca</a:t>
            </a:r>
            <a:r>
              <a:rPr lang="en-US" dirty="0">
                <a:ea typeface="ＭＳ Ｐゴシック" pitchFamily="-110" charset="-128"/>
              </a:rPr>
              <a:t> CNR </a:t>
            </a:r>
            <a:r>
              <a:rPr lang="en-US" dirty="0" err="1">
                <a:ea typeface="ＭＳ Ｐゴシック" pitchFamily="-110" charset="-128"/>
              </a:rPr>
              <a:t>di</a:t>
            </a:r>
            <a:r>
              <a:rPr lang="en-US" dirty="0">
                <a:ea typeface="ＭＳ Ｐゴシック" pitchFamily="-110" charset="-128"/>
              </a:rPr>
              <a:t> Pisa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Napoli, Area </a:t>
            </a:r>
            <a:r>
              <a:rPr lang="en-US" dirty="0" err="1">
                <a:solidFill>
                  <a:srgbClr val="800000"/>
                </a:solidFill>
                <a:ea typeface="ＭＳ Ｐゴシック" pitchFamily="-110" charset="-128"/>
              </a:rPr>
              <a:t>della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800000"/>
                </a:solidFill>
                <a:ea typeface="ＭＳ Ｐゴシック" pitchFamily="-110" charset="-128"/>
              </a:rPr>
              <a:t>Ricerca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CNR </a:t>
            </a:r>
            <a:r>
              <a:rPr lang="en-US" dirty="0" err="1">
                <a:solidFill>
                  <a:srgbClr val="800000"/>
                </a:solidFill>
                <a:ea typeface="ＭＳ Ｐゴシック" pitchFamily="-110" charset="-128"/>
              </a:rPr>
              <a:t>di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Pozzuoli</a:t>
            </a:r>
          </a:p>
          <a:p>
            <a:pPr eaLnBrk="0" hangingPunct="0">
              <a:spcBef>
                <a:spcPct val="20000"/>
              </a:spcBef>
              <a:buClr>
                <a:srgbClr val="800000"/>
              </a:buClr>
              <a:buFont typeface="Wingdings" pitchFamily="-110" charset="2"/>
              <a:buChar char="§"/>
            </a:pP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Lecce, </a:t>
            </a:r>
            <a:r>
              <a:rPr lang="en-US" dirty="0" err="1">
                <a:solidFill>
                  <a:srgbClr val="800000"/>
                </a:solidFill>
                <a:ea typeface="ＭＳ Ｐゴシック" pitchFamily="-110" charset="-128"/>
              </a:rPr>
              <a:t>Arnesano</a:t>
            </a:r>
            <a:endParaRPr lang="en-US" dirty="0">
              <a:solidFill>
                <a:srgbClr val="800000"/>
              </a:solidFill>
              <a:ea typeface="ＭＳ Ｐゴシック" pitchFamily="-110" charset="-128"/>
            </a:endParaRPr>
          </a:p>
        </p:txBody>
      </p:sp>
      <p:pic>
        <p:nvPicPr>
          <p:cNvPr id="22" name="Picture 13" descr="ita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1450"/>
            <a:ext cx="432911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2676525" y="465931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" name="Oval 20"/>
          <p:cNvSpPr>
            <a:spLocks noChangeAspect="1" noChangeArrowheads="1"/>
          </p:cNvSpPr>
          <p:nvPr/>
        </p:nvSpPr>
        <p:spPr bwMode="auto">
          <a:xfrm>
            <a:off x="1651000" y="3365500"/>
            <a:ext cx="125413" cy="12541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357313" y="34290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FIRENZE</a:t>
            </a: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3933825" y="4916488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1776413" y="3306763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1497013" y="3492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328863" y="44196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Napoli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3279775" y="4919663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Lecce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712913" y="30480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Sesto Fiorentino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823913" y="35814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</a:rPr>
              <a:t>Pisa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572000" y="4675188"/>
            <a:ext cx="371316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>
                <a:solidFill>
                  <a:srgbClr val="800000"/>
                </a:solidFill>
                <a:ea typeface="ＭＳ Ｐゴシック" pitchFamily="-110" charset="-128"/>
              </a:rPr>
              <a:t>Zona obiettivo 1</a:t>
            </a:r>
          </a:p>
        </p:txBody>
      </p:sp>
      <p:sp>
        <p:nvSpPr>
          <p:cNvPr id="37" name="CasellaDiTesto 5"/>
          <p:cNvSpPr txBox="1">
            <a:spLocks noChangeArrowheads="1"/>
          </p:cNvSpPr>
          <p:nvPr/>
        </p:nvSpPr>
        <p:spPr bwMode="auto">
          <a:xfrm>
            <a:off x="2057400" y="531813"/>
            <a:ext cx="513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800000"/>
                </a:solidFill>
                <a:latin typeface="Trajan Pro" pitchFamily="18" charset="0"/>
              </a:rPr>
              <a:t>Strutture INO-CNR</a:t>
            </a: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1873250" y="2095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587500" y="19177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dirty="0" smtClean="0">
                <a:solidFill>
                  <a:srgbClr val="800000"/>
                </a:solidFill>
              </a:rPr>
              <a:t>Trento</a:t>
            </a:r>
            <a:endParaRPr lang="it-IT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6143625"/>
            <a:ext cx="7791450" cy="7143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343400" y="1219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L’INO ha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sede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nella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storica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struttura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di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Arcetri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.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Sul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territorio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fiorentino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sono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presenti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inoltre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altre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facility e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laboratori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:</a:t>
            </a: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  <a:buFont typeface="Wingdings 2" pitchFamily="-110" charset="2"/>
              <a:buAutoNum type="arabicPeriod"/>
            </a:pPr>
            <a:r>
              <a:rPr lang="en-US" dirty="0" err="1" smtClean="0">
                <a:solidFill>
                  <a:srgbClr val="3F3F3F"/>
                </a:solidFill>
                <a:ea typeface="ＭＳ Ｐゴシック" pitchFamily="-110" charset="-128"/>
              </a:rPr>
              <a:t>Laboratorio</a:t>
            </a:r>
            <a:r>
              <a:rPr lang="en-US" dirty="0" smtClean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di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certificazione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di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Capalle</a:t>
            </a: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  <a:buFont typeface="Wingdings 2" pitchFamily="-110" charset="2"/>
              <a:buAutoNum type="arabicPeriod"/>
            </a:pP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Laboratorio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di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metrologia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ottica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c/o OPD</a:t>
            </a:r>
          </a:p>
          <a:p>
            <a:pPr algn="just" eaLnBrk="0" hangingPunct="0">
              <a:spcBef>
                <a:spcPct val="20000"/>
              </a:spcBef>
              <a:buFont typeface="Wingdings 2" pitchFamily="-110" charset="2"/>
              <a:buAutoNum type="arabicPeriod"/>
            </a:pP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Laboratorio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bio-</a:t>
            </a:r>
            <a:r>
              <a:rPr lang="en-US" dirty="0" err="1">
                <a:solidFill>
                  <a:srgbClr val="3F3F3F"/>
                </a:solidFill>
                <a:ea typeface="ＭＳ Ｐゴシック" pitchFamily="-110" charset="-128"/>
              </a:rPr>
              <a:t>medicale</a:t>
            </a:r>
            <a:r>
              <a:rPr lang="en-US" dirty="0">
                <a:solidFill>
                  <a:srgbClr val="3F3F3F"/>
                </a:solidFill>
                <a:ea typeface="ＭＳ Ｐゴシック" pitchFamily="-110" charset="-128"/>
              </a:rPr>
              <a:t> c/o AOC</a:t>
            </a:r>
          </a:p>
          <a:p>
            <a:pPr algn="just" eaLnBrk="0" hangingPunct="0">
              <a:spcBef>
                <a:spcPct val="20000"/>
              </a:spcBef>
              <a:buFont typeface="Wingdings 2" pitchFamily="-110" charset="2"/>
              <a:buAutoNum type="arabicPeriod" startAt="3"/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  <a:buFont typeface="Wingdings 2" pitchFamily="-110" charset="2"/>
              <a:buAutoNum type="arabicPeriod" startAt="3"/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  <a:p>
            <a:pPr algn="just" eaLnBrk="0" hangingPunct="0">
              <a:spcBef>
                <a:spcPct val="20000"/>
              </a:spcBef>
            </a:pPr>
            <a:endParaRPr lang="en-US" dirty="0">
              <a:solidFill>
                <a:srgbClr val="3F3F3F"/>
              </a:solidFill>
              <a:ea typeface="ＭＳ Ｐゴシック" pitchFamily="-110" charset="-128"/>
            </a:endParaRPr>
          </a:p>
        </p:txBody>
      </p:sp>
      <p:pic>
        <p:nvPicPr>
          <p:cNvPr id="6" name="Picture 5" descr="ita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329113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6"/>
          <p:cNvSpPr>
            <a:spLocks noChangeAspect="1" noChangeArrowheads="1"/>
          </p:cNvSpPr>
          <p:nvPr/>
        </p:nvSpPr>
        <p:spPr bwMode="auto">
          <a:xfrm>
            <a:off x="1860550" y="3365500"/>
            <a:ext cx="125413" cy="125413"/>
          </a:xfrm>
          <a:prstGeom prst="ellipse">
            <a:avLst/>
          </a:prstGeom>
          <a:solidFill>
            <a:srgbClr val="800000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382713" y="3568700"/>
            <a:ext cx="147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>
                <a:solidFill>
                  <a:srgbClr val="800000"/>
                </a:solidFill>
                <a:latin typeface="Myriad Pro Light" pitchFamily="-110" charset="0"/>
              </a:rPr>
              <a:t>FIRENZE</a:t>
            </a: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1747838" y="33401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1785938" y="34798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1874838" y="32512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2001838" y="33401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1951038" y="3492500"/>
            <a:ext cx="88900" cy="889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CasellaDiTesto 5"/>
          <p:cNvSpPr txBox="1">
            <a:spLocks noChangeArrowheads="1"/>
          </p:cNvSpPr>
          <p:nvPr/>
        </p:nvSpPr>
        <p:spPr bwMode="auto">
          <a:xfrm>
            <a:off x="2057400" y="531813"/>
            <a:ext cx="513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>
                <a:solidFill>
                  <a:srgbClr val="800000"/>
                </a:solidFill>
                <a:latin typeface="Trajan Pro" pitchFamily="18" charset="0"/>
              </a:rPr>
              <a:t>Strutture INO-CNR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79675" y="490538"/>
            <a:ext cx="184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2400"/>
              <a:t/>
            </a:r>
            <a:br>
              <a:rPr lang="it-IT" sz="2400"/>
            </a:br>
            <a:r>
              <a:rPr lang="it-IT" sz="2400"/>
              <a:t/>
            </a:r>
            <a:br>
              <a:rPr lang="it-IT" sz="2400"/>
            </a:br>
            <a:r>
              <a:rPr lang="it-IT" sz="2400"/>
              <a:t/>
            </a:r>
            <a:br>
              <a:rPr lang="it-IT" sz="2400"/>
            </a:br>
            <a:endParaRPr lang="it-IT" sz="2400"/>
          </a:p>
        </p:txBody>
      </p:sp>
      <p:graphicFrame>
        <p:nvGraphicFramePr>
          <p:cNvPr id="5" name="Group 39"/>
          <p:cNvGraphicFramePr>
            <a:graphicFrameLocks noGrp="1"/>
          </p:cNvGraphicFramePr>
          <p:nvPr/>
        </p:nvGraphicFramePr>
        <p:xfrm>
          <a:off x="1485900" y="1828800"/>
          <a:ext cx="5805488" cy="3840480"/>
        </p:xfrm>
        <a:graphic>
          <a:graphicData uri="http://schemas.openxmlformats.org/drawingml/2006/table">
            <a:tbl>
              <a:tblPr/>
              <a:tblGrid>
                <a:gridCol w="4157663"/>
                <a:gridCol w="16478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Myriad Pro Light" pitchFamily="-110" charset="0"/>
                          <a:ea typeface="ＭＳ Ｐゴシック" pitchFamily="-110" charset="-128"/>
                          <a:cs typeface="Arial" charset="0"/>
                        </a:rPr>
                        <a:t>Personale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Myriad Pro Light" pitchFamily="-110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Myriad Pro Light" pitchFamily="-110" charset="0"/>
                          <a:ea typeface="ＭＳ Ｐゴシック" pitchFamily="-110" charset="-128"/>
                          <a:cs typeface="Arial" charset="0"/>
                        </a:rPr>
                        <a:t>Quantità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Myriad Pro Light" pitchFamily="-110" charset="0"/>
                        <a:ea typeface="ＭＳ Ｐゴシック" pitchFamily="-110" charset="-128"/>
                        <a:cs typeface="Arial" charset="0"/>
                      </a:endParaRP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622300" marR="0" lvl="0" indent="-622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Dipendenti</a:t>
                      </a:r>
                    </a:p>
                    <a:p>
                      <a:pPr marL="622300" marR="0" lvl="0" indent="-622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	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Ricercatori</a:t>
                      </a:r>
                    </a:p>
                    <a:p>
                      <a:pPr marL="622300" marR="0" lvl="0" indent="-622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	Tecnici</a:t>
                      </a:r>
                    </a:p>
                    <a:p>
                      <a:pPr marL="622300" marR="0" lvl="0" indent="-622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	Amministrativi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72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23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Assegno di ricerca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22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Borsa di Studio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Collaboratori a contratto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Associati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  <a:cs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2479675" y="57880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800"/>
              <a:t/>
            </a:r>
            <a:br>
              <a:rPr lang="it-IT" sz="800"/>
            </a:br>
            <a:endParaRPr lang="it-IT" sz="2400"/>
          </a:p>
        </p:txBody>
      </p:sp>
      <p:sp>
        <p:nvSpPr>
          <p:cNvPr id="7" name="CasellaDiTesto 32"/>
          <p:cNvSpPr txBox="1">
            <a:spLocks noChangeArrowheads="1"/>
          </p:cNvSpPr>
          <p:nvPr/>
        </p:nvSpPr>
        <p:spPr bwMode="auto">
          <a:xfrm>
            <a:off x="2209800" y="531813"/>
            <a:ext cx="513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dirty="0" smtClean="0">
                <a:solidFill>
                  <a:srgbClr val="800000"/>
                </a:solidFill>
                <a:latin typeface="Trajan Pro" pitchFamily="18" charset="0"/>
              </a:rPr>
              <a:t>Personale</a:t>
            </a:r>
            <a:endParaRPr lang="it-IT" sz="2800" dirty="0">
              <a:solidFill>
                <a:srgbClr val="800000"/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1981200" y="5334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Trajan Pro" pitchFamily="18" charset="0"/>
              </a:rPr>
              <a:t>U.O.S</a:t>
            </a:r>
            <a:r>
              <a:rPr lang="en-US" sz="2800">
                <a:solidFill>
                  <a:srgbClr val="800000"/>
                </a:solidFill>
                <a:latin typeface="Trajan Pro" pitchFamily="18" charset="0"/>
              </a:rPr>
              <a:t>. </a:t>
            </a:r>
            <a:r>
              <a:rPr lang="en-US" sz="2800" smtClean="0">
                <a:solidFill>
                  <a:srgbClr val="800000"/>
                </a:solidFill>
                <a:latin typeface="Trajan Pro" pitchFamily="18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Trajan Pro" pitchFamily="18" charset="0"/>
              </a:rPr>
              <a:t>Sesto </a:t>
            </a:r>
            <a:r>
              <a:rPr lang="en-US" sz="2800" dirty="0" err="1">
                <a:solidFill>
                  <a:srgbClr val="800000"/>
                </a:solidFill>
                <a:latin typeface="Trajan Pro" pitchFamily="18" charset="0"/>
              </a:rPr>
              <a:t>Fiorentino</a:t>
            </a:r>
            <a:endParaRPr lang="en-US" sz="28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5" name="Segnaposto contenuto 2"/>
          <p:cNvSpPr>
            <a:spLocks/>
          </p:cNvSpPr>
          <p:nvPr/>
        </p:nvSpPr>
        <p:spPr bwMode="auto">
          <a:xfrm>
            <a:off x="304800" y="1371600"/>
            <a:ext cx="32766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Aft>
                <a:spcPct val="80000"/>
              </a:spcAft>
            </a:pP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PERSONALE</a:t>
            </a:r>
            <a:endParaRPr lang="en-US" dirty="0">
              <a:solidFill>
                <a:srgbClr val="800000"/>
              </a:solidFill>
              <a:ea typeface="ＭＳ Ｐゴシック" pitchFamily="-110" charset="-128"/>
            </a:endParaRPr>
          </a:p>
          <a:p>
            <a:pPr marL="342900" indent="-342900"/>
            <a:r>
              <a:rPr lang="it-IT" dirty="0" smtClean="0">
                <a:solidFill>
                  <a:srgbClr val="800000"/>
                </a:solidFill>
                <a:ea typeface="ＭＳ Ｐゴシック" pitchFamily="-110" charset="-128"/>
              </a:rPr>
              <a:t>Dipendenti </a:t>
            </a: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ex-INOA</a:t>
            </a:r>
            <a:endParaRPr lang="it-IT" dirty="0">
              <a:solidFill>
                <a:srgbClr val="800000"/>
              </a:solidFill>
              <a:ea typeface="ＭＳ Ｐゴシック" pitchFamily="-110" charset="-128"/>
            </a:endParaRPr>
          </a:p>
          <a:p>
            <a:pPr marL="800100" lvl="1" indent="-342900"/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Saverio BARTALINI</a:t>
            </a:r>
          </a:p>
          <a:p>
            <a:pPr marL="800100" lvl="1" indent="-342900"/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Marco BELLINI</a:t>
            </a:r>
          </a:p>
          <a:p>
            <a:pPr marL="800100" lvl="1" indent="-342900"/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Pablo CANCIO </a:t>
            </a:r>
            <a:r>
              <a:rPr lang="it-IT" dirty="0" smtClean="0">
                <a:solidFill>
                  <a:srgbClr val="262626"/>
                </a:solidFill>
                <a:ea typeface="ＭＳ Ｐゴシック" pitchFamily="-110" charset="-128"/>
              </a:rPr>
              <a:t>PASTOR</a:t>
            </a:r>
          </a:p>
          <a:p>
            <a:pPr marL="800100" lvl="1" indent="-342900"/>
            <a:r>
              <a:rPr lang="it-IT" dirty="0" smtClean="0">
                <a:solidFill>
                  <a:srgbClr val="262626"/>
                </a:solidFill>
                <a:ea typeface="ＭＳ Ｐゴシック" pitchFamily="-110" charset="-128"/>
              </a:rPr>
              <a:t>Roberto </a:t>
            </a:r>
            <a:r>
              <a:rPr lang="it-IT" dirty="0" smtClean="0">
                <a:solidFill>
                  <a:srgbClr val="262626"/>
                </a:solidFill>
                <a:ea typeface="ＭＳ Ｐゴシック" pitchFamily="-110" charset="-128"/>
              </a:rPr>
              <a:t>ERAMO</a:t>
            </a:r>
            <a:endParaRPr lang="it-IT" dirty="0">
              <a:solidFill>
                <a:srgbClr val="262626"/>
              </a:solidFill>
              <a:ea typeface="ＭＳ Ｐゴシック" pitchFamily="-110" charset="-128"/>
            </a:endParaRPr>
          </a:p>
          <a:p>
            <a:pPr marL="800100" lvl="1" indent="-342900"/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Giovanni GIUSFREDI</a:t>
            </a:r>
          </a:p>
          <a:p>
            <a:pPr marL="800100" lvl="1" indent="-342900"/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Davide MAZZOTTI</a:t>
            </a:r>
          </a:p>
          <a:p>
            <a:pPr marL="800100" lvl="1" indent="-342900"/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Alessandro </a:t>
            </a:r>
            <a:r>
              <a:rPr lang="it-IT" dirty="0" smtClean="0">
                <a:solidFill>
                  <a:srgbClr val="262626"/>
                </a:solidFill>
                <a:ea typeface="ＭＳ Ｐゴシック" pitchFamily="-110" charset="-128"/>
              </a:rPr>
              <a:t>ZAVATTA</a:t>
            </a:r>
            <a:br>
              <a:rPr lang="it-IT" dirty="0" smtClean="0">
                <a:solidFill>
                  <a:srgbClr val="262626"/>
                </a:solidFill>
                <a:ea typeface="ＭＳ Ｐゴシック" pitchFamily="-110" charset="-128"/>
              </a:rPr>
            </a:br>
            <a:endParaRPr lang="it-IT" dirty="0" smtClean="0">
              <a:solidFill>
                <a:srgbClr val="262626"/>
              </a:solidFill>
              <a:ea typeface="ＭＳ Ｐゴシック" pitchFamily="-110" charset="-128"/>
            </a:endParaRPr>
          </a:p>
          <a:p>
            <a:pPr marL="342900" indent="-342900" eaLnBrk="0" hangingPunct="0">
              <a:spcAft>
                <a:spcPct val="80000"/>
              </a:spcAft>
            </a:pPr>
            <a:r>
              <a:rPr lang="en-US" dirty="0" err="1" smtClean="0">
                <a:solidFill>
                  <a:srgbClr val="800000"/>
                </a:solidFill>
                <a:ea typeface="ＭＳ Ｐゴシック" pitchFamily="-110" charset="-128"/>
              </a:rPr>
              <a:t>Dipendenti</a:t>
            </a: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ex-INFM                           </a:t>
            </a:r>
            <a:r>
              <a:rPr lang="en-US" dirty="0" err="1" smtClean="0">
                <a:solidFill>
                  <a:srgbClr val="262626"/>
                </a:solidFill>
                <a:ea typeface="ＭＳ Ｐゴシック" pitchFamily="-110" charset="-128"/>
              </a:rPr>
              <a:t>Simona</a:t>
            </a: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CHECCHI                 Gabriele </a:t>
            </a:r>
            <a:r>
              <a:rPr lang="en-US" dirty="0">
                <a:solidFill>
                  <a:srgbClr val="262626"/>
                </a:solidFill>
                <a:ea typeface="ＭＳ Ｐゴシック" pitchFamily="-110" charset="-128"/>
              </a:rPr>
              <a:t>FERRARI               Francesco MINARDI           </a:t>
            </a:r>
            <a:r>
              <a:rPr lang="en-US" dirty="0" err="1">
                <a:solidFill>
                  <a:srgbClr val="262626"/>
                </a:solidFill>
                <a:ea typeface="ＭＳ Ｐゴシック" pitchFamily="-110" charset="-128"/>
              </a:rPr>
              <a:t>Giacomo</a:t>
            </a:r>
            <a:r>
              <a:rPr lang="en-US" dirty="0">
                <a:solidFill>
                  <a:srgbClr val="262626"/>
                </a:solidFill>
                <a:ea typeface="ＭＳ Ｐゴシック" pitchFamily="-110" charset="-128"/>
              </a:rPr>
              <a:t> ROATI                      </a:t>
            </a:r>
            <a:r>
              <a:rPr lang="en-US" dirty="0" err="1">
                <a:solidFill>
                  <a:srgbClr val="262626"/>
                </a:solidFill>
                <a:ea typeface="ＭＳ Ｐゴシック" pitchFamily="-110" charset="-128"/>
              </a:rPr>
              <a:t>Diederik</a:t>
            </a:r>
            <a:r>
              <a:rPr lang="en-US" dirty="0">
                <a:solidFill>
                  <a:srgbClr val="262626"/>
                </a:solidFill>
                <a:ea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WIERSMA</a:t>
            </a:r>
          </a:p>
          <a:p>
            <a:pPr marL="342900" indent="-342900" algn="just" eaLnBrk="0" hangingPunct="0">
              <a:spcAft>
                <a:spcPct val="80000"/>
              </a:spcAft>
            </a:pPr>
            <a:endParaRPr lang="en-US" dirty="0">
              <a:ea typeface="ＭＳ Ｐゴシック" pitchFamily="-110" charset="-128"/>
            </a:endParaRPr>
          </a:p>
        </p:txBody>
      </p:sp>
      <p:sp>
        <p:nvSpPr>
          <p:cNvPr id="6" name="Segnaposto contenuto 2"/>
          <p:cNvSpPr>
            <a:spLocks/>
          </p:cNvSpPr>
          <p:nvPr/>
        </p:nvSpPr>
        <p:spPr bwMode="auto">
          <a:xfrm>
            <a:off x="3948752" y="1323833"/>
            <a:ext cx="4308143" cy="517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Aft>
                <a:spcPct val="80000"/>
              </a:spcAft>
            </a:pP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        </a:t>
            </a:r>
            <a:endParaRPr lang="en-US" dirty="0">
              <a:solidFill>
                <a:srgbClr val="800000"/>
              </a:solidFill>
              <a:ea typeface="ＭＳ Ｐゴシック" pitchFamily="-110" charset="-128"/>
            </a:endParaRPr>
          </a:p>
          <a:p>
            <a:pPr marL="342900" indent="-342900" eaLnBrk="0" hangingPunct="0">
              <a:spcAft>
                <a:spcPct val="80000"/>
              </a:spcAft>
            </a:pPr>
            <a:r>
              <a:rPr lang="en-US" dirty="0" err="1">
                <a:solidFill>
                  <a:srgbClr val="800000"/>
                </a:solidFill>
                <a:ea typeface="ＭＳ Ｐゴシック" pitchFamily="-110" charset="-128"/>
              </a:rPr>
              <a:t>Personale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non </a:t>
            </a:r>
            <a:r>
              <a:rPr lang="en-US" dirty="0" err="1">
                <a:solidFill>
                  <a:srgbClr val="800000"/>
                </a:solidFill>
                <a:ea typeface="ＭＳ Ｐゴシック" pitchFamily="-110" charset="-128"/>
              </a:rPr>
              <a:t>strutturato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ex-INOA        </a:t>
            </a:r>
            <a:r>
              <a:rPr lang="it-IT" dirty="0">
                <a:solidFill>
                  <a:srgbClr val="262626"/>
                </a:solidFill>
                <a:ea typeface="ＭＳ Ｐゴシック" pitchFamily="-110" charset="-128"/>
              </a:rPr>
              <a:t>Simone BORRI                           </a:t>
            </a:r>
            <a:r>
              <a:rPr lang="it-IT" dirty="0" err="1" smtClean="0">
                <a:solidFill>
                  <a:srgbClr val="262626"/>
                </a:solidFill>
                <a:ea typeface="ＭＳ Ｐゴシック" pitchFamily="-110" charset="-128"/>
              </a:rPr>
              <a:t>Iacopo</a:t>
            </a:r>
            <a:r>
              <a:rPr lang="it-IT" dirty="0" smtClean="0">
                <a:solidFill>
                  <a:srgbClr val="262626"/>
                </a:solidFill>
                <a:ea typeface="ＭＳ Ｐゴシック" pitchFamily="-110" charset="-128"/>
              </a:rPr>
              <a:t> GALLI</a:t>
            </a:r>
          </a:p>
          <a:p>
            <a:pPr marL="342900" indent="-342900" eaLnBrk="0" hangingPunct="0">
              <a:spcAft>
                <a:spcPct val="80000"/>
              </a:spcAft>
            </a:pPr>
            <a:endParaRPr lang="en-US" dirty="0">
              <a:solidFill>
                <a:srgbClr val="262626"/>
              </a:solidFill>
              <a:ea typeface="ＭＳ Ｐゴシック" pitchFamily="-110" charset="-128"/>
            </a:endParaRPr>
          </a:p>
          <a:p>
            <a:pPr marL="342900" indent="-342900" eaLnBrk="0" hangingPunct="0">
              <a:spcAft>
                <a:spcPct val="80000"/>
              </a:spcAft>
            </a:pPr>
            <a:r>
              <a:rPr lang="en-US" dirty="0" err="1" smtClean="0">
                <a:solidFill>
                  <a:srgbClr val="800000"/>
                </a:solidFill>
                <a:ea typeface="ＭＳ Ｐゴシック" pitchFamily="-110" charset="-128"/>
              </a:rPr>
              <a:t>Personale</a:t>
            </a: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110" charset="-128"/>
              </a:rPr>
              <a:t>non </a:t>
            </a:r>
            <a:r>
              <a:rPr lang="en-US" dirty="0" err="1" smtClean="0">
                <a:solidFill>
                  <a:srgbClr val="800000"/>
                </a:solidFill>
                <a:ea typeface="ＭＳ Ｐゴシック" pitchFamily="-110" charset="-128"/>
              </a:rPr>
              <a:t>strutturato</a:t>
            </a:r>
            <a:r>
              <a:rPr lang="en-US" dirty="0" smtClean="0">
                <a:solidFill>
                  <a:srgbClr val="800000"/>
                </a:solidFill>
                <a:ea typeface="ＭＳ Ｐゴシック" pitchFamily="-110" charset="-128"/>
              </a:rPr>
              <a:t> ex-INFM              </a:t>
            </a:r>
            <a:r>
              <a:rPr lang="en-US" dirty="0">
                <a:solidFill>
                  <a:srgbClr val="262626"/>
                </a:solidFill>
                <a:ea typeface="ＭＳ Ｐゴシック" pitchFamily="-110" charset="-128"/>
              </a:rPr>
              <a:t>Jacopo CATANI                   </a:t>
            </a:r>
            <a:r>
              <a:rPr lang="en-US" dirty="0" smtClean="0">
                <a:ea typeface="ＭＳ Ｐゴシック" pitchFamily="-110" charset="-128"/>
              </a:rPr>
              <a:t>Francesca USALA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                    </a:t>
            </a:r>
            <a:r>
              <a:rPr lang="en-US" dirty="0" err="1">
                <a:solidFill>
                  <a:srgbClr val="262626"/>
                </a:solidFill>
                <a:ea typeface="ＭＳ Ｐゴシック" pitchFamily="-110" charset="-128"/>
              </a:rPr>
              <a:t>Matteo</a:t>
            </a:r>
            <a:r>
              <a:rPr lang="en-US" dirty="0">
                <a:solidFill>
                  <a:srgbClr val="262626"/>
                </a:solidFill>
                <a:ea typeface="ＭＳ Ｐゴシック" pitchFamily="-110" charset="-128"/>
              </a:rPr>
              <a:t> </a:t>
            </a: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ZACCANTI</a:t>
            </a:r>
            <a:b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</a:b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Camilla PARMEGGIANI</a:t>
            </a:r>
            <a:b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</a:br>
            <a:r>
              <a:rPr lang="en-US" dirty="0" err="1" smtClean="0">
                <a:solidFill>
                  <a:srgbClr val="262626"/>
                </a:solidFill>
                <a:ea typeface="ＭＳ Ｐゴシック" pitchFamily="-110" charset="-128"/>
              </a:rPr>
              <a:t>Matteo</a:t>
            </a:r>
            <a:r>
              <a:rPr lang="en-US" dirty="0" smtClean="0">
                <a:solidFill>
                  <a:srgbClr val="262626"/>
                </a:solidFill>
                <a:ea typeface="ＭＳ Ｐゴシック" pitchFamily="-110" charset="-128"/>
              </a:rPr>
              <a:t> BURRESI</a:t>
            </a:r>
            <a:endParaRPr lang="en-US" dirty="0">
              <a:solidFill>
                <a:srgbClr val="262626"/>
              </a:solidFill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</a:pPr>
            <a:endParaRPr lang="en-US" dirty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asellaDiTesto 8"/>
          <p:cNvSpPr txBox="1">
            <a:spLocks noChangeArrowheads="1"/>
          </p:cNvSpPr>
          <p:nvPr/>
        </p:nvSpPr>
        <p:spPr bwMode="auto">
          <a:xfrm>
            <a:off x="247650" y="6343650"/>
            <a:ext cx="739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400" i="1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Paolo De Natale – Dipartimento di Fisica, 22 Febbraio 2010 </a:t>
            </a:r>
          </a:p>
        </p:txBody>
      </p:sp>
      <p:sp>
        <p:nvSpPr>
          <p:cNvPr id="12" name="Esagono 11" hidden="1"/>
          <p:cNvSpPr/>
          <p:nvPr/>
        </p:nvSpPr>
        <p:spPr>
          <a:xfrm rot="1808496">
            <a:off x="2802799" y="2451588"/>
            <a:ext cx="3093764" cy="2661532"/>
          </a:xfrm>
          <a:prstGeom prst="hexagon">
            <a:avLst>
              <a:gd name="adj" fmla="val 29091"/>
              <a:gd name="vf" fmla="val 11547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CasellaDiTesto 7"/>
          <p:cNvSpPr txBox="1">
            <a:spLocks noChangeArrowheads="1"/>
          </p:cNvSpPr>
          <p:nvPr/>
        </p:nvSpPr>
        <p:spPr bwMode="auto">
          <a:xfrm>
            <a:off x="2133600" y="533400"/>
            <a:ext cx="6891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800000"/>
                </a:solidFill>
                <a:latin typeface="Trajan Pro" pitchFamily="18" charset="0"/>
              </a:rPr>
              <a:t>Principali</a:t>
            </a:r>
            <a:r>
              <a:rPr lang="en-US" sz="2800" dirty="0" smtClean="0">
                <a:solidFill>
                  <a:srgbClr val="800000"/>
                </a:solidFill>
                <a:latin typeface="Trajan Pro" pitchFamily="18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rajan Pro" pitchFamily="18" charset="0"/>
              </a:rPr>
              <a:t>attivita</a:t>
            </a:r>
            <a:r>
              <a:rPr lang="en-US" sz="2800" dirty="0" smtClean="0">
                <a:solidFill>
                  <a:srgbClr val="800000"/>
                </a:solidFill>
                <a:latin typeface="Trajan Pro" pitchFamily="18" charset="0"/>
              </a:rPr>
              <a:t>’ </a:t>
            </a:r>
            <a:r>
              <a:rPr lang="en-US" sz="2800" dirty="0" err="1" smtClean="0">
                <a:solidFill>
                  <a:srgbClr val="800000"/>
                </a:solidFill>
                <a:latin typeface="Trajan Pro" pitchFamily="18" charset="0"/>
              </a:rPr>
              <a:t>di</a:t>
            </a:r>
            <a:r>
              <a:rPr lang="en-US" sz="2800" dirty="0" smtClean="0">
                <a:solidFill>
                  <a:srgbClr val="800000"/>
                </a:solidFill>
                <a:latin typeface="Trajan Pro" pitchFamily="18" charset="0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rajan Pro" pitchFamily="18" charset="0"/>
              </a:rPr>
              <a:t>ricerca</a:t>
            </a:r>
            <a:endParaRPr lang="en-US" sz="2800" dirty="0">
              <a:solidFill>
                <a:srgbClr val="800000"/>
              </a:solidFill>
              <a:latin typeface="Trajan Pro" pitchFamily="18" charset="0"/>
            </a:endParaRPr>
          </a:p>
        </p:txBody>
      </p:sp>
      <p:sp>
        <p:nvSpPr>
          <p:cNvPr id="5" name="Segnaposto contenuto 2"/>
          <p:cNvSpPr>
            <a:spLocks/>
          </p:cNvSpPr>
          <p:nvPr/>
        </p:nvSpPr>
        <p:spPr bwMode="auto">
          <a:xfrm>
            <a:off x="2118088" y="1309514"/>
            <a:ext cx="6316260" cy="447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ottica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quantistica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ottica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non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lineare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e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delle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alte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intensità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sistemi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e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sensori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ottici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interferometria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e </a:t>
            </a:r>
            <a:r>
              <a:rPr lang="en-US" sz="2000" dirty="0" err="1" smtClean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microscopia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gas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quantistici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e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atomi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ultrafreddi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micro e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nano-fotonica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spettroscopia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e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metrologia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sorgenti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scienza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della</a:t>
            </a:r>
            <a:r>
              <a:rPr lang="en-US" sz="2000" dirty="0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Myriad Pro" pitchFamily="34" charset="0"/>
                <a:ea typeface="ＭＳ Ｐゴシック" pitchFamily="-110" charset="-128"/>
              </a:rPr>
              <a:t>visione</a:t>
            </a: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  <a:p>
            <a:pPr marL="342900" indent="-342900" algn="just" eaLnBrk="0" hangingPunct="0">
              <a:spcAft>
                <a:spcPct val="80000"/>
              </a:spcAft>
              <a:buFont typeface="Wingdings" pitchFamily="-110" charset="2"/>
              <a:buChar char="ü"/>
            </a:pPr>
            <a:endParaRPr lang="en-US" sz="2000" dirty="0">
              <a:solidFill>
                <a:srgbClr val="262626"/>
              </a:solidFill>
              <a:latin typeface="Myriad Pro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1316</Words>
  <Application>Microsoft Office PowerPoint</Application>
  <PresentationFormat>Presentazione su schermo (4:3)</PresentationFormat>
  <Paragraphs>328</Paragraphs>
  <Slides>21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3" baseType="lpstr">
      <vt:lpstr>Tema di Office</vt:lpstr>
      <vt:lpstr>Fotografia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Quantum Optics</vt:lpstr>
      <vt:lpstr>Recent highlights</vt:lpstr>
      <vt:lpstr>Highly-nonlinear Optics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blueart</dc:creator>
  <cp:lastModifiedBy>Utente Windows</cp:lastModifiedBy>
  <cp:revision>139</cp:revision>
  <dcterms:created xsi:type="dcterms:W3CDTF">2010-02-17T13:29:08Z</dcterms:created>
  <dcterms:modified xsi:type="dcterms:W3CDTF">2010-02-22T15:10:02Z</dcterms:modified>
</cp:coreProperties>
</file>