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Default Extension="gif" ContentType="image/gif"/>
  <Default Extension="vml" ContentType="application/vnd.openxmlformats-officedocument.vmlDrawing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291" r:id="rId2"/>
    <p:sldId id="305" r:id="rId3"/>
    <p:sldId id="299" r:id="rId4"/>
    <p:sldId id="296" r:id="rId5"/>
    <p:sldId id="301" r:id="rId6"/>
    <p:sldId id="302" r:id="rId7"/>
    <p:sldId id="288" r:id="rId8"/>
    <p:sldId id="303" r:id="rId9"/>
    <p:sldId id="306" r:id="rId10"/>
    <p:sldId id="298" r:id="rId11"/>
    <p:sldId id="308" r:id="rId12"/>
    <p:sldId id="309" r:id="rId13"/>
    <p:sldId id="307" r:id="rId14"/>
    <p:sldId id="322" r:id="rId15"/>
    <p:sldId id="315" r:id="rId16"/>
    <p:sldId id="319" r:id="rId17"/>
    <p:sldId id="317" r:id="rId18"/>
    <p:sldId id="318" r:id="rId19"/>
    <p:sldId id="316" r:id="rId20"/>
    <p:sldId id="328" r:id="rId21"/>
    <p:sldId id="311" r:id="rId22"/>
    <p:sldId id="329" r:id="rId23"/>
    <p:sldId id="324" r:id="rId24"/>
    <p:sldId id="323" r:id="rId25"/>
    <p:sldId id="330" r:id="rId26"/>
    <p:sldId id="293" r:id="rId27"/>
    <p:sldId id="320" r:id="rId28"/>
    <p:sldId id="327" r:id="rId29"/>
  </p:sldIdLst>
  <p:sldSz cx="9144000" cy="6858000" type="screen4x3"/>
  <p:notesSz cx="7099300" cy="10234613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99"/>
    <a:srgbClr val="DA6CB5"/>
    <a:srgbClr val="BF504D"/>
    <a:srgbClr val="FF66FF"/>
    <a:srgbClr val="FF00FF"/>
    <a:srgbClr val="FF6600"/>
    <a:srgbClr val="927DED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441" autoAdjust="0"/>
    <p:restoredTop sz="94286" autoAdjust="0"/>
  </p:normalViewPr>
  <p:slideViewPr>
    <p:cSldViewPr>
      <p:cViewPr>
        <p:scale>
          <a:sx n="80" d="100"/>
          <a:sy n="80" d="100"/>
        </p:scale>
        <p:origin x="-408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31.wmf"/><Relationship Id="rId1" Type="http://schemas.openxmlformats.org/officeDocument/2006/relationships/image" Target="../media/image30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14.emf"/><Relationship Id="rId1" Type="http://schemas.openxmlformats.org/officeDocument/2006/relationships/image" Target="../media/image1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image" Target="../media/image17.e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9.e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image" Target="../media/image21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image" Target="../media/image23.e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26.emf"/><Relationship Id="rId1" Type="http://schemas.openxmlformats.org/officeDocument/2006/relationships/image" Target="../media/image25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29.wmf"/><Relationship Id="rId1" Type="http://schemas.openxmlformats.org/officeDocument/2006/relationships/image" Target="../media/image28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it-IT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F14FB4AE-978A-471D-9394-EF972B422B21}" type="datetimeFigureOut">
              <a:rPr lang="it-IT" smtClean="0"/>
              <a:pPr/>
              <a:t>08/03/2010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F4E19989-6557-4F2C-9D86-F36066854912}" type="slidenum">
              <a:rPr lang="it-IT" smtClean="0"/>
              <a:pPr/>
              <a:t>‹#›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it-I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81795CC5-E700-4932-BD63-D26AFD91A13D}" type="datetimeFigureOut">
              <a:rPr lang="it-IT" smtClean="0"/>
              <a:pPr/>
              <a:t>08/03/2010</a:t>
            </a:fld>
            <a:endParaRPr lang="it-I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it-I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B3B180C8-408F-4430-8F84-1285F7A83130}" type="slidenum">
              <a:rPr lang="it-IT" smtClean="0"/>
              <a:pPr/>
              <a:t>‹#›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>
          <a:xfrm>
            <a:off x="6553200" y="6492875"/>
            <a:ext cx="2133600" cy="365125"/>
          </a:xfrm>
        </p:spPr>
        <p:txBody>
          <a:bodyPr/>
          <a:lstStyle/>
          <a:p>
            <a:fld id="{658DFAAD-4AE2-4B6A-81A1-CADA1B382BFC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31588" y="1"/>
            <a:ext cx="1212411" cy="1142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 descr="http://www.infn.it/logo/weblogo2b.gif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8793" y="76200"/>
            <a:ext cx="1004207" cy="992393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228600"/>
            <a:ext cx="9144000" cy="6858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Date Placeholder 3"/>
          <p:cNvSpPr txBox="1">
            <a:spLocks/>
          </p:cNvSpPr>
          <p:nvPr userDrawn="1"/>
        </p:nvSpPr>
        <p:spPr>
          <a:xfrm>
            <a:off x="152400" y="6477000"/>
            <a:ext cx="2438400" cy="349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 TauNu</a:t>
            </a:r>
          </a:p>
        </p:txBody>
      </p:sp>
      <p:sp>
        <p:nvSpPr>
          <p:cNvPr id="11" name="Rectangle 10"/>
          <p:cNvSpPr/>
          <p:nvPr userDrawn="1"/>
        </p:nvSpPr>
        <p:spPr>
          <a:xfrm flipV="1">
            <a:off x="0" y="6400800"/>
            <a:ext cx="9144000" cy="45719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9" name="Title 18"/>
          <p:cNvSpPr>
            <a:spLocks noGrp="1"/>
          </p:cNvSpPr>
          <p:nvPr>
            <p:ph type="title"/>
          </p:nvPr>
        </p:nvSpPr>
        <p:spPr>
          <a:xfrm>
            <a:off x="0" y="198438"/>
            <a:ext cx="9144000" cy="639762"/>
          </a:xfrm>
          <a:prstGeom prst="rect">
            <a:avLst/>
          </a:prstGeom>
        </p:spPr>
        <p:txBody>
          <a:bodyPr/>
          <a:lstStyle>
            <a:lvl1pPr algn="l"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it-IT" dirty="0"/>
          </a:p>
        </p:txBody>
      </p:sp>
      <p:sp>
        <p:nvSpPr>
          <p:cNvPr id="20" name="Date Placeholder 3"/>
          <p:cNvSpPr txBox="1">
            <a:spLocks/>
          </p:cNvSpPr>
          <p:nvPr userDrawn="1"/>
        </p:nvSpPr>
        <p:spPr>
          <a:xfrm>
            <a:off x="3810000" y="6477000"/>
            <a:ext cx="1676400" cy="349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Lidia Dell’Asta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6553200" y="6492875"/>
            <a:ext cx="2133600" cy="365125"/>
          </a:xfrm>
        </p:spPr>
        <p:txBody>
          <a:bodyPr/>
          <a:lstStyle/>
          <a:p>
            <a:fld id="{658DFAAD-4AE2-4B6A-81A1-CADA1B382BFC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4600"/>
            <a:ext cx="8229600" cy="1143000"/>
          </a:xfrm>
          <a:prstGeom prst="rect">
            <a:avLst/>
          </a:prstGeom>
          <a:solidFill>
            <a:schemeClr val="accent4">
              <a:lumMod val="75000"/>
            </a:schemeClr>
          </a:solidFill>
          <a:ln w="57150">
            <a:solidFill>
              <a:schemeClr val="accent4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>
            <a:lvl1pPr algn="ctr">
              <a:lnSpc>
                <a:spcPct val="100000"/>
              </a:lnSpc>
              <a:defRPr sz="4800"/>
            </a:lvl1pPr>
          </a:lstStyle>
          <a:p>
            <a:r>
              <a:rPr lang="en-US" dirty="0" smtClean="0"/>
              <a:t>Click to edit Master title style</a:t>
            </a:r>
            <a:endParaRPr lang="it-IT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8DFAAD-4AE2-4B6A-81A1-CADA1B382BFC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228600"/>
            <a:ext cx="9144000" cy="685800"/>
          </a:xfrm>
          <a:prstGeom prst="rect">
            <a:avLst/>
          </a:prstGeom>
          <a:solidFill>
            <a:srgbClr val="BF504D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Date Placeholder 3"/>
          <p:cNvSpPr txBox="1">
            <a:spLocks/>
          </p:cNvSpPr>
          <p:nvPr userDrawn="1"/>
        </p:nvSpPr>
        <p:spPr>
          <a:xfrm>
            <a:off x="152400" y="6477000"/>
            <a:ext cx="2438400" cy="349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 TauNu</a:t>
            </a:r>
          </a:p>
        </p:txBody>
      </p:sp>
      <p:sp>
        <p:nvSpPr>
          <p:cNvPr id="11" name="Rectangle 10"/>
          <p:cNvSpPr/>
          <p:nvPr userDrawn="1"/>
        </p:nvSpPr>
        <p:spPr>
          <a:xfrm flipV="1">
            <a:off x="0" y="6400800"/>
            <a:ext cx="9144000" cy="45719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9" name="Title 18"/>
          <p:cNvSpPr>
            <a:spLocks noGrp="1"/>
          </p:cNvSpPr>
          <p:nvPr>
            <p:ph type="title"/>
          </p:nvPr>
        </p:nvSpPr>
        <p:spPr>
          <a:xfrm>
            <a:off x="0" y="198438"/>
            <a:ext cx="9144000" cy="639762"/>
          </a:xfrm>
          <a:prstGeom prst="rect">
            <a:avLst/>
          </a:prstGeom>
        </p:spPr>
        <p:txBody>
          <a:bodyPr/>
          <a:lstStyle>
            <a:lvl1pPr algn="l"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it-IT" dirty="0"/>
          </a:p>
        </p:txBody>
      </p:sp>
      <p:sp>
        <p:nvSpPr>
          <p:cNvPr id="20" name="Date Placeholder 3"/>
          <p:cNvSpPr txBox="1">
            <a:spLocks/>
          </p:cNvSpPr>
          <p:nvPr userDrawn="1"/>
        </p:nvSpPr>
        <p:spPr>
          <a:xfrm>
            <a:off x="3810000" y="6477000"/>
            <a:ext cx="1676400" cy="349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Lidia Dell’Asta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6553200" y="6492875"/>
            <a:ext cx="2133600" cy="365125"/>
          </a:xfrm>
        </p:spPr>
        <p:txBody>
          <a:bodyPr/>
          <a:lstStyle/>
          <a:p>
            <a:fld id="{658DFAAD-4AE2-4B6A-81A1-CADA1B382BFC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4600"/>
            <a:ext cx="8229600" cy="1143000"/>
          </a:xfrm>
          <a:prstGeom prst="rect">
            <a:avLst/>
          </a:prstGeom>
          <a:solidFill>
            <a:srgbClr val="BF504D"/>
          </a:solidFill>
          <a:ln w="57150">
            <a:solidFill>
              <a:schemeClr val="accent2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>
            <a:lvl1pPr algn="ctr">
              <a:lnSpc>
                <a:spcPct val="100000"/>
              </a:lnSpc>
              <a:defRPr sz="4800"/>
            </a:lvl1pPr>
          </a:lstStyle>
          <a:p>
            <a:r>
              <a:rPr lang="en-US" dirty="0" smtClean="0"/>
              <a:t>Click to edit Master title style</a:t>
            </a:r>
            <a:endParaRPr lang="it-IT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8DFAAD-4AE2-4B6A-81A1-CADA1B382BFC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228600"/>
            <a:ext cx="9144000" cy="685800"/>
          </a:xfrm>
          <a:prstGeom prst="rect">
            <a:avLst/>
          </a:prstGeom>
          <a:solidFill>
            <a:srgbClr val="92D050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Date Placeholder 3"/>
          <p:cNvSpPr txBox="1">
            <a:spLocks/>
          </p:cNvSpPr>
          <p:nvPr userDrawn="1"/>
        </p:nvSpPr>
        <p:spPr>
          <a:xfrm>
            <a:off x="152400" y="6477000"/>
            <a:ext cx="2438400" cy="349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 TauNu</a:t>
            </a:r>
          </a:p>
        </p:txBody>
      </p:sp>
      <p:sp>
        <p:nvSpPr>
          <p:cNvPr id="11" name="Rectangle 10"/>
          <p:cNvSpPr/>
          <p:nvPr userDrawn="1"/>
        </p:nvSpPr>
        <p:spPr>
          <a:xfrm flipV="1">
            <a:off x="0" y="6400800"/>
            <a:ext cx="9144000" cy="45719"/>
          </a:xfrm>
          <a:prstGeom prst="rect">
            <a:avLst/>
          </a:prstGeom>
          <a:solidFill>
            <a:srgbClr val="92D050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9" name="Title 18"/>
          <p:cNvSpPr>
            <a:spLocks noGrp="1"/>
          </p:cNvSpPr>
          <p:nvPr>
            <p:ph type="title"/>
          </p:nvPr>
        </p:nvSpPr>
        <p:spPr>
          <a:xfrm>
            <a:off x="0" y="198438"/>
            <a:ext cx="9144000" cy="639762"/>
          </a:xfrm>
          <a:prstGeom prst="rect">
            <a:avLst/>
          </a:prstGeom>
        </p:spPr>
        <p:txBody>
          <a:bodyPr/>
          <a:lstStyle>
            <a:lvl1pPr algn="l"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it-IT" dirty="0"/>
          </a:p>
        </p:txBody>
      </p:sp>
      <p:sp>
        <p:nvSpPr>
          <p:cNvPr id="20" name="Date Placeholder 3"/>
          <p:cNvSpPr txBox="1">
            <a:spLocks/>
          </p:cNvSpPr>
          <p:nvPr userDrawn="1"/>
        </p:nvSpPr>
        <p:spPr>
          <a:xfrm>
            <a:off x="3810000" y="6477000"/>
            <a:ext cx="1676400" cy="349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Lidia Dell’Asta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6553200" y="6492875"/>
            <a:ext cx="2133600" cy="365125"/>
          </a:xfrm>
        </p:spPr>
        <p:txBody>
          <a:bodyPr/>
          <a:lstStyle/>
          <a:p>
            <a:fld id="{658DFAAD-4AE2-4B6A-81A1-CADA1B382BFC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4600"/>
            <a:ext cx="8229600" cy="1143000"/>
          </a:xfrm>
          <a:prstGeom prst="rect">
            <a:avLst/>
          </a:prstGeom>
          <a:solidFill>
            <a:srgbClr val="92D050"/>
          </a:solidFill>
          <a:ln w="57150">
            <a:solidFill>
              <a:schemeClr val="accent3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>
            <a:lvl1pPr algn="ctr">
              <a:lnSpc>
                <a:spcPct val="100000"/>
              </a:lnSpc>
              <a:defRPr sz="4800"/>
            </a:lvl1pPr>
          </a:lstStyle>
          <a:p>
            <a:r>
              <a:rPr lang="en-US" dirty="0" smtClean="0"/>
              <a:t>Click to edit Master title style</a:t>
            </a:r>
            <a:endParaRPr lang="it-IT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8DFAAD-4AE2-4B6A-81A1-CADA1B382BFC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228600"/>
            <a:ext cx="9144000" cy="685800"/>
          </a:xfrm>
          <a:prstGeom prst="rect">
            <a:avLst/>
          </a:prstGeom>
          <a:solidFill>
            <a:srgbClr val="DA6CB5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Date Placeholder 3"/>
          <p:cNvSpPr txBox="1">
            <a:spLocks/>
          </p:cNvSpPr>
          <p:nvPr userDrawn="1"/>
        </p:nvSpPr>
        <p:spPr>
          <a:xfrm>
            <a:off x="152400" y="6477000"/>
            <a:ext cx="2438400" cy="349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 TauNu</a:t>
            </a:r>
          </a:p>
        </p:txBody>
      </p:sp>
      <p:sp>
        <p:nvSpPr>
          <p:cNvPr id="11" name="Rectangle 10"/>
          <p:cNvSpPr/>
          <p:nvPr userDrawn="1"/>
        </p:nvSpPr>
        <p:spPr>
          <a:xfrm flipV="1">
            <a:off x="0" y="6400800"/>
            <a:ext cx="9144000" cy="45719"/>
          </a:xfrm>
          <a:prstGeom prst="rect">
            <a:avLst/>
          </a:prstGeom>
          <a:solidFill>
            <a:srgbClr val="CC3399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9" name="Title 18"/>
          <p:cNvSpPr>
            <a:spLocks noGrp="1"/>
          </p:cNvSpPr>
          <p:nvPr>
            <p:ph type="title"/>
          </p:nvPr>
        </p:nvSpPr>
        <p:spPr>
          <a:xfrm>
            <a:off x="0" y="198438"/>
            <a:ext cx="9144000" cy="639762"/>
          </a:xfrm>
          <a:prstGeom prst="rect">
            <a:avLst/>
          </a:prstGeom>
        </p:spPr>
        <p:txBody>
          <a:bodyPr/>
          <a:lstStyle>
            <a:lvl1pPr algn="l"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it-IT" dirty="0"/>
          </a:p>
        </p:txBody>
      </p:sp>
      <p:sp>
        <p:nvSpPr>
          <p:cNvPr id="20" name="Date Placeholder 3"/>
          <p:cNvSpPr txBox="1">
            <a:spLocks/>
          </p:cNvSpPr>
          <p:nvPr userDrawn="1"/>
        </p:nvSpPr>
        <p:spPr>
          <a:xfrm>
            <a:off x="3810000" y="6477000"/>
            <a:ext cx="1676400" cy="349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Lidia Dell’Asta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6553200" y="6492875"/>
            <a:ext cx="2133600" cy="365125"/>
          </a:xfrm>
        </p:spPr>
        <p:txBody>
          <a:bodyPr/>
          <a:lstStyle/>
          <a:p>
            <a:fld id="{658DFAAD-4AE2-4B6A-81A1-CADA1B382BFC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4600"/>
            <a:ext cx="8229600" cy="1143000"/>
          </a:xfrm>
          <a:prstGeom prst="rect">
            <a:avLst/>
          </a:prstGeom>
          <a:solidFill>
            <a:srgbClr val="DA6CB5"/>
          </a:solidFill>
          <a:ln w="57150">
            <a:solidFill>
              <a:srgbClr val="CC3399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>
            <a:lvl1pPr algn="ctr">
              <a:lnSpc>
                <a:spcPct val="100000"/>
              </a:lnSpc>
              <a:defRPr sz="4800"/>
            </a:lvl1pPr>
          </a:lstStyle>
          <a:p>
            <a:r>
              <a:rPr lang="en-US" dirty="0" smtClean="0"/>
              <a:t>Click to edit Master title style</a:t>
            </a:r>
            <a:endParaRPr lang="it-IT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8DFAAD-4AE2-4B6A-81A1-CADA1B382BFC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65532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8DFAAD-4AE2-4B6A-81A1-CADA1B382BFC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97-2003_Worksheet1.xls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5" Type="http://schemas.openxmlformats.org/officeDocument/2006/relationships/package" Target="../embeddings/Microsoft_Office_Excel_Worksheet1.xlsx"/><Relationship Id="rId4" Type="http://schemas.openxmlformats.org/officeDocument/2006/relationships/oleObject" Target="../embeddings/Microsoft_Office_Excel_97-2003_Worksheet2.xls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Excel_Worksheet2.xlsx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Microsoft_Office_Excel_97-2003_Worksheet3.xls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Microsoft_Office_Excel_97-2003_Worksheet4.xls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Microsoft_Office_Excel_97-2003_Worksheet5.xls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Microsoft_Office_Excel_97-2003_Worksheet6.xls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8.vml"/><Relationship Id="rId4" Type="http://schemas.openxmlformats.org/officeDocument/2006/relationships/oleObject" Target="../embeddings/Microsoft_Office_Excel_97-2003_Worksheet7.xls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97-2003_Worksheet8.xls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9.vml"/><Relationship Id="rId4" Type="http://schemas.openxmlformats.org/officeDocument/2006/relationships/oleObject" Target="../embeddings/oleObject7.bin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97-2003_Worksheet9.xls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0.vml"/><Relationship Id="rId4" Type="http://schemas.openxmlformats.org/officeDocument/2006/relationships/oleObject" Target="../embeddings/oleObject8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2.png"/><Relationship Id="rId5" Type="http://schemas.openxmlformats.org/officeDocument/2006/relationships/oleObject" Target="../embeddings/oleObject1.bin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8DFAAD-4AE2-4B6A-81A1-CADA1B382BFC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3" name="Rectangle 2"/>
          <p:cNvSpPr/>
          <p:nvPr/>
        </p:nvSpPr>
        <p:spPr>
          <a:xfrm>
            <a:off x="76200" y="685800"/>
            <a:ext cx="89154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5400" dirty="0" smtClean="0">
                <a:solidFill>
                  <a:schemeClr val="accent4">
                    <a:lumMod val="75000"/>
                  </a:schemeClr>
                </a:solidFill>
              </a:rPr>
              <a:t>Status of the </a:t>
            </a:r>
          </a:p>
          <a:p>
            <a:pPr algn="ctr"/>
            <a:r>
              <a:rPr lang="it-IT" sz="5400" dirty="0" smtClean="0">
                <a:solidFill>
                  <a:schemeClr val="accent4">
                    <a:lumMod val="75000"/>
                  </a:schemeClr>
                </a:solidFill>
              </a:rPr>
              <a:t>W→</a:t>
            </a:r>
            <a:r>
              <a:rPr lang="el-GR" sz="5400" dirty="0" smtClean="0">
                <a:solidFill>
                  <a:schemeClr val="accent4">
                    <a:lumMod val="75000"/>
                  </a:schemeClr>
                </a:solidFill>
              </a:rPr>
              <a:t>τν</a:t>
            </a:r>
            <a:r>
              <a:rPr lang="it-IT" sz="5400" dirty="0" smtClean="0">
                <a:solidFill>
                  <a:schemeClr val="accent4">
                    <a:lumMod val="75000"/>
                  </a:schemeClr>
                </a:solidFill>
              </a:rPr>
              <a:t> Analysis:</a:t>
            </a:r>
          </a:p>
          <a:p>
            <a:pPr algn="ctr"/>
            <a:endParaRPr lang="it-IT" sz="1200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algn="ctr"/>
            <a:r>
              <a:rPr lang="it-IT" sz="5400" dirty="0" smtClean="0">
                <a:solidFill>
                  <a:schemeClr val="accent4">
                    <a:lumMod val="75000"/>
                  </a:schemeClr>
                </a:solidFill>
              </a:rPr>
              <a:t>INT note @10 TeV,</a:t>
            </a:r>
          </a:p>
          <a:p>
            <a:pPr algn="ctr"/>
            <a:r>
              <a:rPr lang="it-IT" sz="5400" dirty="0" smtClean="0">
                <a:solidFill>
                  <a:schemeClr val="accent4">
                    <a:lumMod val="75000"/>
                  </a:schemeClr>
                </a:solidFill>
              </a:rPr>
              <a:t>D3PDs production+validation,</a:t>
            </a:r>
          </a:p>
          <a:p>
            <a:pPr algn="ctr"/>
            <a:r>
              <a:rPr lang="it-IT" sz="5400" dirty="0" smtClean="0">
                <a:solidFill>
                  <a:schemeClr val="accent4">
                    <a:lumMod val="75000"/>
                  </a:schemeClr>
                </a:solidFill>
              </a:rPr>
              <a:t>preliminary results @7 TeV</a:t>
            </a:r>
          </a:p>
          <a:p>
            <a:pPr algn="ctr"/>
            <a:r>
              <a:rPr lang="it-IT" sz="5400" dirty="0" smtClean="0">
                <a:solidFill>
                  <a:schemeClr val="accent4">
                    <a:lumMod val="75000"/>
                  </a:schemeClr>
                </a:solidFill>
              </a:rPr>
              <a:t>&amp; plans for the future</a:t>
            </a:r>
            <a:endParaRPr lang="it-IT" sz="54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051906" y="6135469"/>
            <a:ext cx="105349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600" dirty="0" smtClean="0"/>
              <a:t>Lidia</a:t>
            </a:r>
            <a:endParaRPr lang="it-IT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D3PDs: why?</a:t>
            </a:r>
            <a:endParaRPr lang="it-IT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8DFAAD-4AE2-4B6A-81A1-CADA1B382BFC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304800" y="1143000"/>
            <a:ext cx="85344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it-IT" dirty="0" smtClean="0"/>
              <a:t> A </a:t>
            </a:r>
            <a:r>
              <a:rPr lang="it-IT" dirty="0" smtClean="0">
                <a:solidFill>
                  <a:schemeClr val="accent2">
                    <a:lumMod val="75000"/>
                  </a:schemeClr>
                </a:solidFill>
              </a:rPr>
              <a:t>D3PD</a:t>
            </a:r>
            <a:r>
              <a:rPr lang="it-IT" dirty="0" smtClean="0"/>
              <a:t> is a </a:t>
            </a:r>
            <a:r>
              <a:rPr lang="it-IT" dirty="0" smtClean="0">
                <a:solidFill>
                  <a:schemeClr val="accent2">
                    <a:lumMod val="75000"/>
                  </a:schemeClr>
                </a:solidFill>
              </a:rPr>
              <a:t>flat ntuple</a:t>
            </a:r>
            <a:r>
              <a:rPr lang="it-IT" dirty="0" smtClean="0"/>
              <a:t>.</a:t>
            </a:r>
          </a:p>
          <a:p>
            <a:pPr>
              <a:buFont typeface="Wingdings" pitchFamily="2" charset="2"/>
              <a:buChar char="ü"/>
            </a:pPr>
            <a:r>
              <a:rPr lang="it-IT" dirty="0" smtClean="0"/>
              <a:t> Many physics/performance groups are slowly moving to D3PDs. </a:t>
            </a:r>
          </a:p>
          <a:p>
            <a:pPr>
              <a:buFont typeface="Wingdings" pitchFamily="2" charset="2"/>
              <a:buChar char="ü"/>
            </a:pPr>
            <a:r>
              <a:rPr lang="it-IT" dirty="0" smtClean="0"/>
              <a:t>Each physics/performance group has private D3DPs with what it needs (e.g. tau D3PD contains info about MET, jets, tracks…). </a:t>
            </a:r>
          </a:p>
          <a:p>
            <a:pPr>
              <a:buFont typeface="Wingdings" pitchFamily="2" charset="2"/>
              <a:buChar char="ü"/>
            </a:pPr>
            <a:r>
              <a:rPr lang="it-IT" dirty="0" smtClean="0"/>
              <a:t> D3PDs will be produced centrally by each group.</a:t>
            </a:r>
          </a:p>
          <a:p>
            <a:endParaRPr lang="it-IT" dirty="0" smtClean="0"/>
          </a:p>
          <a:p>
            <a:pPr lvl="1">
              <a:buFont typeface="Wingdings" pitchFamily="2" charset="2"/>
              <a:buChar char="Ø"/>
            </a:pPr>
            <a:r>
              <a:rPr lang="it-IT" dirty="0" smtClean="0"/>
              <a:t> so it’s important that we are able to use them and eventually to produce them, if we need something particular that is not in the “official” production</a:t>
            </a:r>
          </a:p>
          <a:p>
            <a:pPr lvl="1"/>
            <a:endParaRPr lang="it-IT" dirty="0" smtClean="0"/>
          </a:p>
          <a:p>
            <a:pPr>
              <a:buFont typeface="Wingdings" pitchFamily="2" charset="2"/>
              <a:buChar char="ü"/>
            </a:pPr>
            <a:r>
              <a:rPr lang="it-IT" dirty="0" smtClean="0"/>
              <a:t> It’s very easy to run on D3PDs: they are smaller than AODs, no need of Athena…</a:t>
            </a:r>
          </a:p>
          <a:p>
            <a:endParaRPr lang="it-IT" dirty="0" smtClean="0"/>
          </a:p>
          <a:p>
            <a:pPr lvl="1">
              <a:buFont typeface="Wingdings" pitchFamily="2" charset="2"/>
              <a:buChar char="Ø"/>
            </a:pPr>
            <a:r>
              <a:rPr lang="it-IT" dirty="0" smtClean="0"/>
              <a:t> we can run our analysis more quickly </a:t>
            </a:r>
          </a:p>
          <a:p>
            <a:pPr lvl="1">
              <a:buFont typeface="Wingdings" pitchFamily="2" charset="2"/>
              <a:buChar char="Ø"/>
            </a:pPr>
            <a:endParaRPr lang="it-IT" dirty="0" smtClean="0"/>
          </a:p>
          <a:p>
            <a:pPr>
              <a:buFont typeface="Wingdings" pitchFamily="2" charset="2"/>
              <a:buChar char="ü"/>
            </a:pPr>
            <a:r>
              <a:rPr lang="it-IT" dirty="0" smtClean="0"/>
              <a:t> But if we want to do our analysis entirely on D3PDs we have to make sure that: </a:t>
            </a:r>
          </a:p>
          <a:p>
            <a:pPr lvl="1">
              <a:buFont typeface="Wingdings" pitchFamily="2" charset="2"/>
              <a:buChar char="§"/>
            </a:pPr>
            <a:r>
              <a:rPr lang="it-IT" dirty="0" smtClean="0"/>
              <a:t> our analysis on AOD and on D3PD gives the same results (i.e. the quantities there are correct!) </a:t>
            </a:r>
          </a:p>
          <a:p>
            <a:pPr lvl="1">
              <a:buFont typeface="Wingdings" pitchFamily="2" charset="2"/>
              <a:buChar char="§"/>
            </a:pPr>
            <a:r>
              <a:rPr lang="it-IT" dirty="0" smtClean="0"/>
              <a:t> they contain what we need to do standard analysis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D3PDs validation</a:t>
            </a:r>
            <a:endParaRPr lang="it-IT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8DFAAD-4AE2-4B6A-81A1-CADA1B382BFC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1208782"/>
            <a:ext cx="8382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it-IT" sz="1600" dirty="0" smtClean="0"/>
              <a:t> I choose the signal sample: mc08.</a:t>
            </a:r>
            <a:r>
              <a:rPr lang="it-IT" sz="1600" dirty="0" smtClean="0">
                <a:solidFill>
                  <a:schemeClr val="accent2">
                    <a:lumMod val="75000"/>
                  </a:schemeClr>
                </a:solidFill>
              </a:rPr>
              <a:t>106023.PythiaWhadtaunu</a:t>
            </a:r>
            <a:r>
              <a:rPr lang="it-IT" sz="1600" dirty="0" smtClean="0"/>
              <a:t>.merge.AOD.e347_s462_r635_t53/</a:t>
            </a:r>
          </a:p>
          <a:p>
            <a:pPr>
              <a:buFont typeface="Wingdings" pitchFamily="2" charset="2"/>
              <a:buChar char="ü"/>
            </a:pPr>
            <a:r>
              <a:rPr lang="it-IT" sz="1600" dirty="0" smtClean="0"/>
              <a:t> I produced both my usual </a:t>
            </a:r>
            <a:r>
              <a:rPr lang="it-IT" sz="1600" dirty="0" smtClean="0">
                <a:solidFill>
                  <a:schemeClr val="accent2">
                    <a:lumMod val="75000"/>
                  </a:schemeClr>
                </a:solidFill>
              </a:rPr>
              <a:t>ntuple</a:t>
            </a:r>
            <a:r>
              <a:rPr lang="it-IT" sz="1600" dirty="0" smtClean="0"/>
              <a:t> and </a:t>
            </a:r>
            <a:r>
              <a:rPr lang="it-IT" sz="1600" dirty="0" smtClean="0">
                <a:solidFill>
                  <a:schemeClr val="accent2">
                    <a:lumMod val="75000"/>
                  </a:schemeClr>
                </a:solidFill>
              </a:rPr>
              <a:t>D3PDs</a:t>
            </a:r>
            <a:r>
              <a:rPr lang="it-IT" sz="1600" dirty="0" smtClean="0"/>
              <a:t>, from the same AODs.</a:t>
            </a:r>
          </a:p>
          <a:p>
            <a:pPr>
              <a:buFont typeface="Wingdings" pitchFamily="2" charset="2"/>
              <a:buChar char="ü"/>
            </a:pPr>
            <a:r>
              <a:rPr lang="it-IT" sz="1600" dirty="0" smtClean="0"/>
              <a:t> I run the analysis on the two data format (just 100000 events).</a:t>
            </a:r>
          </a:p>
          <a:p>
            <a:pPr>
              <a:buFont typeface="Wingdings" pitchFamily="2" charset="2"/>
              <a:buChar char="ü"/>
            </a:pPr>
            <a:r>
              <a:rPr lang="it-IT" sz="1600" dirty="0" smtClean="0"/>
              <a:t> I tried to isolate the cuts that made the cut flow different.</a:t>
            </a:r>
            <a:endParaRPr lang="it-IT" sz="1600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228600" y="2590800"/>
          <a:ext cx="3645477" cy="2826449"/>
        </p:xfrm>
        <a:graphic>
          <a:graphicData uri="http://schemas.openxmlformats.org/presentationml/2006/ole">
            <p:oleObj spid="_x0000_s17410" name="Worksheet" r:id="rId3" imgW="2714752" imgH="2105076" progId="Excel.Sheet.8">
              <p:embed/>
            </p:oleObj>
          </a:graphicData>
        </a:graphic>
      </p:graphicFrame>
      <p:grpSp>
        <p:nvGrpSpPr>
          <p:cNvPr id="11" name="Group 10"/>
          <p:cNvGrpSpPr/>
          <p:nvPr/>
        </p:nvGrpSpPr>
        <p:grpSpPr>
          <a:xfrm>
            <a:off x="3962400" y="2590800"/>
            <a:ext cx="2438400" cy="2828255"/>
            <a:chOff x="3962400" y="2590800"/>
            <a:chExt cx="2438400" cy="2828255"/>
          </a:xfrm>
        </p:grpSpPr>
        <p:graphicFrame>
          <p:nvGraphicFramePr>
            <p:cNvPr id="17411" name="Object 3"/>
            <p:cNvGraphicFramePr>
              <a:graphicFrameLocks noChangeAspect="1"/>
            </p:cNvGraphicFramePr>
            <p:nvPr/>
          </p:nvGraphicFramePr>
          <p:xfrm>
            <a:off x="4648200" y="2590800"/>
            <a:ext cx="1752600" cy="2828255"/>
          </p:xfrm>
          <a:graphic>
            <a:graphicData uri="http://schemas.openxmlformats.org/presentationml/2006/ole">
              <p:oleObj spid="_x0000_s17411" name="Worksheet" r:id="rId4" imgW="1304950" imgH="2105076" progId="Excel.Sheet.8">
                <p:embed/>
              </p:oleObj>
            </a:graphicData>
          </a:graphic>
        </p:graphicFrame>
        <p:sp>
          <p:nvSpPr>
            <p:cNvPr id="8" name="Right Arrow 7"/>
            <p:cNvSpPr/>
            <p:nvPr/>
          </p:nvSpPr>
          <p:spPr>
            <a:xfrm>
              <a:off x="3962400" y="3733800"/>
              <a:ext cx="609600" cy="381000"/>
            </a:xfrm>
            <a:prstGeom prst="rightArrow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6477000" y="2590800"/>
            <a:ext cx="2438400" cy="2822680"/>
            <a:chOff x="6477000" y="2590800"/>
            <a:chExt cx="2438400" cy="2822680"/>
          </a:xfrm>
        </p:grpSpPr>
        <p:graphicFrame>
          <p:nvGraphicFramePr>
            <p:cNvPr id="9" name="Object 8"/>
            <p:cNvGraphicFramePr>
              <a:graphicFrameLocks noChangeAspect="1"/>
            </p:cNvGraphicFramePr>
            <p:nvPr/>
          </p:nvGraphicFramePr>
          <p:xfrm>
            <a:off x="7162800" y="2590800"/>
            <a:ext cx="1752600" cy="2822680"/>
          </p:xfrm>
          <a:graphic>
            <a:graphicData uri="http://schemas.openxmlformats.org/presentationml/2006/ole">
              <p:oleObj spid="_x0000_s17412" name="Worksheet" r:id="rId5" imgW="1304950" imgH="2105076" progId="Excel.Sheet.12">
                <p:embed/>
              </p:oleObj>
            </a:graphicData>
          </a:graphic>
        </p:graphicFrame>
        <p:sp>
          <p:nvSpPr>
            <p:cNvPr id="10" name="Right Arrow 9"/>
            <p:cNvSpPr/>
            <p:nvPr/>
          </p:nvSpPr>
          <p:spPr>
            <a:xfrm>
              <a:off x="6477000" y="3733800"/>
              <a:ext cx="609600" cy="381000"/>
            </a:xfrm>
            <a:prstGeom prst="rightArrow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457200" y="5638800"/>
            <a:ext cx="822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it-IT" sz="1600" dirty="0" smtClean="0"/>
              <a:t> The differences in the selections come from the </a:t>
            </a:r>
            <a:r>
              <a:rPr lang="it-IT" sz="1600" dirty="0" smtClean="0">
                <a:solidFill>
                  <a:schemeClr val="accent2">
                    <a:lumMod val="75000"/>
                  </a:schemeClr>
                </a:solidFill>
              </a:rPr>
              <a:t>trigger</a:t>
            </a:r>
            <a:r>
              <a:rPr lang="it-IT" sz="1600" dirty="0" smtClean="0"/>
              <a:t> and the </a:t>
            </a:r>
            <a:r>
              <a:rPr lang="it-IT" sz="1600" dirty="0" smtClean="0">
                <a:solidFill>
                  <a:schemeClr val="accent2">
                    <a:lumMod val="75000"/>
                  </a:schemeClr>
                </a:solidFill>
              </a:rPr>
              <a:t>electron and muon identifications/vetos</a:t>
            </a:r>
            <a:r>
              <a:rPr lang="it-IT" sz="1600" dirty="0" smtClean="0"/>
              <a:t>.</a:t>
            </a:r>
            <a:endParaRPr lang="it-IT" sz="1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Problems</a:t>
            </a:r>
            <a:endParaRPr lang="it-IT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8DFAAD-4AE2-4B6A-81A1-CADA1B382BFC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990600"/>
            <a:ext cx="85344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it-IT" sz="1600" dirty="0" smtClean="0"/>
              <a:t> </a:t>
            </a:r>
            <a:r>
              <a:rPr lang="it-IT" sz="1600" dirty="0" smtClean="0">
                <a:solidFill>
                  <a:schemeClr val="accent2">
                    <a:lumMod val="75000"/>
                  </a:schemeClr>
                </a:solidFill>
              </a:rPr>
              <a:t>Trigger</a:t>
            </a:r>
          </a:p>
          <a:p>
            <a:pPr lvl="1">
              <a:buFont typeface="Wingdings" pitchFamily="2" charset="2"/>
              <a:buChar char="ü"/>
            </a:pPr>
            <a:r>
              <a:rPr lang="it-IT" sz="1600" dirty="0" smtClean="0"/>
              <a:t> In the D3PD the trigger bit is available (i.e. passed: yes or no) and also some quantities like MET at level 1 or event filter.</a:t>
            </a:r>
          </a:p>
          <a:p>
            <a:pPr lvl="1">
              <a:buFont typeface="Wingdings" pitchFamily="2" charset="2"/>
              <a:buChar char="ü"/>
            </a:pPr>
            <a:r>
              <a:rPr lang="it-IT" sz="1600" dirty="0" smtClean="0"/>
              <a:t>In the old AOD analysis, instead of using the trigger bit, the trigger selection was done by  a piece of code written by Guilherme which “simulated” the trigger bit by looking at the variables reconstructed at the different trigger levels.</a:t>
            </a:r>
          </a:p>
          <a:p>
            <a:pPr lvl="1">
              <a:buFont typeface="Wingdings" pitchFamily="2" charset="2"/>
              <a:buChar char="ü"/>
            </a:pPr>
            <a:r>
              <a:rPr lang="it-IT" sz="1600" dirty="0" smtClean="0"/>
              <a:t> I tried to disentangle the effects, looking at the simple triggers which make the trigger chain.</a:t>
            </a:r>
          </a:p>
          <a:p>
            <a:pPr lvl="1">
              <a:buFont typeface="Wingdings" pitchFamily="2" charset="2"/>
              <a:buChar char="ü"/>
            </a:pPr>
            <a:r>
              <a:rPr lang="it-IT" sz="1600" dirty="0" smtClean="0"/>
              <a:t> Now Guilherme is looking into his code to find where the bug is.</a:t>
            </a:r>
          </a:p>
          <a:p>
            <a:pPr lvl="1"/>
            <a:endParaRPr lang="it-IT" sz="1600" dirty="0" smtClean="0"/>
          </a:p>
          <a:p>
            <a:pPr lvl="1"/>
            <a:endParaRPr lang="it-IT" sz="1600" dirty="0" smtClean="0"/>
          </a:p>
          <a:p>
            <a:pPr lvl="1"/>
            <a:endParaRPr lang="it-IT" sz="1600" dirty="0" smtClean="0"/>
          </a:p>
          <a:p>
            <a:pPr lvl="1"/>
            <a:endParaRPr lang="it-IT" sz="1600" dirty="0" smtClean="0"/>
          </a:p>
          <a:p>
            <a:pPr lvl="1"/>
            <a:endParaRPr lang="it-IT" sz="1600" dirty="0" smtClean="0"/>
          </a:p>
          <a:p>
            <a:pPr lvl="1"/>
            <a:endParaRPr lang="it-IT" sz="1600" dirty="0" smtClean="0"/>
          </a:p>
          <a:p>
            <a:pPr lvl="1"/>
            <a:endParaRPr lang="it-IT" sz="1600" dirty="0" smtClean="0"/>
          </a:p>
          <a:p>
            <a:pPr>
              <a:buFont typeface="Wingdings" pitchFamily="2" charset="2"/>
              <a:buChar char="ü"/>
            </a:pPr>
            <a:r>
              <a:rPr lang="it-IT" sz="1600" dirty="0" smtClean="0"/>
              <a:t> </a:t>
            </a:r>
            <a:r>
              <a:rPr lang="it-IT" sz="1600" dirty="0" smtClean="0">
                <a:solidFill>
                  <a:schemeClr val="accent2">
                    <a:lumMod val="75000"/>
                  </a:schemeClr>
                </a:solidFill>
              </a:rPr>
              <a:t>Electron/Muon veto</a:t>
            </a:r>
          </a:p>
          <a:p>
            <a:pPr lvl="1">
              <a:buFont typeface="Wingdings" pitchFamily="2" charset="2"/>
              <a:buChar char="ü"/>
            </a:pPr>
            <a:r>
              <a:rPr lang="it-IT" sz="1600" dirty="0" smtClean="0"/>
              <a:t> In the old analysis we use some “flags” that define if the tau candidate was similar to an electron or a muon.</a:t>
            </a:r>
          </a:p>
          <a:p>
            <a:pPr lvl="1">
              <a:buFont typeface="Wingdings" pitchFamily="2" charset="2"/>
              <a:buChar char="ü"/>
            </a:pPr>
            <a:r>
              <a:rPr lang="it-IT" sz="1600" dirty="0" smtClean="0"/>
              <a:t> It seems that this flags are no more used (hence they are not in D3PDs) and have been substituted by “vetos”, which of cource have a different efficiency.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1828800" y="3122125"/>
          <a:ext cx="3048000" cy="1449875"/>
        </p:xfrm>
        <a:graphic>
          <a:graphicData uri="http://schemas.openxmlformats.org/presentationml/2006/ole">
            <p:oleObj spid="_x0000_s20482" name="Worksheet" r:id="rId3" imgW="2419299" imgH="1152372" progId="Excel.Shee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W→</a:t>
            </a:r>
            <a:r>
              <a:rPr lang="el-GR" dirty="0" smtClean="0"/>
              <a:t>τν</a:t>
            </a:r>
            <a:r>
              <a:rPr lang="it-IT" dirty="0" smtClean="0"/>
              <a:t> Analysis @ 7 TeV</a:t>
            </a:r>
            <a:endParaRPr lang="it-IT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8DFAAD-4AE2-4B6A-81A1-CADA1B382BFC}" type="slidenum">
              <a:rPr lang="en-GB" smtClean="0"/>
              <a:pPr/>
              <a:t>13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W→</a:t>
            </a:r>
            <a:r>
              <a:rPr lang="el-GR" dirty="0" smtClean="0"/>
              <a:t>τν</a:t>
            </a:r>
            <a:r>
              <a:rPr lang="it-IT" dirty="0" smtClean="0"/>
              <a:t> Analysis @ 7 TeV</a:t>
            </a:r>
            <a:endParaRPr lang="it-IT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8DFAAD-4AE2-4B6A-81A1-CADA1B382BFC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402982" y="1143000"/>
            <a:ext cx="8283818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it-IT" dirty="0" smtClean="0"/>
              <a:t> Once it has been decided that we can trust D3PDs, I tried to move the analysis on 7 TeV MonteCarlo samples, that were made available few weeks ago.</a:t>
            </a:r>
          </a:p>
          <a:p>
            <a:pPr>
              <a:buFont typeface="Wingdings" pitchFamily="2" charset="2"/>
              <a:buChar char="ü"/>
            </a:pPr>
            <a:endParaRPr lang="it-IT" dirty="0" smtClean="0"/>
          </a:p>
          <a:p>
            <a:pPr>
              <a:buFont typeface="Wingdings" pitchFamily="2" charset="2"/>
              <a:buChar char="ü"/>
            </a:pPr>
            <a:r>
              <a:rPr lang="it-IT" dirty="0" smtClean="0"/>
              <a:t> I produced all the D3PDs for the dataset we need in our analysis (see backup for a complete list). These dataset are all available at Milano. </a:t>
            </a:r>
          </a:p>
          <a:p>
            <a:pPr>
              <a:buFont typeface="Wingdings" pitchFamily="2" charset="2"/>
              <a:buChar char="ü"/>
            </a:pPr>
            <a:endParaRPr lang="it-IT" dirty="0" smtClean="0"/>
          </a:p>
          <a:p>
            <a:pPr>
              <a:buFont typeface="Wingdings" pitchFamily="2" charset="2"/>
              <a:buChar char="ü"/>
            </a:pPr>
            <a:r>
              <a:rPr lang="it-IT" dirty="0" smtClean="0"/>
              <a:t> As a first step I have tried to see how the “old” analysis looks like. Then I tried to change some cuts and do some preliminary optimization.</a:t>
            </a:r>
          </a:p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r>
              <a:rPr lang="it-IT" dirty="0" smtClean="0"/>
              <a:t>NB No event weight for ttbar events! The event weight is not available in D3PDs and we have to understand how to access it and add it.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Cut flow @ 7 TeV – “10TeV cuts”</a:t>
            </a:r>
            <a:endParaRPr lang="it-IT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8DFAAD-4AE2-4B6A-81A1-CADA1B382BFC}" type="slidenum">
              <a:rPr lang="en-GB" smtClean="0"/>
              <a:pPr/>
              <a:t>15</a:t>
            </a:fld>
            <a:endParaRPr lang="en-GB" dirty="0"/>
          </a:p>
        </p:txBody>
      </p:sp>
      <p:grpSp>
        <p:nvGrpSpPr>
          <p:cNvPr id="12" name="Group 11"/>
          <p:cNvGrpSpPr/>
          <p:nvPr/>
        </p:nvGrpSpPr>
        <p:grpSpPr>
          <a:xfrm>
            <a:off x="6705600" y="5715000"/>
            <a:ext cx="2133600" cy="609600"/>
            <a:chOff x="228600" y="4648200"/>
            <a:chExt cx="2133600" cy="609600"/>
          </a:xfrm>
        </p:grpSpPr>
        <p:graphicFrame>
          <p:nvGraphicFramePr>
            <p:cNvPr id="13" name="Object 12"/>
            <p:cNvGraphicFramePr>
              <a:graphicFrameLocks noChangeAspect="1"/>
            </p:cNvGraphicFramePr>
            <p:nvPr/>
          </p:nvGraphicFramePr>
          <p:xfrm>
            <a:off x="457200" y="4737100"/>
            <a:ext cx="1752600" cy="444500"/>
          </p:xfrm>
          <a:graphic>
            <a:graphicData uri="http://schemas.openxmlformats.org/presentationml/2006/ole">
              <p:oleObj spid="_x0000_s39938" name="Equation" r:id="rId3" imgW="901440" imgH="228600" progId="Equation.3">
                <p:embed/>
              </p:oleObj>
            </a:graphicData>
          </a:graphic>
        </p:graphicFrame>
        <p:sp>
          <p:nvSpPr>
            <p:cNvPr id="14" name="Rounded Rectangle 13"/>
            <p:cNvSpPr/>
            <p:nvPr/>
          </p:nvSpPr>
          <p:spPr>
            <a:xfrm>
              <a:off x="228600" y="4648200"/>
              <a:ext cx="2133600" cy="609600"/>
            </a:xfrm>
            <a:prstGeom prst="roundRect">
              <a:avLst/>
            </a:prstGeom>
            <a:solidFill>
              <a:schemeClr val="accent3">
                <a:lumMod val="60000"/>
                <a:lumOff val="40000"/>
                <a:alpha val="30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282575" y="990600"/>
            <a:ext cx="8556625" cy="4655949"/>
            <a:chOff x="282575" y="1211451"/>
            <a:chExt cx="8556625" cy="4655949"/>
          </a:xfrm>
        </p:grpSpPr>
        <p:graphicFrame>
          <p:nvGraphicFramePr>
            <p:cNvPr id="11" name="Object 10"/>
            <p:cNvGraphicFramePr>
              <a:graphicFrameLocks noChangeAspect="1"/>
            </p:cNvGraphicFramePr>
            <p:nvPr/>
          </p:nvGraphicFramePr>
          <p:xfrm>
            <a:off x="282575" y="1211451"/>
            <a:ext cx="8556625" cy="4655949"/>
          </p:xfrm>
          <a:graphic>
            <a:graphicData uri="http://schemas.openxmlformats.org/presentationml/2006/ole">
              <p:oleObj spid="_x0000_s39937" name="Worksheet" r:id="rId4" imgW="8067853" imgH="4391076" progId="Excel.Sheet.8">
                <p:embed/>
              </p:oleObj>
            </a:graphicData>
          </a:graphic>
        </p:graphicFrame>
        <p:sp>
          <p:nvSpPr>
            <p:cNvPr id="15" name="Rounded Rectangle 14"/>
            <p:cNvSpPr/>
            <p:nvPr/>
          </p:nvSpPr>
          <p:spPr>
            <a:xfrm>
              <a:off x="2667000" y="3200400"/>
              <a:ext cx="762000" cy="228600"/>
            </a:xfrm>
            <a:prstGeom prst="roundRect">
              <a:avLst/>
            </a:prstGeom>
            <a:noFill/>
            <a:ln w="38100">
              <a:solidFill>
                <a:srgbClr val="CC33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241941" y="5646003"/>
            <a:ext cx="645009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it-IT" sz="1600" dirty="0" smtClean="0"/>
              <a:t> same number of signal event (2300) respect to 10 TeV analysis (trigger!)</a:t>
            </a:r>
          </a:p>
          <a:p>
            <a:pPr>
              <a:buFont typeface="Wingdings" pitchFamily="2" charset="2"/>
              <a:buChar char="ü"/>
            </a:pPr>
            <a:r>
              <a:rPr lang="it-IT" sz="1600" dirty="0" smtClean="0"/>
              <a:t> Wenu background too high (lepton flag to be changed)</a:t>
            </a:r>
          </a:p>
          <a:p>
            <a:pPr>
              <a:buFont typeface="Wingdings" pitchFamily="2" charset="2"/>
              <a:buChar char="ü"/>
            </a:pPr>
            <a:r>
              <a:rPr lang="it-IT" sz="1600" dirty="0" smtClean="0"/>
              <a:t> very low statistic of QCD background available</a:t>
            </a:r>
            <a:endParaRPr lang="it-IT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Cut flow @ 7 TeV – EleVeto Medium</a:t>
            </a:r>
            <a:endParaRPr lang="it-IT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8DFAAD-4AE2-4B6A-81A1-CADA1B382BFC}" type="slidenum">
              <a:rPr lang="en-GB" smtClean="0"/>
              <a:pPr/>
              <a:t>16</a:t>
            </a:fld>
            <a:endParaRPr lang="en-GB" dirty="0"/>
          </a:p>
        </p:txBody>
      </p:sp>
      <p:grpSp>
        <p:nvGrpSpPr>
          <p:cNvPr id="6" name="Group 5"/>
          <p:cNvGrpSpPr/>
          <p:nvPr/>
        </p:nvGrpSpPr>
        <p:grpSpPr>
          <a:xfrm>
            <a:off x="6705600" y="5715000"/>
            <a:ext cx="2133600" cy="609600"/>
            <a:chOff x="228600" y="4648200"/>
            <a:chExt cx="2133600" cy="609600"/>
          </a:xfrm>
        </p:grpSpPr>
        <p:graphicFrame>
          <p:nvGraphicFramePr>
            <p:cNvPr id="7" name="Object 6"/>
            <p:cNvGraphicFramePr>
              <a:graphicFrameLocks noChangeAspect="1"/>
            </p:cNvGraphicFramePr>
            <p:nvPr/>
          </p:nvGraphicFramePr>
          <p:xfrm>
            <a:off x="469900" y="4737100"/>
            <a:ext cx="1727200" cy="444500"/>
          </p:xfrm>
          <a:graphic>
            <a:graphicData uri="http://schemas.openxmlformats.org/presentationml/2006/ole">
              <p:oleObj spid="_x0000_s34818" name="Equation" r:id="rId3" imgW="888840" imgH="228600" progId="Equation.3">
                <p:embed/>
              </p:oleObj>
            </a:graphicData>
          </a:graphic>
        </p:graphicFrame>
        <p:sp>
          <p:nvSpPr>
            <p:cNvPr id="8" name="Rounded Rectangle 7"/>
            <p:cNvSpPr/>
            <p:nvPr/>
          </p:nvSpPr>
          <p:spPr>
            <a:xfrm>
              <a:off x="228600" y="4648200"/>
              <a:ext cx="2133600" cy="609600"/>
            </a:xfrm>
            <a:prstGeom prst="roundRect">
              <a:avLst/>
            </a:prstGeom>
            <a:solidFill>
              <a:schemeClr val="accent3">
                <a:lumMod val="60000"/>
                <a:lumOff val="40000"/>
                <a:alpha val="30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241941" y="5646003"/>
            <a:ext cx="463485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it-IT" sz="1600" dirty="0" smtClean="0"/>
              <a:t> changing the efficiency of electron veto to medium</a:t>
            </a:r>
          </a:p>
          <a:p>
            <a:pPr>
              <a:buFont typeface="Wingdings" pitchFamily="2" charset="2"/>
              <a:buChar char="ü"/>
            </a:pPr>
            <a:r>
              <a:rPr lang="it-IT" sz="1600" dirty="0" smtClean="0"/>
              <a:t> signal: from 2373 to 2264</a:t>
            </a:r>
          </a:p>
          <a:p>
            <a:pPr>
              <a:buFont typeface="Wingdings" pitchFamily="2" charset="2"/>
              <a:buChar char="ü"/>
            </a:pPr>
            <a:r>
              <a:rPr lang="it-IT" sz="1600" dirty="0" smtClean="0"/>
              <a:t> Wenu background: from 3038 to 232</a:t>
            </a:r>
            <a:endParaRPr lang="it-IT" sz="1600" dirty="0"/>
          </a:p>
        </p:txBody>
      </p:sp>
      <p:grpSp>
        <p:nvGrpSpPr>
          <p:cNvPr id="11" name="Group 10"/>
          <p:cNvGrpSpPr/>
          <p:nvPr/>
        </p:nvGrpSpPr>
        <p:grpSpPr>
          <a:xfrm>
            <a:off x="304800" y="990600"/>
            <a:ext cx="8534038" cy="4633912"/>
            <a:chOff x="304800" y="1219200"/>
            <a:chExt cx="8534038" cy="4633912"/>
          </a:xfrm>
        </p:grpSpPr>
        <p:graphicFrame>
          <p:nvGraphicFramePr>
            <p:cNvPr id="5" name="Object 4"/>
            <p:cNvGraphicFramePr>
              <a:graphicFrameLocks noChangeAspect="1"/>
            </p:cNvGraphicFramePr>
            <p:nvPr/>
          </p:nvGraphicFramePr>
          <p:xfrm>
            <a:off x="304800" y="1219200"/>
            <a:ext cx="8534038" cy="4633912"/>
          </p:xfrm>
          <a:graphic>
            <a:graphicData uri="http://schemas.openxmlformats.org/presentationml/2006/ole">
              <p:oleObj spid="_x0000_s34817" name="Worksheet" r:id="rId4" imgW="8086547" imgH="4391076" progId="Excel.Sheet.8">
                <p:embed/>
              </p:oleObj>
            </a:graphicData>
          </a:graphic>
        </p:graphicFrame>
        <p:sp>
          <p:nvSpPr>
            <p:cNvPr id="10" name="Rounded Rectangle 9"/>
            <p:cNvSpPr/>
            <p:nvPr/>
          </p:nvSpPr>
          <p:spPr>
            <a:xfrm>
              <a:off x="2667000" y="3200400"/>
              <a:ext cx="762000" cy="228600"/>
            </a:xfrm>
            <a:prstGeom prst="roundRect">
              <a:avLst/>
            </a:prstGeom>
            <a:noFill/>
            <a:ln w="38100">
              <a:solidFill>
                <a:srgbClr val="CC33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Cut flow @ 7 TeV – EleVeto Tight</a:t>
            </a:r>
            <a:endParaRPr lang="it-IT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8DFAAD-4AE2-4B6A-81A1-CADA1B382BFC}" type="slidenum">
              <a:rPr lang="en-GB" smtClean="0"/>
              <a:pPr/>
              <a:t>17</a:t>
            </a:fld>
            <a:endParaRPr lang="en-GB" dirty="0"/>
          </a:p>
        </p:txBody>
      </p:sp>
      <p:grpSp>
        <p:nvGrpSpPr>
          <p:cNvPr id="5" name="Group 4"/>
          <p:cNvGrpSpPr/>
          <p:nvPr/>
        </p:nvGrpSpPr>
        <p:grpSpPr>
          <a:xfrm>
            <a:off x="6705600" y="5715000"/>
            <a:ext cx="2133600" cy="609600"/>
            <a:chOff x="228600" y="4648200"/>
            <a:chExt cx="2133600" cy="609600"/>
          </a:xfrm>
        </p:grpSpPr>
        <p:graphicFrame>
          <p:nvGraphicFramePr>
            <p:cNvPr id="6" name="Object 5"/>
            <p:cNvGraphicFramePr>
              <a:graphicFrameLocks noChangeAspect="1"/>
            </p:cNvGraphicFramePr>
            <p:nvPr/>
          </p:nvGraphicFramePr>
          <p:xfrm>
            <a:off x="457200" y="4737100"/>
            <a:ext cx="1752600" cy="444500"/>
          </p:xfrm>
          <a:graphic>
            <a:graphicData uri="http://schemas.openxmlformats.org/presentationml/2006/ole">
              <p:oleObj spid="_x0000_s36865" name="Equation" r:id="rId3" imgW="901440" imgH="228600" progId="Equation.3">
                <p:embed/>
              </p:oleObj>
            </a:graphicData>
          </a:graphic>
        </p:graphicFrame>
        <p:sp>
          <p:nvSpPr>
            <p:cNvPr id="7" name="Rounded Rectangle 6"/>
            <p:cNvSpPr/>
            <p:nvPr/>
          </p:nvSpPr>
          <p:spPr>
            <a:xfrm>
              <a:off x="228600" y="4648200"/>
              <a:ext cx="2133600" cy="609600"/>
            </a:xfrm>
            <a:prstGeom prst="roundRect">
              <a:avLst/>
            </a:prstGeom>
            <a:solidFill>
              <a:schemeClr val="accent3">
                <a:lumMod val="60000"/>
                <a:lumOff val="40000"/>
                <a:alpha val="30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04800" y="990600"/>
            <a:ext cx="8534038" cy="4633912"/>
            <a:chOff x="304800" y="1233488"/>
            <a:chExt cx="8534038" cy="4633912"/>
          </a:xfrm>
        </p:grpSpPr>
        <p:graphicFrame>
          <p:nvGraphicFramePr>
            <p:cNvPr id="9" name="Object 8"/>
            <p:cNvGraphicFramePr>
              <a:graphicFrameLocks noChangeAspect="1"/>
            </p:cNvGraphicFramePr>
            <p:nvPr/>
          </p:nvGraphicFramePr>
          <p:xfrm>
            <a:off x="304800" y="1233488"/>
            <a:ext cx="8534038" cy="4633912"/>
          </p:xfrm>
          <a:graphic>
            <a:graphicData uri="http://schemas.openxmlformats.org/presentationml/2006/ole">
              <p:oleObj spid="_x0000_s36866" name="Worksheet" r:id="rId4" imgW="8086547" imgH="4391076" progId="Excel.Sheet.8">
                <p:embed/>
              </p:oleObj>
            </a:graphicData>
          </a:graphic>
        </p:graphicFrame>
        <p:sp>
          <p:nvSpPr>
            <p:cNvPr id="10" name="Rounded Rectangle 9"/>
            <p:cNvSpPr/>
            <p:nvPr/>
          </p:nvSpPr>
          <p:spPr>
            <a:xfrm>
              <a:off x="2667000" y="3200400"/>
              <a:ext cx="762000" cy="228600"/>
            </a:xfrm>
            <a:prstGeom prst="roundRect">
              <a:avLst/>
            </a:prstGeom>
            <a:noFill/>
            <a:ln w="38100">
              <a:solidFill>
                <a:srgbClr val="CC33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241941" y="5646003"/>
            <a:ext cx="432996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it-IT" sz="1600" dirty="0" smtClean="0"/>
              <a:t> changing the efficiency of electron veto to tight</a:t>
            </a:r>
          </a:p>
          <a:p>
            <a:pPr>
              <a:buFont typeface="Wingdings" pitchFamily="2" charset="2"/>
              <a:buChar char="ü"/>
            </a:pPr>
            <a:r>
              <a:rPr lang="it-IT" sz="1600" dirty="0" smtClean="0"/>
              <a:t> signal: from 2373 to 2097</a:t>
            </a:r>
          </a:p>
          <a:p>
            <a:pPr>
              <a:buFont typeface="Wingdings" pitchFamily="2" charset="2"/>
              <a:buChar char="ü"/>
            </a:pPr>
            <a:r>
              <a:rPr lang="it-IT" sz="1600" dirty="0" smtClean="0"/>
              <a:t> Wenu background: from 3038 to 98</a:t>
            </a:r>
            <a:endParaRPr lang="it-IT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Cut flow @ 7 TeV – Trigger</a:t>
            </a:r>
            <a:endParaRPr lang="it-IT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8DFAAD-4AE2-4B6A-81A1-CADA1B382BFC}" type="slidenum">
              <a:rPr lang="en-GB" smtClean="0"/>
              <a:pPr/>
              <a:t>18</a:t>
            </a:fld>
            <a:endParaRPr lang="en-GB" dirty="0"/>
          </a:p>
        </p:txBody>
      </p:sp>
      <p:grpSp>
        <p:nvGrpSpPr>
          <p:cNvPr id="6" name="Group 5"/>
          <p:cNvGrpSpPr/>
          <p:nvPr/>
        </p:nvGrpSpPr>
        <p:grpSpPr>
          <a:xfrm>
            <a:off x="6705600" y="5715000"/>
            <a:ext cx="2133600" cy="609600"/>
            <a:chOff x="228600" y="4648200"/>
            <a:chExt cx="2133600" cy="609600"/>
          </a:xfrm>
        </p:grpSpPr>
        <p:graphicFrame>
          <p:nvGraphicFramePr>
            <p:cNvPr id="7" name="Object 6"/>
            <p:cNvGraphicFramePr>
              <a:graphicFrameLocks noChangeAspect="1"/>
            </p:cNvGraphicFramePr>
            <p:nvPr/>
          </p:nvGraphicFramePr>
          <p:xfrm>
            <a:off x="457200" y="4737100"/>
            <a:ext cx="1752600" cy="444500"/>
          </p:xfrm>
          <a:graphic>
            <a:graphicData uri="http://schemas.openxmlformats.org/presentationml/2006/ole">
              <p:oleObj spid="_x0000_s38914" name="Equation" r:id="rId3" imgW="901440" imgH="228600" progId="Equation.3">
                <p:embed/>
              </p:oleObj>
            </a:graphicData>
          </a:graphic>
        </p:graphicFrame>
        <p:sp>
          <p:nvSpPr>
            <p:cNvPr id="8" name="Rounded Rectangle 7"/>
            <p:cNvSpPr/>
            <p:nvPr/>
          </p:nvSpPr>
          <p:spPr>
            <a:xfrm>
              <a:off x="228600" y="4648200"/>
              <a:ext cx="2133600" cy="609600"/>
            </a:xfrm>
            <a:prstGeom prst="roundRect">
              <a:avLst/>
            </a:prstGeom>
            <a:solidFill>
              <a:schemeClr val="accent3">
                <a:lumMod val="60000"/>
                <a:lumOff val="40000"/>
                <a:alpha val="30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228600" y="5715000"/>
            <a:ext cx="42128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it-IT" dirty="0" smtClean="0"/>
              <a:t>asking just a tau trigger (not MET trigger)</a:t>
            </a:r>
          </a:p>
          <a:p>
            <a:pPr>
              <a:buFont typeface="Wingdings" pitchFamily="2" charset="2"/>
              <a:buChar char="ü"/>
            </a:pPr>
            <a:r>
              <a:rPr lang="it-IT" dirty="0" smtClean="0"/>
              <a:t> increase in QCD background</a:t>
            </a:r>
            <a:endParaRPr lang="it-IT" dirty="0"/>
          </a:p>
        </p:txBody>
      </p:sp>
      <p:grpSp>
        <p:nvGrpSpPr>
          <p:cNvPr id="10" name="Group 9"/>
          <p:cNvGrpSpPr/>
          <p:nvPr/>
        </p:nvGrpSpPr>
        <p:grpSpPr>
          <a:xfrm>
            <a:off x="228600" y="990600"/>
            <a:ext cx="8610600" cy="4675485"/>
            <a:chOff x="228600" y="1191915"/>
            <a:chExt cx="8610600" cy="4675485"/>
          </a:xfrm>
        </p:grpSpPr>
        <p:graphicFrame>
          <p:nvGraphicFramePr>
            <p:cNvPr id="5" name="Object 4"/>
            <p:cNvGraphicFramePr>
              <a:graphicFrameLocks noChangeAspect="1"/>
            </p:cNvGraphicFramePr>
            <p:nvPr/>
          </p:nvGraphicFramePr>
          <p:xfrm>
            <a:off x="228600" y="1191915"/>
            <a:ext cx="8610600" cy="4675485"/>
          </p:xfrm>
          <a:graphic>
            <a:graphicData uri="http://schemas.openxmlformats.org/presentationml/2006/ole">
              <p:oleObj spid="_x0000_s38913" name="Worksheet" r:id="rId4" imgW="8086547" imgH="4391076" progId="Excel.Sheet.8">
                <p:embed/>
              </p:oleObj>
            </a:graphicData>
          </a:graphic>
        </p:graphicFrame>
        <p:sp>
          <p:nvSpPr>
            <p:cNvPr id="12" name="Rounded Rectangle 11"/>
            <p:cNvSpPr/>
            <p:nvPr/>
          </p:nvSpPr>
          <p:spPr>
            <a:xfrm>
              <a:off x="4800600" y="5638800"/>
              <a:ext cx="3810000" cy="228600"/>
            </a:xfrm>
            <a:prstGeom prst="roundRect">
              <a:avLst/>
            </a:prstGeom>
            <a:noFill/>
            <a:ln w="38100">
              <a:solidFill>
                <a:srgbClr val="CC33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Cut flow @ 7 TeV – MET</a:t>
            </a:r>
            <a:endParaRPr lang="it-IT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8DFAAD-4AE2-4B6A-81A1-CADA1B382BFC}" type="slidenum">
              <a:rPr lang="en-GB" smtClean="0"/>
              <a:pPr/>
              <a:t>19</a:t>
            </a:fld>
            <a:endParaRPr lang="en-GB" dirty="0"/>
          </a:p>
        </p:txBody>
      </p:sp>
      <p:grpSp>
        <p:nvGrpSpPr>
          <p:cNvPr id="5" name="Group 4"/>
          <p:cNvGrpSpPr/>
          <p:nvPr/>
        </p:nvGrpSpPr>
        <p:grpSpPr>
          <a:xfrm>
            <a:off x="6705600" y="5715000"/>
            <a:ext cx="2133600" cy="609600"/>
            <a:chOff x="228600" y="4648200"/>
            <a:chExt cx="2133600" cy="609600"/>
          </a:xfrm>
        </p:grpSpPr>
        <p:graphicFrame>
          <p:nvGraphicFramePr>
            <p:cNvPr id="6" name="Object 5"/>
            <p:cNvGraphicFramePr>
              <a:graphicFrameLocks noChangeAspect="1"/>
            </p:cNvGraphicFramePr>
            <p:nvPr/>
          </p:nvGraphicFramePr>
          <p:xfrm>
            <a:off x="457200" y="4737100"/>
            <a:ext cx="1752600" cy="444500"/>
          </p:xfrm>
          <a:graphic>
            <a:graphicData uri="http://schemas.openxmlformats.org/presentationml/2006/ole">
              <p:oleObj spid="_x0000_s37889" name="Equation" r:id="rId3" imgW="901440" imgH="228600" progId="Equation.3">
                <p:embed/>
              </p:oleObj>
            </a:graphicData>
          </a:graphic>
        </p:graphicFrame>
        <p:sp>
          <p:nvSpPr>
            <p:cNvPr id="7" name="Rounded Rectangle 6"/>
            <p:cNvSpPr/>
            <p:nvPr/>
          </p:nvSpPr>
          <p:spPr>
            <a:xfrm>
              <a:off x="228600" y="4648200"/>
              <a:ext cx="2133600" cy="609600"/>
            </a:xfrm>
            <a:prstGeom prst="roundRect">
              <a:avLst/>
            </a:prstGeom>
            <a:solidFill>
              <a:schemeClr val="accent3">
                <a:lumMod val="60000"/>
                <a:lumOff val="40000"/>
                <a:alpha val="30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228600" y="5638800"/>
            <a:ext cx="410785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it-IT" sz="1600" dirty="0" smtClean="0"/>
              <a:t>Cutting with MET &gt; 30 GeV instead of 40 GeV</a:t>
            </a:r>
          </a:p>
          <a:p>
            <a:pPr>
              <a:buFont typeface="Wingdings" pitchFamily="2" charset="2"/>
              <a:buChar char="ü"/>
            </a:pPr>
            <a:r>
              <a:rPr lang="it-IT" sz="1600" dirty="0" smtClean="0"/>
              <a:t> increase in QCD background</a:t>
            </a:r>
          </a:p>
          <a:p>
            <a:pPr>
              <a:buFont typeface="Wingdings" pitchFamily="2" charset="2"/>
              <a:buChar char="ü"/>
            </a:pPr>
            <a:r>
              <a:rPr lang="it-IT" sz="1600" dirty="0" smtClean="0"/>
              <a:t> 4 X signal</a:t>
            </a:r>
            <a:endParaRPr lang="it-IT" sz="1600" dirty="0"/>
          </a:p>
        </p:txBody>
      </p:sp>
      <p:grpSp>
        <p:nvGrpSpPr>
          <p:cNvPr id="12" name="Group 11"/>
          <p:cNvGrpSpPr/>
          <p:nvPr/>
        </p:nvGrpSpPr>
        <p:grpSpPr>
          <a:xfrm>
            <a:off x="304800" y="990600"/>
            <a:ext cx="8534038" cy="4633912"/>
            <a:chOff x="304800" y="1233488"/>
            <a:chExt cx="8534038" cy="4633912"/>
          </a:xfrm>
        </p:grpSpPr>
        <p:graphicFrame>
          <p:nvGraphicFramePr>
            <p:cNvPr id="8" name="Object 7"/>
            <p:cNvGraphicFramePr>
              <a:graphicFrameLocks noChangeAspect="1"/>
            </p:cNvGraphicFramePr>
            <p:nvPr/>
          </p:nvGraphicFramePr>
          <p:xfrm>
            <a:off x="304800" y="1233488"/>
            <a:ext cx="8534038" cy="4633912"/>
          </p:xfrm>
          <a:graphic>
            <a:graphicData uri="http://schemas.openxmlformats.org/presentationml/2006/ole">
              <p:oleObj spid="_x0000_s37890" name="Worksheet" r:id="rId4" imgW="8086547" imgH="4391076" progId="Excel.Sheet.8">
                <p:embed/>
              </p:oleObj>
            </a:graphicData>
          </a:graphic>
        </p:graphicFrame>
        <p:sp>
          <p:nvSpPr>
            <p:cNvPr id="10" name="Rounded Rectangle 9"/>
            <p:cNvSpPr/>
            <p:nvPr/>
          </p:nvSpPr>
          <p:spPr>
            <a:xfrm>
              <a:off x="4800600" y="5638800"/>
              <a:ext cx="3810000" cy="228600"/>
            </a:xfrm>
            <a:prstGeom prst="roundRect">
              <a:avLst/>
            </a:prstGeom>
            <a:noFill/>
            <a:ln w="38100">
              <a:solidFill>
                <a:srgbClr val="CC33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1" name="Rounded Rectangle 10"/>
            <p:cNvSpPr/>
            <p:nvPr/>
          </p:nvSpPr>
          <p:spPr>
            <a:xfrm>
              <a:off x="1752600" y="3200400"/>
              <a:ext cx="685800" cy="228600"/>
            </a:xfrm>
            <a:prstGeom prst="roundRect">
              <a:avLst/>
            </a:prstGeom>
            <a:noFill/>
            <a:ln w="38100">
              <a:solidFill>
                <a:srgbClr val="CC33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W→</a:t>
            </a:r>
            <a:r>
              <a:rPr lang="el-GR" dirty="0" smtClean="0"/>
              <a:t>τν</a:t>
            </a:r>
            <a:r>
              <a:rPr lang="it-IT" dirty="0" smtClean="0"/>
              <a:t> Analysis</a:t>
            </a:r>
            <a:endParaRPr lang="it-IT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8DFAAD-4AE2-4B6A-81A1-CADA1B382BFC}" type="slidenum">
              <a:rPr lang="en-GB" smtClean="0"/>
              <a:pPr/>
              <a:t>2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Cut flow @ 7 TeV</a:t>
            </a:r>
            <a:endParaRPr lang="it-IT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8DFAAD-4AE2-4B6A-81A1-CADA1B382BFC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304800" y="1219200"/>
            <a:ext cx="84582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it-IT" dirty="0" smtClean="0"/>
              <a:t> Many changes in the </a:t>
            </a:r>
            <a:r>
              <a:rPr lang="it-IT" dirty="0" smtClean="0"/>
              <a:t>thresholds </a:t>
            </a:r>
            <a:r>
              <a:rPr lang="it-IT" dirty="0" smtClean="0"/>
              <a:t>of the </a:t>
            </a:r>
            <a:r>
              <a:rPr lang="it-IT" dirty="0" smtClean="0"/>
              <a:t>cuts have </a:t>
            </a:r>
            <a:r>
              <a:rPr lang="it-IT" dirty="0" smtClean="0"/>
              <a:t>been tried.</a:t>
            </a:r>
          </a:p>
          <a:p>
            <a:pPr lvl="1">
              <a:buFont typeface="Arial" pitchFamily="34" charset="0"/>
              <a:buChar char="•"/>
            </a:pPr>
            <a:r>
              <a:rPr lang="it-IT" dirty="0" smtClean="0"/>
              <a:t> trigger</a:t>
            </a:r>
          </a:p>
          <a:p>
            <a:pPr lvl="1">
              <a:buFont typeface="Arial" pitchFamily="34" charset="0"/>
              <a:buChar char="•"/>
            </a:pPr>
            <a:r>
              <a:rPr lang="it-IT" dirty="0" smtClean="0"/>
              <a:t> missing Et</a:t>
            </a:r>
          </a:p>
          <a:p>
            <a:pPr lvl="1">
              <a:buFont typeface="Arial" pitchFamily="34" charset="0"/>
              <a:buChar char="•"/>
            </a:pPr>
            <a:r>
              <a:rPr lang="it-IT" dirty="0" smtClean="0"/>
              <a:t> tau Et</a:t>
            </a:r>
          </a:p>
          <a:p>
            <a:pPr lvl="1">
              <a:buFont typeface="Arial" pitchFamily="34" charset="0"/>
              <a:buChar char="•"/>
            </a:pPr>
            <a:r>
              <a:rPr lang="it-IT" dirty="0" smtClean="0"/>
              <a:t> lepton veto</a:t>
            </a:r>
          </a:p>
          <a:p>
            <a:pPr lvl="1">
              <a:buFont typeface="Arial" pitchFamily="34" charset="0"/>
              <a:buChar char="•"/>
            </a:pPr>
            <a:r>
              <a:rPr lang="it-IT" dirty="0" smtClean="0"/>
              <a:t> … </a:t>
            </a:r>
          </a:p>
          <a:p>
            <a:pPr>
              <a:buFont typeface="Wingdings" pitchFamily="2" charset="2"/>
              <a:buChar char="ü"/>
            </a:pPr>
            <a:r>
              <a:rPr lang="it-IT" dirty="0" smtClean="0"/>
              <a:t> The one that turned out to be the most useful is the electron veto from the tau identification.</a:t>
            </a:r>
          </a:p>
          <a:p>
            <a:pPr>
              <a:buFont typeface="Wingdings" pitchFamily="2" charset="2"/>
              <a:buChar char="ü"/>
            </a:pPr>
            <a:r>
              <a:rPr lang="it-IT" dirty="0" smtClean="0"/>
              <a:t> Starting from this change, it is possible to adjust the other </a:t>
            </a:r>
            <a:r>
              <a:rPr lang="it-IT" dirty="0" smtClean="0"/>
              <a:t>cuts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Plans for the future</a:t>
            </a:r>
            <a:endParaRPr lang="it-IT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8DFAAD-4AE2-4B6A-81A1-CADA1B382BFC}" type="slidenum">
              <a:rPr lang="en-GB" smtClean="0"/>
              <a:pPr/>
              <a:t>21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ToDoList</a:t>
            </a:r>
            <a:endParaRPr lang="it-IT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8DFAAD-4AE2-4B6A-81A1-CADA1B382BFC}" type="slidenum">
              <a:rPr lang="en-GB" smtClean="0"/>
              <a:pPr/>
              <a:t>22</a:t>
            </a:fld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1219200"/>
            <a:ext cx="8657203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it-IT" dirty="0" smtClean="0"/>
              <a:t> The tau ID community has just swithched from Cone4H1TopoJets to </a:t>
            </a:r>
            <a:r>
              <a:rPr lang="it-IT" dirty="0" smtClean="0">
                <a:solidFill>
                  <a:srgbClr val="CC3399"/>
                </a:solidFill>
              </a:rPr>
              <a:t>AntiKt4H1TopoJets</a:t>
            </a:r>
            <a:r>
              <a:rPr lang="it-IT" dirty="0" smtClean="0"/>
              <a:t> for the jet algorithm used to seed a tau. </a:t>
            </a:r>
          </a:p>
          <a:p>
            <a:pPr lvl="1">
              <a:buFont typeface="Wingdings" pitchFamily="2" charset="2"/>
              <a:buChar char="§"/>
            </a:pPr>
            <a:r>
              <a:rPr lang="it-IT" dirty="0" smtClean="0"/>
              <a:t> I am participating in the production of D3PDs from the newly reconstructed datasets.</a:t>
            </a:r>
          </a:p>
          <a:p>
            <a:pPr lvl="1">
              <a:buFont typeface="Wingdings" pitchFamily="2" charset="2"/>
              <a:buChar char="§"/>
            </a:pPr>
            <a:r>
              <a:rPr lang="it-IT" dirty="0" smtClean="0"/>
              <a:t> The analysis has to be moved to this new jet collection.</a:t>
            </a:r>
          </a:p>
          <a:p>
            <a:pPr>
              <a:buFont typeface="Wingdings" pitchFamily="2" charset="2"/>
              <a:buChar char="ü"/>
            </a:pPr>
            <a:r>
              <a:rPr lang="it-IT" dirty="0" smtClean="0"/>
              <a:t> </a:t>
            </a:r>
            <a:r>
              <a:rPr lang="it-IT" dirty="0" smtClean="0">
                <a:solidFill>
                  <a:srgbClr val="CC3399"/>
                </a:solidFill>
              </a:rPr>
              <a:t>Data</a:t>
            </a:r>
            <a:r>
              <a:rPr lang="it-IT" dirty="0" smtClean="0"/>
              <a:t> will soon arrive: I would like to have some tool to quickly check data and compare it to MonteCarlo:</a:t>
            </a:r>
          </a:p>
          <a:p>
            <a:pPr lvl="1">
              <a:buFont typeface="Wingdings" pitchFamily="2" charset="2"/>
              <a:buChar char="§"/>
            </a:pPr>
            <a:r>
              <a:rPr lang="it-IT" dirty="0" smtClean="0"/>
              <a:t> understand </a:t>
            </a:r>
            <a:r>
              <a:rPr lang="it-IT" dirty="0" smtClean="0">
                <a:solidFill>
                  <a:srgbClr val="CC3399"/>
                </a:solidFill>
              </a:rPr>
              <a:t>trigger efficiency</a:t>
            </a:r>
            <a:r>
              <a:rPr lang="it-IT" dirty="0" smtClean="0"/>
              <a:t>, which is a crucial point for our analysis. We will have the possibility to use tau+MET trigger only this year and we have to make sure that this trigger </a:t>
            </a:r>
            <a:r>
              <a:rPr lang="it-IT" dirty="0" smtClean="0"/>
              <a:t>works </a:t>
            </a:r>
            <a:r>
              <a:rPr lang="it-IT" dirty="0" smtClean="0"/>
              <a:t>and has the expected rate</a:t>
            </a:r>
          </a:p>
          <a:p>
            <a:pPr lvl="1">
              <a:buFont typeface="Wingdings" pitchFamily="2" charset="2"/>
              <a:buChar char="§"/>
            </a:pPr>
            <a:r>
              <a:rPr lang="it-IT" dirty="0" smtClean="0"/>
              <a:t> check </a:t>
            </a:r>
            <a:r>
              <a:rPr lang="it-IT" dirty="0" smtClean="0">
                <a:solidFill>
                  <a:srgbClr val="CC3399"/>
                </a:solidFill>
              </a:rPr>
              <a:t>electron/muon Veto </a:t>
            </a:r>
            <a:r>
              <a:rPr lang="it-IT" dirty="0" smtClean="0"/>
              <a:t>efficiencies</a:t>
            </a:r>
            <a:endParaRPr lang="it-IT" dirty="0" smtClean="0"/>
          </a:p>
          <a:p>
            <a:pPr>
              <a:buFont typeface="Wingdings" pitchFamily="2" charset="2"/>
              <a:buChar char="ü"/>
            </a:pPr>
            <a:r>
              <a:rPr lang="it-IT" dirty="0" smtClean="0"/>
              <a:t> Some studies I did for the 10 TeV note are useful also now for the evaluation of the QCD </a:t>
            </a:r>
            <a:r>
              <a:rPr lang="it-IT" dirty="0" smtClean="0"/>
              <a:t>background. </a:t>
            </a:r>
            <a:r>
              <a:rPr lang="it-IT" dirty="0" smtClean="0"/>
              <a:t>It will be important to learn to</a:t>
            </a:r>
            <a:r>
              <a:rPr lang="it-IT" dirty="0" smtClean="0">
                <a:solidFill>
                  <a:srgbClr val="CC3399"/>
                </a:solidFill>
              </a:rPr>
              <a:t> factorize </a:t>
            </a:r>
            <a:r>
              <a:rPr lang="it-IT" dirty="0" smtClean="0"/>
              <a:t>both the cuts and the trigger.</a:t>
            </a:r>
          </a:p>
          <a:p>
            <a:pPr>
              <a:buFont typeface="Wingdings" pitchFamily="2" charset="2"/>
              <a:buChar char="ü"/>
            </a:pPr>
            <a:r>
              <a:rPr lang="it-IT" dirty="0" smtClean="0"/>
              <a:t> The most dangerous background is QCD dijets. I have already had a look at </a:t>
            </a:r>
            <a:r>
              <a:rPr lang="it-IT" dirty="0" smtClean="0">
                <a:solidFill>
                  <a:srgbClr val="CC3399"/>
                </a:solidFill>
              </a:rPr>
              <a:t>estimation of QCD from data</a:t>
            </a:r>
            <a:r>
              <a:rPr lang="it-IT" dirty="0" smtClean="0"/>
              <a:t> (looking at track multiplicity</a:t>
            </a:r>
            <a:r>
              <a:rPr lang="it-IT" dirty="0" smtClean="0"/>
              <a:t>) but for our analysis this seems not to be a very promising approach.</a:t>
            </a:r>
            <a:endParaRPr lang="it-IT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Back up</a:t>
            </a:r>
            <a:endParaRPr lang="it-IT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8DFAAD-4AE2-4B6A-81A1-CADA1B382BFC}" type="slidenum">
              <a:rPr lang="en-GB" smtClean="0"/>
              <a:pPr/>
              <a:t>23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(W+jet) / (Z+jet) ratio – </a:t>
            </a:r>
            <a:r>
              <a:rPr lang="el-GR" dirty="0" smtClean="0"/>
              <a:t>τ</a:t>
            </a:r>
            <a:r>
              <a:rPr lang="it-IT" dirty="0" smtClean="0"/>
              <a:t> channel</a:t>
            </a:r>
            <a:endParaRPr lang="it-IT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8DFAAD-4AE2-4B6A-81A1-CADA1B382BFC}" type="slidenum">
              <a:rPr lang="en-GB" smtClean="0"/>
              <a:pPr/>
              <a:t>24</a:t>
            </a:fld>
            <a:endParaRPr lang="en-GB" dirty="0"/>
          </a:p>
        </p:txBody>
      </p:sp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19175" y="990600"/>
            <a:ext cx="7105650" cy="532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From 10 TeV to 7 TeV</a:t>
            </a:r>
            <a:endParaRPr lang="it-IT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8DFAAD-4AE2-4B6A-81A1-CADA1B382BFC}" type="slidenum">
              <a:rPr lang="en-GB" smtClean="0"/>
              <a:pPr/>
              <a:t>25</a:t>
            </a:fld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57200" y="1371601"/>
          <a:ext cx="3581400" cy="38100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790700"/>
                <a:gridCol w="1790700"/>
              </a:tblGrid>
              <a:tr h="344459">
                <a:tc>
                  <a:txBody>
                    <a:bodyPr/>
                    <a:lstStyle/>
                    <a:p>
                      <a:r>
                        <a:rPr lang="it-IT" sz="1200" dirty="0" smtClean="0"/>
                        <a:t>signal</a:t>
                      </a:r>
                      <a:endParaRPr lang="it-IT" sz="1200" dirty="0"/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/>
                        <a:t>cross section</a:t>
                      </a:r>
                      <a:endParaRPr lang="it-IT" sz="12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  <a:tr h="34445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/>
                        <a:t>W→</a:t>
                      </a:r>
                      <a:r>
                        <a:rPr lang="el-GR" sz="1200" dirty="0" smtClean="0"/>
                        <a:t>τν</a:t>
                      </a:r>
                      <a:r>
                        <a:rPr lang="it-IT" sz="1200" dirty="0" smtClean="0"/>
                        <a:t> (</a:t>
                      </a:r>
                      <a:r>
                        <a:rPr lang="el-GR" sz="1200" dirty="0" smtClean="0"/>
                        <a:t>τ→</a:t>
                      </a:r>
                      <a:r>
                        <a:rPr lang="it-IT" sz="1200" dirty="0" smtClean="0"/>
                        <a:t>had)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/>
                        <a:t>7.69 x 10</a:t>
                      </a:r>
                      <a:r>
                        <a:rPr lang="it-IT" sz="1200" baseline="30000" dirty="0" smtClean="0"/>
                        <a:t>3 </a:t>
                      </a:r>
                      <a:r>
                        <a:rPr lang="it-IT" sz="1200" dirty="0" smtClean="0"/>
                        <a:t>pb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344459">
                <a:tc>
                  <a:txBody>
                    <a:bodyPr/>
                    <a:lstStyle/>
                    <a:p>
                      <a:r>
                        <a:rPr lang="it-IT" sz="1200" dirty="0" smtClean="0">
                          <a:solidFill>
                            <a:schemeClr val="bg1"/>
                          </a:solidFill>
                        </a:rPr>
                        <a:t>background</a:t>
                      </a:r>
                      <a:endParaRPr lang="it-IT" sz="12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200" dirty="0" smtClean="0">
                          <a:solidFill>
                            <a:schemeClr val="bg1"/>
                          </a:solidFill>
                        </a:rPr>
                        <a:t>cross section </a:t>
                      </a:r>
                      <a:endParaRPr lang="it-IT" sz="12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  <a:tr h="34445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/>
                        <a:t>W→</a:t>
                      </a:r>
                      <a:r>
                        <a:rPr lang="el-GR" sz="1200" dirty="0" smtClean="0"/>
                        <a:t>τν</a:t>
                      </a:r>
                      <a:r>
                        <a:rPr lang="it-IT" sz="1200" dirty="0" smtClean="0"/>
                        <a:t> (</a:t>
                      </a:r>
                      <a:r>
                        <a:rPr lang="el-GR" sz="1200" dirty="0" smtClean="0"/>
                        <a:t>τ→</a:t>
                      </a:r>
                      <a:r>
                        <a:rPr lang="it-IT" sz="1200" dirty="0" smtClean="0"/>
                        <a:t>lep)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/>
                        <a:t>4.18 x 10</a:t>
                      </a:r>
                      <a:r>
                        <a:rPr lang="it-IT" sz="1200" baseline="30000" dirty="0" smtClean="0"/>
                        <a:t>3 </a:t>
                      </a:r>
                      <a:r>
                        <a:rPr lang="it-IT" sz="1200" dirty="0" smtClean="0"/>
                        <a:t>pb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347452">
                <a:tc>
                  <a:txBody>
                    <a:bodyPr/>
                    <a:lstStyle/>
                    <a:p>
                      <a:r>
                        <a:rPr lang="it-IT" sz="1200" dirty="0" smtClean="0"/>
                        <a:t>W→e</a:t>
                      </a:r>
                      <a:r>
                        <a:rPr lang="el-GR" sz="1200" dirty="0" smtClean="0"/>
                        <a:t>ν</a:t>
                      </a:r>
                      <a:endParaRPr lang="it-IT" sz="1200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200" dirty="0" smtClean="0"/>
                        <a:t>1.176 x 10</a:t>
                      </a:r>
                      <a:r>
                        <a:rPr lang="it-IT" sz="1200" baseline="30000" dirty="0" smtClean="0"/>
                        <a:t>4</a:t>
                      </a:r>
                      <a:r>
                        <a:rPr lang="it-IT" sz="1200" dirty="0" smtClean="0"/>
                        <a:t> pb</a:t>
                      </a:r>
                      <a:endParaRPr lang="it-IT" sz="1200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347452">
                <a:tc>
                  <a:txBody>
                    <a:bodyPr/>
                    <a:lstStyle/>
                    <a:p>
                      <a:r>
                        <a:rPr lang="it-IT" sz="1200" dirty="0" smtClean="0"/>
                        <a:t>W→</a:t>
                      </a:r>
                      <a:r>
                        <a:rPr lang="el-GR" sz="1200" dirty="0" smtClean="0"/>
                        <a:t>μν</a:t>
                      </a:r>
                      <a:endParaRPr lang="it-IT" sz="1200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/>
                        <a:t>1.176</a:t>
                      </a:r>
                      <a:r>
                        <a:rPr lang="it-IT" sz="1200" baseline="0" dirty="0" smtClean="0"/>
                        <a:t> </a:t>
                      </a:r>
                      <a:r>
                        <a:rPr lang="it-IT" sz="1200" dirty="0" smtClean="0"/>
                        <a:t>x 10</a:t>
                      </a:r>
                      <a:r>
                        <a:rPr lang="it-IT" sz="1200" baseline="30000" dirty="0" smtClean="0"/>
                        <a:t>4</a:t>
                      </a:r>
                      <a:r>
                        <a:rPr lang="it-IT" sz="1200" dirty="0" smtClean="0"/>
                        <a:t> pb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347452">
                <a:tc>
                  <a:txBody>
                    <a:bodyPr/>
                    <a:lstStyle/>
                    <a:p>
                      <a:r>
                        <a:rPr lang="it-IT" sz="1200" dirty="0" smtClean="0"/>
                        <a:t>Z→</a:t>
                      </a:r>
                      <a:r>
                        <a:rPr lang="el-GR" sz="1200" dirty="0" smtClean="0"/>
                        <a:t>ττ</a:t>
                      </a:r>
                      <a:endParaRPr lang="it-IT" sz="1200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/>
                        <a:t>1.128 x 10</a:t>
                      </a:r>
                      <a:r>
                        <a:rPr lang="it-IT" sz="1200" baseline="30000" dirty="0" smtClean="0"/>
                        <a:t>3</a:t>
                      </a:r>
                      <a:r>
                        <a:rPr lang="it-IT" sz="1200" dirty="0" smtClean="0"/>
                        <a:t> pb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347452">
                <a:tc>
                  <a:txBody>
                    <a:bodyPr/>
                    <a:lstStyle/>
                    <a:p>
                      <a:r>
                        <a:rPr lang="it-IT" sz="1200" dirty="0" smtClean="0"/>
                        <a:t>Z→ee</a:t>
                      </a:r>
                      <a:endParaRPr lang="it-IT" sz="1200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/>
                        <a:t>1.144 x 10</a:t>
                      </a:r>
                      <a:r>
                        <a:rPr lang="it-IT" sz="1200" baseline="30000" dirty="0" smtClean="0"/>
                        <a:t>3</a:t>
                      </a:r>
                      <a:r>
                        <a:rPr lang="it-IT" sz="1200" dirty="0" smtClean="0"/>
                        <a:t> pb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347452">
                <a:tc>
                  <a:txBody>
                    <a:bodyPr/>
                    <a:lstStyle/>
                    <a:p>
                      <a:r>
                        <a:rPr lang="it-IT" sz="1200" dirty="0" smtClean="0"/>
                        <a:t>Z→μ</a:t>
                      </a:r>
                      <a:r>
                        <a:rPr lang="el-GR" sz="1200" dirty="0" smtClean="0"/>
                        <a:t>μ</a:t>
                      </a:r>
                      <a:endParaRPr lang="it-IT" sz="1200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/>
                        <a:t>1.144 x 10</a:t>
                      </a:r>
                      <a:r>
                        <a:rPr lang="it-IT" sz="1200" baseline="30000" dirty="0" smtClean="0"/>
                        <a:t>3</a:t>
                      </a:r>
                      <a:r>
                        <a:rPr lang="it-IT" sz="1200" dirty="0" smtClean="0"/>
                        <a:t> pb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347452">
                <a:tc>
                  <a:txBody>
                    <a:bodyPr/>
                    <a:lstStyle/>
                    <a:p>
                      <a:r>
                        <a:rPr lang="it-IT" sz="1200" dirty="0" smtClean="0"/>
                        <a:t>ttbar</a:t>
                      </a:r>
                      <a:endParaRPr lang="it-IT" sz="1200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/>
                        <a:t>3.7 x 10</a:t>
                      </a:r>
                      <a:r>
                        <a:rPr lang="it-IT" sz="1200" baseline="30000" dirty="0" smtClean="0"/>
                        <a:t>2</a:t>
                      </a:r>
                      <a:r>
                        <a:rPr lang="it-IT" sz="1200" dirty="0" smtClean="0"/>
                        <a:t> pb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347452">
                <a:tc>
                  <a:txBody>
                    <a:bodyPr/>
                    <a:lstStyle/>
                    <a:p>
                      <a:r>
                        <a:rPr lang="it-IT" sz="1200" dirty="0" smtClean="0"/>
                        <a:t>QCD di-jets</a:t>
                      </a:r>
                      <a:endParaRPr lang="it-IT" sz="1200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200" dirty="0" smtClean="0"/>
                        <a:t>10</a:t>
                      </a:r>
                      <a:r>
                        <a:rPr lang="it-IT" sz="1200" baseline="30000" dirty="0" smtClean="0"/>
                        <a:t>10</a:t>
                      </a:r>
                      <a:r>
                        <a:rPr lang="it-IT" sz="1200" dirty="0" smtClean="0"/>
                        <a:t> pb</a:t>
                      </a:r>
                      <a:endParaRPr lang="it-IT" sz="1200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105400" y="1371600"/>
          <a:ext cx="3581400" cy="3809996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790700"/>
                <a:gridCol w="1790700"/>
              </a:tblGrid>
              <a:tr h="344458">
                <a:tc>
                  <a:txBody>
                    <a:bodyPr/>
                    <a:lstStyle/>
                    <a:p>
                      <a:r>
                        <a:rPr lang="it-IT" sz="1200" dirty="0" smtClean="0"/>
                        <a:t>signal</a:t>
                      </a:r>
                      <a:endParaRPr lang="it-IT" sz="1200" dirty="0"/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/>
                        <a:t>cross section</a:t>
                      </a:r>
                      <a:endParaRPr lang="it-IT" sz="12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  <a:tr h="34445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/>
                        <a:t>W→</a:t>
                      </a:r>
                      <a:r>
                        <a:rPr lang="el-GR" sz="1200" dirty="0" smtClean="0"/>
                        <a:t>τν</a:t>
                      </a:r>
                      <a:r>
                        <a:rPr lang="it-IT" sz="1200" dirty="0" smtClean="0"/>
                        <a:t> (</a:t>
                      </a:r>
                      <a:r>
                        <a:rPr lang="el-GR" sz="1200" dirty="0" smtClean="0"/>
                        <a:t>τ→</a:t>
                      </a:r>
                      <a:r>
                        <a:rPr lang="it-IT" sz="1200" dirty="0" smtClean="0"/>
                        <a:t>had)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/>
                        <a:t>5.765 x 10</a:t>
                      </a:r>
                      <a:r>
                        <a:rPr lang="it-IT" sz="1200" baseline="30000" dirty="0" smtClean="0"/>
                        <a:t>3 </a:t>
                      </a:r>
                      <a:r>
                        <a:rPr lang="it-IT" sz="1200" dirty="0" smtClean="0"/>
                        <a:t>pb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344458">
                <a:tc>
                  <a:txBody>
                    <a:bodyPr/>
                    <a:lstStyle/>
                    <a:p>
                      <a:r>
                        <a:rPr lang="it-IT" sz="1200" dirty="0" smtClean="0">
                          <a:solidFill>
                            <a:schemeClr val="bg1"/>
                          </a:solidFill>
                        </a:rPr>
                        <a:t>background</a:t>
                      </a:r>
                      <a:endParaRPr lang="it-IT" sz="12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200" dirty="0" smtClean="0">
                          <a:solidFill>
                            <a:schemeClr val="bg1"/>
                          </a:solidFill>
                        </a:rPr>
                        <a:t>cross section </a:t>
                      </a:r>
                      <a:endParaRPr lang="it-IT" sz="12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  <a:tr h="34445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/>
                        <a:t>W→</a:t>
                      </a:r>
                      <a:r>
                        <a:rPr lang="el-GR" sz="1200" dirty="0" smtClean="0"/>
                        <a:t>τν</a:t>
                      </a:r>
                      <a:r>
                        <a:rPr lang="it-IT" sz="1200" dirty="0" smtClean="0"/>
                        <a:t> (</a:t>
                      </a:r>
                      <a:r>
                        <a:rPr lang="el-GR" sz="1200" dirty="0" smtClean="0"/>
                        <a:t>τ→</a:t>
                      </a:r>
                      <a:r>
                        <a:rPr lang="it-IT" sz="1200" dirty="0" smtClean="0"/>
                        <a:t>lep)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200" dirty="0" smtClean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347452">
                <a:tc>
                  <a:txBody>
                    <a:bodyPr/>
                    <a:lstStyle/>
                    <a:p>
                      <a:r>
                        <a:rPr lang="it-IT" sz="1200" dirty="0" smtClean="0"/>
                        <a:t>W→e</a:t>
                      </a:r>
                      <a:r>
                        <a:rPr lang="el-GR" sz="1200" dirty="0" smtClean="0"/>
                        <a:t>ν</a:t>
                      </a:r>
                      <a:endParaRPr lang="it-IT" sz="1200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200" dirty="0" smtClean="0"/>
                        <a:t>8.819 x 10</a:t>
                      </a:r>
                      <a:r>
                        <a:rPr lang="it-IT" sz="1200" baseline="30000" dirty="0" smtClean="0"/>
                        <a:t>3</a:t>
                      </a:r>
                      <a:r>
                        <a:rPr lang="it-IT" sz="1200" dirty="0" smtClean="0"/>
                        <a:t> pb</a:t>
                      </a:r>
                      <a:endParaRPr lang="it-IT" sz="1200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347452">
                <a:tc>
                  <a:txBody>
                    <a:bodyPr/>
                    <a:lstStyle/>
                    <a:p>
                      <a:r>
                        <a:rPr lang="it-IT" sz="1200" dirty="0" smtClean="0"/>
                        <a:t>W→</a:t>
                      </a:r>
                      <a:r>
                        <a:rPr lang="el-GR" sz="1200" dirty="0" smtClean="0"/>
                        <a:t>μν</a:t>
                      </a:r>
                      <a:endParaRPr lang="it-IT" sz="1200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aseline="0" dirty="0" smtClean="0"/>
                        <a:t>8.819 </a:t>
                      </a:r>
                      <a:r>
                        <a:rPr lang="it-IT" sz="1200" dirty="0" smtClean="0"/>
                        <a:t>x 10</a:t>
                      </a:r>
                      <a:r>
                        <a:rPr lang="it-IT" sz="1200" baseline="30000" dirty="0" smtClean="0"/>
                        <a:t>3</a:t>
                      </a:r>
                      <a:r>
                        <a:rPr lang="it-IT" sz="1200" dirty="0" smtClean="0"/>
                        <a:t> pb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347452">
                <a:tc>
                  <a:txBody>
                    <a:bodyPr/>
                    <a:lstStyle/>
                    <a:p>
                      <a:r>
                        <a:rPr lang="it-IT" sz="1200" dirty="0" smtClean="0"/>
                        <a:t>Z→</a:t>
                      </a:r>
                      <a:r>
                        <a:rPr lang="el-GR" sz="1200" dirty="0" smtClean="0"/>
                        <a:t>ττ</a:t>
                      </a:r>
                      <a:endParaRPr lang="it-IT" sz="1200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/>
                        <a:t>0.848 x 10</a:t>
                      </a:r>
                      <a:r>
                        <a:rPr lang="it-IT" sz="1200" baseline="30000" dirty="0" smtClean="0"/>
                        <a:t>3</a:t>
                      </a:r>
                      <a:r>
                        <a:rPr lang="it-IT" sz="1200" dirty="0" smtClean="0"/>
                        <a:t> pb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347452">
                <a:tc>
                  <a:txBody>
                    <a:bodyPr/>
                    <a:lstStyle/>
                    <a:p>
                      <a:r>
                        <a:rPr lang="it-IT" sz="1200" dirty="0" smtClean="0"/>
                        <a:t>Z→ee</a:t>
                      </a:r>
                      <a:endParaRPr lang="it-IT" sz="1200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/>
                        <a:t>0.860x 10</a:t>
                      </a:r>
                      <a:r>
                        <a:rPr lang="it-IT" sz="1200" baseline="30000" dirty="0" smtClean="0"/>
                        <a:t>3</a:t>
                      </a:r>
                      <a:r>
                        <a:rPr lang="it-IT" sz="1200" dirty="0" smtClean="0"/>
                        <a:t> pb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347452">
                <a:tc>
                  <a:txBody>
                    <a:bodyPr/>
                    <a:lstStyle/>
                    <a:p>
                      <a:r>
                        <a:rPr lang="it-IT" sz="1200" dirty="0" smtClean="0"/>
                        <a:t>Z→μ</a:t>
                      </a:r>
                      <a:r>
                        <a:rPr lang="el-GR" sz="1200" dirty="0" smtClean="0"/>
                        <a:t>μ</a:t>
                      </a:r>
                      <a:endParaRPr lang="it-IT" sz="1200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/>
                        <a:t>0.860 x 10</a:t>
                      </a:r>
                      <a:r>
                        <a:rPr lang="it-IT" sz="1200" baseline="30000" dirty="0" smtClean="0"/>
                        <a:t>3</a:t>
                      </a:r>
                      <a:r>
                        <a:rPr lang="it-IT" sz="1200" dirty="0" smtClean="0"/>
                        <a:t> pb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347452">
                <a:tc>
                  <a:txBody>
                    <a:bodyPr/>
                    <a:lstStyle/>
                    <a:p>
                      <a:r>
                        <a:rPr lang="it-IT" sz="1200" dirty="0" smtClean="0"/>
                        <a:t>ttbar</a:t>
                      </a:r>
                      <a:endParaRPr lang="it-IT" sz="1200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/>
                        <a:t>1.6 x 10</a:t>
                      </a:r>
                      <a:r>
                        <a:rPr lang="it-IT" sz="1200" baseline="30000" dirty="0" smtClean="0"/>
                        <a:t>2</a:t>
                      </a:r>
                      <a:r>
                        <a:rPr lang="it-IT" sz="1200" dirty="0" smtClean="0"/>
                        <a:t> pb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347452">
                <a:tc>
                  <a:txBody>
                    <a:bodyPr/>
                    <a:lstStyle/>
                    <a:p>
                      <a:r>
                        <a:rPr lang="it-IT" sz="1200" dirty="0" smtClean="0"/>
                        <a:t>QCD di-jets</a:t>
                      </a:r>
                      <a:endParaRPr lang="it-IT" sz="1200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200" dirty="0" smtClean="0"/>
                        <a:t>10</a:t>
                      </a:r>
                      <a:r>
                        <a:rPr lang="it-IT" sz="1200" baseline="30000" dirty="0" smtClean="0"/>
                        <a:t>10</a:t>
                      </a:r>
                      <a:r>
                        <a:rPr lang="it-IT" sz="1200" dirty="0" smtClean="0"/>
                        <a:t> pb</a:t>
                      </a:r>
                      <a:endParaRPr lang="it-IT" sz="1200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Right Arrow 5"/>
          <p:cNvSpPr/>
          <p:nvPr/>
        </p:nvSpPr>
        <p:spPr>
          <a:xfrm>
            <a:off x="4267200" y="2971800"/>
            <a:ext cx="685800" cy="381000"/>
          </a:xfrm>
          <a:prstGeom prst="rightArrow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D3PD produced</a:t>
            </a:r>
            <a:endParaRPr lang="it-IT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8DFAAD-4AE2-4B6A-81A1-CADA1B382BFC}" type="slidenum">
              <a:rPr lang="en-GB" smtClean="0"/>
              <a:pPr/>
              <a:t>26</a:t>
            </a:fld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228600" y="990600"/>
            <a:ext cx="79248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it-IT" sz="1600" dirty="0" smtClean="0"/>
              <a:t> D3PDs produced for the following datasets: 	</a:t>
            </a:r>
          </a:p>
          <a:p>
            <a:pPr lvl="1">
              <a:buFont typeface="Wingdings" pitchFamily="2" charset="2"/>
              <a:buChar char="ü"/>
            </a:pPr>
            <a:r>
              <a:rPr lang="it-IT" sz="1600" dirty="0" smtClean="0"/>
              <a:t> mc09_7TeV.</a:t>
            </a:r>
            <a:r>
              <a:rPr lang="it-IT" sz="1600" dirty="0" smtClean="0">
                <a:solidFill>
                  <a:srgbClr val="FF0000"/>
                </a:solidFill>
              </a:rPr>
              <a:t>105009.J0</a:t>
            </a:r>
            <a:r>
              <a:rPr lang="it-IT" sz="1600" dirty="0" smtClean="0"/>
              <a:t>_pythia_jetjet.merge.AOD </a:t>
            </a:r>
          </a:p>
          <a:p>
            <a:pPr lvl="1">
              <a:buFont typeface="Wingdings" pitchFamily="2" charset="2"/>
              <a:buChar char="ü"/>
            </a:pPr>
            <a:r>
              <a:rPr lang="it-IT" sz="1600" dirty="0" smtClean="0"/>
              <a:t> mc09_7TeV.</a:t>
            </a:r>
            <a:r>
              <a:rPr lang="it-IT" sz="1600" dirty="0" smtClean="0">
                <a:solidFill>
                  <a:srgbClr val="FF0000"/>
                </a:solidFill>
              </a:rPr>
              <a:t>105010.J1</a:t>
            </a:r>
            <a:r>
              <a:rPr lang="it-IT" sz="1600" dirty="0" smtClean="0"/>
              <a:t>_pythia_jetjet.merge.AOD</a:t>
            </a:r>
          </a:p>
          <a:p>
            <a:pPr lvl="1">
              <a:buFont typeface="Wingdings" pitchFamily="2" charset="2"/>
              <a:buChar char="ü"/>
            </a:pPr>
            <a:r>
              <a:rPr lang="it-IT" sz="1600" dirty="0" smtClean="0"/>
              <a:t> mc09_7TeV.</a:t>
            </a:r>
            <a:r>
              <a:rPr lang="it-IT" sz="1600" dirty="0" smtClean="0">
                <a:solidFill>
                  <a:srgbClr val="FF0000"/>
                </a:solidFill>
              </a:rPr>
              <a:t>105011.J2</a:t>
            </a:r>
            <a:r>
              <a:rPr lang="it-IT" sz="1600" dirty="0" smtClean="0"/>
              <a:t>_pythia_jetjet.merge.AOD</a:t>
            </a:r>
          </a:p>
          <a:p>
            <a:pPr lvl="1">
              <a:buFont typeface="Wingdings" pitchFamily="2" charset="2"/>
              <a:buChar char="ü"/>
            </a:pPr>
            <a:r>
              <a:rPr lang="it-IT" sz="1600" dirty="0" smtClean="0"/>
              <a:t> mc09_7TeV.</a:t>
            </a:r>
            <a:r>
              <a:rPr lang="it-IT" sz="1600" dirty="0" smtClean="0">
                <a:solidFill>
                  <a:srgbClr val="FF0000"/>
                </a:solidFill>
              </a:rPr>
              <a:t>105012.J3</a:t>
            </a:r>
            <a:r>
              <a:rPr lang="it-IT" sz="1600" dirty="0" smtClean="0"/>
              <a:t>_pythia_jetjet.merge.AOD</a:t>
            </a:r>
          </a:p>
          <a:p>
            <a:pPr lvl="1">
              <a:buFont typeface="Wingdings" pitchFamily="2" charset="2"/>
              <a:buChar char="ü"/>
            </a:pPr>
            <a:r>
              <a:rPr lang="it-IT" sz="1600" dirty="0" smtClean="0"/>
              <a:t> mc09_7TeV.</a:t>
            </a:r>
            <a:r>
              <a:rPr lang="it-IT" sz="1600" dirty="0" smtClean="0">
                <a:solidFill>
                  <a:srgbClr val="FF0000"/>
                </a:solidFill>
              </a:rPr>
              <a:t>105013.J4</a:t>
            </a:r>
            <a:r>
              <a:rPr lang="it-IT" sz="1600" dirty="0" smtClean="0"/>
              <a:t>_pythia_jetjet.merge.AOD</a:t>
            </a:r>
          </a:p>
          <a:p>
            <a:pPr lvl="1">
              <a:buFont typeface="Wingdings" pitchFamily="2" charset="2"/>
              <a:buChar char="ü"/>
            </a:pPr>
            <a:r>
              <a:rPr lang="it-IT" sz="1600" dirty="0" smtClean="0"/>
              <a:t> mc09_7TeV.</a:t>
            </a:r>
            <a:r>
              <a:rPr lang="it-IT" sz="1600" dirty="0" smtClean="0">
                <a:solidFill>
                  <a:srgbClr val="FF0000"/>
                </a:solidFill>
              </a:rPr>
              <a:t>105014.J5</a:t>
            </a:r>
            <a:r>
              <a:rPr lang="it-IT" sz="1600" dirty="0" smtClean="0"/>
              <a:t>_pythia_jetjet.merge.AOD</a:t>
            </a:r>
          </a:p>
          <a:p>
            <a:pPr lvl="1">
              <a:buFont typeface="Wingdings" pitchFamily="2" charset="2"/>
              <a:buChar char="ü"/>
            </a:pPr>
            <a:r>
              <a:rPr lang="it-IT" sz="1600" dirty="0" smtClean="0"/>
              <a:t> mc09_7TeV.</a:t>
            </a:r>
            <a:r>
              <a:rPr lang="it-IT" sz="1600" dirty="0" smtClean="0">
                <a:solidFill>
                  <a:srgbClr val="FF0000"/>
                </a:solidFill>
              </a:rPr>
              <a:t>105015.J6</a:t>
            </a:r>
            <a:r>
              <a:rPr lang="it-IT" sz="1600" dirty="0" smtClean="0"/>
              <a:t>_pythia_jetjet.merge.AOD</a:t>
            </a:r>
          </a:p>
          <a:p>
            <a:pPr lvl="1">
              <a:buFont typeface="Wingdings" pitchFamily="2" charset="2"/>
              <a:buChar char="ü"/>
            </a:pPr>
            <a:r>
              <a:rPr lang="it-IT" sz="1600" dirty="0" smtClean="0"/>
              <a:t> mc09_7TeV.</a:t>
            </a:r>
            <a:r>
              <a:rPr lang="it-IT" sz="1600" dirty="0" smtClean="0">
                <a:solidFill>
                  <a:srgbClr val="FF0000"/>
                </a:solidFill>
              </a:rPr>
              <a:t>106020.PythiaWenu_1Lepton</a:t>
            </a:r>
            <a:r>
              <a:rPr lang="it-IT" sz="1600" dirty="0" smtClean="0"/>
              <a:t>.merge.AOD</a:t>
            </a:r>
          </a:p>
          <a:p>
            <a:pPr lvl="1">
              <a:buFont typeface="Wingdings" pitchFamily="2" charset="2"/>
              <a:buChar char="ü"/>
            </a:pPr>
            <a:r>
              <a:rPr lang="it-IT" sz="1600" dirty="0" smtClean="0"/>
              <a:t> mc09_7TeV.</a:t>
            </a:r>
            <a:r>
              <a:rPr lang="it-IT" sz="1600" dirty="0" smtClean="0">
                <a:solidFill>
                  <a:srgbClr val="FF0000"/>
                </a:solidFill>
              </a:rPr>
              <a:t>106021.PythiaWmunu_1Lepton</a:t>
            </a:r>
            <a:r>
              <a:rPr lang="it-IT" sz="1600" dirty="0" smtClean="0"/>
              <a:t>.merge.AOD</a:t>
            </a:r>
          </a:p>
          <a:p>
            <a:pPr lvl="1">
              <a:buFont typeface="Wingdings" pitchFamily="2" charset="2"/>
              <a:buChar char="ü"/>
            </a:pPr>
            <a:r>
              <a:rPr lang="it-IT" sz="1600" dirty="0" smtClean="0"/>
              <a:t> mc09_7TeV.</a:t>
            </a:r>
            <a:r>
              <a:rPr lang="it-IT" sz="1600" dirty="0" smtClean="0">
                <a:solidFill>
                  <a:srgbClr val="FF0000"/>
                </a:solidFill>
              </a:rPr>
              <a:t>106022.PythiaWtaunu_1Lepton</a:t>
            </a:r>
            <a:r>
              <a:rPr lang="it-IT" sz="1600" dirty="0" smtClean="0"/>
              <a:t>.merge.AOD</a:t>
            </a:r>
          </a:p>
          <a:p>
            <a:pPr lvl="1">
              <a:buFont typeface="Wingdings" pitchFamily="2" charset="2"/>
              <a:buChar char="ü"/>
            </a:pPr>
            <a:r>
              <a:rPr lang="it-IT" sz="1600" dirty="0" smtClean="0"/>
              <a:t> mc09_7TeV.</a:t>
            </a:r>
            <a:r>
              <a:rPr lang="it-IT" sz="1600" dirty="0" smtClean="0">
                <a:solidFill>
                  <a:srgbClr val="FF0000"/>
                </a:solidFill>
              </a:rPr>
              <a:t>106023.PythiaWhadtaunu</a:t>
            </a:r>
            <a:r>
              <a:rPr lang="it-IT" sz="1600" dirty="0" smtClean="0"/>
              <a:t>.merge.AOD</a:t>
            </a:r>
          </a:p>
          <a:p>
            <a:pPr lvl="1">
              <a:buFont typeface="Wingdings" pitchFamily="2" charset="2"/>
              <a:buChar char="ü"/>
            </a:pPr>
            <a:r>
              <a:rPr lang="it-IT" sz="1600" dirty="0" smtClean="0"/>
              <a:t> mc09_7TeV.</a:t>
            </a:r>
            <a:r>
              <a:rPr lang="it-IT" sz="1600" dirty="0" smtClean="0">
                <a:solidFill>
                  <a:srgbClr val="FF0000"/>
                </a:solidFill>
              </a:rPr>
              <a:t>106050.PythiaZee_1Lepton</a:t>
            </a:r>
            <a:r>
              <a:rPr lang="it-IT" sz="1600" dirty="0" smtClean="0"/>
              <a:t>.merge.AOD</a:t>
            </a:r>
          </a:p>
          <a:p>
            <a:pPr lvl="1">
              <a:buFont typeface="Wingdings" pitchFamily="2" charset="2"/>
              <a:buChar char="ü"/>
            </a:pPr>
            <a:r>
              <a:rPr lang="it-IT" sz="1600" dirty="0" smtClean="0"/>
              <a:t> mc09_7TeV.</a:t>
            </a:r>
            <a:r>
              <a:rPr lang="it-IT" sz="1600" dirty="0" smtClean="0">
                <a:solidFill>
                  <a:srgbClr val="FF0000"/>
                </a:solidFill>
              </a:rPr>
              <a:t>106051.PythiaZmumu_1Lepton</a:t>
            </a:r>
            <a:r>
              <a:rPr lang="it-IT" sz="1600" dirty="0" smtClean="0"/>
              <a:t>.merge.AOD</a:t>
            </a:r>
          </a:p>
          <a:p>
            <a:pPr lvl="1">
              <a:buFont typeface="Wingdings" pitchFamily="2" charset="2"/>
              <a:buChar char="ü"/>
            </a:pPr>
            <a:r>
              <a:rPr lang="it-IT" sz="1600" dirty="0" smtClean="0"/>
              <a:t> mc09_7TeV.</a:t>
            </a:r>
            <a:r>
              <a:rPr lang="it-IT" sz="1600" dirty="0" smtClean="0">
                <a:solidFill>
                  <a:srgbClr val="FF0000"/>
                </a:solidFill>
              </a:rPr>
              <a:t>106052.PythiaZtautau</a:t>
            </a:r>
            <a:r>
              <a:rPr lang="it-IT" sz="1600" dirty="0" smtClean="0"/>
              <a:t>.merge.AOD</a:t>
            </a:r>
          </a:p>
          <a:p>
            <a:pPr lvl="1">
              <a:buFont typeface="Wingdings" pitchFamily="2" charset="2"/>
              <a:buChar char="ü"/>
            </a:pPr>
            <a:r>
              <a:rPr lang="it-IT" sz="1600" dirty="0" smtClean="0"/>
              <a:t> mc09_7TeV.</a:t>
            </a:r>
            <a:r>
              <a:rPr lang="it-IT" sz="1600" dirty="0" smtClean="0">
                <a:solidFill>
                  <a:srgbClr val="FF0000"/>
                </a:solidFill>
              </a:rPr>
              <a:t>105200.T1_McAtNlo_Jimmy</a:t>
            </a:r>
            <a:r>
              <a:rPr lang="it-IT" sz="1600" dirty="0" smtClean="0"/>
              <a:t>.merge.AOD</a:t>
            </a:r>
          </a:p>
          <a:p>
            <a:pPr>
              <a:buFont typeface="Wingdings" pitchFamily="2" charset="2"/>
              <a:buChar char="Ø"/>
            </a:pPr>
            <a:r>
              <a:rPr lang="it-IT" sz="1600" dirty="0" smtClean="0"/>
              <a:t> and for reco tags:</a:t>
            </a:r>
          </a:p>
          <a:p>
            <a:pPr lvl="1">
              <a:buFont typeface="Wingdings" pitchFamily="2" charset="2"/>
              <a:buChar char="ü"/>
            </a:pPr>
            <a:r>
              <a:rPr lang="it-IT" sz="1600" dirty="0" smtClean="0"/>
              <a:t> e468_s624_s633_r1085_r1113/</a:t>
            </a:r>
          </a:p>
          <a:p>
            <a:pPr lvl="1">
              <a:buFont typeface="Wingdings" pitchFamily="2" charset="2"/>
              <a:buChar char="ü"/>
            </a:pPr>
            <a:r>
              <a:rPr lang="it-IT" sz="1600" dirty="0" smtClean="0"/>
              <a:t> e468_s624_s633_r1064_r1051/ </a:t>
            </a:r>
          </a:p>
          <a:p>
            <a:pPr>
              <a:buFont typeface="Wingdings" pitchFamily="2" charset="2"/>
              <a:buChar char="Ø"/>
            </a:pPr>
            <a:r>
              <a:rPr lang="it-IT" sz="1600" dirty="0" smtClean="0"/>
              <a:t> all stored in </a:t>
            </a:r>
            <a:r>
              <a:rPr lang="it-IT" sz="1600" dirty="0" smtClean="0">
                <a:solidFill>
                  <a:srgbClr val="FF0000"/>
                </a:solidFill>
              </a:rPr>
              <a:t>/users2/dellasta/WTauNuAnalysis/WTauNu_7TeV</a:t>
            </a:r>
            <a:r>
              <a:rPr lang="it-IT" sz="1600" dirty="0" smtClean="0"/>
              <a:t> </a:t>
            </a:r>
          </a:p>
          <a:p>
            <a:r>
              <a:rPr lang="it-IT" sz="1600" dirty="0" smtClean="0"/>
              <a:t>    (called user09.LidiaDellAsta.DATASET.D3PD.blabla) – will subscribe them to Milano</a:t>
            </a:r>
            <a:endParaRPr lang="it-IT" sz="1600" dirty="0" smtClean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248400" y="1750874"/>
            <a:ext cx="2286000" cy="1754326"/>
          </a:xfrm>
          <a:prstGeom prst="rect">
            <a:avLst/>
          </a:prstGeom>
          <a:ln>
            <a:solidFill>
              <a:schemeClr val="accent3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If you are already using D3PDs or wondering if they are useful for your analysis, please try and use them! 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Cut flow @ 7 TeV – Tau energy      /1</a:t>
            </a:r>
            <a:endParaRPr lang="it-IT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8DFAAD-4AE2-4B6A-81A1-CADA1B382BFC}" type="slidenum">
              <a:rPr lang="en-GB" smtClean="0"/>
              <a:pPr/>
              <a:t>27</a:t>
            </a:fld>
            <a:endParaRPr lang="en-GB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304800" y="1233488"/>
          <a:ext cx="8534038" cy="4633912"/>
        </p:xfrm>
        <a:graphic>
          <a:graphicData uri="http://schemas.openxmlformats.org/presentationml/2006/ole">
            <p:oleObj spid="_x0000_s35841" name="Worksheet" r:id="rId3" imgW="8086547" imgH="4391076" progId="Excel.Sheet.8">
              <p:embed/>
            </p:oleObj>
          </a:graphicData>
        </a:graphic>
      </p:graphicFrame>
      <p:grpSp>
        <p:nvGrpSpPr>
          <p:cNvPr id="6" name="Group 5"/>
          <p:cNvGrpSpPr/>
          <p:nvPr/>
        </p:nvGrpSpPr>
        <p:grpSpPr>
          <a:xfrm>
            <a:off x="5867400" y="5943600"/>
            <a:ext cx="2133600" cy="609600"/>
            <a:chOff x="228600" y="4648200"/>
            <a:chExt cx="2133600" cy="609600"/>
          </a:xfrm>
        </p:grpSpPr>
        <p:graphicFrame>
          <p:nvGraphicFramePr>
            <p:cNvPr id="7" name="Object 6"/>
            <p:cNvGraphicFramePr>
              <a:graphicFrameLocks noChangeAspect="1"/>
            </p:cNvGraphicFramePr>
            <p:nvPr/>
          </p:nvGraphicFramePr>
          <p:xfrm>
            <a:off x="457200" y="4737100"/>
            <a:ext cx="1752600" cy="444500"/>
          </p:xfrm>
          <a:graphic>
            <a:graphicData uri="http://schemas.openxmlformats.org/presentationml/2006/ole">
              <p:oleObj spid="_x0000_s35842" name="Equation" r:id="rId4" imgW="901440" imgH="228600" progId="Equation.3">
                <p:embed/>
              </p:oleObj>
            </a:graphicData>
          </a:graphic>
        </p:graphicFrame>
        <p:sp>
          <p:nvSpPr>
            <p:cNvPr id="8" name="Rounded Rectangle 7"/>
            <p:cNvSpPr/>
            <p:nvPr/>
          </p:nvSpPr>
          <p:spPr>
            <a:xfrm>
              <a:off x="228600" y="4648200"/>
              <a:ext cx="2133600" cy="609600"/>
            </a:xfrm>
            <a:prstGeom prst="roundRect">
              <a:avLst/>
            </a:prstGeom>
            <a:solidFill>
              <a:schemeClr val="accent3">
                <a:lumMod val="60000"/>
                <a:lumOff val="40000"/>
                <a:alpha val="30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228600" y="6019800"/>
            <a:ext cx="50965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it-IT" dirty="0" smtClean="0"/>
              <a:t> changing the the upper cut on tau Et to 100 GeV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Cut flow @ 7 TeV – Tau energy      /2</a:t>
            </a:r>
            <a:endParaRPr lang="it-IT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8DFAAD-4AE2-4B6A-81A1-CADA1B382BFC}" type="slidenum">
              <a:rPr lang="en-GB" smtClean="0"/>
              <a:pPr/>
              <a:t>28</a:t>
            </a:fld>
            <a:endParaRPr lang="en-GB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305162" y="1233488"/>
          <a:ext cx="8534038" cy="4633912"/>
        </p:xfrm>
        <a:graphic>
          <a:graphicData uri="http://schemas.openxmlformats.org/presentationml/2006/ole">
            <p:oleObj spid="_x0000_s44034" name="Worksheet" r:id="rId3" imgW="8086547" imgH="4391076" progId="Excel.Sheet.8">
              <p:embed/>
            </p:oleObj>
          </a:graphicData>
        </a:graphic>
      </p:graphicFrame>
      <p:grpSp>
        <p:nvGrpSpPr>
          <p:cNvPr id="6" name="Group 5"/>
          <p:cNvGrpSpPr/>
          <p:nvPr/>
        </p:nvGrpSpPr>
        <p:grpSpPr>
          <a:xfrm>
            <a:off x="5867400" y="5943600"/>
            <a:ext cx="2133600" cy="609600"/>
            <a:chOff x="228600" y="4648200"/>
            <a:chExt cx="2133600" cy="609600"/>
          </a:xfrm>
        </p:grpSpPr>
        <p:graphicFrame>
          <p:nvGraphicFramePr>
            <p:cNvPr id="7" name="Object 6"/>
            <p:cNvGraphicFramePr>
              <a:graphicFrameLocks noChangeAspect="1"/>
            </p:cNvGraphicFramePr>
            <p:nvPr/>
          </p:nvGraphicFramePr>
          <p:xfrm>
            <a:off x="457200" y="4737100"/>
            <a:ext cx="1752600" cy="444500"/>
          </p:xfrm>
          <a:graphic>
            <a:graphicData uri="http://schemas.openxmlformats.org/presentationml/2006/ole">
              <p:oleObj spid="_x0000_s44035" name="Equation" r:id="rId4" imgW="901440" imgH="228600" progId="Equation.3">
                <p:embed/>
              </p:oleObj>
            </a:graphicData>
          </a:graphic>
        </p:graphicFrame>
        <p:sp>
          <p:nvSpPr>
            <p:cNvPr id="8" name="Rounded Rectangle 7"/>
            <p:cNvSpPr/>
            <p:nvPr/>
          </p:nvSpPr>
          <p:spPr>
            <a:xfrm>
              <a:off x="228600" y="4648200"/>
              <a:ext cx="2133600" cy="609600"/>
            </a:xfrm>
            <a:prstGeom prst="roundRect">
              <a:avLst/>
            </a:prstGeom>
            <a:solidFill>
              <a:schemeClr val="accent3">
                <a:lumMod val="60000"/>
                <a:lumOff val="40000"/>
                <a:alpha val="30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228600" y="6019800"/>
            <a:ext cx="45725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it-IT" dirty="0" smtClean="0"/>
              <a:t> </a:t>
            </a:r>
            <a:r>
              <a:rPr lang="it-IT" dirty="0" smtClean="0"/>
              <a:t>changing </a:t>
            </a:r>
            <a:r>
              <a:rPr lang="it-IT" dirty="0" smtClean="0"/>
              <a:t>the lower cut on tau Et to 15 GeV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Motivation to W→</a:t>
            </a:r>
            <a:r>
              <a:rPr lang="el-GR" smtClean="0"/>
              <a:t>τν</a:t>
            </a:r>
            <a:r>
              <a:rPr lang="it-IT" smtClean="0"/>
              <a:t> analysis</a:t>
            </a:r>
            <a:endParaRPr lang="it-IT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8DFAAD-4AE2-4B6A-81A1-CADA1B382BFC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152400" y="1066800"/>
            <a:ext cx="55626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it-IT" sz="1600" dirty="0" smtClean="0"/>
              <a:t> Taus are interesting objects because:</a:t>
            </a:r>
          </a:p>
          <a:p>
            <a:pPr lvl="1">
              <a:buFont typeface="Wingdings" pitchFamily="2" charset="2"/>
              <a:buChar char="ü"/>
            </a:pPr>
            <a:r>
              <a:rPr lang="it-IT" sz="1600" dirty="0" smtClean="0"/>
              <a:t> the </a:t>
            </a:r>
            <a:r>
              <a:rPr lang="el-GR" sz="1600" dirty="0" smtClean="0"/>
              <a:t>τ</a:t>
            </a:r>
            <a:r>
              <a:rPr lang="it-IT" sz="1600" dirty="0" smtClean="0"/>
              <a:t> leptons in the final state are important signature for Higgs boson and SUSY searches – as the heaviest lepton, they have the largest coupling to the Higgs boson both in the Standard Model and in the MSSM. </a:t>
            </a:r>
          </a:p>
          <a:p>
            <a:pPr>
              <a:buFont typeface="Wingdings" pitchFamily="2" charset="2"/>
              <a:buChar char="ü"/>
            </a:pPr>
            <a:r>
              <a:rPr lang="it-IT" sz="1600" dirty="0" smtClean="0"/>
              <a:t>  BUT hadronically decaying taus are difficult to identify in hadron collision, due to the overwhelming QCD background.  </a:t>
            </a:r>
          </a:p>
          <a:p>
            <a:pPr algn="ctr"/>
            <a:r>
              <a:rPr lang="en-US" sz="1600" dirty="0" smtClean="0">
                <a:solidFill>
                  <a:schemeClr val="accent4">
                    <a:lumMod val="75000"/>
                  </a:schemeClr>
                </a:solidFill>
              </a:rPr>
              <a:t>understand </a:t>
            </a:r>
            <a:r>
              <a:rPr lang="el-GR" sz="1600" dirty="0" smtClean="0">
                <a:solidFill>
                  <a:schemeClr val="accent4">
                    <a:lumMod val="75000"/>
                  </a:schemeClr>
                </a:solidFill>
              </a:rPr>
              <a:t>τ </a:t>
            </a:r>
            <a:r>
              <a:rPr lang="en-US" sz="1600" baseline="-25000" dirty="0" smtClean="0">
                <a:solidFill>
                  <a:schemeClr val="accent4">
                    <a:lumMod val="75000"/>
                  </a:schemeClr>
                </a:solidFill>
              </a:rPr>
              <a:t>had</a:t>
            </a:r>
            <a:r>
              <a:rPr lang="en-US" sz="1600" dirty="0" smtClean="0">
                <a:solidFill>
                  <a:schemeClr val="accent4">
                    <a:lumMod val="75000"/>
                  </a:schemeClr>
                </a:solidFill>
              </a:rPr>
              <a:t> reconstruction and </a:t>
            </a:r>
          </a:p>
          <a:p>
            <a:pPr algn="ctr"/>
            <a:r>
              <a:rPr lang="en-US" sz="1600" dirty="0" smtClean="0">
                <a:solidFill>
                  <a:schemeClr val="accent4">
                    <a:lumMod val="75000"/>
                  </a:schemeClr>
                </a:solidFill>
              </a:rPr>
              <a:t>identification </a:t>
            </a:r>
          </a:p>
          <a:p>
            <a:pPr algn="ctr"/>
            <a:r>
              <a:rPr lang="en-US" sz="1600" dirty="0" smtClean="0">
                <a:solidFill>
                  <a:schemeClr val="accent4">
                    <a:lumMod val="75000"/>
                  </a:schemeClr>
                </a:solidFill>
              </a:rPr>
              <a:t>is essential and challenging</a:t>
            </a:r>
            <a:endParaRPr lang="it-IT" sz="1600" dirty="0" smtClean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9" name="Right Arrow 8"/>
          <p:cNvSpPr/>
          <p:nvPr/>
        </p:nvSpPr>
        <p:spPr>
          <a:xfrm>
            <a:off x="533400" y="3048000"/>
            <a:ext cx="609600" cy="304800"/>
          </a:xfrm>
          <a:prstGeom prst="rightArrow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40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11266" name="Picture 2" descr="http://dorigo.files.wordpress.com/2008/03/hbr4ge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17218" y="2057400"/>
            <a:ext cx="3574382" cy="2362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2" name="TextBox 11"/>
          <p:cNvSpPr txBox="1"/>
          <p:nvPr/>
        </p:nvSpPr>
        <p:spPr>
          <a:xfrm>
            <a:off x="152400" y="3581400"/>
            <a:ext cx="80010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it-IT" sz="1600" dirty="0" smtClean="0"/>
              <a:t> </a:t>
            </a:r>
            <a:r>
              <a:rPr lang="en-US" sz="1600" dirty="0" smtClean="0"/>
              <a:t>Main processes with </a:t>
            </a:r>
            <a:r>
              <a:rPr lang="el-GR" sz="1600" dirty="0" smtClean="0"/>
              <a:t>τ </a:t>
            </a:r>
            <a:r>
              <a:rPr lang="en-US" sz="1600" baseline="-25000" dirty="0" smtClean="0"/>
              <a:t>had</a:t>
            </a:r>
            <a:r>
              <a:rPr lang="en-US" sz="1600" dirty="0" smtClean="0"/>
              <a:t> final states:</a:t>
            </a:r>
          </a:p>
          <a:p>
            <a:pPr lvl="1">
              <a:buFont typeface="Wingdings" pitchFamily="2" charset="2"/>
              <a:buChar char="ü"/>
            </a:pPr>
            <a:r>
              <a:rPr lang="it-IT" sz="1600" dirty="0" smtClean="0"/>
              <a:t> ttbar      </a:t>
            </a:r>
            <a:r>
              <a:rPr lang="el-GR" sz="1600" dirty="0" smtClean="0"/>
              <a:t>σ</a:t>
            </a:r>
            <a:r>
              <a:rPr lang="it-IT" sz="1600" dirty="0" smtClean="0"/>
              <a:t> = 3.74 x 10</a:t>
            </a:r>
            <a:r>
              <a:rPr lang="it-IT" sz="1600" baseline="30000" dirty="0" smtClean="0"/>
              <a:t>2</a:t>
            </a:r>
            <a:r>
              <a:rPr lang="it-IT" sz="1600" dirty="0" smtClean="0"/>
              <a:t> pb (@10TeV)</a:t>
            </a:r>
          </a:p>
          <a:p>
            <a:pPr lvl="1">
              <a:buFont typeface="Wingdings" pitchFamily="2" charset="2"/>
              <a:buChar char="ü"/>
            </a:pPr>
            <a:r>
              <a:rPr lang="it-IT" sz="1600" dirty="0" smtClean="0"/>
              <a:t> Z →</a:t>
            </a:r>
            <a:r>
              <a:rPr lang="el-GR" sz="1600" dirty="0" smtClean="0"/>
              <a:t>ττ</a:t>
            </a:r>
            <a:r>
              <a:rPr lang="it-IT" sz="1600" dirty="0" smtClean="0"/>
              <a:t>    </a:t>
            </a:r>
            <a:r>
              <a:rPr lang="el-GR" sz="1600" dirty="0" smtClean="0"/>
              <a:t>σ</a:t>
            </a:r>
            <a:r>
              <a:rPr lang="it-IT" sz="1600" dirty="0" smtClean="0"/>
              <a:t> = 1.13 x 10</a:t>
            </a:r>
            <a:r>
              <a:rPr lang="it-IT" sz="1600" baseline="30000" dirty="0" smtClean="0"/>
              <a:t>3</a:t>
            </a:r>
            <a:r>
              <a:rPr lang="it-IT" sz="1600" dirty="0" smtClean="0"/>
              <a:t> pb (@10TeV)</a:t>
            </a:r>
          </a:p>
          <a:p>
            <a:pPr>
              <a:buFont typeface="Wingdings" pitchFamily="2" charset="2"/>
              <a:buChar char="ü"/>
            </a:pPr>
            <a:r>
              <a:rPr lang="it-IT" sz="1600" dirty="0" smtClean="0"/>
              <a:t> </a:t>
            </a:r>
            <a:r>
              <a:rPr lang="it-IT" sz="1600" dirty="0" smtClean="0">
                <a:solidFill>
                  <a:srgbClr val="7030A0"/>
                </a:solidFill>
              </a:rPr>
              <a:t>W→</a:t>
            </a:r>
            <a:r>
              <a:rPr lang="el-GR" sz="1600" dirty="0" smtClean="0">
                <a:solidFill>
                  <a:srgbClr val="7030A0"/>
                </a:solidFill>
              </a:rPr>
              <a:t>τν</a:t>
            </a:r>
            <a:r>
              <a:rPr lang="it-IT" sz="1600" dirty="0" smtClean="0">
                <a:solidFill>
                  <a:srgbClr val="7030A0"/>
                </a:solidFill>
              </a:rPr>
              <a:t> </a:t>
            </a:r>
            <a:r>
              <a:rPr lang="it-IT" sz="1600" dirty="0" smtClean="0"/>
              <a:t>is an interesting channel to study taus:</a:t>
            </a:r>
          </a:p>
          <a:p>
            <a:pPr lvl="1">
              <a:buFont typeface="Wingdings" pitchFamily="2" charset="2"/>
              <a:buChar char="ü"/>
            </a:pPr>
            <a:r>
              <a:rPr lang="it-IT" sz="1600" dirty="0" smtClean="0"/>
              <a:t> it is the most </a:t>
            </a:r>
            <a:r>
              <a:rPr lang="it-IT" sz="1600" dirty="0" smtClean="0">
                <a:solidFill>
                  <a:srgbClr val="7030A0"/>
                </a:solidFill>
              </a:rPr>
              <a:t>abundant</a:t>
            </a:r>
            <a:r>
              <a:rPr lang="it-IT" sz="1600" dirty="0" smtClean="0"/>
              <a:t> source of </a:t>
            </a:r>
            <a:r>
              <a:rPr lang="el-GR" sz="1600" dirty="0" smtClean="0"/>
              <a:t>τ</a:t>
            </a:r>
            <a:r>
              <a:rPr lang="it-IT" sz="1600" dirty="0" smtClean="0"/>
              <a:t> leptons with </a:t>
            </a:r>
            <a:r>
              <a:rPr lang="el-GR" sz="1600" dirty="0" smtClean="0"/>
              <a:t>σ</a:t>
            </a:r>
            <a:r>
              <a:rPr lang="it-IT" sz="1600" dirty="0" smtClean="0"/>
              <a:t> = 7.69 x 10</a:t>
            </a:r>
            <a:r>
              <a:rPr lang="it-IT" sz="1600" baseline="30000" dirty="0" smtClean="0"/>
              <a:t>3</a:t>
            </a:r>
            <a:r>
              <a:rPr lang="it-IT" sz="1600" dirty="0" smtClean="0"/>
              <a:t> pb @10TeV</a:t>
            </a:r>
          </a:p>
          <a:p>
            <a:pPr lvl="1">
              <a:buFont typeface="Wingdings" pitchFamily="2" charset="2"/>
              <a:buChar char="ü"/>
            </a:pPr>
            <a:r>
              <a:rPr lang="it-IT" sz="1600" dirty="0" smtClean="0"/>
              <a:t> it will be possible to study this channel only with the very first data at </a:t>
            </a:r>
            <a:r>
              <a:rPr lang="it-IT" sz="1600" dirty="0" smtClean="0">
                <a:solidFill>
                  <a:srgbClr val="7030A0"/>
                </a:solidFill>
              </a:rPr>
              <a:t>low luminosity </a:t>
            </a:r>
            <a:r>
              <a:rPr lang="it-IT" sz="1600" dirty="0" smtClean="0"/>
              <a:t>(10</a:t>
            </a:r>
            <a:r>
              <a:rPr lang="it-IT" sz="1600" baseline="30000" dirty="0" smtClean="0"/>
              <a:t>31</a:t>
            </a:r>
            <a:r>
              <a:rPr lang="it-IT" sz="1600" dirty="0" smtClean="0"/>
              <a:t> - 10</a:t>
            </a:r>
            <a:r>
              <a:rPr lang="it-IT" sz="1600" baseline="30000" dirty="0" smtClean="0"/>
              <a:t>32 </a:t>
            </a:r>
            <a:r>
              <a:rPr lang="it-IT" sz="1600" dirty="0" smtClean="0"/>
              <a:t>cm</a:t>
            </a:r>
            <a:r>
              <a:rPr lang="it-IT" sz="1600" baseline="30000" dirty="0" smtClean="0"/>
              <a:t>-2</a:t>
            </a:r>
            <a:r>
              <a:rPr lang="it-IT" sz="1600" dirty="0" smtClean="0"/>
              <a:t>s</a:t>
            </a:r>
            <a:r>
              <a:rPr lang="it-IT" sz="1600" baseline="30000" dirty="0" smtClean="0"/>
              <a:t>-1</a:t>
            </a:r>
            <a:r>
              <a:rPr lang="it-IT" sz="1600" dirty="0" smtClean="0"/>
              <a:t>), due to the QCD background rate</a:t>
            </a:r>
          </a:p>
          <a:p>
            <a:pPr>
              <a:buFont typeface="Wingdings" pitchFamily="2" charset="2"/>
              <a:buChar char="ü"/>
            </a:pPr>
            <a:r>
              <a:rPr lang="it-IT" sz="1600" dirty="0" smtClean="0"/>
              <a:t> There are some </a:t>
            </a:r>
            <a:r>
              <a:rPr lang="it-IT" sz="1600" dirty="0" smtClean="0">
                <a:solidFill>
                  <a:srgbClr val="7030A0"/>
                </a:solidFill>
              </a:rPr>
              <a:t>interesting measurements</a:t>
            </a:r>
            <a:r>
              <a:rPr lang="it-IT" sz="1600" dirty="0" smtClean="0"/>
              <a:t> that can be done with 100 pb</a:t>
            </a:r>
            <a:r>
              <a:rPr lang="it-IT" sz="1600" baseline="30000" dirty="0" smtClean="0"/>
              <a:t>-1</a:t>
            </a:r>
            <a:r>
              <a:rPr lang="it-IT" sz="1600" dirty="0" smtClean="0"/>
              <a:t> of data:</a:t>
            </a:r>
          </a:p>
          <a:p>
            <a:pPr lvl="1">
              <a:buFont typeface="Wingdings" pitchFamily="2" charset="2"/>
              <a:buChar char="ü"/>
            </a:pPr>
            <a:r>
              <a:rPr lang="it-IT" sz="1600" dirty="0" smtClean="0"/>
              <a:t> cross section</a:t>
            </a:r>
          </a:p>
          <a:p>
            <a:pPr lvl="1">
              <a:buFont typeface="Wingdings" pitchFamily="2" charset="2"/>
              <a:buChar char="ü"/>
            </a:pPr>
            <a:r>
              <a:rPr lang="it-IT" sz="1600" dirty="0" smtClean="0"/>
              <a:t> BR(W→</a:t>
            </a:r>
            <a:r>
              <a:rPr lang="el-GR" sz="1600" dirty="0" smtClean="0"/>
              <a:t>τν</a:t>
            </a:r>
            <a:r>
              <a:rPr lang="it-IT" sz="1600" dirty="0" smtClean="0"/>
              <a:t>)/BR(W→e</a:t>
            </a:r>
            <a:r>
              <a:rPr lang="el-GR" sz="1600" dirty="0" smtClean="0"/>
              <a:t>ν</a:t>
            </a:r>
            <a:r>
              <a:rPr lang="it-IT" sz="1600" dirty="0" smtClean="0"/>
              <a:t>) ratio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Status of the analysis in ATLAS</a:t>
            </a:r>
            <a:endParaRPr lang="it-IT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8DFAAD-4AE2-4B6A-81A1-CADA1B382BFC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152400" y="1170087"/>
            <a:ext cx="88392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it-IT" dirty="0" smtClean="0"/>
              <a:t> </a:t>
            </a:r>
            <a:r>
              <a:rPr lang="it-IT" dirty="0" smtClean="0">
                <a:solidFill>
                  <a:srgbClr val="7030A0"/>
                </a:solidFill>
              </a:rPr>
              <a:t>14 TeV </a:t>
            </a:r>
            <a:r>
              <a:rPr lang="it-IT" dirty="0" smtClean="0"/>
              <a:t>analysis – documented in a note (ATL-PHYS-INT-2009-011) by Y.Coadou, P.Malecki and E.Richter-Was</a:t>
            </a:r>
          </a:p>
          <a:p>
            <a:endParaRPr lang="it-IT" dirty="0" smtClean="0"/>
          </a:p>
          <a:p>
            <a:pPr>
              <a:buFont typeface="Wingdings" pitchFamily="2" charset="2"/>
              <a:buChar char="ü"/>
            </a:pPr>
            <a:r>
              <a:rPr lang="it-IT" dirty="0" smtClean="0"/>
              <a:t> </a:t>
            </a:r>
            <a:r>
              <a:rPr lang="it-IT" dirty="0" smtClean="0">
                <a:solidFill>
                  <a:srgbClr val="7030A0"/>
                </a:solidFill>
              </a:rPr>
              <a:t>10 TeV </a:t>
            </a:r>
            <a:r>
              <a:rPr lang="it-IT" dirty="0" smtClean="0"/>
              <a:t>analysis – documented in a note (ATL-COM-PHYS-2010-067) G.Nunes-Hanninger, L.Dell’Asta, A.Andreazza, D.Casadei, Y.Coadou, J.Dingfelder, O.Igonkina, J.Kroseberg, P.Malecki, M.Neubauer, E.Richter-Was and A.Sfyrla. </a:t>
            </a:r>
          </a:p>
          <a:p>
            <a:pPr>
              <a:buFont typeface="Wingdings" pitchFamily="2" charset="2"/>
              <a:buChar char="ü"/>
            </a:pPr>
            <a:r>
              <a:rPr lang="it-IT" dirty="0" smtClean="0"/>
              <a:t> For the moment it is just a communication, but we are waiting to be assigned a rewier to become at least an INT note.</a:t>
            </a:r>
          </a:p>
          <a:p>
            <a:pPr>
              <a:buFont typeface="Wingdings" pitchFamily="2" charset="2"/>
              <a:buChar char="ü"/>
            </a:pPr>
            <a:endParaRPr lang="it-IT" dirty="0" smtClean="0"/>
          </a:p>
          <a:p>
            <a:pPr>
              <a:buFont typeface="Wingdings" pitchFamily="2" charset="2"/>
              <a:buChar char="ü"/>
            </a:pPr>
            <a:r>
              <a:rPr lang="it-IT" dirty="0" smtClean="0"/>
              <a:t> </a:t>
            </a:r>
            <a:r>
              <a:rPr lang="it-IT" dirty="0" smtClean="0">
                <a:solidFill>
                  <a:srgbClr val="7030A0"/>
                </a:solidFill>
              </a:rPr>
              <a:t>7 TeV </a:t>
            </a:r>
            <a:r>
              <a:rPr lang="it-IT" dirty="0" smtClean="0"/>
              <a:t>analysis – just started!</a:t>
            </a:r>
          </a:p>
          <a:p>
            <a:endParaRPr lang="it-IT" dirty="0" smtClean="0"/>
          </a:p>
          <a:p>
            <a:pPr>
              <a:buFont typeface="Wingdings" pitchFamily="2" charset="2"/>
              <a:buChar char="ü"/>
            </a:pPr>
            <a:r>
              <a:rPr lang="it-IT" dirty="0" smtClean="0"/>
              <a:t> for the first data analysis many other groups are joining the effort: </a:t>
            </a:r>
          </a:p>
          <a:p>
            <a:pPr lvl="1">
              <a:buFont typeface="Wingdings" pitchFamily="2" charset="2"/>
              <a:buChar char="ü"/>
            </a:pPr>
            <a:r>
              <a:rPr lang="it-IT" dirty="0" smtClean="0"/>
              <a:t> NYU (D.Casadei) wants to do (W+jet)/(Z+jet) ratio in the tau channel</a:t>
            </a:r>
          </a:p>
          <a:p>
            <a:pPr lvl="1">
              <a:buFont typeface="Wingdings" pitchFamily="2" charset="2"/>
              <a:buChar char="ü"/>
            </a:pPr>
            <a:r>
              <a:rPr lang="it-IT" dirty="0" smtClean="0"/>
              <a:t>Yale (S.Demers, many studies done in CDF) specialized in trigger, data quality and tau discrimination from other leptons</a:t>
            </a:r>
          </a:p>
          <a:p>
            <a:pPr lvl="1">
              <a:buFont typeface="Wingdings" pitchFamily="2" charset="2"/>
              <a:buChar char="ü"/>
            </a:pPr>
            <a:r>
              <a:rPr lang="it-IT" dirty="0" smtClean="0"/>
              <a:t> Desy (P.Bechle)</a:t>
            </a:r>
          </a:p>
          <a:p>
            <a:pPr lvl="1">
              <a:buFont typeface="Wingdings" pitchFamily="2" charset="2"/>
              <a:buChar char="ü"/>
            </a:pPr>
            <a:r>
              <a:rPr lang="it-IT" dirty="0" smtClean="0"/>
              <a:t> Witwatersrand (T.Vickey)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0" y="1295400"/>
            <a:ext cx="2971800" cy="211675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W→</a:t>
            </a:r>
            <a:r>
              <a:rPr lang="el-GR" smtClean="0"/>
              <a:t>τν</a:t>
            </a:r>
            <a:r>
              <a:rPr lang="it-IT" smtClean="0"/>
              <a:t> – signal</a:t>
            </a:r>
            <a:endParaRPr lang="it-IT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8DFAAD-4AE2-4B6A-81A1-CADA1B382BFC}" type="slidenum">
              <a:rPr lang="en-GB" smtClean="0"/>
              <a:pPr/>
              <a:t>5</a:t>
            </a:fld>
            <a:endParaRPr lang="en-GB" dirty="0"/>
          </a:p>
        </p:txBody>
      </p:sp>
      <p:pic>
        <p:nvPicPr>
          <p:cNvPr id="4096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1219200"/>
            <a:ext cx="1828800" cy="123898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TextBox 3"/>
          <p:cNvSpPr txBox="1"/>
          <p:nvPr/>
        </p:nvSpPr>
        <p:spPr>
          <a:xfrm>
            <a:off x="2209800" y="1219200"/>
            <a:ext cx="3299365" cy="104644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u="sng" dirty="0" smtClean="0"/>
              <a:t>Signature</a:t>
            </a:r>
            <a:r>
              <a:rPr lang="it-IT" dirty="0" smtClean="0"/>
              <a:t>:</a:t>
            </a:r>
          </a:p>
          <a:p>
            <a:pPr lvl="1">
              <a:buFont typeface="Wingdings" pitchFamily="2" charset="2"/>
              <a:buChar char="ü"/>
            </a:pPr>
            <a:r>
              <a:rPr lang="it-IT" dirty="0" smtClean="0"/>
              <a:t> </a:t>
            </a:r>
            <a:r>
              <a:rPr lang="it-IT" dirty="0" smtClean="0">
                <a:solidFill>
                  <a:srgbClr val="7030A0"/>
                </a:solidFill>
              </a:rPr>
              <a:t>τ lepton</a:t>
            </a:r>
          </a:p>
          <a:p>
            <a:pPr lvl="1"/>
            <a:endParaRPr lang="it-IT" sz="800" dirty="0" smtClean="0"/>
          </a:p>
          <a:p>
            <a:pPr lvl="1">
              <a:buFont typeface="Wingdings" pitchFamily="2" charset="2"/>
              <a:buChar char="ü"/>
            </a:pPr>
            <a:r>
              <a:rPr lang="it-IT" dirty="0" smtClean="0"/>
              <a:t> </a:t>
            </a:r>
            <a:r>
              <a:rPr lang="it-IT" dirty="0" smtClean="0">
                <a:solidFill>
                  <a:srgbClr val="7030A0"/>
                </a:solidFill>
              </a:rPr>
              <a:t>missing transverse energy</a:t>
            </a:r>
            <a:endParaRPr lang="it-IT" dirty="0">
              <a:solidFill>
                <a:srgbClr val="7030A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715000" y="990600"/>
            <a:ext cx="29870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600" dirty="0" smtClean="0"/>
              <a:t>Soft τ lepton with 20&lt;p</a:t>
            </a:r>
            <a:r>
              <a:rPr lang="it-IT" sz="1600" baseline="30000" dirty="0" smtClean="0"/>
              <a:t>τ</a:t>
            </a:r>
            <a:r>
              <a:rPr lang="it-IT" sz="1600" baseline="-25000" dirty="0" smtClean="0"/>
              <a:t>T</a:t>
            </a:r>
            <a:r>
              <a:rPr lang="it-IT" sz="1600" dirty="0" smtClean="0"/>
              <a:t> &lt;40 GeV</a:t>
            </a:r>
            <a:endParaRPr lang="it-IT" sz="1600" dirty="0"/>
          </a:p>
        </p:txBody>
      </p:sp>
      <p:sp>
        <p:nvSpPr>
          <p:cNvPr id="13" name="Right Arrow 12"/>
          <p:cNvSpPr/>
          <p:nvPr/>
        </p:nvSpPr>
        <p:spPr>
          <a:xfrm>
            <a:off x="4038600" y="1676400"/>
            <a:ext cx="1600200" cy="152400"/>
          </a:xfrm>
          <a:prstGeom prst="rightArrow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" name="Right Arrow 13"/>
          <p:cNvSpPr/>
          <p:nvPr/>
        </p:nvSpPr>
        <p:spPr>
          <a:xfrm rot="6450310">
            <a:off x="2725940" y="2504791"/>
            <a:ext cx="852479" cy="210193"/>
          </a:xfrm>
          <a:prstGeom prst="rightArrow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7" name="TextBox 16"/>
          <p:cNvSpPr txBox="1"/>
          <p:nvPr/>
        </p:nvSpPr>
        <p:spPr>
          <a:xfrm>
            <a:off x="228600" y="2920425"/>
            <a:ext cx="3048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 smtClean="0"/>
              <a:t>Relative low missing transverse energy, tipically in the range from 10 GeV to 40 GeV (+ a long tail)</a:t>
            </a:r>
            <a:endParaRPr lang="it-IT" sz="1600" dirty="0"/>
          </a:p>
        </p:txBody>
      </p:sp>
      <p:pic>
        <p:nvPicPr>
          <p:cNvPr id="60418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77000" y="3429001"/>
            <a:ext cx="2667000" cy="182231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6" name="TextBox 15"/>
          <p:cNvSpPr txBox="1"/>
          <p:nvPr/>
        </p:nvSpPr>
        <p:spPr>
          <a:xfrm>
            <a:off x="4038600" y="3124200"/>
            <a:ext cx="2514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 smtClean="0"/>
              <a:t>When the τ lepton decays hadronically, we have an hadronic jet which is well collimated and has few charged particles.</a:t>
            </a:r>
            <a:endParaRPr lang="it-IT" sz="1600" dirty="0"/>
          </a:p>
        </p:txBody>
      </p:sp>
      <p:pic>
        <p:nvPicPr>
          <p:cNvPr id="63490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746331" y="4419600"/>
            <a:ext cx="2806869" cy="1905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8" name="Rectangle 17"/>
          <p:cNvSpPr/>
          <p:nvPr/>
        </p:nvSpPr>
        <p:spPr>
          <a:xfrm>
            <a:off x="6248400" y="6172200"/>
            <a:ext cx="228600" cy="152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81000" y="3810000"/>
            <a:ext cx="3048000" cy="211418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1" name="TextBox 20"/>
          <p:cNvSpPr txBox="1"/>
          <p:nvPr/>
        </p:nvSpPr>
        <p:spPr>
          <a:xfrm rot="753453">
            <a:off x="2076317" y="4585900"/>
            <a:ext cx="784391" cy="276999"/>
          </a:xfrm>
          <a:prstGeom prst="rect">
            <a:avLst/>
          </a:prstGeom>
          <a:noFill/>
          <a:ln w="28575">
            <a:solidFill>
              <a:schemeClr val="accent4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200" b="1" dirty="0" smtClean="0">
                <a:ln w="17780" cmpd="sng">
                  <a:noFill/>
                  <a:prstDash val="solid"/>
                  <a:miter lim="800000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@10TeV</a:t>
            </a:r>
            <a:endParaRPr lang="it-IT" sz="1200" b="1" dirty="0">
              <a:ln w="17780" cmpd="sng">
                <a:noFill/>
                <a:prstDash val="solid"/>
                <a:miter lim="800000"/>
              </a:ln>
              <a:solidFill>
                <a:schemeClr val="accent4">
                  <a:lumMod val="75000"/>
                </a:schemeClr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23" name="TextBox 22"/>
          <p:cNvSpPr txBox="1"/>
          <p:nvPr/>
        </p:nvSpPr>
        <p:spPr>
          <a:xfrm rot="753453">
            <a:off x="7488331" y="2139358"/>
            <a:ext cx="784391" cy="276999"/>
          </a:xfrm>
          <a:prstGeom prst="rect">
            <a:avLst/>
          </a:prstGeom>
          <a:noFill/>
          <a:ln w="28575">
            <a:solidFill>
              <a:schemeClr val="accent4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200" b="1" dirty="0" smtClean="0">
                <a:ln w="17780" cmpd="sng">
                  <a:noFill/>
                  <a:prstDash val="solid"/>
                  <a:miter lim="800000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@10TeV</a:t>
            </a:r>
            <a:endParaRPr lang="it-IT" sz="1200" b="1" dirty="0">
              <a:ln w="17780" cmpd="sng">
                <a:noFill/>
                <a:prstDash val="solid"/>
                <a:miter lim="800000"/>
              </a:ln>
              <a:solidFill>
                <a:schemeClr val="accent4">
                  <a:lumMod val="75000"/>
                </a:schemeClr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W→</a:t>
            </a:r>
            <a:r>
              <a:rPr lang="el-GR" smtClean="0"/>
              <a:t>τν</a:t>
            </a:r>
            <a:r>
              <a:rPr lang="it-IT" smtClean="0"/>
              <a:t> – backgrounds</a:t>
            </a:r>
            <a:endParaRPr lang="it-IT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8DFAAD-4AE2-4B6A-81A1-CADA1B382BFC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6096000" y="4086761"/>
            <a:ext cx="2590800" cy="1323439"/>
          </a:xfrm>
          <a:prstGeom prst="rect">
            <a:avLst/>
          </a:prstGeom>
          <a:noFill/>
          <a:ln w="28575">
            <a:solidFill>
              <a:schemeClr val="accent4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it-IT" sz="1600" dirty="0" smtClean="0">
                <a:solidFill>
                  <a:srgbClr val="7030A0"/>
                </a:solidFill>
              </a:rPr>
              <a:t>QCD di-jet</a:t>
            </a:r>
          </a:p>
          <a:p>
            <a:pPr>
              <a:buFont typeface="Arial" pitchFamily="34" charset="0"/>
              <a:buChar char="•"/>
            </a:pPr>
            <a:r>
              <a:rPr lang="it-IT" sz="1600" dirty="0" smtClean="0"/>
              <a:t> cross section ~6 order of magnitude higher</a:t>
            </a:r>
          </a:p>
          <a:p>
            <a:pPr>
              <a:buFont typeface="Arial" pitchFamily="34" charset="0"/>
              <a:buChar char="•"/>
            </a:pPr>
            <a:r>
              <a:rPr lang="it-IT" sz="1600" dirty="0" smtClean="0"/>
              <a:t> one jet is wrongly identifed as a </a:t>
            </a:r>
            <a:r>
              <a:rPr lang="el-GR" sz="1600" dirty="0" smtClean="0"/>
              <a:t>τ</a:t>
            </a:r>
            <a:endParaRPr lang="it-IT" sz="1600" dirty="0"/>
          </a:p>
        </p:txBody>
      </p:sp>
      <p:sp>
        <p:nvSpPr>
          <p:cNvPr id="6" name="TextBox 5"/>
          <p:cNvSpPr txBox="1"/>
          <p:nvPr/>
        </p:nvSpPr>
        <p:spPr>
          <a:xfrm>
            <a:off x="228600" y="1066800"/>
            <a:ext cx="3429000" cy="1815882"/>
          </a:xfrm>
          <a:prstGeom prst="rect">
            <a:avLst/>
          </a:prstGeom>
          <a:noFill/>
          <a:ln w="28575">
            <a:solidFill>
              <a:schemeClr val="accent4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it-IT" sz="1600" dirty="0" smtClean="0">
                <a:solidFill>
                  <a:srgbClr val="7030A0"/>
                </a:solidFill>
              </a:rPr>
              <a:t>W→e</a:t>
            </a:r>
            <a:r>
              <a:rPr lang="el-GR" sz="1600" dirty="0" smtClean="0">
                <a:solidFill>
                  <a:srgbClr val="7030A0"/>
                </a:solidFill>
              </a:rPr>
              <a:t>ν</a:t>
            </a:r>
            <a:r>
              <a:rPr lang="it-IT" sz="1600" dirty="0" smtClean="0">
                <a:solidFill>
                  <a:srgbClr val="7030A0"/>
                </a:solidFill>
              </a:rPr>
              <a:t> / W→</a:t>
            </a:r>
            <a:r>
              <a:rPr lang="el-GR" sz="1600" dirty="0" smtClean="0">
                <a:solidFill>
                  <a:srgbClr val="7030A0"/>
                </a:solidFill>
              </a:rPr>
              <a:t>μν</a:t>
            </a:r>
            <a:endParaRPr lang="it-IT" sz="1600" dirty="0" smtClean="0">
              <a:solidFill>
                <a:srgbClr val="7030A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it-IT" sz="1600" dirty="0" smtClean="0"/>
              <a:t> the electron (muon) from the W decay is identified as a single-prong hadronic </a:t>
            </a:r>
            <a:r>
              <a:rPr lang="el-GR" sz="1600" dirty="0" smtClean="0"/>
              <a:t>τ</a:t>
            </a:r>
            <a:r>
              <a:rPr lang="it-IT" sz="1600" dirty="0" smtClean="0"/>
              <a:t> decay </a:t>
            </a:r>
          </a:p>
          <a:p>
            <a:pPr>
              <a:buFont typeface="Arial" pitchFamily="34" charset="0"/>
              <a:buChar char="•"/>
            </a:pPr>
            <a:r>
              <a:rPr lang="it-IT" sz="1600" dirty="0" smtClean="0"/>
              <a:t> the electron (muon) is lost and a fake </a:t>
            </a:r>
            <a:r>
              <a:rPr lang="el-GR" sz="1600" dirty="0" smtClean="0"/>
              <a:t>τ</a:t>
            </a:r>
            <a:r>
              <a:rPr lang="it-IT" sz="1600" dirty="0" smtClean="0"/>
              <a:t> is reconstructed from the initial state QCD radiation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096000" y="1056382"/>
            <a:ext cx="2819400" cy="1323439"/>
          </a:xfrm>
          <a:prstGeom prst="rect">
            <a:avLst/>
          </a:prstGeom>
          <a:noFill/>
          <a:ln w="28575">
            <a:solidFill>
              <a:schemeClr val="accent4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it-IT" sz="1600" dirty="0" smtClean="0">
                <a:solidFill>
                  <a:srgbClr val="7030A0"/>
                </a:solidFill>
              </a:rPr>
              <a:t>Z→ee / Z→μ</a:t>
            </a:r>
            <a:r>
              <a:rPr lang="el-GR" sz="1600" dirty="0" smtClean="0">
                <a:solidFill>
                  <a:srgbClr val="7030A0"/>
                </a:solidFill>
              </a:rPr>
              <a:t>μ</a:t>
            </a:r>
            <a:endParaRPr lang="it-IT" sz="1600" dirty="0" smtClean="0">
              <a:solidFill>
                <a:srgbClr val="7030A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it-IT" sz="1600" dirty="0" smtClean="0"/>
              <a:t> one electon (muon) is wrongly identifed as hadronic </a:t>
            </a:r>
            <a:r>
              <a:rPr lang="el-GR" sz="1600" dirty="0" smtClean="0"/>
              <a:t>τ</a:t>
            </a:r>
            <a:r>
              <a:rPr lang="it-IT" sz="1600" dirty="0" smtClean="0"/>
              <a:t> and the other is lost or ouside the geometrical acceptance</a:t>
            </a:r>
            <a:endParaRPr lang="it-IT" sz="1600" dirty="0"/>
          </a:p>
        </p:txBody>
      </p:sp>
      <p:sp>
        <p:nvSpPr>
          <p:cNvPr id="10" name="TextBox 9"/>
          <p:cNvSpPr txBox="1"/>
          <p:nvPr/>
        </p:nvSpPr>
        <p:spPr>
          <a:xfrm>
            <a:off x="6096000" y="2438400"/>
            <a:ext cx="2971800" cy="1569660"/>
          </a:xfrm>
          <a:prstGeom prst="rect">
            <a:avLst/>
          </a:prstGeom>
          <a:noFill/>
          <a:ln w="28575">
            <a:solidFill>
              <a:schemeClr val="accent4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it-IT" sz="1600" dirty="0" smtClean="0">
                <a:solidFill>
                  <a:srgbClr val="7030A0"/>
                </a:solidFill>
              </a:rPr>
              <a:t>Z→</a:t>
            </a:r>
            <a:r>
              <a:rPr lang="el-GR" sz="1600" dirty="0" smtClean="0">
                <a:solidFill>
                  <a:srgbClr val="7030A0"/>
                </a:solidFill>
              </a:rPr>
              <a:t>ττ</a:t>
            </a:r>
            <a:endParaRPr lang="it-IT" sz="1600" dirty="0" smtClean="0">
              <a:solidFill>
                <a:srgbClr val="7030A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it-IT" sz="1600" dirty="0" smtClean="0"/>
              <a:t> one </a:t>
            </a:r>
            <a:r>
              <a:rPr lang="el-GR" sz="1600" dirty="0" smtClean="0"/>
              <a:t>τ</a:t>
            </a:r>
            <a:r>
              <a:rPr lang="it-IT" sz="1600" dirty="0" smtClean="0"/>
              <a:t> is identified as an hadronic </a:t>
            </a:r>
            <a:r>
              <a:rPr lang="el-GR" sz="1600" dirty="0" smtClean="0"/>
              <a:t>τ</a:t>
            </a:r>
            <a:r>
              <a:rPr lang="it-IT" sz="1600" dirty="0" smtClean="0"/>
              <a:t> decay and the other one is lost, i.e. neither reconstructed as second hadronic </a:t>
            </a:r>
            <a:r>
              <a:rPr lang="el-GR" sz="1600" dirty="0" smtClean="0"/>
              <a:t>τ</a:t>
            </a:r>
            <a:r>
              <a:rPr lang="it-IT" sz="1600" dirty="0" smtClean="0"/>
              <a:t> nor as electron or muon</a:t>
            </a:r>
            <a:endParaRPr lang="it-IT" sz="1600" dirty="0"/>
          </a:p>
        </p:txBody>
      </p:sp>
      <p:sp>
        <p:nvSpPr>
          <p:cNvPr id="11" name="TextBox 10"/>
          <p:cNvSpPr txBox="1"/>
          <p:nvPr/>
        </p:nvSpPr>
        <p:spPr>
          <a:xfrm>
            <a:off x="304800" y="2971800"/>
            <a:ext cx="3352800" cy="1323439"/>
          </a:xfrm>
          <a:prstGeom prst="rect">
            <a:avLst/>
          </a:prstGeom>
          <a:noFill/>
          <a:ln w="28575">
            <a:solidFill>
              <a:schemeClr val="accent4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it-IT" sz="1600" dirty="0" smtClean="0">
                <a:solidFill>
                  <a:srgbClr val="7030A0"/>
                </a:solidFill>
              </a:rPr>
              <a:t>ttbar</a:t>
            </a:r>
          </a:p>
          <a:p>
            <a:pPr>
              <a:buFont typeface="Arial" pitchFamily="34" charset="0"/>
              <a:buChar char="•"/>
            </a:pPr>
            <a:r>
              <a:rPr lang="it-IT" sz="1600" dirty="0" smtClean="0"/>
              <a:t> one of the W decays into a </a:t>
            </a:r>
            <a:r>
              <a:rPr lang="el-GR" sz="1600" dirty="0" smtClean="0"/>
              <a:t>τ</a:t>
            </a:r>
            <a:r>
              <a:rPr lang="it-IT" sz="1600" dirty="0" smtClean="0"/>
              <a:t> lepton and the other decays into a pair of quarks, or electron or muon which are not reconstructed</a:t>
            </a:r>
            <a:endParaRPr lang="it-IT" sz="1600" dirty="0"/>
          </a:p>
        </p:txBody>
      </p:sp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3581400" y="1066800"/>
          <a:ext cx="2560320" cy="32004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280160"/>
                <a:gridCol w="1280160"/>
              </a:tblGrid>
              <a:tr h="289345">
                <a:tc>
                  <a:txBody>
                    <a:bodyPr/>
                    <a:lstStyle/>
                    <a:p>
                      <a:r>
                        <a:rPr lang="it-IT" sz="1200" dirty="0" smtClean="0"/>
                        <a:t>signal</a:t>
                      </a:r>
                      <a:endParaRPr lang="it-IT" sz="1200" dirty="0"/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/>
                        <a:t>cross section</a:t>
                      </a:r>
                      <a:endParaRPr lang="it-IT" sz="12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  <a:tr h="2893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/>
                        <a:t>W→</a:t>
                      </a:r>
                      <a:r>
                        <a:rPr lang="el-GR" sz="1200" dirty="0" smtClean="0"/>
                        <a:t>τν</a:t>
                      </a:r>
                      <a:r>
                        <a:rPr lang="it-IT" sz="1200" dirty="0" smtClean="0"/>
                        <a:t> (</a:t>
                      </a:r>
                      <a:r>
                        <a:rPr lang="el-GR" sz="1200" dirty="0" smtClean="0"/>
                        <a:t>τ→</a:t>
                      </a:r>
                      <a:r>
                        <a:rPr lang="it-IT" sz="1200" dirty="0" smtClean="0"/>
                        <a:t>had)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/>
                        <a:t>7.69 x 10</a:t>
                      </a:r>
                      <a:r>
                        <a:rPr lang="it-IT" sz="1200" baseline="30000" dirty="0" smtClean="0"/>
                        <a:t>3 </a:t>
                      </a:r>
                      <a:r>
                        <a:rPr lang="it-IT" sz="1200" dirty="0" smtClean="0"/>
                        <a:t>pb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289345">
                <a:tc>
                  <a:txBody>
                    <a:bodyPr/>
                    <a:lstStyle/>
                    <a:p>
                      <a:r>
                        <a:rPr lang="it-IT" sz="1200" dirty="0" smtClean="0">
                          <a:solidFill>
                            <a:schemeClr val="bg1"/>
                          </a:solidFill>
                        </a:rPr>
                        <a:t>background</a:t>
                      </a:r>
                      <a:endParaRPr lang="it-IT" sz="12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200" dirty="0" smtClean="0">
                          <a:solidFill>
                            <a:schemeClr val="bg1"/>
                          </a:solidFill>
                        </a:rPr>
                        <a:t>cross section </a:t>
                      </a:r>
                      <a:endParaRPr lang="it-IT" sz="12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  <a:tr h="2893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/>
                        <a:t>W→</a:t>
                      </a:r>
                      <a:r>
                        <a:rPr lang="el-GR" sz="1200" dirty="0" smtClean="0"/>
                        <a:t>τν</a:t>
                      </a:r>
                      <a:r>
                        <a:rPr lang="it-IT" sz="1200" dirty="0" smtClean="0"/>
                        <a:t> (</a:t>
                      </a:r>
                      <a:r>
                        <a:rPr lang="el-GR" sz="1200" dirty="0" smtClean="0"/>
                        <a:t>τ→</a:t>
                      </a:r>
                      <a:r>
                        <a:rPr lang="it-IT" sz="1200" dirty="0" smtClean="0"/>
                        <a:t>lep)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/>
                        <a:t>4.18 x 10</a:t>
                      </a:r>
                      <a:r>
                        <a:rPr lang="it-IT" sz="1200" baseline="30000" dirty="0" smtClean="0"/>
                        <a:t>3 </a:t>
                      </a:r>
                      <a:r>
                        <a:rPr lang="it-IT" sz="1200" dirty="0" smtClean="0"/>
                        <a:t>pb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291860">
                <a:tc>
                  <a:txBody>
                    <a:bodyPr/>
                    <a:lstStyle/>
                    <a:p>
                      <a:r>
                        <a:rPr lang="it-IT" sz="1200" dirty="0" smtClean="0"/>
                        <a:t>W→e</a:t>
                      </a:r>
                      <a:r>
                        <a:rPr lang="el-GR" sz="1200" dirty="0" smtClean="0"/>
                        <a:t>ν</a:t>
                      </a:r>
                      <a:endParaRPr lang="it-IT" sz="1200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200" dirty="0" smtClean="0"/>
                        <a:t>1.176 x 10</a:t>
                      </a:r>
                      <a:r>
                        <a:rPr lang="it-IT" sz="1200" baseline="30000" dirty="0" smtClean="0"/>
                        <a:t>4</a:t>
                      </a:r>
                      <a:r>
                        <a:rPr lang="it-IT" sz="1200" dirty="0" smtClean="0"/>
                        <a:t> pb</a:t>
                      </a:r>
                      <a:endParaRPr lang="it-IT" sz="1200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291860">
                <a:tc>
                  <a:txBody>
                    <a:bodyPr/>
                    <a:lstStyle/>
                    <a:p>
                      <a:r>
                        <a:rPr lang="it-IT" sz="1200" dirty="0" smtClean="0"/>
                        <a:t>W→</a:t>
                      </a:r>
                      <a:r>
                        <a:rPr lang="el-GR" sz="1200" dirty="0" smtClean="0"/>
                        <a:t>μν</a:t>
                      </a:r>
                      <a:endParaRPr lang="it-IT" sz="1200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/>
                        <a:t>1.176</a:t>
                      </a:r>
                      <a:r>
                        <a:rPr lang="it-IT" sz="1200" baseline="0" dirty="0" smtClean="0"/>
                        <a:t> </a:t>
                      </a:r>
                      <a:r>
                        <a:rPr lang="it-IT" sz="1200" dirty="0" smtClean="0"/>
                        <a:t>x 10</a:t>
                      </a:r>
                      <a:r>
                        <a:rPr lang="it-IT" sz="1200" baseline="30000" dirty="0" smtClean="0"/>
                        <a:t>4</a:t>
                      </a:r>
                      <a:r>
                        <a:rPr lang="it-IT" sz="1200" dirty="0" smtClean="0"/>
                        <a:t> pb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291860">
                <a:tc>
                  <a:txBody>
                    <a:bodyPr/>
                    <a:lstStyle/>
                    <a:p>
                      <a:r>
                        <a:rPr lang="it-IT" sz="1200" dirty="0" smtClean="0"/>
                        <a:t>Z→</a:t>
                      </a:r>
                      <a:r>
                        <a:rPr lang="el-GR" sz="1200" dirty="0" smtClean="0"/>
                        <a:t>ττ</a:t>
                      </a:r>
                      <a:endParaRPr lang="it-IT" sz="1200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/>
                        <a:t>1.128 x 10</a:t>
                      </a:r>
                      <a:r>
                        <a:rPr lang="it-IT" sz="1200" baseline="30000" dirty="0" smtClean="0"/>
                        <a:t>3</a:t>
                      </a:r>
                      <a:r>
                        <a:rPr lang="it-IT" sz="1200" dirty="0" smtClean="0"/>
                        <a:t> pb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291860">
                <a:tc>
                  <a:txBody>
                    <a:bodyPr/>
                    <a:lstStyle/>
                    <a:p>
                      <a:r>
                        <a:rPr lang="it-IT" sz="1200" dirty="0" smtClean="0"/>
                        <a:t>Z→ee</a:t>
                      </a:r>
                      <a:endParaRPr lang="it-IT" sz="1200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/>
                        <a:t>1.144 x 10</a:t>
                      </a:r>
                      <a:r>
                        <a:rPr lang="it-IT" sz="1200" baseline="30000" dirty="0" smtClean="0"/>
                        <a:t>3</a:t>
                      </a:r>
                      <a:r>
                        <a:rPr lang="it-IT" sz="1200" dirty="0" smtClean="0"/>
                        <a:t> pb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291860">
                <a:tc>
                  <a:txBody>
                    <a:bodyPr/>
                    <a:lstStyle/>
                    <a:p>
                      <a:r>
                        <a:rPr lang="it-IT" sz="1200" dirty="0" smtClean="0"/>
                        <a:t>Z→μ</a:t>
                      </a:r>
                      <a:r>
                        <a:rPr lang="el-GR" sz="1200" dirty="0" smtClean="0"/>
                        <a:t>μ</a:t>
                      </a:r>
                      <a:endParaRPr lang="it-IT" sz="1200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/>
                        <a:t>1.144 x 10</a:t>
                      </a:r>
                      <a:r>
                        <a:rPr lang="it-IT" sz="1200" baseline="30000" dirty="0" smtClean="0"/>
                        <a:t>3</a:t>
                      </a:r>
                      <a:r>
                        <a:rPr lang="it-IT" sz="1200" dirty="0" smtClean="0"/>
                        <a:t> pb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291860">
                <a:tc>
                  <a:txBody>
                    <a:bodyPr/>
                    <a:lstStyle/>
                    <a:p>
                      <a:r>
                        <a:rPr lang="it-IT" sz="1200" dirty="0" smtClean="0"/>
                        <a:t>ttbar</a:t>
                      </a:r>
                      <a:endParaRPr lang="it-IT" sz="1200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/>
                        <a:t>3.7 x 10</a:t>
                      </a:r>
                      <a:r>
                        <a:rPr lang="it-IT" sz="1200" baseline="30000" dirty="0" smtClean="0"/>
                        <a:t>2</a:t>
                      </a:r>
                      <a:r>
                        <a:rPr lang="it-IT" sz="1200" dirty="0" smtClean="0"/>
                        <a:t> pb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291860">
                <a:tc>
                  <a:txBody>
                    <a:bodyPr/>
                    <a:lstStyle/>
                    <a:p>
                      <a:r>
                        <a:rPr lang="it-IT" sz="1200" dirty="0" smtClean="0"/>
                        <a:t>QCD di-jets</a:t>
                      </a:r>
                      <a:endParaRPr lang="it-IT" sz="1200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200" dirty="0" smtClean="0"/>
                        <a:t>10</a:t>
                      </a:r>
                      <a:r>
                        <a:rPr lang="it-IT" sz="1200" baseline="30000" dirty="0" smtClean="0"/>
                        <a:t>10</a:t>
                      </a:r>
                      <a:r>
                        <a:rPr lang="it-IT" sz="1200" dirty="0" smtClean="0"/>
                        <a:t> pb</a:t>
                      </a:r>
                      <a:endParaRPr lang="it-IT" sz="1200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228600" y="4343400"/>
            <a:ext cx="86106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 smtClean="0"/>
              <a:t>The background can be taken under control and the signal extracted:</a:t>
            </a:r>
          </a:p>
          <a:p>
            <a:pPr>
              <a:buFont typeface="Wingdings" pitchFamily="2" charset="2"/>
              <a:buChar char="ü"/>
            </a:pPr>
            <a:r>
              <a:rPr lang="it-IT" sz="1600" dirty="0" smtClean="0"/>
              <a:t> using the proper trigger</a:t>
            </a:r>
          </a:p>
          <a:p>
            <a:pPr>
              <a:buFont typeface="Wingdings" pitchFamily="2" charset="2"/>
              <a:buChar char="ü"/>
            </a:pPr>
            <a:r>
              <a:rPr lang="it-IT" sz="1600" dirty="0" smtClean="0"/>
              <a:t> applying some specific cuts on cinematic variables:</a:t>
            </a:r>
          </a:p>
          <a:p>
            <a:pPr lvl="1">
              <a:buFont typeface="Arial" pitchFamily="34" charset="0"/>
              <a:buChar char="•"/>
            </a:pPr>
            <a:r>
              <a:rPr lang="it-IT" sz="1600" dirty="0" smtClean="0"/>
              <a:t> missing E</a:t>
            </a:r>
            <a:r>
              <a:rPr lang="it-IT" sz="1600" baseline="-25000" dirty="0" smtClean="0"/>
              <a:t>T</a:t>
            </a:r>
            <a:endParaRPr lang="it-IT" sz="1600" dirty="0" smtClean="0"/>
          </a:p>
          <a:p>
            <a:pPr lvl="1">
              <a:buFont typeface="Arial" pitchFamily="34" charset="0"/>
              <a:buChar char="•"/>
            </a:pPr>
            <a:r>
              <a:rPr lang="it-IT" sz="1600" dirty="0" smtClean="0"/>
              <a:t> tau p</a:t>
            </a:r>
            <a:r>
              <a:rPr lang="it-IT" sz="1600" baseline="-25000" dirty="0" smtClean="0"/>
              <a:t>T</a:t>
            </a:r>
            <a:r>
              <a:rPr lang="it-IT" sz="1600" dirty="0" smtClean="0"/>
              <a:t> </a:t>
            </a:r>
          </a:p>
          <a:p>
            <a:pPr>
              <a:buFont typeface="Wingdings" pitchFamily="2" charset="2"/>
              <a:buChar char="ü"/>
            </a:pPr>
            <a:r>
              <a:rPr lang="it-IT" sz="1600" dirty="0" smtClean="0"/>
              <a:t> using some algorithms that help in the particle identification, such as the electron/muon veto</a:t>
            </a:r>
          </a:p>
          <a:p>
            <a:pPr>
              <a:buFont typeface="Wingdings" pitchFamily="2" charset="2"/>
              <a:buChar char="ü"/>
            </a:pPr>
            <a:r>
              <a:rPr lang="it-IT" sz="1600" dirty="0" smtClean="0"/>
              <a:t> applying topological cuts.</a:t>
            </a:r>
          </a:p>
          <a:p>
            <a:r>
              <a:rPr lang="it-IT" sz="1600" dirty="0" smtClean="0"/>
              <a:t>The cut flow must be tuned to maximize the S/B ratio.</a:t>
            </a:r>
            <a:endParaRPr lang="it-IT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W→</a:t>
            </a:r>
            <a:r>
              <a:rPr lang="el-GR" smtClean="0"/>
              <a:t>τν</a:t>
            </a:r>
            <a:r>
              <a:rPr lang="it-IT" smtClean="0"/>
              <a:t> Event Selection</a:t>
            </a:r>
            <a:endParaRPr lang="it-IT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8DFAAD-4AE2-4B6A-81A1-CADA1B382BFC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1447800"/>
            <a:ext cx="8305800" cy="3693319"/>
          </a:xfrm>
          <a:prstGeom prst="rect">
            <a:avLst/>
          </a:prstGeom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it-IT" dirty="0" smtClean="0"/>
              <a:t> </a:t>
            </a:r>
            <a:r>
              <a:rPr lang="it-IT" dirty="0" smtClean="0">
                <a:solidFill>
                  <a:schemeClr val="accent4">
                    <a:lumMod val="75000"/>
                  </a:schemeClr>
                </a:solidFill>
              </a:rPr>
              <a:t>Trigger</a:t>
            </a:r>
            <a:r>
              <a:rPr lang="it-IT" dirty="0" smtClean="0"/>
              <a:t>: combined trigger which asks for a certain amount of missinig E</a:t>
            </a:r>
            <a:r>
              <a:rPr lang="it-IT" baseline="-25000" dirty="0" smtClean="0"/>
              <a:t>T</a:t>
            </a:r>
            <a:r>
              <a:rPr lang="it-IT" dirty="0" smtClean="0"/>
              <a:t> and for an isolated </a:t>
            </a:r>
            <a:r>
              <a:rPr lang="el-GR" dirty="0" smtClean="0"/>
              <a:t>τ</a:t>
            </a:r>
            <a:r>
              <a:rPr lang="it-IT" dirty="0" smtClean="0"/>
              <a:t> with a minimum p</a:t>
            </a:r>
            <a:r>
              <a:rPr lang="it-IT" baseline="-25000" dirty="0" smtClean="0"/>
              <a:t>T</a:t>
            </a:r>
            <a:r>
              <a:rPr lang="it-IT" dirty="0" smtClean="0"/>
              <a:t> of 16 GeV → EF_tau16i_loose_xe(15,15,25)</a:t>
            </a:r>
          </a:p>
          <a:p>
            <a:pPr>
              <a:buFont typeface="Wingdings" pitchFamily="2" charset="2"/>
              <a:buChar char="ü"/>
            </a:pPr>
            <a:r>
              <a:rPr lang="it-IT" dirty="0" smtClean="0"/>
              <a:t> </a:t>
            </a:r>
            <a:r>
              <a:rPr lang="it-IT" dirty="0" smtClean="0">
                <a:solidFill>
                  <a:schemeClr val="accent4">
                    <a:lumMod val="75000"/>
                  </a:schemeClr>
                </a:solidFill>
              </a:rPr>
              <a:t>Missinig</a:t>
            </a:r>
            <a:r>
              <a:rPr lang="it-IT" dirty="0" smtClean="0">
                <a:solidFill>
                  <a:srgbClr val="F99707"/>
                </a:solidFill>
              </a:rPr>
              <a:t> </a:t>
            </a:r>
            <a:r>
              <a:rPr lang="it-IT" dirty="0" smtClean="0">
                <a:solidFill>
                  <a:schemeClr val="accent4">
                    <a:lumMod val="75000"/>
                  </a:schemeClr>
                </a:solidFill>
              </a:rPr>
              <a:t>E</a:t>
            </a:r>
            <a:r>
              <a:rPr lang="it-IT" baseline="-25000" dirty="0" smtClean="0">
                <a:solidFill>
                  <a:schemeClr val="accent4">
                    <a:lumMod val="75000"/>
                  </a:schemeClr>
                </a:solidFill>
              </a:rPr>
              <a:t>T</a:t>
            </a:r>
            <a:r>
              <a:rPr lang="it-IT" dirty="0" smtClean="0"/>
              <a:t>: the offline reconstructed missing E</a:t>
            </a:r>
            <a:r>
              <a:rPr lang="it-IT" baseline="-25000" dirty="0" smtClean="0"/>
              <a:t>T </a:t>
            </a:r>
            <a:r>
              <a:rPr lang="it-IT" dirty="0" smtClean="0"/>
              <a:t>must be higher than 40 GeV (now using MET_RefFinal, has to move to MET_Final for first data)</a:t>
            </a:r>
          </a:p>
          <a:p>
            <a:pPr>
              <a:buFont typeface="Wingdings" pitchFamily="2" charset="2"/>
              <a:buChar char="ü"/>
            </a:pPr>
            <a:r>
              <a:rPr lang="it-IT" dirty="0" smtClean="0"/>
              <a:t> </a:t>
            </a:r>
            <a:r>
              <a:rPr lang="it-IT" dirty="0" smtClean="0">
                <a:solidFill>
                  <a:schemeClr val="accent4">
                    <a:lumMod val="75000"/>
                  </a:schemeClr>
                </a:solidFill>
              </a:rPr>
              <a:t>Tau</a:t>
            </a:r>
            <a:r>
              <a:rPr lang="it-IT" dirty="0" smtClean="0">
                <a:solidFill>
                  <a:srgbClr val="F99707"/>
                </a:solidFill>
              </a:rPr>
              <a:t> </a:t>
            </a:r>
            <a:r>
              <a:rPr lang="it-IT" dirty="0" smtClean="0">
                <a:solidFill>
                  <a:schemeClr val="accent4">
                    <a:lumMod val="75000"/>
                  </a:schemeClr>
                </a:solidFill>
              </a:rPr>
              <a:t>identification</a:t>
            </a:r>
            <a:r>
              <a:rPr lang="it-IT" dirty="0" smtClean="0"/>
              <a:t>: there must be only one </a:t>
            </a:r>
            <a:r>
              <a:rPr lang="el-GR" dirty="0" smtClean="0"/>
              <a:t>τ</a:t>
            </a:r>
            <a:r>
              <a:rPr lang="it-IT" dirty="0" smtClean="0"/>
              <a:t> which passes certain selection cuts, both on identification and on momentum. The </a:t>
            </a:r>
            <a:r>
              <a:rPr lang="el-GR" dirty="0" smtClean="0"/>
              <a:t>τ</a:t>
            </a:r>
            <a:r>
              <a:rPr lang="it-IT" dirty="0" smtClean="0"/>
              <a:t> has to have been reconstructed by both the reconstruction algorithms (calorimeter and tracking based), the identification must satisfy the safe tight cuts, the energy must be 20 GeV &lt; E</a:t>
            </a:r>
            <a:r>
              <a:rPr lang="it-IT" baseline="-25000" dirty="0" smtClean="0"/>
              <a:t>T </a:t>
            </a:r>
            <a:r>
              <a:rPr lang="it-IT" dirty="0" smtClean="0"/>
              <a:t>&lt; 60 GeV, |</a:t>
            </a:r>
            <a:r>
              <a:rPr lang="el-GR" dirty="0" smtClean="0"/>
              <a:t>η</a:t>
            </a:r>
            <a:r>
              <a:rPr lang="it-IT" dirty="0" smtClean="0"/>
              <a:t>|&lt;2.4 and not 1.3&lt;|</a:t>
            </a:r>
            <a:r>
              <a:rPr lang="el-GR" dirty="0" smtClean="0"/>
              <a:t>η</a:t>
            </a:r>
            <a:r>
              <a:rPr lang="it-IT" dirty="0" smtClean="0"/>
              <a:t>|&lt;1.4. Finally the </a:t>
            </a:r>
            <a:r>
              <a:rPr lang="el-GR" dirty="0" smtClean="0"/>
              <a:t>τ</a:t>
            </a:r>
            <a:r>
              <a:rPr lang="it-IT" dirty="0" smtClean="0"/>
              <a:t> candidate must not be flagged as an electron or a muon.</a:t>
            </a:r>
          </a:p>
          <a:p>
            <a:pPr>
              <a:buFont typeface="Wingdings" pitchFamily="2" charset="2"/>
              <a:buChar char="ü"/>
            </a:pPr>
            <a:r>
              <a:rPr lang="it-IT" dirty="0" smtClean="0"/>
              <a:t> </a:t>
            </a:r>
            <a:r>
              <a:rPr lang="it-IT" dirty="0" smtClean="0">
                <a:solidFill>
                  <a:schemeClr val="accent4">
                    <a:lumMod val="75000"/>
                  </a:schemeClr>
                </a:solidFill>
              </a:rPr>
              <a:t>Veto</a:t>
            </a:r>
            <a:r>
              <a:rPr lang="it-IT" dirty="0" smtClean="0">
                <a:solidFill>
                  <a:srgbClr val="F99707"/>
                </a:solidFill>
              </a:rPr>
              <a:t> </a:t>
            </a:r>
            <a:r>
              <a:rPr lang="it-IT" dirty="0" smtClean="0">
                <a:solidFill>
                  <a:schemeClr val="accent4">
                    <a:lumMod val="75000"/>
                  </a:schemeClr>
                </a:solidFill>
              </a:rPr>
              <a:t>leptons</a:t>
            </a:r>
            <a:r>
              <a:rPr lang="it-IT" dirty="0" smtClean="0">
                <a:solidFill>
                  <a:srgbClr val="F99707"/>
                </a:solidFill>
              </a:rPr>
              <a:t> </a:t>
            </a:r>
            <a:r>
              <a:rPr lang="it-IT" dirty="0" smtClean="0"/>
              <a:t>in the event. If in the event there is an electron identified as a loose electron or a muon (STACO muon) the event is rejected.</a:t>
            </a:r>
          </a:p>
          <a:p>
            <a:pPr>
              <a:buFont typeface="Wingdings" pitchFamily="2" charset="2"/>
              <a:buChar char="ü"/>
            </a:pPr>
            <a:r>
              <a:rPr lang="it-IT" dirty="0" smtClean="0"/>
              <a:t> </a:t>
            </a:r>
            <a:r>
              <a:rPr lang="it-IT" dirty="0" smtClean="0">
                <a:solidFill>
                  <a:schemeClr val="accent4">
                    <a:lumMod val="75000"/>
                  </a:schemeClr>
                </a:solidFill>
              </a:rPr>
              <a:t>Veto jets</a:t>
            </a:r>
            <a:r>
              <a:rPr lang="it-IT" dirty="0" smtClean="0"/>
              <a:t> in the crack region.</a:t>
            </a:r>
          </a:p>
          <a:p>
            <a:pPr>
              <a:buFont typeface="Wingdings" pitchFamily="2" charset="2"/>
              <a:buChar char="ü"/>
            </a:pPr>
            <a:r>
              <a:rPr lang="it-IT" dirty="0" smtClean="0"/>
              <a:t> </a:t>
            </a:r>
            <a:r>
              <a:rPr lang="it-IT" dirty="0" smtClean="0">
                <a:solidFill>
                  <a:schemeClr val="accent4">
                    <a:lumMod val="75000"/>
                  </a:schemeClr>
                </a:solidFill>
              </a:rPr>
              <a:t>Topological</a:t>
            </a:r>
            <a:r>
              <a:rPr lang="it-IT" dirty="0" smtClean="0">
                <a:solidFill>
                  <a:srgbClr val="F99707"/>
                </a:solidFill>
              </a:rPr>
              <a:t> </a:t>
            </a:r>
            <a:r>
              <a:rPr lang="it-IT" dirty="0" smtClean="0">
                <a:solidFill>
                  <a:schemeClr val="accent4">
                    <a:lumMod val="75000"/>
                  </a:schemeClr>
                </a:solidFill>
              </a:rPr>
              <a:t>cut</a:t>
            </a:r>
            <a:r>
              <a:rPr lang="it-IT" dirty="0" smtClean="0"/>
              <a:t>: </a:t>
            </a:r>
            <a:r>
              <a:rPr lang="el-GR" dirty="0" smtClean="0"/>
              <a:t>Δφ</a:t>
            </a:r>
            <a:r>
              <a:rPr lang="it-IT" dirty="0" smtClean="0"/>
              <a:t>(</a:t>
            </a:r>
            <a:r>
              <a:rPr lang="el-GR" dirty="0" smtClean="0"/>
              <a:t>τ</a:t>
            </a:r>
            <a:r>
              <a:rPr lang="it-IT" dirty="0" smtClean="0"/>
              <a:t>, MET) &gt; 2.5</a:t>
            </a:r>
          </a:p>
        </p:txBody>
      </p:sp>
      <p:sp>
        <p:nvSpPr>
          <p:cNvPr id="6" name="TextBox 5"/>
          <p:cNvSpPr txBox="1"/>
          <p:nvPr/>
        </p:nvSpPr>
        <p:spPr>
          <a:xfrm rot="20372227">
            <a:off x="4645489" y="4848237"/>
            <a:ext cx="3666825" cy="646331"/>
          </a:xfrm>
          <a:prstGeom prst="rect">
            <a:avLst/>
          </a:prstGeom>
          <a:noFill/>
          <a:ln w="57150">
            <a:solidFill>
              <a:schemeClr val="accent4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it-IT" sz="36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Cut flow @10TeV</a:t>
            </a:r>
            <a:endParaRPr lang="it-IT" sz="36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chemeClr val="accent4">
                  <a:lumMod val="75000"/>
                </a:schemeClr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W→</a:t>
            </a:r>
            <a:r>
              <a:rPr lang="el-GR" dirty="0" smtClean="0"/>
              <a:t>τν</a:t>
            </a:r>
            <a:r>
              <a:rPr lang="it-IT" dirty="0" smtClean="0"/>
              <a:t> Event Selection (100 pb</a:t>
            </a:r>
            <a:r>
              <a:rPr lang="it-IT" baseline="30000" dirty="0" smtClean="0"/>
              <a:t>-1</a:t>
            </a:r>
            <a:r>
              <a:rPr lang="it-IT" dirty="0" smtClean="0"/>
              <a:t>)</a:t>
            </a:r>
            <a:endParaRPr lang="it-IT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8DFAAD-4AE2-4B6A-81A1-CADA1B382BFC}" type="slidenum">
              <a:rPr lang="en-GB" smtClean="0"/>
              <a:pPr/>
              <a:t>8</a:t>
            </a:fld>
            <a:endParaRPr lang="en-GB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" y="990601"/>
            <a:ext cx="7162800" cy="26927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38400" y="3729295"/>
            <a:ext cx="6629400" cy="26561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5" name="Group 14"/>
          <p:cNvGrpSpPr/>
          <p:nvPr/>
        </p:nvGrpSpPr>
        <p:grpSpPr>
          <a:xfrm>
            <a:off x="7162800" y="2209800"/>
            <a:ext cx="1905000" cy="609600"/>
            <a:chOff x="381000" y="4648200"/>
            <a:chExt cx="1905000" cy="609600"/>
          </a:xfrm>
        </p:grpSpPr>
        <p:graphicFrame>
          <p:nvGraphicFramePr>
            <p:cNvPr id="12" name="Object 11"/>
            <p:cNvGraphicFramePr>
              <a:graphicFrameLocks noChangeAspect="1"/>
            </p:cNvGraphicFramePr>
            <p:nvPr/>
          </p:nvGraphicFramePr>
          <p:xfrm>
            <a:off x="457200" y="4737278"/>
            <a:ext cx="1752600" cy="444321"/>
          </p:xfrm>
          <a:graphic>
            <a:graphicData uri="http://schemas.openxmlformats.org/presentationml/2006/ole">
              <p:oleObj spid="_x0000_s1029" name="Equation" r:id="rId5" imgW="901440" imgH="228600" progId="Equation.3">
                <p:embed/>
              </p:oleObj>
            </a:graphicData>
          </a:graphic>
        </p:graphicFrame>
        <p:sp>
          <p:nvSpPr>
            <p:cNvPr id="13" name="Rounded Rectangle 12"/>
            <p:cNvSpPr/>
            <p:nvPr/>
          </p:nvSpPr>
          <p:spPr>
            <a:xfrm>
              <a:off x="381000" y="4648200"/>
              <a:ext cx="1905000" cy="609600"/>
            </a:xfrm>
            <a:prstGeom prst="roundRect">
              <a:avLst/>
            </a:prstGeom>
            <a:solidFill>
              <a:schemeClr val="accent4">
                <a:lumMod val="75000"/>
                <a:alpha val="30000"/>
              </a:schemeClr>
            </a:solidFill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pic>
        <p:nvPicPr>
          <p:cNvPr id="14" name="Picture 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rot="20233173">
            <a:off x="266520" y="4320095"/>
            <a:ext cx="2146671" cy="141551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6" name="TextBox 15"/>
          <p:cNvSpPr txBox="1"/>
          <p:nvPr/>
        </p:nvSpPr>
        <p:spPr>
          <a:xfrm rot="753453">
            <a:off x="6951984" y="1275978"/>
            <a:ext cx="2149733" cy="400110"/>
          </a:xfrm>
          <a:prstGeom prst="rect">
            <a:avLst/>
          </a:prstGeom>
          <a:noFill/>
          <a:ln w="57150">
            <a:solidFill>
              <a:schemeClr val="accent4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it-IT" sz="20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Cut flow @10TeV</a:t>
            </a:r>
            <a:endParaRPr lang="it-IT" sz="20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chemeClr val="accent4">
                  <a:lumMod val="75000"/>
                </a:schemeClr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D3PD &amp; W→</a:t>
            </a:r>
            <a:r>
              <a:rPr lang="el-GR" smtClean="0"/>
              <a:t>τν</a:t>
            </a:r>
            <a:r>
              <a:rPr lang="it-IT" smtClean="0"/>
              <a:t> Analysis</a:t>
            </a:r>
            <a:endParaRPr lang="it-IT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8DFAAD-4AE2-4B6A-81A1-CADA1B382BFC}" type="slidenum">
              <a:rPr lang="en-GB" smtClean="0"/>
              <a:pPr/>
              <a:t>9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6020</TotalTime>
  <Words>2245</Words>
  <Application>Microsoft Office PowerPoint</Application>
  <PresentationFormat>On-screen Show (4:3)</PresentationFormat>
  <Paragraphs>294</Paragraphs>
  <Slides>28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28</vt:i4>
      </vt:variant>
    </vt:vector>
  </HeadingPairs>
  <TitlesOfParts>
    <vt:vector size="31" baseType="lpstr">
      <vt:lpstr>Office Theme</vt:lpstr>
      <vt:lpstr>Equation</vt:lpstr>
      <vt:lpstr>Worksheet</vt:lpstr>
      <vt:lpstr>Slide 1</vt:lpstr>
      <vt:lpstr>W→τν Analysis</vt:lpstr>
      <vt:lpstr>Motivation to W→τν analysis</vt:lpstr>
      <vt:lpstr>Status of the analysis in ATLAS</vt:lpstr>
      <vt:lpstr>W→τν – signal</vt:lpstr>
      <vt:lpstr>W→τν – backgrounds</vt:lpstr>
      <vt:lpstr>W→τν Event Selection</vt:lpstr>
      <vt:lpstr>W→τν Event Selection (100 pb-1)</vt:lpstr>
      <vt:lpstr>D3PD &amp; W→τν Analysis</vt:lpstr>
      <vt:lpstr>D3PDs: why?</vt:lpstr>
      <vt:lpstr>D3PDs validation</vt:lpstr>
      <vt:lpstr>Problems</vt:lpstr>
      <vt:lpstr>W→τν Analysis @ 7 TeV</vt:lpstr>
      <vt:lpstr>W→τν Analysis @ 7 TeV</vt:lpstr>
      <vt:lpstr>Cut flow @ 7 TeV – “10TeV cuts”</vt:lpstr>
      <vt:lpstr>Cut flow @ 7 TeV – EleVeto Medium</vt:lpstr>
      <vt:lpstr>Cut flow @ 7 TeV – EleVeto Tight</vt:lpstr>
      <vt:lpstr>Cut flow @ 7 TeV – Trigger</vt:lpstr>
      <vt:lpstr>Cut flow @ 7 TeV – MET</vt:lpstr>
      <vt:lpstr>Cut flow @ 7 TeV</vt:lpstr>
      <vt:lpstr>Plans for the future</vt:lpstr>
      <vt:lpstr>ToDoList</vt:lpstr>
      <vt:lpstr>Back up</vt:lpstr>
      <vt:lpstr>(W+jet) / (Z+jet) ratio – τ channel</vt:lpstr>
      <vt:lpstr>From 10 TeV to 7 TeV</vt:lpstr>
      <vt:lpstr>D3PD produced</vt:lpstr>
      <vt:lpstr>Cut flow @ 7 TeV – Tau energy      /1</vt:lpstr>
      <vt:lpstr>Cut flow @ 7 TeV – Tau energy      /2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Lidia Dell'Asta</dc:creator>
  <cp:lastModifiedBy>Lidia Dell'Asta</cp:lastModifiedBy>
  <cp:revision>139</cp:revision>
  <dcterms:created xsi:type="dcterms:W3CDTF">2009-06-29T13:13:52Z</dcterms:created>
  <dcterms:modified xsi:type="dcterms:W3CDTF">2010-03-08T07:48:09Z</dcterms:modified>
</cp:coreProperties>
</file>