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1" r:id="rId2"/>
    <p:sldId id="305" r:id="rId3"/>
    <p:sldId id="299" r:id="rId4"/>
    <p:sldId id="296" r:id="rId5"/>
    <p:sldId id="301" r:id="rId6"/>
    <p:sldId id="302" r:id="rId7"/>
    <p:sldId id="288" r:id="rId8"/>
    <p:sldId id="303" r:id="rId9"/>
    <p:sldId id="306" r:id="rId10"/>
    <p:sldId id="298" r:id="rId11"/>
    <p:sldId id="308" r:id="rId12"/>
    <p:sldId id="309" r:id="rId13"/>
    <p:sldId id="307" r:id="rId14"/>
    <p:sldId id="322" r:id="rId15"/>
    <p:sldId id="315" r:id="rId16"/>
    <p:sldId id="319" r:id="rId17"/>
    <p:sldId id="317" r:id="rId18"/>
    <p:sldId id="318" r:id="rId19"/>
    <p:sldId id="316" r:id="rId20"/>
    <p:sldId id="328" r:id="rId21"/>
    <p:sldId id="311" r:id="rId22"/>
    <p:sldId id="329" r:id="rId23"/>
    <p:sldId id="324" r:id="rId24"/>
    <p:sldId id="323" r:id="rId25"/>
    <p:sldId id="330" r:id="rId26"/>
    <p:sldId id="293" r:id="rId27"/>
    <p:sldId id="320" r:id="rId28"/>
    <p:sldId id="327" r:id="rId29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DA6CB5"/>
    <a:srgbClr val="BF504D"/>
    <a:srgbClr val="FF66FF"/>
    <a:srgbClr val="FF00FF"/>
    <a:srgbClr val="FF6600"/>
    <a:srgbClr val="927DE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1" autoAdjust="0"/>
    <p:restoredTop sz="94286" autoAdjust="0"/>
  </p:normalViewPr>
  <p:slideViewPr>
    <p:cSldViewPr>
      <p:cViewPr>
        <p:scale>
          <a:sx n="80" d="100"/>
          <a:sy n="80" d="100"/>
        </p:scale>
        <p:origin x="-4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14FB4AE-978A-471D-9394-EF972B422B21}" type="datetimeFigureOut">
              <a:rPr lang="it-IT" smtClean="0"/>
              <a:pPr/>
              <a:t>08/03/2010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4E19989-6557-4F2C-9D86-F36066854912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1795CC5-E700-4932-BD63-D26AFD91A13D}" type="datetimeFigureOut">
              <a:rPr lang="it-IT" smtClean="0"/>
              <a:pPr/>
              <a:t>08/03/2010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3B180C8-408F-4430-8F84-1285F7A83130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658DFAAD-4AE2-4B6A-81A1-CADA1B382BF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1588" y="1"/>
            <a:ext cx="1212411" cy="114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www.infn.it/logo/weblogo2b.gi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793" y="76200"/>
            <a:ext cx="1004207" cy="99239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228600"/>
            <a:ext cx="9144000" cy="6858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52400" y="6477000"/>
            <a:ext cx="24384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 TauNu</a:t>
            </a:r>
          </a:p>
        </p:txBody>
      </p:sp>
      <p:sp>
        <p:nvSpPr>
          <p:cNvPr id="11" name="Rectangle 10"/>
          <p:cNvSpPr/>
          <p:nvPr userDrawn="1"/>
        </p:nvSpPr>
        <p:spPr>
          <a:xfrm flipV="1">
            <a:off x="0" y="6400800"/>
            <a:ext cx="9144000" cy="4571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198438"/>
            <a:ext cx="9144000" cy="639762"/>
          </a:xfrm>
          <a:prstGeom prst="rect">
            <a:avLst/>
          </a:prstGeom>
        </p:spPr>
        <p:txBody>
          <a:bodyPr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  <p:sp>
        <p:nvSpPr>
          <p:cNvPr id="20" name="Date Placeholder 3"/>
          <p:cNvSpPr txBox="1">
            <a:spLocks/>
          </p:cNvSpPr>
          <p:nvPr userDrawn="1"/>
        </p:nvSpPr>
        <p:spPr>
          <a:xfrm>
            <a:off x="3810000" y="6477000"/>
            <a:ext cx="16764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Lidia Dell’Asta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658DFAAD-4AE2-4B6A-81A1-CADA1B382B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57150">
            <a:solidFill>
              <a:schemeClr val="accent4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algn="ctr">
              <a:lnSpc>
                <a:spcPct val="100000"/>
              </a:lnSpc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228600"/>
            <a:ext cx="9144000" cy="685800"/>
          </a:xfrm>
          <a:prstGeom prst="rect">
            <a:avLst/>
          </a:prstGeom>
          <a:solidFill>
            <a:srgbClr val="BF504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52400" y="6477000"/>
            <a:ext cx="24384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 TauNu</a:t>
            </a:r>
          </a:p>
        </p:txBody>
      </p:sp>
      <p:sp>
        <p:nvSpPr>
          <p:cNvPr id="11" name="Rectangle 10"/>
          <p:cNvSpPr/>
          <p:nvPr userDrawn="1"/>
        </p:nvSpPr>
        <p:spPr>
          <a:xfrm flipV="1">
            <a:off x="0" y="6400800"/>
            <a:ext cx="9144000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198438"/>
            <a:ext cx="9144000" cy="639762"/>
          </a:xfrm>
          <a:prstGeom prst="rect">
            <a:avLst/>
          </a:prstGeom>
        </p:spPr>
        <p:txBody>
          <a:bodyPr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  <p:sp>
        <p:nvSpPr>
          <p:cNvPr id="20" name="Date Placeholder 3"/>
          <p:cNvSpPr txBox="1">
            <a:spLocks/>
          </p:cNvSpPr>
          <p:nvPr userDrawn="1"/>
        </p:nvSpPr>
        <p:spPr>
          <a:xfrm>
            <a:off x="3810000" y="6477000"/>
            <a:ext cx="16764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Lidia Dell’Asta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658DFAAD-4AE2-4B6A-81A1-CADA1B382B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  <a:prstGeom prst="rect">
            <a:avLst/>
          </a:prstGeom>
          <a:solidFill>
            <a:srgbClr val="BF504D"/>
          </a:solidFill>
          <a:ln w="5715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algn="ctr">
              <a:lnSpc>
                <a:spcPct val="100000"/>
              </a:lnSpc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228600"/>
            <a:ext cx="9144000" cy="68580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52400" y="6477000"/>
            <a:ext cx="24384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 TauNu</a:t>
            </a:r>
          </a:p>
        </p:txBody>
      </p:sp>
      <p:sp>
        <p:nvSpPr>
          <p:cNvPr id="11" name="Rectangle 10"/>
          <p:cNvSpPr/>
          <p:nvPr userDrawn="1"/>
        </p:nvSpPr>
        <p:spPr>
          <a:xfrm flipV="1">
            <a:off x="0" y="6400800"/>
            <a:ext cx="9144000" cy="457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198438"/>
            <a:ext cx="9144000" cy="639762"/>
          </a:xfrm>
          <a:prstGeom prst="rect">
            <a:avLst/>
          </a:prstGeom>
        </p:spPr>
        <p:txBody>
          <a:bodyPr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  <p:sp>
        <p:nvSpPr>
          <p:cNvPr id="20" name="Date Placeholder 3"/>
          <p:cNvSpPr txBox="1">
            <a:spLocks/>
          </p:cNvSpPr>
          <p:nvPr userDrawn="1"/>
        </p:nvSpPr>
        <p:spPr>
          <a:xfrm>
            <a:off x="3810000" y="6477000"/>
            <a:ext cx="16764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Lidia Dell’Asta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658DFAAD-4AE2-4B6A-81A1-CADA1B382B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  <a:prstGeom prst="rect">
            <a:avLst/>
          </a:prstGeom>
          <a:solidFill>
            <a:srgbClr val="92D050"/>
          </a:solidFill>
          <a:ln w="5715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algn="ctr">
              <a:lnSpc>
                <a:spcPct val="100000"/>
              </a:lnSpc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228600"/>
            <a:ext cx="9144000" cy="685800"/>
          </a:xfrm>
          <a:prstGeom prst="rect">
            <a:avLst/>
          </a:prstGeom>
          <a:solidFill>
            <a:srgbClr val="DA6CB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52400" y="6477000"/>
            <a:ext cx="24384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 TauNu</a:t>
            </a:r>
          </a:p>
        </p:txBody>
      </p:sp>
      <p:sp>
        <p:nvSpPr>
          <p:cNvPr id="11" name="Rectangle 10"/>
          <p:cNvSpPr/>
          <p:nvPr userDrawn="1"/>
        </p:nvSpPr>
        <p:spPr>
          <a:xfrm flipV="1">
            <a:off x="0" y="6400800"/>
            <a:ext cx="9144000" cy="45719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198438"/>
            <a:ext cx="9144000" cy="639762"/>
          </a:xfrm>
          <a:prstGeom prst="rect">
            <a:avLst/>
          </a:prstGeom>
        </p:spPr>
        <p:txBody>
          <a:bodyPr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  <p:sp>
        <p:nvSpPr>
          <p:cNvPr id="20" name="Date Placeholder 3"/>
          <p:cNvSpPr txBox="1">
            <a:spLocks/>
          </p:cNvSpPr>
          <p:nvPr userDrawn="1"/>
        </p:nvSpPr>
        <p:spPr>
          <a:xfrm>
            <a:off x="3810000" y="6477000"/>
            <a:ext cx="16764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Lidia Dell’Asta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658DFAAD-4AE2-4B6A-81A1-CADA1B382B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  <a:prstGeom prst="rect">
            <a:avLst/>
          </a:prstGeom>
          <a:solidFill>
            <a:srgbClr val="DA6CB5"/>
          </a:solidFill>
          <a:ln w="57150">
            <a:solidFill>
              <a:srgbClr val="CC33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algn="ctr">
              <a:lnSpc>
                <a:spcPct val="100000"/>
              </a:lnSpc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FAAD-4AE2-4B6A-81A1-CADA1B382BF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Office_Excel_Worksheet1.xlsx"/><Relationship Id="rId4" Type="http://schemas.openxmlformats.org/officeDocument/2006/relationships/oleObject" Target="../embeddings/Microsoft_Office_Excel_97-2003_Worksheet2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2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3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4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Excel_97-2003_Worksheet5.xls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Excel_97-2003_Worksheet6.xls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Excel_97-2003_Worksheet7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8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9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76200" y="685800"/>
            <a:ext cx="8915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5400" dirty="0" smtClean="0">
                <a:solidFill>
                  <a:schemeClr val="accent4">
                    <a:lumMod val="75000"/>
                  </a:schemeClr>
                </a:solidFill>
              </a:rPr>
              <a:t>Status of the </a:t>
            </a:r>
          </a:p>
          <a:p>
            <a:pPr algn="ctr"/>
            <a:r>
              <a:rPr lang="it-IT" sz="5400" dirty="0" smtClean="0">
                <a:solidFill>
                  <a:schemeClr val="accent4">
                    <a:lumMod val="75000"/>
                  </a:schemeClr>
                </a:solidFill>
              </a:rPr>
              <a:t>W→</a:t>
            </a:r>
            <a:r>
              <a:rPr lang="el-GR" sz="5400" dirty="0" smtClean="0">
                <a:solidFill>
                  <a:schemeClr val="accent4">
                    <a:lumMod val="75000"/>
                  </a:schemeClr>
                </a:solidFill>
              </a:rPr>
              <a:t>τν</a:t>
            </a:r>
            <a:r>
              <a:rPr lang="it-IT" sz="5400" dirty="0" smtClean="0">
                <a:solidFill>
                  <a:schemeClr val="accent4">
                    <a:lumMod val="75000"/>
                  </a:schemeClr>
                </a:solidFill>
              </a:rPr>
              <a:t> Analysis:</a:t>
            </a:r>
          </a:p>
          <a:p>
            <a:pPr algn="ctr"/>
            <a:endParaRPr lang="it-IT" sz="1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it-IT" sz="5400" dirty="0" smtClean="0">
                <a:solidFill>
                  <a:schemeClr val="accent4">
                    <a:lumMod val="75000"/>
                  </a:schemeClr>
                </a:solidFill>
              </a:rPr>
              <a:t>INT note @10 TeV,</a:t>
            </a:r>
          </a:p>
          <a:p>
            <a:pPr algn="ctr"/>
            <a:r>
              <a:rPr lang="it-IT" sz="5400" dirty="0" smtClean="0">
                <a:solidFill>
                  <a:schemeClr val="accent4">
                    <a:lumMod val="75000"/>
                  </a:schemeClr>
                </a:solidFill>
              </a:rPr>
              <a:t>D3PDs production+validation,</a:t>
            </a:r>
          </a:p>
          <a:p>
            <a:pPr algn="ctr"/>
            <a:r>
              <a:rPr lang="it-IT" sz="5400" dirty="0" smtClean="0">
                <a:solidFill>
                  <a:schemeClr val="accent4">
                    <a:lumMod val="75000"/>
                  </a:schemeClr>
                </a:solidFill>
              </a:rPr>
              <a:t>preliminary results @7 TeV</a:t>
            </a:r>
          </a:p>
          <a:p>
            <a:pPr algn="ctr"/>
            <a:r>
              <a:rPr lang="it-IT" sz="5400" dirty="0" smtClean="0">
                <a:solidFill>
                  <a:schemeClr val="accent4">
                    <a:lumMod val="75000"/>
                  </a:schemeClr>
                </a:solidFill>
              </a:rPr>
              <a:t>&amp; plans for the future</a:t>
            </a:r>
            <a:endParaRPr lang="it-IT" sz="5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51906" y="6135469"/>
            <a:ext cx="10534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smtClean="0"/>
              <a:t>Lidia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D3PDs: why?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8534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 A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D3PD</a:t>
            </a:r>
            <a:r>
              <a:rPr lang="it-IT" dirty="0" smtClean="0"/>
              <a:t> is a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flat ntuple</a:t>
            </a:r>
            <a:r>
              <a:rPr lang="it-IT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Many physics/performance groups are slowly moving to D3PDs. 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Each physics/performance group has private D3DPs with what it needs (e.g. tau D3PD contains info about MET, jets, tracks…). 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D3PDs will be produced centrally by each group.</a:t>
            </a:r>
          </a:p>
          <a:p>
            <a:endParaRPr lang="it-IT" dirty="0" smtClean="0"/>
          </a:p>
          <a:p>
            <a:pPr lvl="1">
              <a:buFont typeface="Wingdings" pitchFamily="2" charset="2"/>
              <a:buChar char="Ø"/>
            </a:pPr>
            <a:r>
              <a:rPr lang="it-IT" dirty="0" smtClean="0"/>
              <a:t> so it’s important that we are able to use them and eventually to produce them, if we need something particular that is not in the “official” production</a:t>
            </a:r>
          </a:p>
          <a:p>
            <a:pPr lvl="1"/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It’s very easy to run on D3PDs: they are smaller than AODs, no need of Athena…</a:t>
            </a:r>
          </a:p>
          <a:p>
            <a:endParaRPr lang="it-IT" dirty="0" smtClean="0"/>
          </a:p>
          <a:p>
            <a:pPr lvl="1">
              <a:buFont typeface="Wingdings" pitchFamily="2" charset="2"/>
              <a:buChar char="Ø"/>
            </a:pPr>
            <a:r>
              <a:rPr lang="it-IT" dirty="0" smtClean="0"/>
              <a:t> we can run our analysis more quickly </a:t>
            </a:r>
          </a:p>
          <a:p>
            <a:pPr lvl="1">
              <a:buFont typeface="Wingdings" pitchFamily="2" charset="2"/>
              <a:buChar char="Ø"/>
            </a:pP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But if we want to do our analysis entirely on D3PDs we have to make sure that: </a:t>
            </a:r>
          </a:p>
          <a:p>
            <a:pPr lvl="1">
              <a:buFont typeface="Wingdings" pitchFamily="2" charset="2"/>
              <a:buChar char="§"/>
            </a:pPr>
            <a:r>
              <a:rPr lang="it-IT" dirty="0" smtClean="0"/>
              <a:t> our analysis on AOD and on D3PD gives the same results (i.e. the quantities there are correct!) </a:t>
            </a:r>
          </a:p>
          <a:p>
            <a:pPr lvl="1">
              <a:buFont typeface="Wingdings" pitchFamily="2" charset="2"/>
              <a:buChar char="§"/>
            </a:pPr>
            <a:r>
              <a:rPr lang="it-IT" dirty="0" smtClean="0"/>
              <a:t> they contain what we need to do standard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D3PDs validation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08782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sz="1600" dirty="0" smtClean="0"/>
              <a:t> I choose the signal sample: mc08.</a:t>
            </a: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</a:rPr>
              <a:t>106023.PythiaWhadtaunu</a:t>
            </a:r>
            <a:r>
              <a:rPr lang="it-IT" sz="1600" dirty="0" smtClean="0"/>
              <a:t>.merge.AOD.e347_s462_r635_t53/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I produced both my usual </a:t>
            </a: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</a:rPr>
              <a:t>ntuple</a:t>
            </a:r>
            <a:r>
              <a:rPr lang="it-IT" sz="1600" dirty="0" smtClean="0"/>
              <a:t> and </a:t>
            </a: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</a:rPr>
              <a:t>D3PDs</a:t>
            </a:r>
            <a:r>
              <a:rPr lang="it-IT" sz="1600" dirty="0" smtClean="0"/>
              <a:t>, from the same AODs.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I run the analysis on the two data format (just 100000 events).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I tried to isolate the cuts that made the cut flow different.</a:t>
            </a:r>
            <a:endParaRPr lang="it-IT" sz="16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600" y="2590800"/>
          <a:ext cx="3645477" cy="2826449"/>
        </p:xfrm>
        <a:graphic>
          <a:graphicData uri="http://schemas.openxmlformats.org/presentationml/2006/ole">
            <p:oleObj spid="_x0000_s17410" name="Worksheet" r:id="rId3" imgW="2714752" imgH="2105076" progId="Excel.Sheet.8">
              <p:embed/>
            </p:oleObj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3962400" y="2590800"/>
            <a:ext cx="2438400" cy="2828255"/>
            <a:chOff x="3962400" y="2590800"/>
            <a:chExt cx="2438400" cy="2828255"/>
          </a:xfrm>
        </p:grpSpPr>
        <p:graphicFrame>
          <p:nvGraphicFramePr>
            <p:cNvPr id="17411" name="Object 3"/>
            <p:cNvGraphicFramePr>
              <a:graphicFrameLocks noChangeAspect="1"/>
            </p:cNvGraphicFramePr>
            <p:nvPr/>
          </p:nvGraphicFramePr>
          <p:xfrm>
            <a:off x="4648200" y="2590800"/>
            <a:ext cx="1752600" cy="2828255"/>
          </p:xfrm>
          <a:graphic>
            <a:graphicData uri="http://schemas.openxmlformats.org/presentationml/2006/ole">
              <p:oleObj spid="_x0000_s17411" name="Worksheet" r:id="rId4" imgW="1304950" imgH="2105076" progId="Excel.Sheet.8">
                <p:embed/>
              </p:oleObj>
            </a:graphicData>
          </a:graphic>
        </p:graphicFrame>
        <p:sp>
          <p:nvSpPr>
            <p:cNvPr id="8" name="Right Arrow 7"/>
            <p:cNvSpPr/>
            <p:nvPr/>
          </p:nvSpPr>
          <p:spPr>
            <a:xfrm>
              <a:off x="3962400" y="3733800"/>
              <a:ext cx="609600" cy="381000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477000" y="2590800"/>
            <a:ext cx="2438400" cy="2822680"/>
            <a:chOff x="6477000" y="2590800"/>
            <a:chExt cx="2438400" cy="2822680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/>
          </p:nvGraphicFramePr>
          <p:xfrm>
            <a:off x="7162800" y="2590800"/>
            <a:ext cx="1752600" cy="2822680"/>
          </p:xfrm>
          <a:graphic>
            <a:graphicData uri="http://schemas.openxmlformats.org/presentationml/2006/ole">
              <p:oleObj spid="_x0000_s17412" name="Worksheet" r:id="rId5" imgW="1304950" imgH="2105076" progId="Excel.Sheet.12">
                <p:embed/>
              </p:oleObj>
            </a:graphicData>
          </a:graphic>
        </p:graphicFrame>
        <p:sp>
          <p:nvSpPr>
            <p:cNvPr id="10" name="Right Arrow 9"/>
            <p:cNvSpPr/>
            <p:nvPr/>
          </p:nvSpPr>
          <p:spPr>
            <a:xfrm>
              <a:off x="6477000" y="3733800"/>
              <a:ext cx="609600" cy="381000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57200" y="5638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sz="1600" dirty="0" smtClean="0"/>
              <a:t> The differences in the selections come from the </a:t>
            </a: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</a:rPr>
              <a:t>trigger</a:t>
            </a:r>
            <a:r>
              <a:rPr lang="it-IT" sz="1600" dirty="0" smtClean="0"/>
              <a:t> and the </a:t>
            </a: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</a:rPr>
              <a:t>electron and muon identifications/vetos</a:t>
            </a:r>
            <a:r>
              <a:rPr lang="it-IT" sz="1600" dirty="0" smtClean="0"/>
              <a:t>.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Problems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90600"/>
            <a:ext cx="8534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sz="1600" dirty="0" smtClean="0"/>
              <a:t> </a:t>
            </a: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</a:rPr>
              <a:t>Trigger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In the D3PD the trigger bit is available (i.e. passed: yes or no) and also some quantities like MET at level 1 or event filter.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In the old AOD analysis, instead of using the trigger bit, the trigger selection was done by  a piece of code written by Guilherme which “simulated” the trigger bit by looking at the variables reconstructed at the different trigger levels.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I tried to disentangle the effects, looking at the simple triggers which make the trigger chain.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Now Guilherme is looking into his code to find where the bug is.</a:t>
            </a:r>
          </a:p>
          <a:p>
            <a:pPr lvl="1"/>
            <a:endParaRPr lang="it-IT" sz="1600" dirty="0" smtClean="0"/>
          </a:p>
          <a:p>
            <a:pPr lvl="1"/>
            <a:endParaRPr lang="it-IT" sz="1600" dirty="0" smtClean="0"/>
          </a:p>
          <a:p>
            <a:pPr lvl="1"/>
            <a:endParaRPr lang="it-IT" sz="1600" dirty="0" smtClean="0"/>
          </a:p>
          <a:p>
            <a:pPr lvl="1"/>
            <a:endParaRPr lang="it-IT" sz="1600" dirty="0" smtClean="0"/>
          </a:p>
          <a:p>
            <a:pPr lvl="1"/>
            <a:endParaRPr lang="it-IT" sz="1600" dirty="0" smtClean="0"/>
          </a:p>
          <a:p>
            <a:pPr lvl="1"/>
            <a:endParaRPr lang="it-IT" sz="1600" dirty="0" smtClean="0"/>
          </a:p>
          <a:p>
            <a:pPr lvl="1"/>
            <a:endParaRPr lang="it-IT" sz="1600" dirty="0" smtClean="0"/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</a:t>
            </a:r>
            <a:r>
              <a:rPr lang="it-IT" sz="1600" dirty="0" smtClean="0">
                <a:solidFill>
                  <a:schemeClr val="accent2">
                    <a:lumMod val="75000"/>
                  </a:schemeClr>
                </a:solidFill>
              </a:rPr>
              <a:t>Electron/Muon veto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In the old analysis we use some “flags” that define if the tau candidate was similar to an electron or a muon.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It seems that this flags are no more used (hence they are not in D3PDs) and have been substituted by “vetos”, which of cource have a different efficiency.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828800" y="3122125"/>
          <a:ext cx="3048000" cy="1449875"/>
        </p:xfrm>
        <a:graphic>
          <a:graphicData uri="http://schemas.openxmlformats.org/presentationml/2006/ole">
            <p:oleObj spid="_x0000_s20482" name="Worksheet" r:id="rId3" imgW="2419299" imgH="1152372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W→</a:t>
            </a:r>
            <a:r>
              <a:rPr lang="el-GR" dirty="0" smtClean="0"/>
              <a:t>τν</a:t>
            </a:r>
            <a:r>
              <a:rPr lang="it-IT" dirty="0" smtClean="0"/>
              <a:t> Analysis @ 7 TeV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W→</a:t>
            </a:r>
            <a:r>
              <a:rPr lang="el-GR" dirty="0" smtClean="0"/>
              <a:t>τν</a:t>
            </a:r>
            <a:r>
              <a:rPr lang="it-IT" dirty="0" smtClean="0"/>
              <a:t> Analysis @ 7 TeV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02982" y="1143000"/>
            <a:ext cx="82838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 Once it has been decided that we can trust D3PDs, I tried to move the analysis on 7 TeV MonteCarlo samples, that were made available few weeks ago.</a:t>
            </a:r>
          </a:p>
          <a:p>
            <a:pPr>
              <a:buFont typeface="Wingdings" pitchFamily="2" charset="2"/>
              <a:buChar char="ü"/>
            </a:pP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I produced all the D3PDs for the dataset we need in our analysis (see backup for a complete list). These dataset are all available at Milano. </a:t>
            </a:r>
          </a:p>
          <a:p>
            <a:pPr>
              <a:buFont typeface="Wingdings" pitchFamily="2" charset="2"/>
              <a:buChar char="ü"/>
            </a:pP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As a first step I have tried to see how the “old” analysis looks like. Then I tried to change some cuts and do some preliminary optimization.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NB No event weight for ttbar events! The event weight is not available in D3PDs and we have to understand how to access it and add it.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Cut flow @ 7 TeV – “10TeV cuts”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15</a:t>
            </a:fld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6705600" y="5715000"/>
            <a:ext cx="2133600" cy="609600"/>
            <a:chOff x="228600" y="4648200"/>
            <a:chExt cx="2133600" cy="609600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457200" y="4737100"/>
            <a:ext cx="1752600" cy="444500"/>
          </p:xfrm>
          <a:graphic>
            <a:graphicData uri="http://schemas.openxmlformats.org/presentationml/2006/ole">
              <p:oleObj spid="_x0000_s39938" name="Equation" r:id="rId3" imgW="901440" imgH="228600" progId="Equation.3">
                <p:embed/>
              </p:oleObj>
            </a:graphicData>
          </a:graphic>
        </p:graphicFrame>
        <p:sp>
          <p:nvSpPr>
            <p:cNvPr id="14" name="Rounded Rectangle 13"/>
            <p:cNvSpPr/>
            <p:nvPr/>
          </p:nvSpPr>
          <p:spPr>
            <a:xfrm>
              <a:off x="228600" y="4648200"/>
              <a:ext cx="2133600" cy="6096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82575" y="990600"/>
            <a:ext cx="8556625" cy="4655949"/>
            <a:chOff x="282575" y="1211451"/>
            <a:chExt cx="8556625" cy="4655949"/>
          </a:xfrm>
        </p:grpSpPr>
        <p:graphicFrame>
          <p:nvGraphicFramePr>
            <p:cNvPr id="11" name="Object 10"/>
            <p:cNvGraphicFramePr>
              <a:graphicFrameLocks noChangeAspect="1"/>
            </p:cNvGraphicFramePr>
            <p:nvPr/>
          </p:nvGraphicFramePr>
          <p:xfrm>
            <a:off x="282575" y="1211451"/>
            <a:ext cx="8556625" cy="4655949"/>
          </p:xfrm>
          <a:graphic>
            <a:graphicData uri="http://schemas.openxmlformats.org/presentationml/2006/ole">
              <p:oleObj spid="_x0000_s39937" name="Worksheet" r:id="rId4" imgW="8067853" imgH="4391076" progId="Excel.Sheet.8">
                <p:embed/>
              </p:oleObj>
            </a:graphicData>
          </a:graphic>
        </p:graphicFrame>
        <p:sp>
          <p:nvSpPr>
            <p:cNvPr id="15" name="Rounded Rectangle 14"/>
            <p:cNvSpPr/>
            <p:nvPr/>
          </p:nvSpPr>
          <p:spPr>
            <a:xfrm>
              <a:off x="2667000" y="3200400"/>
              <a:ext cx="762000" cy="228600"/>
            </a:xfrm>
            <a:prstGeom prst="roundRect">
              <a:avLst/>
            </a:prstGeom>
            <a:noFill/>
            <a:ln w="38100">
              <a:solidFill>
                <a:srgbClr val="CC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41941" y="5646003"/>
            <a:ext cx="6450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sz="1600" dirty="0" smtClean="0"/>
              <a:t> same number of signal event (2300) respect to 10 TeV analysis (trigger!)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Wenu background too high (lepton flag to be changed)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very low statistic of QCD background available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Cut flow @ 7 TeV – EleVeto Medium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16</a:t>
            </a:fld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6705600" y="5715000"/>
            <a:ext cx="2133600" cy="609600"/>
            <a:chOff x="228600" y="4648200"/>
            <a:chExt cx="2133600" cy="60960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469900" y="4737100"/>
            <a:ext cx="1727200" cy="444500"/>
          </p:xfrm>
          <a:graphic>
            <a:graphicData uri="http://schemas.openxmlformats.org/presentationml/2006/ole">
              <p:oleObj spid="_x0000_s34818" name="Equation" r:id="rId3" imgW="888840" imgH="228600" progId="Equation.3">
                <p:embed/>
              </p:oleObj>
            </a:graphicData>
          </a:graphic>
        </p:graphicFrame>
        <p:sp>
          <p:nvSpPr>
            <p:cNvPr id="8" name="Rounded Rectangle 7"/>
            <p:cNvSpPr/>
            <p:nvPr/>
          </p:nvSpPr>
          <p:spPr>
            <a:xfrm>
              <a:off x="228600" y="4648200"/>
              <a:ext cx="2133600" cy="6096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41941" y="5646003"/>
            <a:ext cx="46348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sz="1600" dirty="0" smtClean="0"/>
              <a:t> changing the efficiency of electron veto to medium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signal: from 2373 to 2264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Wenu background: from 3038 to 232</a:t>
            </a:r>
            <a:endParaRPr lang="it-IT" sz="16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304800" y="990600"/>
            <a:ext cx="8534038" cy="4633912"/>
            <a:chOff x="304800" y="1219200"/>
            <a:chExt cx="8534038" cy="4633912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304800" y="1219200"/>
            <a:ext cx="8534038" cy="4633912"/>
          </p:xfrm>
          <a:graphic>
            <a:graphicData uri="http://schemas.openxmlformats.org/presentationml/2006/ole">
              <p:oleObj spid="_x0000_s34817" name="Worksheet" r:id="rId4" imgW="8086547" imgH="4391076" progId="Excel.Sheet.8">
                <p:embed/>
              </p:oleObj>
            </a:graphicData>
          </a:graphic>
        </p:graphicFrame>
        <p:sp>
          <p:nvSpPr>
            <p:cNvPr id="10" name="Rounded Rectangle 9"/>
            <p:cNvSpPr/>
            <p:nvPr/>
          </p:nvSpPr>
          <p:spPr>
            <a:xfrm>
              <a:off x="2667000" y="3200400"/>
              <a:ext cx="762000" cy="228600"/>
            </a:xfrm>
            <a:prstGeom prst="roundRect">
              <a:avLst/>
            </a:prstGeom>
            <a:noFill/>
            <a:ln w="38100">
              <a:solidFill>
                <a:srgbClr val="CC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Cut flow @ 7 TeV – EleVeto Tight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17</a:t>
            </a:fld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6705600" y="5715000"/>
            <a:ext cx="2133600" cy="609600"/>
            <a:chOff x="228600" y="4648200"/>
            <a:chExt cx="2133600" cy="609600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457200" y="4737100"/>
            <a:ext cx="1752600" cy="444500"/>
          </p:xfrm>
          <a:graphic>
            <a:graphicData uri="http://schemas.openxmlformats.org/presentationml/2006/ole">
              <p:oleObj spid="_x0000_s36865" name="Equation" r:id="rId3" imgW="901440" imgH="228600" progId="Equation.3">
                <p:embed/>
              </p:oleObj>
            </a:graphicData>
          </a:graphic>
        </p:graphicFrame>
        <p:sp>
          <p:nvSpPr>
            <p:cNvPr id="7" name="Rounded Rectangle 6"/>
            <p:cNvSpPr/>
            <p:nvPr/>
          </p:nvSpPr>
          <p:spPr>
            <a:xfrm>
              <a:off x="228600" y="4648200"/>
              <a:ext cx="2133600" cy="6096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04800" y="990600"/>
            <a:ext cx="8534038" cy="4633912"/>
            <a:chOff x="304800" y="1233488"/>
            <a:chExt cx="8534038" cy="4633912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/>
          </p:nvGraphicFramePr>
          <p:xfrm>
            <a:off x="304800" y="1233488"/>
            <a:ext cx="8534038" cy="4633912"/>
          </p:xfrm>
          <a:graphic>
            <a:graphicData uri="http://schemas.openxmlformats.org/presentationml/2006/ole">
              <p:oleObj spid="_x0000_s36866" name="Worksheet" r:id="rId4" imgW="8086547" imgH="4391076" progId="Excel.Sheet.8">
                <p:embed/>
              </p:oleObj>
            </a:graphicData>
          </a:graphic>
        </p:graphicFrame>
        <p:sp>
          <p:nvSpPr>
            <p:cNvPr id="10" name="Rounded Rectangle 9"/>
            <p:cNvSpPr/>
            <p:nvPr/>
          </p:nvSpPr>
          <p:spPr>
            <a:xfrm>
              <a:off x="2667000" y="3200400"/>
              <a:ext cx="762000" cy="228600"/>
            </a:xfrm>
            <a:prstGeom prst="roundRect">
              <a:avLst/>
            </a:prstGeom>
            <a:noFill/>
            <a:ln w="38100">
              <a:solidFill>
                <a:srgbClr val="CC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41941" y="5646003"/>
            <a:ext cx="4329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sz="1600" dirty="0" smtClean="0"/>
              <a:t> changing the efficiency of electron veto to tight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signal: from 2373 to 2097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Wenu background: from 3038 to 98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Cut flow @ 7 TeV – Trigger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18</a:t>
            </a:fld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6705600" y="5715000"/>
            <a:ext cx="2133600" cy="609600"/>
            <a:chOff x="228600" y="4648200"/>
            <a:chExt cx="2133600" cy="60960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457200" y="4737100"/>
            <a:ext cx="1752600" cy="444500"/>
          </p:xfrm>
          <a:graphic>
            <a:graphicData uri="http://schemas.openxmlformats.org/presentationml/2006/ole">
              <p:oleObj spid="_x0000_s38914" name="Equation" r:id="rId3" imgW="901440" imgH="228600" progId="Equation.3">
                <p:embed/>
              </p:oleObj>
            </a:graphicData>
          </a:graphic>
        </p:graphicFrame>
        <p:sp>
          <p:nvSpPr>
            <p:cNvPr id="8" name="Rounded Rectangle 7"/>
            <p:cNvSpPr/>
            <p:nvPr/>
          </p:nvSpPr>
          <p:spPr>
            <a:xfrm>
              <a:off x="228600" y="4648200"/>
              <a:ext cx="2133600" cy="6096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28600" y="5715000"/>
            <a:ext cx="4212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asking just a tau trigger (not MET trigger)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increase in QCD background</a:t>
            </a:r>
            <a:endParaRPr lang="it-IT" dirty="0"/>
          </a:p>
        </p:txBody>
      </p:sp>
      <p:grpSp>
        <p:nvGrpSpPr>
          <p:cNvPr id="10" name="Group 9"/>
          <p:cNvGrpSpPr/>
          <p:nvPr/>
        </p:nvGrpSpPr>
        <p:grpSpPr>
          <a:xfrm>
            <a:off x="228600" y="990600"/>
            <a:ext cx="8610600" cy="4675485"/>
            <a:chOff x="228600" y="1191915"/>
            <a:chExt cx="8610600" cy="4675485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228600" y="1191915"/>
            <a:ext cx="8610600" cy="4675485"/>
          </p:xfrm>
          <a:graphic>
            <a:graphicData uri="http://schemas.openxmlformats.org/presentationml/2006/ole">
              <p:oleObj spid="_x0000_s38913" name="Worksheet" r:id="rId4" imgW="8086547" imgH="4391076" progId="Excel.Sheet.8">
                <p:embed/>
              </p:oleObj>
            </a:graphicData>
          </a:graphic>
        </p:graphicFrame>
        <p:sp>
          <p:nvSpPr>
            <p:cNvPr id="12" name="Rounded Rectangle 11"/>
            <p:cNvSpPr/>
            <p:nvPr/>
          </p:nvSpPr>
          <p:spPr>
            <a:xfrm>
              <a:off x="4800600" y="5638800"/>
              <a:ext cx="3810000" cy="228600"/>
            </a:xfrm>
            <a:prstGeom prst="roundRect">
              <a:avLst/>
            </a:prstGeom>
            <a:noFill/>
            <a:ln w="38100">
              <a:solidFill>
                <a:srgbClr val="CC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Cut flow @ 7 TeV – MET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19</a:t>
            </a:fld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6705600" y="5715000"/>
            <a:ext cx="2133600" cy="609600"/>
            <a:chOff x="228600" y="4648200"/>
            <a:chExt cx="2133600" cy="609600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457200" y="4737100"/>
            <a:ext cx="1752600" cy="444500"/>
          </p:xfrm>
          <a:graphic>
            <a:graphicData uri="http://schemas.openxmlformats.org/presentationml/2006/ole">
              <p:oleObj spid="_x0000_s37889" name="Equation" r:id="rId3" imgW="901440" imgH="228600" progId="Equation.3">
                <p:embed/>
              </p:oleObj>
            </a:graphicData>
          </a:graphic>
        </p:graphicFrame>
        <p:sp>
          <p:nvSpPr>
            <p:cNvPr id="7" name="Rounded Rectangle 6"/>
            <p:cNvSpPr/>
            <p:nvPr/>
          </p:nvSpPr>
          <p:spPr>
            <a:xfrm>
              <a:off x="228600" y="4648200"/>
              <a:ext cx="2133600" cy="6096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28600" y="5638800"/>
            <a:ext cx="41078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sz="1600" dirty="0" smtClean="0"/>
              <a:t>Cutting with MET &gt; 30 GeV instead of 40 GeV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increase in QCD background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4 X signal</a:t>
            </a:r>
            <a:endParaRPr lang="it-IT" sz="16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4800" y="990600"/>
            <a:ext cx="8534038" cy="4633912"/>
            <a:chOff x="304800" y="1233488"/>
            <a:chExt cx="8534038" cy="4633912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304800" y="1233488"/>
            <a:ext cx="8534038" cy="4633912"/>
          </p:xfrm>
          <a:graphic>
            <a:graphicData uri="http://schemas.openxmlformats.org/presentationml/2006/ole">
              <p:oleObj spid="_x0000_s37890" name="Worksheet" r:id="rId4" imgW="8086547" imgH="4391076" progId="Excel.Sheet.8">
                <p:embed/>
              </p:oleObj>
            </a:graphicData>
          </a:graphic>
        </p:graphicFrame>
        <p:sp>
          <p:nvSpPr>
            <p:cNvPr id="10" name="Rounded Rectangle 9"/>
            <p:cNvSpPr/>
            <p:nvPr/>
          </p:nvSpPr>
          <p:spPr>
            <a:xfrm>
              <a:off x="4800600" y="5638800"/>
              <a:ext cx="3810000" cy="228600"/>
            </a:xfrm>
            <a:prstGeom prst="roundRect">
              <a:avLst/>
            </a:prstGeom>
            <a:noFill/>
            <a:ln w="38100">
              <a:solidFill>
                <a:srgbClr val="CC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752600" y="3200400"/>
              <a:ext cx="685800" cy="228600"/>
            </a:xfrm>
            <a:prstGeom prst="roundRect">
              <a:avLst/>
            </a:prstGeom>
            <a:noFill/>
            <a:ln w="38100">
              <a:solidFill>
                <a:srgbClr val="CC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W→</a:t>
            </a:r>
            <a:r>
              <a:rPr lang="el-GR" dirty="0" smtClean="0"/>
              <a:t>τν</a:t>
            </a:r>
            <a:r>
              <a:rPr lang="it-IT" dirty="0" smtClean="0"/>
              <a:t> Analysis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Cut flow @ 7 TeV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219200"/>
            <a:ext cx="8458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 Many changes in the </a:t>
            </a:r>
            <a:r>
              <a:rPr lang="it-IT" dirty="0" smtClean="0"/>
              <a:t>thresholds </a:t>
            </a:r>
            <a:r>
              <a:rPr lang="it-IT" dirty="0" smtClean="0"/>
              <a:t>of the </a:t>
            </a:r>
            <a:r>
              <a:rPr lang="it-IT" dirty="0" smtClean="0"/>
              <a:t>cuts have </a:t>
            </a:r>
            <a:r>
              <a:rPr lang="it-IT" dirty="0" smtClean="0"/>
              <a:t>been tried.</a:t>
            </a:r>
          </a:p>
          <a:p>
            <a:pPr lvl="1">
              <a:buFont typeface="Arial" pitchFamily="34" charset="0"/>
              <a:buChar char="•"/>
            </a:pPr>
            <a:r>
              <a:rPr lang="it-IT" dirty="0" smtClean="0"/>
              <a:t> trigger</a:t>
            </a:r>
          </a:p>
          <a:p>
            <a:pPr lvl="1">
              <a:buFont typeface="Arial" pitchFamily="34" charset="0"/>
              <a:buChar char="•"/>
            </a:pPr>
            <a:r>
              <a:rPr lang="it-IT" dirty="0" smtClean="0"/>
              <a:t> missing Et</a:t>
            </a:r>
          </a:p>
          <a:p>
            <a:pPr lvl="1">
              <a:buFont typeface="Arial" pitchFamily="34" charset="0"/>
              <a:buChar char="•"/>
            </a:pPr>
            <a:r>
              <a:rPr lang="it-IT" dirty="0" smtClean="0"/>
              <a:t> tau Et</a:t>
            </a:r>
          </a:p>
          <a:p>
            <a:pPr lvl="1">
              <a:buFont typeface="Arial" pitchFamily="34" charset="0"/>
              <a:buChar char="•"/>
            </a:pPr>
            <a:r>
              <a:rPr lang="it-IT" dirty="0" smtClean="0"/>
              <a:t> lepton veto</a:t>
            </a:r>
          </a:p>
          <a:p>
            <a:pPr lvl="1">
              <a:buFont typeface="Arial" pitchFamily="34" charset="0"/>
              <a:buChar char="•"/>
            </a:pPr>
            <a:r>
              <a:rPr lang="it-IT" dirty="0" smtClean="0"/>
              <a:t> … 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The one that turned out to be the most useful is the electron veto from the tau identification.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Starting from this change, it is possible to adjust the other </a:t>
            </a:r>
            <a:r>
              <a:rPr lang="it-IT" dirty="0" smtClean="0"/>
              <a:t>cuts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Plans for the future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ToDoList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86572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 The tau ID community has just swithched from Cone4H1TopoJets to </a:t>
            </a:r>
            <a:r>
              <a:rPr lang="it-IT" dirty="0" smtClean="0">
                <a:solidFill>
                  <a:srgbClr val="CC3399"/>
                </a:solidFill>
              </a:rPr>
              <a:t>AntiKt4H1TopoJets</a:t>
            </a:r>
            <a:r>
              <a:rPr lang="it-IT" dirty="0" smtClean="0"/>
              <a:t> for the jet algorithm used to seed a tau. </a:t>
            </a:r>
          </a:p>
          <a:p>
            <a:pPr lvl="1">
              <a:buFont typeface="Wingdings" pitchFamily="2" charset="2"/>
              <a:buChar char="§"/>
            </a:pPr>
            <a:r>
              <a:rPr lang="it-IT" dirty="0" smtClean="0"/>
              <a:t> I am participating in the production of D3PDs from the newly reconstructed datasets.</a:t>
            </a:r>
          </a:p>
          <a:p>
            <a:pPr lvl="1">
              <a:buFont typeface="Wingdings" pitchFamily="2" charset="2"/>
              <a:buChar char="§"/>
            </a:pPr>
            <a:r>
              <a:rPr lang="it-IT" dirty="0" smtClean="0"/>
              <a:t> The analysis has to be moved to this new jet collection.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CC3399"/>
                </a:solidFill>
              </a:rPr>
              <a:t>Data</a:t>
            </a:r>
            <a:r>
              <a:rPr lang="it-IT" dirty="0" smtClean="0"/>
              <a:t> will soon arrive: I would like to have some tool to quickly check data and compare it to MonteCarlo:</a:t>
            </a:r>
          </a:p>
          <a:p>
            <a:pPr lvl="1">
              <a:buFont typeface="Wingdings" pitchFamily="2" charset="2"/>
              <a:buChar char="§"/>
            </a:pPr>
            <a:r>
              <a:rPr lang="it-IT" dirty="0" smtClean="0"/>
              <a:t> understand </a:t>
            </a:r>
            <a:r>
              <a:rPr lang="it-IT" dirty="0" smtClean="0">
                <a:solidFill>
                  <a:srgbClr val="CC3399"/>
                </a:solidFill>
              </a:rPr>
              <a:t>trigger efficiency</a:t>
            </a:r>
            <a:r>
              <a:rPr lang="it-IT" dirty="0" smtClean="0"/>
              <a:t>, which is a crucial point for our analysis. We will have the possibility to use tau+MET trigger only this year and we have to make sure that this trigger </a:t>
            </a:r>
            <a:r>
              <a:rPr lang="it-IT" dirty="0" smtClean="0"/>
              <a:t>works </a:t>
            </a:r>
            <a:r>
              <a:rPr lang="it-IT" dirty="0" smtClean="0"/>
              <a:t>and has the expected rate</a:t>
            </a:r>
          </a:p>
          <a:p>
            <a:pPr lvl="1">
              <a:buFont typeface="Wingdings" pitchFamily="2" charset="2"/>
              <a:buChar char="§"/>
            </a:pPr>
            <a:r>
              <a:rPr lang="it-IT" dirty="0" smtClean="0"/>
              <a:t> check </a:t>
            </a:r>
            <a:r>
              <a:rPr lang="it-IT" dirty="0" smtClean="0">
                <a:solidFill>
                  <a:srgbClr val="CC3399"/>
                </a:solidFill>
              </a:rPr>
              <a:t>electron/muon Veto </a:t>
            </a:r>
            <a:r>
              <a:rPr lang="it-IT" dirty="0" smtClean="0"/>
              <a:t>efficiencies</a:t>
            </a: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Some studies I did for the 10 TeV note are useful also now for the evaluation of the QCD </a:t>
            </a:r>
            <a:r>
              <a:rPr lang="it-IT" dirty="0" smtClean="0"/>
              <a:t>background. </a:t>
            </a:r>
            <a:r>
              <a:rPr lang="it-IT" dirty="0" smtClean="0"/>
              <a:t>It will be important to learn to</a:t>
            </a:r>
            <a:r>
              <a:rPr lang="it-IT" dirty="0" smtClean="0">
                <a:solidFill>
                  <a:srgbClr val="CC3399"/>
                </a:solidFill>
              </a:rPr>
              <a:t> factorize </a:t>
            </a:r>
            <a:r>
              <a:rPr lang="it-IT" dirty="0" smtClean="0"/>
              <a:t>both the cuts and the trigger.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The most dangerous background is QCD dijets. I have already had a look at </a:t>
            </a:r>
            <a:r>
              <a:rPr lang="it-IT" dirty="0" smtClean="0">
                <a:solidFill>
                  <a:srgbClr val="CC3399"/>
                </a:solidFill>
              </a:rPr>
              <a:t>estimation of QCD from data</a:t>
            </a:r>
            <a:r>
              <a:rPr lang="it-IT" dirty="0" smtClean="0"/>
              <a:t> (looking at track multiplicity</a:t>
            </a:r>
            <a:r>
              <a:rPr lang="it-IT" dirty="0" smtClean="0"/>
              <a:t>) but for our analysis this seems not to be a very promising approach.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Back up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23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(W+jet) / (Z+jet) ratio – </a:t>
            </a:r>
            <a:r>
              <a:rPr lang="el-GR" dirty="0" smtClean="0"/>
              <a:t>τ</a:t>
            </a:r>
            <a:r>
              <a:rPr lang="it-IT" dirty="0" smtClean="0"/>
              <a:t> channel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24</a:t>
            </a:fld>
            <a:endParaRPr lang="en-GB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175" y="990600"/>
            <a:ext cx="710565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From 10 TeV to 7 TeV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25</a:t>
            </a:fld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371601"/>
          <a:ext cx="3581400" cy="3810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90700"/>
                <a:gridCol w="1790700"/>
              </a:tblGrid>
              <a:tr h="344459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signal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cross section</a:t>
                      </a:r>
                      <a:endParaRPr lang="it-IT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444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W→</a:t>
                      </a:r>
                      <a:r>
                        <a:rPr lang="el-GR" sz="1200" dirty="0" smtClean="0"/>
                        <a:t>τν</a:t>
                      </a:r>
                      <a:r>
                        <a:rPr lang="it-IT" sz="1200" dirty="0" smtClean="0"/>
                        <a:t> (</a:t>
                      </a:r>
                      <a:r>
                        <a:rPr lang="el-GR" sz="1200" dirty="0" smtClean="0"/>
                        <a:t>τ→</a:t>
                      </a:r>
                      <a:r>
                        <a:rPr lang="it-IT" sz="1200" dirty="0" smtClean="0"/>
                        <a:t>had)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7.69 x 10</a:t>
                      </a:r>
                      <a:r>
                        <a:rPr lang="it-IT" sz="1200" baseline="30000" dirty="0" smtClean="0"/>
                        <a:t>3 </a:t>
                      </a:r>
                      <a:r>
                        <a:rPr lang="it-IT" sz="1200" dirty="0" smtClean="0"/>
                        <a:t>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4459"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bg1"/>
                          </a:solidFill>
                        </a:rPr>
                        <a:t>background</a:t>
                      </a:r>
                      <a:endParaRPr lang="it-IT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bg1"/>
                          </a:solidFill>
                        </a:rPr>
                        <a:t>cross section </a:t>
                      </a:r>
                      <a:endParaRPr lang="it-IT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444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W→</a:t>
                      </a:r>
                      <a:r>
                        <a:rPr lang="el-GR" sz="1200" dirty="0" smtClean="0"/>
                        <a:t>τν</a:t>
                      </a:r>
                      <a:r>
                        <a:rPr lang="it-IT" sz="1200" dirty="0" smtClean="0"/>
                        <a:t> (</a:t>
                      </a:r>
                      <a:r>
                        <a:rPr lang="el-GR" sz="1200" dirty="0" smtClean="0"/>
                        <a:t>τ→</a:t>
                      </a:r>
                      <a:r>
                        <a:rPr lang="it-IT" sz="1200" dirty="0" smtClean="0"/>
                        <a:t>lep)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4.18 x 10</a:t>
                      </a:r>
                      <a:r>
                        <a:rPr lang="it-IT" sz="1200" baseline="30000" dirty="0" smtClean="0"/>
                        <a:t>3 </a:t>
                      </a:r>
                      <a:r>
                        <a:rPr lang="it-IT" sz="1200" dirty="0" smtClean="0"/>
                        <a:t>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W→e</a:t>
                      </a:r>
                      <a:r>
                        <a:rPr lang="el-GR" sz="1200" dirty="0" smtClean="0"/>
                        <a:t>ν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1.176 x 10</a:t>
                      </a:r>
                      <a:r>
                        <a:rPr lang="it-IT" sz="1200" baseline="30000" dirty="0" smtClean="0"/>
                        <a:t>4</a:t>
                      </a:r>
                      <a:r>
                        <a:rPr lang="it-IT" sz="1200" dirty="0" smtClean="0"/>
                        <a:t> pb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W→</a:t>
                      </a:r>
                      <a:r>
                        <a:rPr lang="el-GR" sz="1200" dirty="0" smtClean="0"/>
                        <a:t>μν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1.176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dirty="0" smtClean="0"/>
                        <a:t>x 10</a:t>
                      </a:r>
                      <a:r>
                        <a:rPr lang="it-IT" sz="1200" baseline="30000" dirty="0" smtClean="0"/>
                        <a:t>4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Z→</a:t>
                      </a:r>
                      <a:r>
                        <a:rPr lang="el-GR" sz="1200" dirty="0" smtClean="0"/>
                        <a:t>ττ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1.128 x 10</a:t>
                      </a:r>
                      <a:r>
                        <a:rPr lang="it-IT" sz="1200" baseline="30000" dirty="0" smtClean="0"/>
                        <a:t>3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Z→ee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1.144 x 10</a:t>
                      </a:r>
                      <a:r>
                        <a:rPr lang="it-IT" sz="1200" baseline="30000" dirty="0" smtClean="0"/>
                        <a:t>3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Z→μ</a:t>
                      </a:r>
                      <a:r>
                        <a:rPr lang="el-GR" sz="1200" dirty="0" smtClean="0"/>
                        <a:t>μ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1.144 x 10</a:t>
                      </a:r>
                      <a:r>
                        <a:rPr lang="it-IT" sz="1200" baseline="30000" dirty="0" smtClean="0"/>
                        <a:t>3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ttbar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3.7 x 10</a:t>
                      </a:r>
                      <a:r>
                        <a:rPr lang="it-IT" sz="1200" baseline="30000" dirty="0" smtClean="0"/>
                        <a:t>2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QCD di-jets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</a:t>
                      </a:r>
                      <a:r>
                        <a:rPr lang="it-IT" sz="1200" baseline="30000" dirty="0" smtClean="0"/>
                        <a:t>10</a:t>
                      </a:r>
                      <a:r>
                        <a:rPr lang="it-IT" sz="1200" dirty="0" smtClean="0"/>
                        <a:t> pb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05400" y="1371600"/>
          <a:ext cx="3581400" cy="38099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90700"/>
                <a:gridCol w="1790700"/>
              </a:tblGrid>
              <a:tr h="344458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signal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cross section</a:t>
                      </a:r>
                      <a:endParaRPr lang="it-IT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44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W→</a:t>
                      </a:r>
                      <a:r>
                        <a:rPr lang="el-GR" sz="1200" dirty="0" smtClean="0"/>
                        <a:t>τν</a:t>
                      </a:r>
                      <a:r>
                        <a:rPr lang="it-IT" sz="1200" dirty="0" smtClean="0"/>
                        <a:t> (</a:t>
                      </a:r>
                      <a:r>
                        <a:rPr lang="el-GR" sz="1200" dirty="0" smtClean="0"/>
                        <a:t>τ→</a:t>
                      </a:r>
                      <a:r>
                        <a:rPr lang="it-IT" sz="1200" dirty="0" smtClean="0"/>
                        <a:t>had)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5.765 x 10</a:t>
                      </a:r>
                      <a:r>
                        <a:rPr lang="it-IT" sz="1200" baseline="30000" dirty="0" smtClean="0"/>
                        <a:t>3 </a:t>
                      </a:r>
                      <a:r>
                        <a:rPr lang="it-IT" sz="1200" dirty="0" smtClean="0"/>
                        <a:t>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4458"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bg1"/>
                          </a:solidFill>
                        </a:rPr>
                        <a:t>background</a:t>
                      </a:r>
                      <a:endParaRPr lang="it-IT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bg1"/>
                          </a:solidFill>
                        </a:rPr>
                        <a:t>cross section </a:t>
                      </a:r>
                      <a:endParaRPr lang="it-IT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44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W→</a:t>
                      </a:r>
                      <a:r>
                        <a:rPr lang="el-GR" sz="1200" dirty="0" smtClean="0"/>
                        <a:t>τν</a:t>
                      </a:r>
                      <a:r>
                        <a:rPr lang="it-IT" sz="1200" dirty="0" smtClean="0"/>
                        <a:t> (</a:t>
                      </a:r>
                      <a:r>
                        <a:rPr lang="el-GR" sz="1200" dirty="0" smtClean="0"/>
                        <a:t>τ→</a:t>
                      </a:r>
                      <a:r>
                        <a:rPr lang="it-IT" sz="1200" dirty="0" smtClean="0"/>
                        <a:t>lep)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W→e</a:t>
                      </a:r>
                      <a:r>
                        <a:rPr lang="el-GR" sz="1200" dirty="0" smtClean="0"/>
                        <a:t>ν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8.819 x 10</a:t>
                      </a:r>
                      <a:r>
                        <a:rPr lang="it-IT" sz="1200" baseline="30000" dirty="0" smtClean="0"/>
                        <a:t>3</a:t>
                      </a:r>
                      <a:r>
                        <a:rPr lang="it-IT" sz="1200" dirty="0" smtClean="0"/>
                        <a:t> pb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W→</a:t>
                      </a:r>
                      <a:r>
                        <a:rPr lang="el-GR" sz="1200" dirty="0" smtClean="0"/>
                        <a:t>μν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aseline="0" dirty="0" smtClean="0"/>
                        <a:t>8.819 </a:t>
                      </a:r>
                      <a:r>
                        <a:rPr lang="it-IT" sz="1200" dirty="0" smtClean="0"/>
                        <a:t>x 10</a:t>
                      </a:r>
                      <a:r>
                        <a:rPr lang="it-IT" sz="1200" baseline="30000" dirty="0" smtClean="0"/>
                        <a:t>3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Z→</a:t>
                      </a:r>
                      <a:r>
                        <a:rPr lang="el-GR" sz="1200" dirty="0" smtClean="0"/>
                        <a:t>ττ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0.848 x 10</a:t>
                      </a:r>
                      <a:r>
                        <a:rPr lang="it-IT" sz="1200" baseline="30000" dirty="0" smtClean="0"/>
                        <a:t>3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Z→ee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0.860x 10</a:t>
                      </a:r>
                      <a:r>
                        <a:rPr lang="it-IT" sz="1200" baseline="30000" dirty="0" smtClean="0"/>
                        <a:t>3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Z→μ</a:t>
                      </a:r>
                      <a:r>
                        <a:rPr lang="el-GR" sz="1200" dirty="0" smtClean="0"/>
                        <a:t>μ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0.860 x 10</a:t>
                      </a:r>
                      <a:r>
                        <a:rPr lang="it-IT" sz="1200" baseline="30000" dirty="0" smtClean="0"/>
                        <a:t>3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ttbar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1.6 x 10</a:t>
                      </a:r>
                      <a:r>
                        <a:rPr lang="it-IT" sz="1200" baseline="30000" dirty="0" smtClean="0"/>
                        <a:t>2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7452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QCD di-jets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</a:t>
                      </a:r>
                      <a:r>
                        <a:rPr lang="it-IT" sz="1200" baseline="30000" dirty="0" smtClean="0"/>
                        <a:t>10</a:t>
                      </a:r>
                      <a:r>
                        <a:rPr lang="it-IT" sz="1200" dirty="0" smtClean="0"/>
                        <a:t> pb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4267200" y="2971800"/>
            <a:ext cx="685800" cy="3810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D3PD produced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8600" y="990600"/>
            <a:ext cx="7924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1600" dirty="0" smtClean="0"/>
              <a:t> D3PDs produced for the following datasets: 	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105009.J0</a:t>
            </a:r>
            <a:r>
              <a:rPr lang="it-IT" sz="1600" dirty="0" smtClean="0"/>
              <a:t>_pythia_jetjet.merge.AOD 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105010.J1</a:t>
            </a:r>
            <a:r>
              <a:rPr lang="it-IT" sz="1600" dirty="0" smtClean="0"/>
              <a:t>_pythia_jetjet.merge.AOD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105011.J2</a:t>
            </a:r>
            <a:r>
              <a:rPr lang="it-IT" sz="1600" dirty="0" smtClean="0"/>
              <a:t>_pythia_jetjet.merge.AOD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105012.J3</a:t>
            </a:r>
            <a:r>
              <a:rPr lang="it-IT" sz="1600" dirty="0" smtClean="0"/>
              <a:t>_pythia_jetjet.merge.AOD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105013.J4</a:t>
            </a:r>
            <a:r>
              <a:rPr lang="it-IT" sz="1600" dirty="0" smtClean="0"/>
              <a:t>_pythia_jetjet.merge.AOD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105014.J5</a:t>
            </a:r>
            <a:r>
              <a:rPr lang="it-IT" sz="1600" dirty="0" smtClean="0"/>
              <a:t>_pythia_jetjet.merge.AOD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105015.J6</a:t>
            </a:r>
            <a:r>
              <a:rPr lang="it-IT" sz="1600" dirty="0" smtClean="0"/>
              <a:t>_pythia_jetjet.merge.AOD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106020.PythiaWenu_1Lepton</a:t>
            </a:r>
            <a:r>
              <a:rPr lang="it-IT" sz="1600" dirty="0" smtClean="0"/>
              <a:t>.merge.AOD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106021.PythiaWmunu_1Lepton</a:t>
            </a:r>
            <a:r>
              <a:rPr lang="it-IT" sz="1600" dirty="0" smtClean="0"/>
              <a:t>.merge.AOD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106022.PythiaWtaunu_1Lepton</a:t>
            </a:r>
            <a:r>
              <a:rPr lang="it-IT" sz="1600" dirty="0" smtClean="0"/>
              <a:t>.merge.AOD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106023.PythiaWhadtaunu</a:t>
            </a:r>
            <a:r>
              <a:rPr lang="it-IT" sz="1600" dirty="0" smtClean="0"/>
              <a:t>.merge.AOD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106050.PythiaZee_1Lepton</a:t>
            </a:r>
            <a:r>
              <a:rPr lang="it-IT" sz="1600" dirty="0" smtClean="0"/>
              <a:t>.merge.AOD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106051.PythiaZmumu_1Lepton</a:t>
            </a:r>
            <a:r>
              <a:rPr lang="it-IT" sz="1600" dirty="0" smtClean="0"/>
              <a:t>.merge.AOD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106052.PythiaZtautau</a:t>
            </a:r>
            <a:r>
              <a:rPr lang="it-IT" sz="1600" dirty="0" smtClean="0"/>
              <a:t>.merge.AOD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mc09_7TeV.</a:t>
            </a:r>
            <a:r>
              <a:rPr lang="it-IT" sz="1600" dirty="0" smtClean="0">
                <a:solidFill>
                  <a:srgbClr val="FF0000"/>
                </a:solidFill>
              </a:rPr>
              <a:t>105200.T1_McAtNlo_Jimmy</a:t>
            </a:r>
            <a:r>
              <a:rPr lang="it-IT" sz="1600" dirty="0" smtClean="0"/>
              <a:t>.merge.AOD</a:t>
            </a:r>
          </a:p>
          <a:p>
            <a:pPr>
              <a:buFont typeface="Wingdings" pitchFamily="2" charset="2"/>
              <a:buChar char="Ø"/>
            </a:pPr>
            <a:r>
              <a:rPr lang="it-IT" sz="1600" dirty="0" smtClean="0"/>
              <a:t> and for reco tags: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e468_s624_s633_r1085_r1113/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e468_s624_s633_r1064_r1051/ </a:t>
            </a:r>
          </a:p>
          <a:p>
            <a:pPr>
              <a:buFont typeface="Wingdings" pitchFamily="2" charset="2"/>
              <a:buChar char="Ø"/>
            </a:pPr>
            <a:r>
              <a:rPr lang="it-IT" sz="1600" dirty="0" smtClean="0"/>
              <a:t> all stored in </a:t>
            </a:r>
            <a:r>
              <a:rPr lang="it-IT" sz="1600" dirty="0" smtClean="0">
                <a:solidFill>
                  <a:srgbClr val="FF0000"/>
                </a:solidFill>
              </a:rPr>
              <a:t>/users2/dellasta/WTauNuAnalysis/WTauNu_7TeV</a:t>
            </a:r>
            <a:r>
              <a:rPr lang="it-IT" sz="1600" dirty="0" smtClean="0"/>
              <a:t> </a:t>
            </a:r>
          </a:p>
          <a:p>
            <a:r>
              <a:rPr lang="it-IT" sz="1600" dirty="0" smtClean="0"/>
              <a:t>    (called user09.LidiaDellAsta.DATASET.D3PD.blabla) – will subscribe them to Milano</a:t>
            </a:r>
            <a:endParaRPr lang="it-IT" sz="1600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8400" y="1750874"/>
            <a:ext cx="2286000" cy="1754326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If you are already using D3PDs or wondering if they are useful for your analysis, please try and use them!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Cut flow @ 7 TeV – Tau energy      /1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27</a:t>
            </a:fld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4800" y="1233488"/>
          <a:ext cx="8534038" cy="4633912"/>
        </p:xfrm>
        <a:graphic>
          <a:graphicData uri="http://schemas.openxmlformats.org/presentationml/2006/ole">
            <p:oleObj spid="_x0000_s35841" name="Worksheet" r:id="rId3" imgW="8086547" imgH="4391076" progId="Excel.Sheet.8">
              <p:embed/>
            </p:oleObj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5867400" y="5943600"/>
            <a:ext cx="2133600" cy="609600"/>
            <a:chOff x="228600" y="4648200"/>
            <a:chExt cx="2133600" cy="60960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457200" y="4737100"/>
            <a:ext cx="1752600" cy="444500"/>
          </p:xfrm>
          <a:graphic>
            <a:graphicData uri="http://schemas.openxmlformats.org/presentationml/2006/ole">
              <p:oleObj spid="_x0000_s35842" name="Equation" r:id="rId4" imgW="901440" imgH="228600" progId="Equation.3">
                <p:embed/>
              </p:oleObj>
            </a:graphicData>
          </a:graphic>
        </p:graphicFrame>
        <p:sp>
          <p:nvSpPr>
            <p:cNvPr id="8" name="Rounded Rectangle 7"/>
            <p:cNvSpPr/>
            <p:nvPr/>
          </p:nvSpPr>
          <p:spPr>
            <a:xfrm>
              <a:off x="228600" y="4648200"/>
              <a:ext cx="2133600" cy="6096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28600" y="6019800"/>
            <a:ext cx="509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 changing the the upper cut on tau Et to 100 GeV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Cut flow @ 7 TeV – Tau energy      /2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28</a:t>
            </a:fld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5162" y="1233488"/>
          <a:ext cx="8534038" cy="4633912"/>
        </p:xfrm>
        <a:graphic>
          <a:graphicData uri="http://schemas.openxmlformats.org/presentationml/2006/ole">
            <p:oleObj spid="_x0000_s44034" name="Worksheet" r:id="rId3" imgW="8086547" imgH="4391076" progId="Excel.Sheet.8">
              <p:embed/>
            </p:oleObj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5867400" y="5943600"/>
            <a:ext cx="2133600" cy="609600"/>
            <a:chOff x="228600" y="4648200"/>
            <a:chExt cx="2133600" cy="60960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457200" y="4737100"/>
            <a:ext cx="1752600" cy="444500"/>
          </p:xfrm>
          <a:graphic>
            <a:graphicData uri="http://schemas.openxmlformats.org/presentationml/2006/ole">
              <p:oleObj spid="_x0000_s44035" name="Equation" r:id="rId4" imgW="901440" imgH="228600" progId="Equation.3">
                <p:embed/>
              </p:oleObj>
            </a:graphicData>
          </a:graphic>
        </p:graphicFrame>
        <p:sp>
          <p:nvSpPr>
            <p:cNvPr id="8" name="Rounded Rectangle 7"/>
            <p:cNvSpPr/>
            <p:nvPr/>
          </p:nvSpPr>
          <p:spPr>
            <a:xfrm>
              <a:off x="228600" y="4648200"/>
              <a:ext cx="2133600" cy="60960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  <a:alpha val="3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28600" y="6019800"/>
            <a:ext cx="4572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/>
              <a:t>changing </a:t>
            </a:r>
            <a:r>
              <a:rPr lang="it-IT" dirty="0" smtClean="0"/>
              <a:t>the lower cut on tau Et to 15 GeV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Motivation to W→</a:t>
            </a:r>
            <a:r>
              <a:rPr lang="el-GR" smtClean="0"/>
              <a:t>τν</a:t>
            </a:r>
            <a:r>
              <a:rPr lang="it-IT" smtClean="0"/>
              <a:t> analysis</a:t>
            </a:r>
            <a:endParaRPr lang="it-I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066800"/>
            <a:ext cx="5562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sz="1600" dirty="0" smtClean="0"/>
              <a:t> Taus are interesting objects because: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the </a:t>
            </a:r>
            <a:r>
              <a:rPr lang="el-GR" sz="1600" dirty="0" smtClean="0"/>
              <a:t>τ</a:t>
            </a:r>
            <a:r>
              <a:rPr lang="it-IT" sz="1600" dirty="0" smtClean="0"/>
              <a:t> leptons in the final state are important signature for Higgs boson and SUSY searches – as the heaviest lepton, they have the largest coupling to the Higgs boson both in the Standard Model and in the MSSM. 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 BUT hadronically decaying taus are difficult to identify in hadron collision, due to the overwhelming QCD background.  </a:t>
            </a:r>
          </a:p>
          <a:p>
            <a:pPr algn="ctr"/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</a:rPr>
              <a:t>understand </a:t>
            </a:r>
            <a:r>
              <a:rPr lang="el-GR" sz="1600" dirty="0" smtClean="0">
                <a:solidFill>
                  <a:schemeClr val="accent4">
                    <a:lumMod val="75000"/>
                  </a:schemeClr>
                </a:solidFill>
              </a:rPr>
              <a:t>τ </a:t>
            </a:r>
            <a:r>
              <a:rPr lang="en-US" sz="1600" baseline="-25000" dirty="0" smtClean="0">
                <a:solidFill>
                  <a:schemeClr val="accent4">
                    <a:lumMod val="75000"/>
                  </a:schemeClr>
                </a:solidFill>
              </a:rPr>
              <a:t>had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</a:rPr>
              <a:t> reconstruction and </a:t>
            </a:r>
          </a:p>
          <a:p>
            <a:pPr algn="ctr"/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</a:rPr>
              <a:t>identification </a:t>
            </a:r>
          </a:p>
          <a:p>
            <a:pPr algn="ctr"/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</a:rPr>
              <a:t>is essential and challenging</a:t>
            </a:r>
            <a:endParaRPr lang="it-IT" sz="16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33400" y="3048000"/>
            <a:ext cx="609600" cy="3048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1266" name="Picture 2" descr="http://dorigo.files.wordpress.com/2008/03/hbr4g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7218" y="2057400"/>
            <a:ext cx="3574382" cy="2362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152400" y="3581400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sz="1600" dirty="0" smtClean="0"/>
              <a:t> </a:t>
            </a:r>
            <a:r>
              <a:rPr lang="en-US" sz="1600" dirty="0" smtClean="0"/>
              <a:t>Main processes with </a:t>
            </a:r>
            <a:r>
              <a:rPr lang="el-GR" sz="1600" dirty="0" smtClean="0"/>
              <a:t>τ </a:t>
            </a:r>
            <a:r>
              <a:rPr lang="en-US" sz="1600" baseline="-25000" dirty="0" smtClean="0"/>
              <a:t>had</a:t>
            </a:r>
            <a:r>
              <a:rPr lang="en-US" sz="1600" dirty="0" smtClean="0"/>
              <a:t> final states: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ttbar      </a:t>
            </a:r>
            <a:r>
              <a:rPr lang="el-GR" sz="1600" dirty="0" smtClean="0"/>
              <a:t>σ</a:t>
            </a:r>
            <a:r>
              <a:rPr lang="it-IT" sz="1600" dirty="0" smtClean="0"/>
              <a:t> = 3.74 x 10</a:t>
            </a:r>
            <a:r>
              <a:rPr lang="it-IT" sz="1600" baseline="30000" dirty="0" smtClean="0"/>
              <a:t>2</a:t>
            </a:r>
            <a:r>
              <a:rPr lang="it-IT" sz="1600" dirty="0" smtClean="0"/>
              <a:t> pb (@10TeV)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Z →</a:t>
            </a:r>
            <a:r>
              <a:rPr lang="el-GR" sz="1600" dirty="0" smtClean="0"/>
              <a:t>ττ</a:t>
            </a:r>
            <a:r>
              <a:rPr lang="it-IT" sz="1600" dirty="0" smtClean="0"/>
              <a:t>    </a:t>
            </a:r>
            <a:r>
              <a:rPr lang="el-GR" sz="1600" dirty="0" smtClean="0"/>
              <a:t>σ</a:t>
            </a:r>
            <a:r>
              <a:rPr lang="it-IT" sz="1600" dirty="0" smtClean="0"/>
              <a:t> = 1.13 x 10</a:t>
            </a:r>
            <a:r>
              <a:rPr lang="it-IT" sz="1600" baseline="30000" dirty="0" smtClean="0"/>
              <a:t>3</a:t>
            </a:r>
            <a:r>
              <a:rPr lang="it-IT" sz="1600" dirty="0" smtClean="0"/>
              <a:t> pb (@10TeV)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</a:t>
            </a:r>
            <a:r>
              <a:rPr lang="it-IT" sz="1600" dirty="0" smtClean="0">
                <a:solidFill>
                  <a:srgbClr val="7030A0"/>
                </a:solidFill>
              </a:rPr>
              <a:t>W→</a:t>
            </a:r>
            <a:r>
              <a:rPr lang="el-GR" sz="1600" dirty="0" smtClean="0">
                <a:solidFill>
                  <a:srgbClr val="7030A0"/>
                </a:solidFill>
              </a:rPr>
              <a:t>τν</a:t>
            </a:r>
            <a:r>
              <a:rPr lang="it-IT" sz="1600" dirty="0" smtClean="0">
                <a:solidFill>
                  <a:srgbClr val="7030A0"/>
                </a:solidFill>
              </a:rPr>
              <a:t> </a:t>
            </a:r>
            <a:r>
              <a:rPr lang="it-IT" sz="1600" dirty="0" smtClean="0"/>
              <a:t>is an interesting channel to study taus: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it is the most </a:t>
            </a:r>
            <a:r>
              <a:rPr lang="it-IT" sz="1600" dirty="0" smtClean="0">
                <a:solidFill>
                  <a:srgbClr val="7030A0"/>
                </a:solidFill>
              </a:rPr>
              <a:t>abundant</a:t>
            </a:r>
            <a:r>
              <a:rPr lang="it-IT" sz="1600" dirty="0" smtClean="0"/>
              <a:t> source of </a:t>
            </a:r>
            <a:r>
              <a:rPr lang="el-GR" sz="1600" dirty="0" smtClean="0"/>
              <a:t>τ</a:t>
            </a:r>
            <a:r>
              <a:rPr lang="it-IT" sz="1600" dirty="0" smtClean="0"/>
              <a:t> leptons with </a:t>
            </a:r>
            <a:r>
              <a:rPr lang="el-GR" sz="1600" dirty="0" smtClean="0"/>
              <a:t>σ</a:t>
            </a:r>
            <a:r>
              <a:rPr lang="it-IT" sz="1600" dirty="0" smtClean="0"/>
              <a:t> = 7.69 x 10</a:t>
            </a:r>
            <a:r>
              <a:rPr lang="it-IT" sz="1600" baseline="30000" dirty="0" smtClean="0"/>
              <a:t>3</a:t>
            </a:r>
            <a:r>
              <a:rPr lang="it-IT" sz="1600" dirty="0" smtClean="0"/>
              <a:t> pb @10TeV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it will be possible to study this channel only with the very first data at </a:t>
            </a:r>
            <a:r>
              <a:rPr lang="it-IT" sz="1600" dirty="0" smtClean="0">
                <a:solidFill>
                  <a:srgbClr val="7030A0"/>
                </a:solidFill>
              </a:rPr>
              <a:t>low luminosity </a:t>
            </a:r>
            <a:r>
              <a:rPr lang="it-IT" sz="1600" dirty="0" smtClean="0"/>
              <a:t>(10</a:t>
            </a:r>
            <a:r>
              <a:rPr lang="it-IT" sz="1600" baseline="30000" dirty="0" smtClean="0"/>
              <a:t>31</a:t>
            </a:r>
            <a:r>
              <a:rPr lang="it-IT" sz="1600" dirty="0" smtClean="0"/>
              <a:t> - 10</a:t>
            </a:r>
            <a:r>
              <a:rPr lang="it-IT" sz="1600" baseline="30000" dirty="0" smtClean="0"/>
              <a:t>32 </a:t>
            </a:r>
            <a:r>
              <a:rPr lang="it-IT" sz="1600" dirty="0" smtClean="0"/>
              <a:t>cm</a:t>
            </a:r>
            <a:r>
              <a:rPr lang="it-IT" sz="1600" baseline="30000" dirty="0" smtClean="0"/>
              <a:t>-2</a:t>
            </a:r>
            <a:r>
              <a:rPr lang="it-IT" sz="1600" dirty="0" smtClean="0"/>
              <a:t>s</a:t>
            </a:r>
            <a:r>
              <a:rPr lang="it-IT" sz="1600" baseline="30000" dirty="0" smtClean="0"/>
              <a:t>-1</a:t>
            </a:r>
            <a:r>
              <a:rPr lang="it-IT" sz="1600" dirty="0" smtClean="0"/>
              <a:t>), due to the QCD background rate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There are some </a:t>
            </a:r>
            <a:r>
              <a:rPr lang="it-IT" sz="1600" dirty="0" smtClean="0">
                <a:solidFill>
                  <a:srgbClr val="7030A0"/>
                </a:solidFill>
              </a:rPr>
              <a:t>interesting measurements</a:t>
            </a:r>
            <a:r>
              <a:rPr lang="it-IT" sz="1600" dirty="0" smtClean="0"/>
              <a:t> that can be done with 100 pb</a:t>
            </a:r>
            <a:r>
              <a:rPr lang="it-IT" sz="1600" baseline="30000" dirty="0" smtClean="0"/>
              <a:t>-1</a:t>
            </a:r>
            <a:r>
              <a:rPr lang="it-IT" sz="1600" dirty="0" smtClean="0"/>
              <a:t> of data: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cross section</a:t>
            </a:r>
          </a:p>
          <a:p>
            <a:pPr lvl="1">
              <a:buFont typeface="Wingdings" pitchFamily="2" charset="2"/>
              <a:buChar char="ü"/>
            </a:pPr>
            <a:r>
              <a:rPr lang="it-IT" sz="1600" dirty="0" smtClean="0"/>
              <a:t> BR(W→</a:t>
            </a:r>
            <a:r>
              <a:rPr lang="el-GR" sz="1600" dirty="0" smtClean="0"/>
              <a:t>τν</a:t>
            </a:r>
            <a:r>
              <a:rPr lang="it-IT" sz="1600" dirty="0" smtClean="0"/>
              <a:t>)/BR(W→e</a:t>
            </a:r>
            <a:r>
              <a:rPr lang="el-GR" sz="1600" dirty="0" smtClean="0"/>
              <a:t>ν</a:t>
            </a:r>
            <a:r>
              <a:rPr lang="it-IT" sz="1600" dirty="0" smtClean="0"/>
              <a:t>) ratio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Status of the analysis in ATLAS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170087"/>
            <a:ext cx="8839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7030A0"/>
                </a:solidFill>
              </a:rPr>
              <a:t>14 TeV </a:t>
            </a:r>
            <a:r>
              <a:rPr lang="it-IT" dirty="0" smtClean="0"/>
              <a:t>analysis – documented in a note (ATL-PHYS-INT-2009-011) by Y.Coadou, P.Malecki and E.Richter-Was</a:t>
            </a:r>
          </a:p>
          <a:p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7030A0"/>
                </a:solidFill>
              </a:rPr>
              <a:t>10 TeV </a:t>
            </a:r>
            <a:r>
              <a:rPr lang="it-IT" dirty="0" smtClean="0"/>
              <a:t>analysis – documented in a note (ATL-COM-PHYS-2010-067) G.Nunes-Hanninger, L.Dell’Asta, A.Andreazza, D.Casadei, Y.Coadou, J.Dingfelder, O.Igonkina, J.Kroseberg, P.Malecki, M.Neubauer, E.Richter-Was and A.Sfyrla. 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For the moment it is just a communication, but we are waiting to be assigned a rewier to become at least an INT note.</a:t>
            </a:r>
          </a:p>
          <a:p>
            <a:pPr>
              <a:buFont typeface="Wingdings" pitchFamily="2" charset="2"/>
              <a:buChar char="ü"/>
            </a:pPr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7030A0"/>
                </a:solidFill>
              </a:rPr>
              <a:t>7 TeV </a:t>
            </a:r>
            <a:r>
              <a:rPr lang="it-IT" dirty="0" smtClean="0"/>
              <a:t>analysis – just started!</a:t>
            </a:r>
          </a:p>
          <a:p>
            <a:endParaRPr lang="it-IT" dirty="0" smtClean="0"/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for the first data analysis many other groups are joining the effort: </a:t>
            </a:r>
          </a:p>
          <a:p>
            <a:pPr lvl="1">
              <a:buFont typeface="Wingdings" pitchFamily="2" charset="2"/>
              <a:buChar char="ü"/>
            </a:pPr>
            <a:r>
              <a:rPr lang="it-IT" dirty="0" smtClean="0"/>
              <a:t> NYU (D.Casadei) wants to do (W+jet)/(Z+jet) ratio in the tau channel</a:t>
            </a:r>
          </a:p>
          <a:p>
            <a:pPr lvl="1">
              <a:buFont typeface="Wingdings" pitchFamily="2" charset="2"/>
              <a:buChar char="ü"/>
            </a:pPr>
            <a:r>
              <a:rPr lang="it-IT" dirty="0" smtClean="0"/>
              <a:t>Yale (S.Demers, many studies done in CDF) specialized in trigger, data quality and tau discrimination from other leptons</a:t>
            </a:r>
          </a:p>
          <a:p>
            <a:pPr lvl="1">
              <a:buFont typeface="Wingdings" pitchFamily="2" charset="2"/>
              <a:buChar char="ü"/>
            </a:pPr>
            <a:r>
              <a:rPr lang="it-IT" dirty="0" smtClean="0"/>
              <a:t> Desy (P.Bechle)</a:t>
            </a:r>
          </a:p>
          <a:p>
            <a:pPr lvl="1">
              <a:buFont typeface="Wingdings" pitchFamily="2" charset="2"/>
              <a:buChar char="ü"/>
            </a:pPr>
            <a:r>
              <a:rPr lang="it-IT" dirty="0" smtClean="0"/>
              <a:t> Witwatersrand (T.Vickey)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295400"/>
            <a:ext cx="2971800" cy="21167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W→</a:t>
            </a:r>
            <a:r>
              <a:rPr lang="el-GR" smtClean="0"/>
              <a:t>τν</a:t>
            </a:r>
            <a:r>
              <a:rPr lang="it-IT" smtClean="0"/>
              <a:t> – signal</a:t>
            </a:r>
            <a:endParaRPr lang="it-IT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19200"/>
            <a:ext cx="1828800" cy="12389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209800" y="1219200"/>
            <a:ext cx="3299365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Signature</a:t>
            </a:r>
            <a:r>
              <a:rPr lang="it-IT" dirty="0" smtClean="0"/>
              <a:t>:</a:t>
            </a:r>
          </a:p>
          <a:p>
            <a:pPr lvl="1"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7030A0"/>
                </a:solidFill>
              </a:rPr>
              <a:t>τ lepton</a:t>
            </a:r>
          </a:p>
          <a:p>
            <a:pPr lvl="1"/>
            <a:endParaRPr lang="it-IT" sz="800" dirty="0" smtClean="0"/>
          </a:p>
          <a:p>
            <a:pPr lvl="1"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7030A0"/>
                </a:solidFill>
              </a:rPr>
              <a:t>missing transverse energy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5000" y="990600"/>
            <a:ext cx="29870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Soft τ lepton with 20&lt;p</a:t>
            </a:r>
            <a:r>
              <a:rPr lang="it-IT" sz="1600" baseline="30000" dirty="0" smtClean="0"/>
              <a:t>τ</a:t>
            </a:r>
            <a:r>
              <a:rPr lang="it-IT" sz="1600" baseline="-25000" dirty="0" smtClean="0"/>
              <a:t>T</a:t>
            </a:r>
            <a:r>
              <a:rPr lang="it-IT" sz="1600" dirty="0" smtClean="0"/>
              <a:t> &lt;40 GeV</a:t>
            </a:r>
            <a:endParaRPr lang="it-IT" sz="1600" dirty="0"/>
          </a:p>
        </p:txBody>
      </p:sp>
      <p:sp>
        <p:nvSpPr>
          <p:cNvPr id="13" name="Right Arrow 12"/>
          <p:cNvSpPr/>
          <p:nvPr/>
        </p:nvSpPr>
        <p:spPr>
          <a:xfrm>
            <a:off x="4038600" y="1676400"/>
            <a:ext cx="1600200" cy="152400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ight Arrow 13"/>
          <p:cNvSpPr/>
          <p:nvPr/>
        </p:nvSpPr>
        <p:spPr>
          <a:xfrm rot="6450310">
            <a:off x="2725940" y="2504791"/>
            <a:ext cx="852479" cy="210193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28600" y="2920425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Relative low missing transverse energy, tipically in the range from 10 GeV to 40 GeV (+ a long tail)</a:t>
            </a:r>
            <a:endParaRPr lang="it-IT" sz="1600" dirty="0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3429001"/>
            <a:ext cx="2667000" cy="1822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TextBox 15"/>
          <p:cNvSpPr txBox="1"/>
          <p:nvPr/>
        </p:nvSpPr>
        <p:spPr>
          <a:xfrm>
            <a:off x="4038600" y="31242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When the τ lepton decays hadronically, we have an hadronic jet which is well collimated and has few charged particles.</a:t>
            </a:r>
            <a:endParaRPr lang="it-IT" sz="1600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46331" y="4419600"/>
            <a:ext cx="2806869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" name="Rectangle 17"/>
          <p:cNvSpPr/>
          <p:nvPr/>
        </p:nvSpPr>
        <p:spPr>
          <a:xfrm>
            <a:off x="6248400" y="6172200"/>
            <a:ext cx="2286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3810000"/>
            <a:ext cx="3048000" cy="21141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TextBox 20"/>
          <p:cNvSpPr txBox="1"/>
          <p:nvPr/>
        </p:nvSpPr>
        <p:spPr>
          <a:xfrm rot="753453">
            <a:off x="2076317" y="4585900"/>
            <a:ext cx="784391" cy="276999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@10TeV</a:t>
            </a:r>
            <a:endParaRPr lang="it-IT" sz="1200" b="1" dirty="0">
              <a:ln w="17780" cmpd="sng">
                <a:noFill/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 rot="753453">
            <a:off x="7488331" y="2139358"/>
            <a:ext cx="784391" cy="276999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@10TeV</a:t>
            </a:r>
            <a:endParaRPr lang="it-IT" sz="1200" b="1" dirty="0">
              <a:ln w="17780" cmpd="sng">
                <a:noFill/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W→</a:t>
            </a:r>
            <a:r>
              <a:rPr lang="el-GR" smtClean="0"/>
              <a:t>τν</a:t>
            </a:r>
            <a:r>
              <a:rPr lang="it-IT" smtClean="0"/>
              <a:t> – backgrounds</a:t>
            </a:r>
            <a:endParaRPr lang="it-IT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4086761"/>
            <a:ext cx="2590800" cy="1323439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7030A0"/>
                </a:solidFill>
              </a:rPr>
              <a:t>QCD di-jet</a:t>
            </a:r>
          </a:p>
          <a:p>
            <a:pPr>
              <a:buFont typeface="Arial" pitchFamily="34" charset="0"/>
              <a:buChar char="•"/>
            </a:pPr>
            <a:r>
              <a:rPr lang="it-IT" sz="1600" dirty="0" smtClean="0"/>
              <a:t> cross section ~6 order of magnitude higher</a:t>
            </a:r>
          </a:p>
          <a:p>
            <a:pPr>
              <a:buFont typeface="Arial" pitchFamily="34" charset="0"/>
              <a:buChar char="•"/>
            </a:pPr>
            <a:r>
              <a:rPr lang="it-IT" sz="1600" dirty="0" smtClean="0"/>
              <a:t> one jet is wrongly identifed as a </a:t>
            </a:r>
            <a:r>
              <a:rPr lang="el-GR" sz="1600" dirty="0" smtClean="0"/>
              <a:t>τ</a:t>
            </a:r>
            <a:endParaRPr lang="it-IT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066800"/>
            <a:ext cx="3429000" cy="1815882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7030A0"/>
                </a:solidFill>
              </a:rPr>
              <a:t>W→e</a:t>
            </a:r>
            <a:r>
              <a:rPr lang="el-GR" sz="1600" dirty="0" smtClean="0">
                <a:solidFill>
                  <a:srgbClr val="7030A0"/>
                </a:solidFill>
              </a:rPr>
              <a:t>ν</a:t>
            </a:r>
            <a:r>
              <a:rPr lang="it-IT" sz="1600" dirty="0" smtClean="0">
                <a:solidFill>
                  <a:srgbClr val="7030A0"/>
                </a:solidFill>
              </a:rPr>
              <a:t> / W→</a:t>
            </a:r>
            <a:r>
              <a:rPr lang="el-GR" sz="1600" dirty="0" smtClean="0">
                <a:solidFill>
                  <a:srgbClr val="7030A0"/>
                </a:solidFill>
              </a:rPr>
              <a:t>μν</a:t>
            </a:r>
            <a:endParaRPr lang="it-IT" sz="1600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1600" dirty="0" smtClean="0"/>
              <a:t> the electron (muon) from the W decay is identified as a single-prong hadronic </a:t>
            </a:r>
            <a:r>
              <a:rPr lang="el-GR" sz="1600" dirty="0" smtClean="0"/>
              <a:t>τ</a:t>
            </a:r>
            <a:r>
              <a:rPr lang="it-IT" sz="1600" dirty="0" smtClean="0"/>
              <a:t> decay </a:t>
            </a:r>
          </a:p>
          <a:p>
            <a:pPr>
              <a:buFont typeface="Arial" pitchFamily="34" charset="0"/>
              <a:buChar char="•"/>
            </a:pPr>
            <a:r>
              <a:rPr lang="it-IT" sz="1600" dirty="0" smtClean="0"/>
              <a:t> the electron (muon) is lost and a fake </a:t>
            </a:r>
            <a:r>
              <a:rPr lang="el-GR" sz="1600" dirty="0" smtClean="0"/>
              <a:t>τ</a:t>
            </a:r>
            <a:r>
              <a:rPr lang="it-IT" sz="1600" dirty="0" smtClean="0"/>
              <a:t> is reconstructed from the initial state QCD radiation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0" y="1056382"/>
            <a:ext cx="2819400" cy="1323439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7030A0"/>
                </a:solidFill>
              </a:rPr>
              <a:t>Z→ee / Z→μ</a:t>
            </a:r>
            <a:r>
              <a:rPr lang="el-GR" sz="1600" dirty="0" smtClean="0">
                <a:solidFill>
                  <a:srgbClr val="7030A0"/>
                </a:solidFill>
              </a:rPr>
              <a:t>μ</a:t>
            </a:r>
            <a:endParaRPr lang="it-IT" sz="1600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1600" dirty="0" smtClean="0"/>
              <a:t> one electon (muon) is wrongly identifed as hadronic </a:t>
            </a:r>
            <a:r>
              <a:rPr lang="el-GR" sz="1600" dirty="0" smtClean="0"/>
              <a:t>τ</a:t>
            </a:r>
            <a:r>
              <a:rPr lang="it-IT" sz="1600" dirty="0" smtClean="0"/>
              <a:t> and the other is lost or ouside the geometrical acceptance</a:t>
            </a:r>
            <a:endParaRPr lang="it-IT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2438400"/>
            <a:ext cx="2971800" cy="1569660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7030A0"/>
                </a:solidFill>
              </a:rPr>
              <a:t>Z→</a:t>
            </a:r>
            <a:r>
              <a:rPr lang="el-GR" sz="1600" dirty="0" smtClean="0">
                <a:solidFill>
                  <a:srgbClr val="7030A0"/>
                </a:solidFill>
              </a:rPr>
              <a:t>ττ</a:t>
            </a:r>
            <a:endParaRPr lang="it-IT" sz="1600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1600" dirty="0" smtClean="0"/>
              <a:t> one </a:t>
            </a:r>
            <a:r>
              <a:rPr lang="el-GR" sz="1600" dirty="0" smtClean="0"/>
              <a:t>τ</a:t>
            </a:r>
            <a:r>
              <a:rPr lang="it-IT" sz="1600" dirty="0" smtClean="0"/>
              <a:t> is identified as an hadronic </a:t>
            </a:r>
            <a:r>
              <a:rPr lang="el-GR" sz="1600" dirty="0" smtClean="0"/>
              <a:t>τ</a:t>
            </a:r>
            <a:r>
              <a:rPr lang="it-IT" sz="1600" dirty="0" smtClean="0"/>
              <a:t> decay and the other one is lost, i.e. neither reconstructed as second hadronic </a:t>
            </a:r>
            <a:r>
              <a:rPr lang="el-GR" sz="1600" dirty="0" smtClean="0"/>
              <a:t>τ</a:t>
            </a:r>
            <a:r>
              <a:rPr lang="it-IT" sz="1600" dirty="0" smtClean="0"/>
              <a:t> nor as electron or muon</a:t>
            </a:r>
            <a:endParaRPr lang="it-IT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2971800"/>
            <a:ext cx="3352800" cy="1323439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rgbClr val="7030A0"/>
                </a:solidFill>
              </a:rPr>
              <a:t>ttbar</a:t>
            </a:r>
          </a:p>
          <a:p>
            <a:pPr>
              <a:buFont typeface="Arial" pitchFamily="34" charset="0"/>
              <a:buChar char="•"/>
            </a:pPr>
            <a:r>
              <a:rPr lang="it-IT" sz="1600" dirty="0" smtClean="0"/>
              <a:t> one of the W decays into a </a:t>
            </a:r>
            <a:r>
              <a:rPr lang="el-GR" sz="1600" dirty="0" smtClean="0"/>
              <a:t>τ</a:t>
            </a:r>
            <a:r>
              <a:rPr lang="it-IT" sz="1600" dirty="0" smtClean="0"/>
              <a:t> lepton and the other decays into a pair of quarks, or electron or muon which are not reconstructed</a:t>
            </a:r>
            <a:endParaRPr lang="it-IT" sz="16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1066800"/>
          <a:ext cx="2560320" cy="3200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80160"/>
                <a:gridCol w="1280160"/>
              </a:tblGrid>
              <a:tr h="289345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signal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cross section</a:t>
                      </a:r>
                      <a:endParaRPr lang="it-IT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289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W→</a:t>
                      </a:r>
                      <a:r>
                        <a:rPr lang="el-GR" sz="1200" dirty="0" smtClean="0"/>
                        <a:t>τν</a:t>
                      </a:r>
                      <a:r>
                        <a:rPr lang="it-IT" sz="1200" dirty="0" smtClean="0"/>
                        <a:t> (</a:t>
                      </a:r>
                      <a:r>
                        <a:rPr lang="el-GR" sz="1200" dirty="0" smtClean="0"/>
                        <a:t>τ→</a:t>
                      </a:r>
                      <a:r>
                        <a:rPr lang="it-IT" sz="1200" dirty="0" smtClean="0"/>
                        <a:t>had)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7.69 x 10</a:t>
                      </a:r>
                      <a:r>
                        <a:rPr lang="it-IT" sz="1200" baseline="30000" dirty="0" smtClean="0"/>
                        <a:t>3 </a:t>
                      </a:r>
                      <a:r>
                        <a:rPr lang="it-IT" sz="1200" dirty="0" smtClean="0"/>
                        <a:t>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89345"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bg1"/>
                          </a:solidFill>
                        </a:rPr>
                        <a:t>background</a:t>
                      </a:r>
                      <a:endParaRPr lang="it-IT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>
                          <a:solidFill>
                            <a:schemeClr val="bg1"/>
                          </a:solidFill>
                        </a:rPr>
                        <a:t>cross section </a:t>
                      </a:r>
                      <a:endParaRPr lang="it-IT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289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W→</a:t>
                      </a:r>
                      <a:r>
                        <a:rPr lang="el-GR" sz="1200" dirty="0" smtClean="0"/>
                        <a:t>τν</a:t>
                      </a:r>
                      <a:r>
                        <a:rPr lang="it-IT" sz="1200" dirty="0" smtClean="0"/>
                        <a:t> (</a:t>
                      </a:r>
                      <a:r>
                        <a:rPr lang="el-GR" sz="1200" dirty="0" smtClean="0"/>
                        <a:t>τ→</a:t>
                      </a:r>
                      <a:r>
                        <a:rPr lang="it-IT" sz="1200" dirty="0" smtClean="0"/>
                        <a:t>lep)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4.18 x 10</a:t>
                      </a:r>
                      <a:r>
                        <a:rPr lang="it-IT" sz="1200" baseline="30000" dirty="0" smtClean="0"/>
                        <a:t>3 </a:t>
                      </a:r>
                      <a:r>
                        <a:rPr lang="it-IT" sz="1200" dirty="0" smtClean="0"/>
                        <a:t>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9186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W→e</a:t>
                      </a:r>
                      <a:r>
                        <a:rPr lang="el-GR" sz="1200" dirty="0" smtClean="0"/>
                        <a:t>ν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1.176 x 10</a:t>
                      </a:r>
                      <a:r>
                        <a:rPr lang="it-IT" sz="1200" baseline="30000" dirty="0" smtClean="0"/>
                        <a:t>4</a:t>
                      </a:r>
                      <a:r>
                        <a:rPr lang="it-IT" sz="1200" dirty="0" smtClean="0"/>
                        <a:t> pb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9186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W→</a:t>
                      </a:r>
                      <a:r>
                        <a:rPr lang="el-GR" sz="1200" dirty="0" smtClean="0"/>
                        <a:t>μν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1.176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dirty="0" smtClean="0"/>
                        <a:t>x 10</a:t>
                      </a:r>
                      <a:r>
                        <a:rPr lang="it-IT" sz="1200" baseline="30000" dirty="0" smtClean="0"/>
                        <a:t>4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9186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Z→</a:t>
                      </a:r>
                      <a:r>
                        <a:rPr lang="el-GR" sz="1200" dirty="0" smtClean="0"/>
                        <a:t>ττ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1.128 x 10</a:t>
                      </a:r>
                      <a:r>
                        <a:rPr lang="it-IT" sz="1200" baseline="30000" dirty="0" smtClean="0"/>
                        <a:t>3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9186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Z→ee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1.144 x 10</a:t>
                      </a:r>
                      <a:r>
                        <a:rPr lang="it-IT" sz="1200" baseline="30000" dirty="0" smtClean="0"/>
                        <a:t>3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9186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Z→μ</a:t>
                      </a:r>
                      <a:r>
                        <a:rPr lang="el-GR" sz="1200" dirty="0" smtClean="0"/>
                        <a:t>μ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1.144 x 10</a:t>
                      </a:r>
                      <a:r>
                        <a:rPr lang="it-IT" sz="1200" baseline="30000" dirty="0" smtClean="0"/>
                        <a:t>3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9186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ttbar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3.7 x 10</a:t>
                      </a:r>
                      <a:r>
                        <a:rPr lang="it-IT" sz="1200" baseline="30000" dirty="0" smtClean="0"/>
                        <a:t>2</a:t>
                      </a:r>
                      <a:r>
                        <a:rPr lang="it-IT" sz="1200" dirty="0" smtClean="0"/>
                        <a:t> pb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91860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QCD di-jets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10</a:t>
                      </a:r>
                      <a:r>
                        <a:rPr lang="it-IT" sz="1200" baseline="30000" dirty="0" smtClean="0"/>
                        <a:t>10</a:t>
                      </a:r>
                      <a:r>
                        <a:rPr lang="it-IT" sz="1200" dirty="0" smtClean="0"/>
                        <a:t> pb</a:t>
                      </a:r>
                      <a:endParaRPr lang="it-IT" sz="12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0" y="4343400"/>
            <a:ext cx="8610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The background can be taken under control and the signal extracted: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using the proper trigger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applying some specific cuts on cinematic variables:</a:t>
            </a:r>
          </a:p>
          <a:p>
            <a:pPr lvl="1">
              <a:buFont typeface="Arial" pitchFamily="34" charset="0"/>
              <a:buChar char="•"/>
            </a:pPr>
            <a:r>
              <a:rPr lang="it-IT" sz="1600" dirty="0" smtClean="0"/>
              <a:t> missing E</a:t>
            </a:r>
            <a:r>
              <a:rPr lang="it-IT" sz="1600" baseline="-25000" dirty="0" smtClean="0"/>
              <a:t>T</a:t>
            </a:r>
            <a:endParaRPr lang="it-IT" sz="1600" dirty="0" smtClean="0"/>
          </a:p>
          <a:p>
            <a:pPr lvl="1">
              <a:buFont typeface="Arial" pitchFamily="34" charset="0"/>
              <a:buChar char="•"/>
            </a:pPr>
            <a:r>
              <a:rPr lang="it-IT" sz="1600" dirty="0" smtClean="0"/>
              <a:t> tau p</a:t>
            </a:r>
            <a:r>
              <a:rPr lang="it-IT" sz="1600" baseline="-25000" dirty="0" smtClean="0"/>
              <a:t>T</a:t>
            </a:r>
            <a:r>
              <a:rPr lang="it-IT" sz="1600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using some algorithms that help in the particle identification, such as the electron/muon veto</a:t>
            </a:r>
          </a:p>
          <a:p>
            <a:pPr>
              <a:buFont typeface="Wingdings" pitchFamily="2" charset="2"/>
              <a:buChar char="ü"/>
            </a:pPr>
            <a:r>
              <a:rPr lang="it-IT" sz="1600" dirty="0" smtClean="0"/>
              <a:t> applying topological cuts.</a:t>
            </a:r>
          </a:p>
          <a:p>
            <a:r>
              <a:rPr lang="it-IT" sz="1600" dirty="0" smtClean="0"/>
              <a:t>The cut flow must be tuned to maximize the S/B ratio.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W→</a:t>
            </a:r>
            <a:r>
              <a:rPr lang="el-GR" smtClean="0"/>
              <a:t>τν</a:t>
            </a:r>
            <a:r>
              <a:rPr lang="it-IT" smtClean="0"/>
              <a:t> Event Selection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447800"/>
            <a:ext cx="8305800" cy="3693319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solidFill>
                  <a:schemeClr val="accent4">
                    <a:lumMod val="75000"/>
                  </a:schemeClr>
                </a:solidFill>
              </a:rPr>
              <a:t>Trigger</a:t>
            </a:r>
            <a:r>
              <a:rPr lang="it-IT" dirty="0" smtClean="0"/>
              <a:t>: combined trigger which asks for a certain amount of missinig E</a:t>
            </a:r>
            <a:r>
              <a:rPr lang="it-IT" baseline="-25000" dirty="0" smtClean="0"/>
              <a:t>T</a:t>
            </a:r>
            <a:r>
              <a:rPr lang="it-IT" dirty="0" smtClean="0"/>
              <a:t> and for an isolated </a:t>
            </a:r>
            <a:r>
              <a:rPr lang="el-GR" dirty="0" smtClean="0"/>
              <a:t>τ</a:t>
            </a:r>
            <a:r>
              <a:rPr lang="it-IT" dirty="0" smtClean="0"/>
              <a:t> with a minimum p</a:t>
            </a:r>
            <a:r>
              <a:rPr lang="it-IT" baseline="-25000" dirty="0" smtClean="0"/>
              <a:t>T</a:t>
            </a:r>
            <a:r>
              <a:rPr lang="it-IT" dirty="0" smtClean="0"/>
              <a:t> of 16 GeV → EF_tau16i_loose_xe(15,15,25)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solidFill>
                  <a:schemeClr val="accent4">
                    <a:lumMod val="75000"/>
                  </a:schemeClr>
                </a:solidFill>
              </a:rPr>
              <a:t>Missinig</a:t>
            </a:r>
            <a:r>
              <a:rPr lang="it-IT" dirty="0" smtClean="0">
                <a:solidFill>
                  <a:srgbClr val="F99707"/>
                </a:solidFill>
              </a:rPr>
              <a:t> </a:t>
            </a:r>
            <a:r>
              <a:rPr lang="it-IT" dirty="0" smtClean="0">
                <a:solidFill>
                  <a:schemeClr val="accent4">
                    <a:lumMod val="75000"/>
                  </a:schemeClr>
                </a:solidFill>
              </a:rPr>
              <a:t>E</a:t>
            </a:r>
            <a:r>
              <a:rPr lang="it-IT" baseline="-25000" dirty="0" smtClean="0">
                <a:solidFill>
                  <a:schemeClr val="accent4">
                    <a:lumMod val="75000"/>
                  </a:schemeClr>
                </a:solidFill>
              </a:rPr>
              <a:t>T</a:t>
            </a:r>
            <a:r>
              <a:rPr lang="it-IT" dirty="0" smtClean="0"/>
              <a:t>: the offline reconstructed missing E</a:t>
            </a:r>
            <a:r>
              <a:rPr lang="it-IT" baseline="-25000" dirty="0" smtClean="0"/>
              <a:t>T </a:t>
            </a:r>
            <a:r>
              <a:rPr lang="it-IT" dirty="0" smtClean="0"/>
              <a:t>must be higher than 40 GeV (now using MET_RefFinal, has to move to MET_Final for first data)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solidFill>
                  <a:schemeClr val="accent4">
                    <a:lumMod val="75000"/>
                  </a:schemeClr>
                </a:solidFill>
              </a:rPr>
              <a:t>Tau</a:t>
            </a:r>
            <a:r>
              <a:rPr lang="it-IT" dirty="0" smtClean="0">
                <a:solidFill>
                  <a:srgbClr val="F99707"/>
                </a:solidFill>
              </a:rPr>
              <a:t> </a:t>
            </a:r>
            <a:r>
              <a:rPr lang="it-IT" dirty="0" smtClean="0">
                <a:solidFill>
                  <a:schemeClr val="accent4">
                    <a:lumMod val="75000"/>
                  </a:schemeClr>
                </a:solidFill>
              </a:rPr>
              <a:t>identification</a:t>
            </a:r>
            <a:r>
              <a:rPr lang="it-IT" dirty="0" smtClean="0"/>
              <a:t>: there must be only one </a:t>
            </a:r>
            <a:r>
              <a:rPr lang="el-GR" dirty="0" smtClean="0"/>
              <a:t>τ</a:t>
            </a:r>
            <a:r>
              <a:rPr lang="it-IT" dirty="0" smtClean="0"/>
              <a:t> which passes certain selection cuts, both on identification and on momentum. The </a:t>
            </a:r>
            <a:r>
              <a:rPr lang="el-GR" dirty="0" smtClean="0"/>
              <a:t>τ</a:t>
            </a:r>
            <a:r>
              <a:rPr lang="it-IT" dirty="0" smtClean="0"/>
              <a:t> has to have been reconstructed by both the reconstruction algorithms (calorimeter and tracking based), the identification must satisfy the safe tight cuts, the energy must be 20 GeV &lt; E</a:t>
            </a:r>
            <a:r>
              <a:rPr lang="it-IT" baseline="-25000" dirty="0" smtClean="0"/>
              <a:t>T </a:t>
            </a:r>
            <a:r>
              <a:rPr lang="it-IT" dirty="0" smtClean="0"/>
              <a:t>&lt; 60 GeV, |</a:t>
            </a:r>
            <a:r>
              <a:rPr lang="el-GR" dirty="0" smtClean="0"/>
              <a:t>η</a:t>
            </a:r>
            <a:r>
              <a:rPr lang="it-IT" dirty="0" smtClean="0"/>
              <a:t>|&lt;2.4 and not 1.3&lt;|</a:t>
            </a:r>
            <a:r>
              <a:rPr lang="el-GR" dirty="0" smtClean="0"/>
              <a:t>η</a:t>
            </a:r>
            <a:r>
              <a:rPr lang="it-IT" dirty="0" smtClean="0"/>
              <a:t>|&lt;1.4. Finally the </a:t>
            </a:r>
            <a:r>
              <a:rPr lang="el-GR" dirty="0" smtClean="0"/>
              <a:t>τ</a:t>
            </a:r>
            <a:r>
              <a:rPr lang="it-IT" dirty="0" smtClean="0"/>
              <a:t> candidate must not be flagged as an electron or a muon.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solidFill>
                  <a:schemeClr val="accent4">
                    <a:lumMod val="75000"/>
                  </a:schemeClr>
                </a:solidFill>
              </a:rPr>
              <a:t>Veto</a:t>
            </a:r>
            <a:r>
              <a:rPr lang="it-IT" dirty="0" smtClean="0">
                <a:solidFill>
                  <a:srgbClr val="F99707"/>
                </a:solidFill>
              </a:rPr>
              <a:t> </a:t>
            </a:r>
            <a:r>
              <a:rPr lang="it-IT" dirty="0" smtClean="0">
                <a:solidFill>
                  <a:schemeClr val="accent4">
                    <a:lumMod val="75000"/>
                  </a:schemeClr>
                </a:solidFill>
              </a:rPr>
              <a:t>leptons</a:t>
            </a:r>
            <a:r>
              <a:rPr lang="it-IT" dirty="0" smtClean="0">
                <a:solidFill>
                  <a:srgbClr val="F99707"/>
                </a:solidFill>
              </a:rPr>
              <a:t> </a:t>
            </a:r>
            <a:r>
              <a:rPr lang="it-IT" dirty="0" smtClean="0"/>
              <a:t>in the event. If in the event there is an electron identified as a loose electron or a muon (STACO muon) the event is rejected.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solidFill>
                  <a:schemeClr val="accent4">
                    <a:lumMod val="75000"/>
                  </a:schemeClr>
                </a:solidFill>
              </a:rPr>
              <a:t>Veto jets</a:t>
            </a:r>
            <a:r>
              <a:rPr lang="it-IT" dirty="0" smtClean="0"/>
              <a:t> in the crack region.</a:t>
            </a:r>
          </a:p>
          <a:p>
            <a:pPr>
              <a:buFont typeface="Wingdings" pitchFamily="2" charset="2"/>
              <a:buChar char="ü"/>
            </a:pPr>
            <a:r>
              <a:rPr lang="it-IT" dirty="0" smtClean="0"/>
              <a:t> </a:t>
            </a:r>
            <a:r>
              <a:rPr lang="it-IT" dirty="0" smtClean="0">
                <a:solidFill>
                  <a:schemeClr val="accent4">
                    <a:lumMod val="75000"/>
                  </a:schemeClr>
                </a:solidFill>
              </a:rPr>
              <a:t>Topological</a:t>
            </a:r>
            <a:r>
              <a:rPr lang="it-IT" dirty="0" smtClean="0">
                <a:solidFill>
                  <a:srgbClr val="F99707"/>
                </a:solidFill>
              </a:rPr>
              <a:t> </a:t>
            </a:r>
            <a:r>
              <a:rPr lang="it-IT" dirty="0" smtClean="0">
                <a:solidFill>
                  <a:schemeClr val="accent4">
                    <a:lumMod val="75000"/>
                  </a:schemeClr>
                </a:solidFill>
              </a:rPr>
              <a:t>cut</a:t>
            </a:r>
            <a:r>
              <a:rPr lang="it-IT" dirty="0" smtClean="0"/>
              <a:t>: </a:t>
            </a:r>
            <a:r>
              <a:rPr lang="el-GR" dirty="0" smtClean="0"/>
              <a:t>Δφ</a:t>
            </a:r>
            <a:r>
              <a:rPr lang="it-IT" dirty="0" smtClean="0"/>
              <a:t>(</a:t>
            </a:r>
            <a:r>
              <a:rPr lang="el-GR" dirty="0" smtClean="0"/>
              <a:t>τ</a:t>
            </a:r>
            <a:r>
              <a:rPr lang="it-IT" dirty="0" smtClean="0"/>
              <a:t>, MET) &gt; 2.5</a:t>
            </a:r>
          </a:p>
        </p:txBody>
      </p:sp>
      <p:sp>
        <p:nvSpPr>
          <p:cNvPr id="6" name="TextBox 5"/>
          <p:cNvSpPr txBox="1"/>
          <p:nvPr/>
        </p:nvSpPr>
        <p:spPr>
          <a:xfrm rot="20372227">
            <a:off x="4645489" y="4848237"/>
            <a:ext cx="3666825" cy="646331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Cut flow @10TeV</a:t>
            </a:r>
            <a:endParaRPr lang="it-IT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W→</a:t>
            </a:r>
            <a:r>
              <a:rPr lang="el-GR" dirty="0" smtClean="0"/>
              <a:t>τν</a:t>
            </a:r>
            <a:r>
              <a:rPr lang="it-IT" dirty="0" smtClean="0"/>
              <a:t> Event Selection (100 pb</a:t>
            </a:r>
            <a:r>
              <a:rPr lang="it-IT" baseline="30000" dirty="0" smtClean="0"/>
              <a:t>-1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990601"/>
            <a:ext cx="7162800" cy="2692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3729295"/>
            <a:ext cx="6629400" cy="2656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4"/>
          <p:cNvGrpSpPr/>
          <p:nvPr/>
        </p:nvGrpSpPr>
        <p:grpSpPr>
          <a:xfrm>
            <a:off x="7162800" y="2209800"/>
            <a:ext cx="1905000" cy="609600"/>
            <a:chOff x="381000" y="4648200"/>
            <a:chExt cx="1905000" cy="609600"/>
          </a:xfrm>
        </p:grpSpPr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457200" y="4737278"/>
            <a:ext cx="1752600" cy="444321"/>
          </p:xfrm>
          <a:graphic>
            <a:graphicData uri="http://schemas.openxmlformats.org/presentationml/2006/ole">
              <p:oleObj spid="_x0000_s1029" name="Equation" r:id="rId5" imgW="901440" imgH="228600" progId="Equation.3">
                <p:embed/>
              </p:oleObj>
            </a:graphicData>
          </a:graphic>
        </p:graphicFrame>
        <p:sp>
          <p:nvSpPr>
            <p:cNvPr id="13" name="Rounded Rectangle 12"/>
            <p:cNvSpPr/>
            <p:nvPr/>
          </p:nvSpPr>
          <p:spPr>
            <a:xfrm>
              <a:off x="381000" y="4648200"/>
              <a:ext cx="1905000" cy="609600"/>
            </a:xfrm>
            <a:prstGeom prst="roundRect">
              <a:avLst/>
            </a:prstGeom>
            <a:solidFill>
              <a:schemeClr val="accent4">
                <a:lumMod val="75000"/>
                <a:alpha val="3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233173">
            <a:off x="266520" y="4320095"/>
            <a:ext cx="2146671" cy="1415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TextBox 15"/>
          <p:cNvSpPr txBox="1"/>
          <p:nvPr/>
        </p:nvSpPr>
        <p:spPr>
          <a:xfrm rot="753453">
            <a:off x="6951984" y="1275978"/>
            <a:ext cx="2149733" cy="400110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Cut flow @10TeV</a:t>
            </a:r>
            <a:endParaRPr lang="it-IT" sz="2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D3PD &amp; W→</a:t>
            </a:r>
            <a:r>
              <a:rPr lang="el-GR" smtClean="0"/>
              <a:t>τν</a:t>
            </a:r>
            <a:r>
              <a:rPr lang="it-IT" smtClean="0"/>
              <a:t> Analysis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DFAAD-4AE2-4B6A-81A1-CADA1B382BFC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6020</TotalTime>
  <Words>2245</Words>
  <Application>Microsoft Office PowerPoint</Application>
  <PresentationFormat>On-screen Show (4:3)</PresentationFormat>
  <Paragraphs>294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Office Theme</vt:lpstr>
      <vt:lpstr>Equation</vt:lpstr>
      <vt:lpstr>Worksheet</vt:lpstr>
      <vt:lpstr>Slide 1</vt:lpstr>
      <vt:lpstr>W→τν Analysis</vt:lpstr>
      <vt:lpstr>Motivation to W→τν analysis</vt:lpstr>
      <vt:lpstr>Status of the analysis in ATLAS</vt:lpstr>
      <vt:lpstr>W→τν – signal</vt:lpstr>
      <vt:lpstr>W→τν – backgrounds</vt:lpstr>
      <vt:lpstr>W→τν Event Selection</vt:lpstr>
      <vt:lpstr>W→τν Event Selection (100 pb-1)</vt:lpstr>
      <vt:lpstr>D3PD &amp; W→τν Analysis</vt:lpstr>
      <vt:lpstr>D3PDs: why?</vt:lpstr>
      <vt:lpstr>D3PDs validation</vt:lpstr>
      <vt:lpstr>Problems</vt:lpstr>
      <vt:lpstr>W→τν Analysis @ 7 TeV</vt:lpstr>
      <vt:lpstr>W→τν Analysis @ 7 TeV</vt:lpstr>
      <vt:lpstr>Cut flow @ 7 TeV – “10TeV cuts”</vt:lpstr>
      <vt:lpstr>Cut flow @ 7 TeV – EleVeto Medium</vt:lpstr>
      <vt:lpstr>Cut flow @ 7 TeV – EleVeto Tight</vt:lpstr>
      <vt:lpstr>Cut flow @ 7 TeV – Trigger</vt:lpstr>
      <vt:lpstr>Cut flow @ 7 TeV – MET</vt:lpstr>
      <vt:lpstr>Cut flow @ 7 TeV</vt:lpstr>
      <vt:lpstr>Plans for the future</vt:lpstr>
      <vt:lpstr>ToDoList</vt:lpstr>
      <vt:lpstr>Back up</vt:lpstr>
      <vt:lpstr>(W+jet) / (Z+jet) ratio – τ channel</vt:lpstr>
      <vt:lpstr>From 10 TeV to 7 TeV</vt:lpstr>
      <vt:lpstr>D3PD produced</vt:lpstr>
      <vt:lpstr>Cut flow @ 7 TeV – Tau energy      /1</vt:lpstr>
      <vt:lpstr>Cut flow @ 7 TeV – Tau energy      /2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Lidia Dell'Asta</dc:creator>
  <cp:lastModifiedBy>Lidia Dell'Asta</cp:lastModifiedBy>
  <cp:revision>139</cp:revision>
  <dcterms:created xsi:type="dcterms:W3CDTF">2009-06-29T13:13:52Z</dcterms:created>
  <dcterms:modified xsi:type="dcterms:W3CDTF">2010-03-08T07:48:09Z</dcterms:modified>
</cp:coreProperties>
</file>