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5" r:id="rId2"/>
    <p:sldId id="261" r:id="rId3"/>
    <p:sldId id="267" r:id="rId4"/>
    <p:sldId id="268" r:id="rId5"/>
    <p:sldId id="263" r:id="rId6"/>
    <p:sldId id="269" r:id="rId7"/>
    <p:sldId id="270" r:id="rId8"/>
    <p:sldId id="27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o' Maganza" initials="NM" lastIdx="9" clrIdx="0">
    <p:extLst/>
  </p:cmAuthor>
  <p:cmAuthor id="2" name="Luisa Iacono" initials="LI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4" autoAdjust="0"/>
    <p:restoredTop sz="86369" autoAdjust="0"/>
  </p:normalViewPr>
  <p:slideViewPr>
    <p:cSldViewPr>
      <p:cViewPr varScale="1">
        <p:scale>
          <a:sx n="75" d="100"/>
          <a:sy n="75" d="100"/>
        </p:scale>
        <p:origin x="-14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EF28B-0330-4F4D-97F9-8A80AA8DB059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9C33A-8268-45B9-B297-6B53B652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93583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206AC-C0F5-4C44-A03B-11E88C8A025A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D6FEC-958E-4B48-AA30-D3E27C02FB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8209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20EA-5A57-43F7-BAC8-949A7A6CBC46}" type="datetime1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76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4A-C24B-497F-8484-A49BB4613815}" type="datetime1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89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C3C9-DF9C-4BE2-B199-7F31F3C90996}" type="datetime1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0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6B94-186E-449A-997F-D2792AA961A2}" type="datetime1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83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CB13-5CA3-4825-9A46-3056FAEC755B}" type="datetime1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79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7711-B38A-448D-8B08-21BEA7E88998}" type="datetime1">
              <a:rPr lang="it-IT" smtClean="0"/>
              <a:t>14/05/2020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88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629-3C22-479C-98D7-96131E12DAD9}" type="datetime1">
              <a:rPr lang="it-IT" smtClean="0"/>
              <a:t>14/05/2020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38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650E-19CF-413B-9F0D-11E9B2274EA6}" type="datetime1">
              <a:rPr lang="it-IT" smtClean="0"/>
              <a:t>14/05/2020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69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4328-C0FD-4854-A941-84B349DBF97C}" type="datetime1">
              <a:rPr lang="it-IT" smtClean="0"/>
              <a:t>14/05/2020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7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C54F69D-3AF3-48EE-9472-1131BDCF4BCA}" type="datetime1">
              <a:rPr lang="it-IT" smtClean="0"/>
              <a:t>14/05/2020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04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BD8C-C658-4133-B5C0-6ADBE5A33864}" type="datetime1">
              <a:rPr lang="it-IT" smtClean="0"/>
              <a:t>14/05/2020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13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DC15189-A1C9-4DB9-AE53-018F0A4C2498}" type="datetime1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33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n.it/gestioneTimeSheet/index.php/gestionetimesheet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2622153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13 </a:t>
            </a:r>
            <a:r>
              <a:rPr lang="en-US" sz="4000" dirty="0" err="1">
                <a:solidFill>
                  <a:srgbClr val="0070C0"/>
                </a:solidFill>
              </a:rPr>
              <a:t>maggio</a:t>
            </a:r>
            <a:r>
              <a:rPr lang="en-US" sz="4000" dirty="0">
                <a:solidFill>
                  <a:srgbClr val="0070C0"/>
                </a:solidFill>
              </a:rPr>
              <a:t> 2020 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/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INCONTRO SUPERVISOR 1 E 2 CALL</a:t>
            </a:r>
            <a:endParaRPr lang="it-IT" sz="4000" dirty="0">
              <a:solidFill>
                <a:srgbClr val="0070C0"/>
              </a:solidFill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1371600" y="3312567"/>
            <a:ext cx="6400800" cy="1752600"/>
          </a:xfrm>
        </p:spPr>
        <p:txBody>
          <a:bodyPr/>
          <a:lstStyle/>
          <a:p>
            <a:r>
              <a:rPr lang="en-US" dirty="0"/>
              <a:t>INFORMAZIONI </a:t>
            </a:r>
            <a:r>
              <a:rPr lang="en-US" dirty="0">
                <a:solidFill>
                  <a:schemeClr val="tx1"/>
                </a:solidFill>
              </a:rPr>
              <a:t>AMMINISTRATIVE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248" y="4971771"/>
            <a:ext cx="1959120" cy="127832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882" y="5102785"/>
            <a:ext cx="2346310" cy="11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9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960" y="1124744"/>
            <a:ext cx="7543800" cy="638572"/>
          </a:xfrm>
        </p:spPr>
        <p:txBody>
          <a:bodyPr>
            <a:normAutofit fontScale="90000"/>
          </a:bodyPr>
          <a:lstStyle/>
          <a:p>
            <a:r>
              <a:rPr lang="it-IT" smtClean="0">
                <a:solidFill>
                  <a:srgbClr val="0070C0"/>
                </a:solidFill>
              </a:rPr>
              <a:t>Informazioni Generali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147248" cy="4065315"/>
          </a:xfrm>
        </p:spPr>
        <p:txBody>
          <a:bodyPr>
            <a:noAutofit/>
          </a:bodyPr>
          <a:lstStyle/>
          <a:p>
            <a:pPr algn="just" defTabSz="0">
              <a:buFont typeface="Arial" panose="020B0604020202020204" pitchFamily="34" charset="0"/>
              <a:buChar char="•"/>
            </a:pPr>
            <a:r>
              <a:rPr lang="it-IT" sz="3200" dirty="0"/>
              <a:t>Inserire sempre in tutti i documenti relativi al Progetto (ad es. Autorizzazioni di viaggio, ordini di acquisto ecc.) I seguenti riferimenti</a:t>
            </a:r>
            <a:r>
              <a:rPr lang="it-IT" sz="3200" dirty="0" smtClean="0"/>
              <a:t>:</a:t>
            </a:r>
          </a:p>
          <a:p>
            <a:pPr lvl="1" algn="just" defTabSz="0">
              <a:buFont typeface="Wingdings" panose="05000000000000000000" pitchFamily="2" charset="2"/>
              <a:buChar char="Ø"/>
            </a:pPr>
            <a:r>
              <a:rPr lang="en-US" sz="2600" b="1" dirty="0" smtClean="0"/>
              <a:t>Project </a:t>
            </a:r>
            <a:r>
              <a:rPr lang="en-US" sz="2600" b="1" dirty="0"/>
              <a:t>FELLINI G.A. n. 754496  </a:t>
            </a:r>
          </a:p>
          <a:p>
            <a:pPr lvl="1" algn="just" defTabSz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b="1"/>
              <a:t>CUP</a:t>
            </a:r>
            <a:r>
              <a:rPr lang="en-US" sz="2800"/>
              <a:t> </a:t>
            </a:r>
            <a:r>
              <a:rPr lang="en-US" sz="2800" b="1" smtClean="0"/>
              <a:t>I51I16000000002</a:t>
            </a:r>
            <a:endParaRPr lang="en-US" sz="2800" b="1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effectLst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330760" y="6381329"/>
            <a:ext cx="4400128" cy="288032"/>
          </a:xfrm>
        </p:spPr>
        <p:txBody>
          <a:bodyPr/>
          <a:lstStyle/>
          <a:p>
            <a:r>
              <a:rPr lang="en-US" dirty="0"/>
              <a:t>FIRST GENERAL MEETING OF THE FELLINI PROGRAMME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2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428" y="169918"/>
            <a:ext cx="1399319" cy="139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ATTIVITA’ GENERALE DEL SUPERVISOR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916832"/>
            <a:ext cx="7543801" cy="4023360"/>
          </a:xfrm>
        </p:spPr>
        <p:txBody>
          <a:bodyPr>
            <a:normAutofit fontScale="25000" lnSpcReduction="20000"/>
          </a:bodyPr>
          <a:lstStyle/>
          <a:p>
            <a:endParaRPr lang="it-IT" sz="7200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sz="7200" b="1" dirty="0"/>
              <a:t>assiste </a:t>
            </a:r>
            <a:r>
              <a:rPr lang="it-IT" sz="7200" b="1" dirty="0">
                <a:solidFill>
                  <a:schemeClr val="tx1"/>
                </a:solidFill>
              </a:rPr>
              <a:t>il/la</a:t>
            </a:r>
            <a:r>
              <a:rPr lang="it-IT" sz="7200" b="1" dirty="0">
                <a:solidFill>
                  <a:srgbClr val="FF0000"/>
                </a:solidFill>
              </a:rPr>
              <a:t> </a:t>
            </a:r>
            <a:r>
              <a:rPr lang="it-IT" sz="7200" b="1" dirty="0" err="1"/>
              <a:t>fellow</a:t>
            </a:r>
            <a:r>
              <a:rPr lang="it-IT" sz="7200" b="1" dirty="0"/>
              <a:t> nello svolgimento del suo progetto di ricerca </a:t>
            </a:r>
          </a:p>
          <a:p>
            <a:endParaRPr lang="it-IT" sz="7200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sz="7200" b="1" dirty="0"/>
              <a:t>monitora l’attività consentendo la sviluppo della valenza scientifica ma anche lo sviluppo della carriera scientifica </a:t>
            </a:r>
            <a:r>
              <a:rPr lang="it-IT" sz="7200" b="1" dirty="0">
                <a:solidFill>
                  <a:schemeClr val="tx1"/>
                </a:solidFill>
              </a:rPr>
              <a:t>del/della ricercatore/</a:t>
            </a:r>
            <a:r>
              <a:rPr lang="it-IT" sz="7200" b="1" dirty="0" err="1">
                <a:solidFill>
                  <a:schemeClr val="tx1"/>
                </a:solidFill>
              </a:rPr>
              <a:t>trice</a:t>
            </a:r>
            <a:r>
              <a:rPr lang="it-IT" sz="7200" b="1" dirty="0">
                <a:solidFill>
                  <a:schemeClr val="tx1"/>
                </a:solidFill>
              </a:rPr>
              <a:t> </a:t>
            </a:r>
            <a:r>
              <a:rPr lang="it-IT" sz="7200" b="1" dirty="0"/>
              <a:t>attraverso report periodici e attraverso meeting dedicati con </a:t>
            </a:r>
            <a:r>
              <a:rPr lang="it-IT" sz="7200" b="1" dirty="0" smtClean="0">
                <a:solidFill>
                  <a:schemeClr val="tx1"/>
                </a:solidFill>
              </a:rPr>
              <a:t>il/la </a:t>
            </a:r>
            <a:r>
              <a:rPr lang="it-IT" sz="7200" b="1" dirty="0" err="1"/>
              <a:t>fellow</a:t>
            </a:r>
            <a:r>
              <a:rPr lang="it-IT" sz="7200" b="1" dirty="0"/>
              <a:t> </a:t>
            </a:r>
          </a:p>
          <a:p>
            <a:endParaRPr lang="it-IT" sz="7200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sz="7200" b="1" dirty="0"/>
              <a:t>incontra </a:t>
            </a:r>
            <a:r>
              <a:rPr lang="it-IT" sz="7200" b="1" dirty="0">
                <a:solidFill>
                  <a:schemeClr val="tx1"/>
                </a:solidFill>
              </a:rPr>
              <a:t>il/la</a:t>
            </a:r>
            <a:r>
              <a:rPr lang="it-IT" sz="7200" b="1" dirty="0"/>
              <a:t> </a:t>
            </a:r>
            <a:r>
              <a:rPr lang="it-IT" sz="7200" b="1" dirty="0" err="1"/>
              <a:t>fellow</a:t>
            </a:r>
            <a:r>
              <a:rPr lang="it-IT" sz="7200" b="1" dirty="0"/>
              <a:t> per </a:t>
            </a:r>
            <a:r>
              <a:rPr lang="it-IT" sz="7200" b="1" dirty="0" smtClean="0">
                <a:solidFill>
                  <a:schemeClr val="tx1"/>
                </a:solidFill>
              </a:rPr>
              <a:t>analizzare </a:t>
            </a:r>
            <a:r>
              <a:rPr lang="it-IT" sz="7200" b="1" dirty="0">
                <a:solidFill>
                  <a:schemeClr val="tx1"/>
                </a:solidFill>
              </a:rPr>
              <a:t>il </a:t>
            </a:r>
            <a:r>
              <a:rPr lang="it-IT" sz="7200" b="1" dirty="0"/>
              <a:t>lavoro svolto e </a:t>
            </a:r>
            <a:r>
              <a:rPr lang="it-IT" sz="7200" b="1" dirty="0" smtClean="0">
                <a:solidFill>
                  <a:schemeClr val="tx1"/>
                </a:solidFill>
              </a:rPr>
              <a:t>definire </a:t>
            </a:r>
            <a:r>
              <a:rPr lang="it-IT" sz="7200" b="1" dirty="0">
                <a:solidFill>
                  <a:schemeClr val="tx1"/>
                </a:solidFill>
              </a:rPr>
              <a:t>gli </a:t>
            </a:r>
            <a:r>
              <a:rPr lang="it-IT" sz="7200" b="1" dirty="0" err="1"/>
              <a:t>step</a:t>
            </a:r>
            <a:r>
              <a:rPr lang="it-IT" sz="7200" b="1" dirty="0"/>
              <a:t> di lavoro </a:t>
            </a:r>
            <a:r>
              <a:rPr lang="it-IT" sz="7200" b="1" dirty="0" smtClean="0"/>
              <a:t>successivi</a:t>
            </a:r>
            <a:endParaRPr lang="it-IT" sz="7200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sz="7200" b="1" dirty="0"/>
              <a:t>monitora </a:t>
            </a:r>
            <a:r>
              <a:rPr lang="it-IT" sz="7200" b="1" dirty="0" smtClean="0"/>
              <a:t>l’attività </a:t>
            </a:r>
            <a:r>
              <a:rPr lang="it-IT" sz="7200" b="1" dirty="0"/>
              <a:t>di training </a:t>
            </a:r>
            <a:r>
              <a:rPr lang="it-IT" sz="7200" b="1" dirty="0">
                <a:solidFill>
                  <a:schemeClr val="tx1"/>
                </a:solidFill>
              </a:rPr>
              <a:t>del/della </a:t>
            </a:r>
            <a:r>
              <a:rPr lang="it-IT" sz="7200" b="1" dirty="0" err="1">
                <a:solidFill>
                  <a:schemeClr val="tx1"/>
                </a:solidFill>
              </a:rPr>
              <a:t>fellow</a:t>
            </a:r>
            <a:r>
              <a:rPr lang="it-IT" sz="7200" b="1" dirty="0">
                <a:solidFill>
                  <a:schemeClr val="tx1"/>
                </a:solidFill>
              </a:rPr>
              <a:t> </a:t>
            </a:r>
            <a:r>
              <a:rPr lang="it-IT" sz="7200" b="1" dirty="0"/>
              <a:t>anche non </a:t>
            </a:r>
            <a:r>
              <a:rPr lang="it-IT" sz="7200" b="1" dirty="0" smtClean="0"/>
              <a:t>scientifiche</a:t>
            </a:r>
            <a:endParaRPr lang="it-IT" sz="7200" dirty="0"/>
          </a:p>
          <a:p>
            <a:endParaRPr lang="it-IT" sz="7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8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PRIMA AZIONE SUPERVISOR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737361"/>
            <a:ext cx="7683192" cy="4391578"/>
          </a:xfrm>
        </p:spPr>
        <p:txBody>
          <a:bodyPr>
            <a:normAutofit fontScale="25000" lnSpcReduction="20000"/>
          </a:bodyPr>
          <a:lstStyle/>
          <a:p>
            <a:r>
              <a:rPr lang="en-US" sz="12300" dirty="0">
                <a:solidFill>
                  <a:srgbClr val="0070C0"/>
                </a:solidFill>
              </a:rPr>
              <a:t>Career Development Plan</a:t>
            </a:r>
            <a:endParaRPr lang="it-IT" sz="12300" dirty="0">
              <a:solidFill>
                <a:srgbClr val="0070C0"/>
              </a:solidFill>
            </a:endParaRPr>
          </a:p>
          <a:p>
            <a:pPr algn="just"/>
            <a:r>
              <a:rPr lang="it-IT" sz="7200" dirty="0" smtClean="0">
                <a:solidFill>
                  <a:schemeClr val="tx1"/>
                </a:solidFill>
              </a:rPr>
              <a:t>Il/la </a:t>
            </a:r>
            <a:r>
              <a:rPr lang="it-IT" sz="7200" dirty="0" err="1">
                <a:solidFill>
                  <a:schemeClr val="tx1"/>
                </a:solidFill>
              </a:rPr>
              <a:t>fellow</a:t>
            </a:r>
            <a:r>
              <a:rPr lang="it-IT" sz="7200" dirty="0">
                <a:solidFill>
                  <a:schemeClr val="tx1"/>
                </a:solidFill>
              </a:rPr>
              <a:t> </a:t>
            </a:r>
            <a:r>
              <a:rPr lang="it-IT" sz="7200" dirty="0"/>
              <a:t>definisce con Supervisor </a:t>
            </a:r>
            <a:r>
              <a:rPr lang="it-IT" sz="7200" dirty="0">
                <a:solidFill>
                  <a:schemeClr val="tx1"/>
                </a:solidFill>
              </a:rPr>
              <a:t>il proprio </a:t>
            </a:r>
            <a:r>
              <a:rPr lang="it-IT" sz="7200" dirty="0"/>
              <a:t>Personal Career Development Plan (CDP)</a:t>
            </a:r>
            <a:r>
              <a:rPr lang="it-IT" sz="7200" b="1" dirty="0"/>
              <a:t>. </a:t>
            </a:r>
            <a:r>
              <a:rPr lang="it-IT" sz="7200" dirty="0"/>
              <a:t>Il CDP è firmato </a:t>
            </a:r>
            <a:r>
              <a:rPr lang="it-IT" sz="7200" dirty="0" smtClean="0">
                <a:solidFill>
                  <a:schemeClr val="tx1"/>
                </a:solidFill>
              </a:rPr>
              <a:t>dal/dalla</a:t>
            </a:r>
            <a:r>
              <a:rPr lang="it-IT" sz="7200" dirty="0" smtClean="0">
                <a:solidFill>
                  <a:srgbClr val="FF0000"/>
                </a:solidFill>
              </a:rPr>
              <a:t>  </a:t>
            </a:r>
            <a:r>
              <a:rPr lang="it-IT" sz="7200" dirty="0" err="1"/>
              <a:t>fellow</a:t>
            </a:r>
            <a:r>
              <a:rPr lang="it-IT" sz="7200" dirty="0"/>
              <a:t> e dal Supervisor. </a:t>
            </a:r>
            <a:endParaRPr lang="it-IT" sz="7200" dirty="0" smtClean="0"/>
          </a:p>
          <a:p>
            <a:pPr algn="just"/>
            <a:r>
              <a:rPr lang="it-IT" sz="7200" dirty="0" smtClean="0"/>
              <a:t>Si </a:t>
            </a:r>
            <a:r>
              <a:rPr lang="it-IT" sz="7200" dirty="0"/>
              <a:t>tratta di un documento che funge da strumento per il/la ricercatore/</a:t>
            </a:r>
            <a:r>
              <a:rPr lang="it-IT" sz="7200" dirty="0" err="1"/>
              <a:t>trice</a:t>
            </a:r>
            <a:r>
              <a:rPr lang="it-IT" sz="7200" dirty="0"/>
              <a:t> per pianificare monitorare e valutare i progressi nell’acquisizione di abilità, esperienze e avanzamento nella </a:t>
            </a:r>
            <a:r>
              <a:rPr lang="it-IT" sz="7200" dirty="0" smtClean="0"/>
              <a:t>carriera</a:t>
            </a:r>
            <a:r>
              <a:rPr lang="it-IT" sz="7200" dirty="0"/>
              <a:t>.  A completamento della figura del/della ricercatore/</a:t>
            </a:r>
            <a:r>
              <a:rPr lang="it-IT" sz="7200" dirty="0" err="1"/>
              <a:t>trice</a:t>
            </a:r>
            <a:r>
              <a:rPr lang="it-IT" sz="7200" dirty="0"/>
              <a:t>, le abilità da acquisire dovranno riguardare anche ambiti non propriamente scientifici, come la comunicazione, il team </a:t>
            </a:r>
            <a:r>
              <a:rPr lang="it-IT" sz="7200" dirty="0" err="1"/>
              <a:t>working</a:t>
            </a:r>
            <a:r>
              <a:rPr lang="it-IT" sz="7200" dirty="0"/>
              <a:t>, etc. Nel CDP saranno pianificano le attività e gli obiettivi a breve e lungo termine. </a:t>
            </a:r>
          </a:p>
          <a:p>
            <a:pPr algn="just"/>
            <a:r>
              <a:rPr lang="it-IT" sz="7200" dirty="0"/>
              <a:t>Va redatto entro </a:t>
            </a:r>
            <a:r>
              <a:rPr lang="it-IT" sz="7200" b="1" dirty="0"/>
              <a:t>un mese </a:t>
            </a:r>
            <a:r>
              <a:rPr lang="it-IT" sz="7200" dirty="0"/>
              <a:t>dalla presa di Servizio </a:t>
            </a:r>
            <a:r>
              <a:rPr lang="it-IT" sz="7200" dirty="0">
                <a:solidFill>
                  <a:schemeClr val="tx1"/>
                </a:solidFill>
              </a:rPr>
              <a:t>del/della </a:t>
            </a:r>
            <a:r>
              <a:rPr lang="it-IT" sz="7200" dirty="0" err="1"/>
              <a:t>fellow</a:t>
            </a:r>
            <a:endParaRPr lang="it-IT" sz="7200" dirty="0"/>
          </a:p>
          <a:p>
            <a:pPr algn="just"/>
            <a:r>
              <a:rPr lang="it-IT" sz="7200" dirty="0"/>
              <a:t>(allegato 1 “FELLINI_CDP”)</a:t>
            </a:r>
          </a:p>
          <a:p>
            <a:pPr algn="just"/>
            <a:r>
              <a:rPr lang="it-IT" sz="7200" dirty="0">
                <a:solidFill>
                  <a:schemeClr val="tx1"/>
                </a:solidFill>
              </a:rPr>
              <a:t>Il CDP va aggiornato ogni anno in accordo fra il/la </a:t>
            </a:r>
            <a:r>
              <a:rPr lang="it-IT" sz="7200" dirty="0" err="1">
                <a:solidFill>
                  <a:schemeClr val="tx1"/>
                </a:solidFill>
              </a:rPr>
              <a:t>fellow</a:t>
            </a:r>
            <a:r>
              <a:rPr lang="it-IT" sz="7200" dirty="0">
                <a:solidFill>
                  <a:schemeClr val="tx1"/>
                </a:solidFill>
              </a:rPr>
              <a:t> e il/la  supervisor , con input eventuali anche dal CB.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9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3356"/>
            <a:ext cx="1728192" cy="172819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TIMESHEETS </a:t>
            </a:r>
            <a:r>
              <a:rPr lang="it-IT" sz="1800" dirty="0"/>
              <a:t>(</a:t>
            </a:r>
            <a:r>
              <a:rPr lang="it-IT" sz="1400" dirty="0"/>
              <a:t>INFORMAZIONE AI FELLOWS)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4756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All INFN staff involved in projects with external funding as FELLINI must fill monthly the timesheet by using INFN database at the link:</a:t>
            </a:r>
            <a:r>
              <a:rPr lang="en-US" sz="2400" dirty="0">
                <a:hlinkClick r:id="rId4"/>
              </a:rPr>
              <a:t> </a:t>
            </a:r>
            <a:r>
              <a:rPr lang="en-US" sz="2400" u="sng" dirty="0">
                <a:hlinkClick r:id="rId4"/>
              </a:rPr>
              <a:t>http://www.infn.it/gestioneTimeSheet/index.php/gestionetimesheet2</a:t>
            </a:r>
            <a:endParaRPr lang="en-US" sz="2400" dirty="0">
              <a:effectLst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information inserted into the timesheet has to be in perfect agreement with that resulting from the monthly time record.</a:t>
            </a:r>
            <a:endParaRPr lang="en-US" sz="2400" dirty="0">
              <a:effectLst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u="sng" dirty="0"/>
              <a:t>Declaration on Exclusive Work for the Action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/>
              <a:t>Since </a:t>
            </a:r>
            <a:r>
              <a:rPr lang="en-US" sz="2400" dirty="0" smtClean="0">
                <a:solidFill>
                  <a:schemeClr val="tx1"/>
                </a:solidFill>
              </a:rPr>
              <a:t>fellows </a:t>
            </a:r>
            <a:r>
              <a:rPr lang="en-US" sz="2400" dirty="0">
                <a:solidFill>
                  <a:schemeClr val="tx1"/>
                </a:solidFill>
              </a:rPr>
              <a:t>are </a:t>
            </a:r>
            <a:r>
              <a:rPr lang="en-US" sz="2400" dirty="0"/>
              <a:t>100% involved in the FELLINI activities, </a:t>
            </a:r>
            <a:r>
              <a:rPr lang="en-US" sz="2400" dirty="0" smtClean="0">
                <a:solidFill>
                  <a:schemeClr val="tx1"/>
                </a:solidFill>
              </a:rPr>
              <a:t>they</a:t>
            </a:r>
            <a:r>
              <a:rPr lang="en-US" sz="2400" dirty="0" smtClean="0"/>
              <a:t> </a:t>
            </a:r>
            <a:r>
              <a:rPr lang="en-US" sz="2400" dirty="0"/>
              <a:t>are requested to fill in, for every reporting period, the “Declaration on exclusive work for the action” using the provided template.</a:t>
            </a:r>
            <a:endParaRPr lang="en-US" sz="2400" dirty="0">
              <a:effectLst/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320480" cy="365125"/>
          </a:xfrm>
        </p:spPr>
        <p:txBody>
          <a:bodyPr/>
          <a:lstStyle/>
          <a:p>
            <a:r>
              <a:rPr lang="en-US" dirty="0"/>
              <a:t>FIRST GENERAL MEETING OF THE FELLINI PROGRAMME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6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AZIONI DEL </a:t>
            </a:r>
            <a:r>
              <a:rPr lang="it-IT" dirty="0" smtClean="0">
                <a:solidFill>
                  <a:srgbClr val="0070C0"/>
                </a:solidFill>
              </a:rPr>
              <a:t>SUPERVISOR</a:t>
            </a:r>
            <a:endParaRPr lang="it-IT" sz="12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4300" dirty="0" err="1">
                <a:solidFill>
                  <a:srgbClr val="0070C0"/>
                </a:solidFill>
              </a:rPr>
              <a:t>Timesheet</a:t>
            </a:r>
            <a:endParaRPr lang="it-IT" sz="43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r>
              <a:rPr lang="it-IT" dirty="0">
                <a:solidFill>
                  <a:schemeClr val="tx1"/>
                </a:solidFill>
              </a:rPr>
              <a:t>ogni mese </a:t>
            </a:r>
            <a:r>
              <a:rPr lang="it-IT" dirty="0"/>
              <a:t>verifica la consistenza e valida il </a:t>
            </a:r>
            <a:r>
              <a:rPr lang="it-IT" dirty="0" err="1"/>
              <a:t>timesheet</a:t>
            </a:r>
            <a:r>
              <a:rPr lang="it-IT" dirty="0"/>
              <a:t> compilato dal </a:t>
            </a:r>
            <a:r>
              <a:rPr lang="it-IT" dirty="0" err="1"/>
              <a:t>fellow</a:t>
            </a:r>
            <a:r>
              <a:rPr lang="it-IT" dirty="0"/>
              <a:t> tramite l’applicativo INFN</a:t>
            </a:r>
          </a:p>
          <a:p>
            <a:r>
              <a:rPr lang="it-IT" dirty="0" smtClean="0"/>
              <a:t>una </a:t>
            </a:r>
            <a:r>
              <a:rPr lang="it-IT" dirty="0"/>
              <a:t>volta stampato lo firma in originale. Ogni supervisor riceverà una notifica tramite mail quando il </a:t>
            </a:r>
            <a:r>
              <a:rPr lang="it-IT" dirty="0" err="1" smtClean="0"/>
              <a:t>timesheet</a:t>
            </a:r>
            <a:r>
              <a:rPr lang="it-IT" dirty="0" smtClean="0"/>
              <a:t> </a:t>
            </a:r>
            <a:r>
              <a:rPr lang="it-IT" dirty="0"/>
              <a:t>del </a:t>
            </a:r>
            <a:r>
              <a:rPr lang="it-IT" dirty="0" err="1"/>
              <a:t>fellow</a:t>
            </a:r>
            <a:r>
              <a:rPr lang="it-IT" dirty="0"/>
              <a:t> sarà disponibile per la validazione online.</a:t>
            </a:r>
          </a:p>
          <a:p>
            <a:r>
              <a:rPr lang="it-IT" dirty="0"/>
              <a:t> Il database </a:t>
            </a:r>
            <a:r>
              <a:rPr lang="it-IT" dirty="0" err="1"/>
              <a:t>timesheet</a:t>
            </a:r>
            <a:r>
              <a:rPr lang="it-IT" dirty="0"/>
              <a:t> è </a:t>
            </a:r>
          </a:p>
          <a:p>
            <a:r>
              <a:rPr lang="it-IT" dirty="0"/>
              <a:t>disponibile al link: </a:t>
            </a:r>
          </a:p>
          <a:p>
            <a:r>
              <a:rPr lang="it-IT" dirty="0"/>
              <a:t>http://www.infn.it/gestioneTimeSheet</a:t>
            </a:r>
          </a:p>
          <a:p>
            <a:r>
              <a:rPr lang="it-IT" dirty="0"/>
              <a:t>oppure tramite portale INFN &gt; UTENTE &gt; MISCELLANEA &gt; TIMESHEET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25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AZIONI DEL SUPERVISOR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it-IT" sz="16000" dirty="0">
                <a:solidFill>
                  <a:srgbClr val="0070C0"/>
                </a:solidFill>
              </a:rPr>
              <a:t>MISSIONI</a:t>
            </a:r>
          </a:p>
          <a:p>
            <a:endParaRPr lang="it-IT" sz="7200" dirty="0"/>
          </a:p>
          <a:p>
            <a:r>
              <a:rPr lang="it-IT" sz="7200" dirty="0" smtClean="0"/>
              <a:t> Per ogni </a:t>
            </a:r>
            <a:r>
              <a:rPr lang="it-IT" sz="7200" dirty="0"/>
              <a:t>missione </a:t>
            </a:r>
            <a:r>
              <a:rPr lang="it-IT" sz="7200" dirty="0" smtClean="0"/>
              <a:t>del </a:t>
            </a:r>
            <a:r>
              <a:rPr lang="it-IT" sz="7200" dirty="0" err="1" smtClean="0"/>
              <a:t>fellow</a:t>
            </a:r>
            <a:r>
              <a:rPr lang="it-IT" sz="7200" dirty="0" smtClean="0"/>
              <a:t> </a:t>
            </a:r>
            <a:r>
              <a:rPr lang="it-IT" sz="7200" dirty="0" smtClean="0"/>
              <a:t>FELLINI </a:t>
            </a:r>
            <a:r>
              <a:rPr lang="it-IT" sz="7200" dirty="0" smtClean="0"/>
              <a:t>il supervisor </a:t>
            </a:r>
            <a:r>
              <a:rPr lang="it-IT" sz="7200" dirty="0" smtClean="0">
                <a:solidFill>
                  <a:schemeClr val="tx1"/>
                </a:solidFill>
              </a:rPr>
              <a:t>invia  email  che nel contenuto evidenzi il </a:t>
            </a:r>
            <a:r>
              <a:rPr lang="it-IT" sz="7200" dirty="0">
                <a:solidFill>
                  <a:schemeClr val="tx1"/>
                </a:solidFill>
              </a:rPr>
              <a:t>legame col Progetto </a:t>
            </a:r>
            <a:r>
              <a:rPr lang="it-IT" sz="7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sz="7200" dirty="0" smtClean="0"/>
              <a:t>Specifica </a:t>
            </a:r>
            <a:r>
              <a:rPr lang="it-IT" sz="7200" dirty="0"/>
              <a:t>nella motivazione </a:t>
            </a:r>
            <a:r>
              <a:rPr lang="it-IT" sz="7200" dirty="0" smtClean="0"/>
              <a:t> se </a:t>
            </a:r>
            <a:r>
              <a:rPr lang="it-IT" sz="7200" dirty="0"/>
              <a:t>l’attività che il </a:t>
            </a:r>
            <a:r>
              <a:rPr lang="it-IT" sz="7200" dirty="0" err="1"/>
              <a:t>fellow</a:t>
            </a:r>
            <a:r>
              <a:rPr lang="it-IT" sz="7200" dirty="0"/>
              <a:t> andrà a svolgere </a:t>
            </a:r>
            <a:r>
              <a:rPr lang="it-IT" sz="7200" dirty="0" smtClean="0"/>
              <a:t>in </a:t>
            </a:r>
            <a:r>
              <a:rPr lang="it-IT" sz="7200" dirty="0"/>
              <a:t>missione è attività di  ricerca o formazione (</a:t>
            </a:r>
            <a:r>
              <a:rPr lang="en-US" sz="7200" dirty="0"/>
              <a:t>research or training activity) </a:t>
            </a:r>
          </a:p>
          <a:p>
            <a:r>
              <a:rPr lang="en-US" sz="7200" dirty="0"/>
              <a:t>LE REGOLE DI SVOLGIMENTO SONO QUELLE INFN </a:t>
            </a:r>
            <a:endParaRPr lang="it-IT" sz="7200" dirty="0"/>
          </a:p>
          <a:p>
            <a:r>
              <a:rPr lang="it-IT" sz="7200" dirty="0"/>
              <a:t>-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18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AZIONI DEL SUPERVISOR per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sz="8400" dirty="0">
                <a:solidFill>
                  <a:srgbClr val="0070C0"/>
                </a:solidFill>
              </a:rPr>
              <a:t>ORDINI</a:t>
            </a:r>
          </a:p>
          <a:p>
            <a:endParaRPr lang="it-IT" sz="7200" dirty="0"/>
          </a:p>
          <a:p>
            <a:r>
              <a:rPr lang="it-IT" sz="7200" dirty="0"/>
              <a:t>Per ogni </a:t>
            </a:r>
            <a:r>
              <a:rPr lang="it-IT" sz="7200" dirty="0" smtClean="0"/>
              <a:t>ordine il </a:t>
            </a:r>
            <a:r>
              <a:rPr lang="it-IT" sz="7200" dirty="0"/>
              <a:t>supervisor </a:t>
            </a:r>
            <a:r>
              <a:rPr lang="it-IT" sz="7200" dirty="0">
                <a:solidFill>
                  <a:schemeClr val="tx1"/>
                </a:solidFill>
              </a:rPr>
              <a:t>invia  email  </a:t>
            </a:r>
            <a:r>
              <a:rPr lang="it-IT" sz="7200" dirty="0" smtClean="0">
                <a:solidFill>
                  <a:schemeClr val="tx1"/>
                </a:solidFill>
              </a:rPr>
              <a:t>che nel contenuto evidenzi </a:t>
            </a:r>
            <a:r>
              <a:rPr lang="it-IT" sz="7200" dirty="0" smtClean="0"/>
              <a:t>il </a:t>
            </a:r>
            <a:r>
              <a:rPr lang="it-IT" sz="7200" dirty="0"/>
              <a:t>legame col Progetto </a:t>
            </a:r>
            <a:r>
              <a:rPr lang="it-IT" sz="7200" dirty="0" smtClean="0"/>
              <a:t>del materiale  richiesto.</a:t>
            </a:r>
          </a:p>
          <a:p>
            <a:r>
              <a:rPr lang="it-IT" sz="7200" dirty="0" smtClean="0"/>
              <a:t> Il </a:t>
            </a:r>
            <a:r>
              <a:rPr lang="it-IT" sz="7200" dirty="0"/>
              <a:t>materiale rimane proprietà INFN e viene acquistato con le regole INFN</a:t>
            </a:r>
          </a:p>
          <a:p>
            <a:endParaRPr lang="it-IT" sz="7200" dirty="0"/>
          </a:p>
          <a:p>
            <a:endParaRPr lang="it-IT" sz="7200" dirty="0"/>
          </a:p>
          <a:p>
            <a:endParaRPr lang="it-IT" sz="7200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71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4833" y="1739478"/>
            <a:ext cx="7543800" cy="1450757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t-IT" dirty="0" smtClean="0"/>
              <a:t>Grazie per l’attenzione!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FIRST GENERAL MEETING OF THE FELLINI PROGRAMME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0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TM02900769[[fn=Retrospettivo]]</Template>
  <TotalTime>1268</TotalTime>
  <Words>541</Words>
  <Application>Microsoft Office PowerPoint</Application>
  <PresentationFormat>Presentazione su schermo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Retrospettivo</vt:lpstr>
      <vt:lpstr>13 maggio 2020   INCONTRO SUPERVISOR 1 E 2 CALL</vt:lpstr>
      <vt:lpstr>Informazioni Generali</vt:lpstr>
      <vt:lpstr>ATTIVITA’ GENERALE DEL SUPERVISOR</vt:lpstr>
      <vt:lpstr>PRIMA AZIONE SUPERVISOR</vt:lpstr>
      <vt:lpstr>TIMESHEETS (INFORMAZIONE AI FELLOWS)</vt:lpstr>
      <vt:lpstr>AZIONI DEL SUPERVISOR</vt:lpstr>
      <vt:lpstr>AZIONI DEL SUPERVISOR </vt:lpstr>
      <vt:lpstr>AZIONI DEL SUPERVISOR per</vt:lpstr>
      <vt:lpstr>Grazie per l’attenzione!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Luisa Iacono</dc:creator>
  <cp:lastModifiedBy>Luisa Iacono</cp:lastModifiedBy>
  <cp:revision>64</cp:revision>
  <dcterms:created xsi:type="dcterms:W3CDTF">2020-02-18T12:27:03Z</dcterms:created>
  <dcterms:modified xsi:type="dcterms:W3CDTF">2020-05-14T10:55:32Z</dcterms:modified>
</cp:coreProperties>
</file>