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916" r:id="rId2"/>
    <p:sldId id="937" r:id="rId3"/>
    <p:sldId id="938" r:id="rId4"/>
    <p:sldId id="925" r:id="rId5"/>
    <p:sldId id="932" r:id="rId6"/>
    <p:sldId id="875" r:id="rId7"/>
    <p:sldId id="867" r:id="rId8"/>
    <p:sldId id="936" r:id="rId9"/>
    <p:sldId id="934" r:id="rId10"/>
    <p:sldId id="871" r:id="rId11"/>
    <p:sldId id="935" r:id="rId12"/>
    <p:sldId id="866" r:id="rId13"/>
    <p:sldId id="920" r:id="rId14"/>
    <p:sldId id="919" r:id="rId15"/>
    <p:sldId id="848" r:id="rId16"/>
    <p:sldId id="929" r:id="rId17"/>
    <p:sldId id="878" r:id="rId18"/>
    <p:sldId id="939" r:id="rId1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0000"/>
    <a:srgbClr val="10A5F0"/>
    <a:srgbClr val="3C87F0"/>
    <a:srgbClr val="EEECE8"/>
    <a:srgbClr val="EEE8EE"/>
    <a:srgbClr val="D6E3EE"/>
    <a:srgbClr val="EEE6DE"/>
    <a:srgbClr val="7B1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97"/>
    <p:restoredTop sz="95212"/>
  </p:normalViewPr>
  <p:slideViewPr>
    <p:cSldViewPr snapToObjects="1">
      <p:cViewPr>
        <p:scale>
          <a:sx n="145" d="100"/>
          <a:sy n="145" d="100"/>
        </p:scale>
        <p:origin x="84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2"/>
    </p:cViewPr>
  </p:sorterViewPr>
  <p:notesViewPr>
    <p:cSldViewPr snapToObjects="1">
      <p:cViewPr varScale="1">
        <p:scale>
          <a:sx n="78" d="100"/>
          <a:sy n="78" d="100"/>
        </p:scale>
        <p:origin x="4056" y="16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46168177-D211-124F-BDAC-95D42C584128}" type="datetime1">
              <a:rPr lang="en-US" altLang="en-US"/>
              <a:pPr>
                <a:defRPr/>
              </a:pPr>
              <a:t>5/5/20</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F03E4A2D-39CB-3C40-A1B6-B67084348A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365FB93B-5982-A148-A390-88F01D42E000}" type="datetime1">
              <a:rPr lang="en-US" altLang="en-US"/>
              <a:pPr>
                <a:defRPr/>
              </a:pPr>
              <a:t>5/5/20</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3B0E55BC-A24E-6847-B9EA-11EECFE3B4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0E55BC-A24E-6847-B9EA-11EECFE3B451}" type="slidenum">
              <a:rPr lang="en-US" altLang="en-US" smtClean="0"/>
              <a:pPr>
                <a:defRPr/>
              </a:pPr>
              <a:t>1</a:t>
            </a:fld>
            <a:endParaRPr lang="en-US" altLang="en-US"/>
          </a:p>
        </p:txBody>
      </p:sp>
    </p:spTree>
    <p:extLst>
      <p:ext uri="{BB962C8B-B14F-4D97-AF65-F5344CB8AC3E}">
        <p14:creationId xmlns:p14="http://schemas.microsoft.com/office/powerpoint/2010/main" val="42382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0E55BC-A24E-6847-B9EA-11EECFE3B451}" type="slidenum">
              <a:rPr lang="en-US" altLang="en-US" smtClean="0"/>
              <a:pPr>
                <a:defRPr/>
              </a:pPr>
              <a:t>4</a:t>
            </a:fld>
            <a:endParaRPr lang="en-US" altLang="en-US"/>
          </a:p>
        </p:txBody>
      </p:sp>
    </p:spTree>
    <p:extLst>
      <p:ext uri="{BB962C8B-B14F-4D97-AF65-F5344CB8AC3E}">
        <p14:creationId xmlns:p14="http://schemas.microsoft.com/office/powerpoint/2010/main" val="193557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0E55BC-A24E-6847-B9EA-11EECFE3B451}" type="slidenum">
              <a:rPr lang="en-US" altLang="en-US" smtClean="0"/>
              <a:pPr>
                <a:defRPr/>
              </a:pPr>
              <a:t>15</a:t>
            </a:fld>
            <a:endParaRPr lang="en-US" altLang="en-US"/>
          </a:p>
        </p:txBody>
      </p:sp>
    </p:spTree>
    <p:extLst>
      <p:ext uri="{BB962C8B-B14F-4D97-AF65-F5344CB8AC3E}">
        <p14:creationId xmlns:p14="http://schemas.microsoft.com/office/powerpoint/2010/main" val="1310125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0E55BC-A24E-6847-B9EA-11EECFE3B451}" type="slidenum">
              <a:rPr lang="en-US" altLang="en-US" smtClean="0"/>
              <a:pPr>
                <a:defRPr/>
              </a:pPr>
              <a:t>17</a:t>
            </a:fld>
            <a:endParaRPr lang="en-US" altLang="en-US"/>
          </a:p>
        </p:txBody>
      </p:sp>
    </p:spTree>
    <p:extLst>
      <p:ext uri="{BB962C8B-B14F-4D97-AF65-F5344CB8AC3E}">
        <p14:creationId xmlns:p14="http://schemas.microsoft.com/office/powerpoint/2010/main" val="93351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it-IT" smtClean="0"/>
              <a:t>CERN - October 22, 2019</a:t>
            </a:r>
            <a:endParaRPr lang="en-US"/>
          </a:p>
        </p:txBody>
      </p:sp>
      <p:sp>
        <p:nvSpPr>
          <p:cNvPr id="5" name="Footer Placeholder 4"/>
          <p:cNvSpPr>
            <a:spLocks noGrp="1"/>
          </p:cNvSpPr>
          <p:nvPr>
            <p:ph type="ftr" sz="quarter" idx="11"/>
          </p:nvPr>
        </p:nvSpPr>
        <p:spPr/>
        <p:txBody>
          <a:bodyPr/>
          <a:lstStyle>
            <a:lvl1pPr>
              <a:defRPr/>
            </a:lvl1pPr>
          </a:lstStyle>
          <a:p>
            <a:pPr>
              <a:defRPr/>
            </a:pPr>
            <a:r>
              <a:rPr lang="it-IT"/>
              <a:t>Nadia Pastrone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1302473-2CA9-724E-A629-A3E6B31A3289}" type="slidenum">
              <a:rPr lang="en-US" altLang="en-US"/>
              <a:pPr>
                <a:defRPr/>
              </a:pPr>
              <a:t>‹#›</a:t>
            </a:fld>
            <a:endParaRPr lang="en-US" altLang="en-US"/>
          </a:p>
        </p:txBody>
      </p:sp>
    </p:spTree>
    <p:extLst>
      <p:ext uri="{BB962C8B-B14F-4D97-AF65-F5344CB8AC3E}">
        <p14:creationId xmlns:p14="http://schemas.microsoft.com/office/powerpoint/2010/main" val="97405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it-IT" smtClean="0"/>
              <a:t>CERN - October 22, 2019</a:t>
            </a:r>
            <a:endParaRPr lang="en-US"/>
          </a:p>
        </p:txBody>
      </p:sp>
      <p:sp>
        <p:nvSpPr>
          <p:cNvPr id="5" name="Footer Placeholder 4"/>
          <p:cNvSpPr>
            <a:spLocks noGrp="1"/>
          </p:cNvSpPr>
          <p:nvPr>
            <p:ph type="ftr" sz="quarter" idx="11"/>
          </p:nvPr>
        </p:nvSpPr>
        <p:spPr/>
        <p:txBody>
          <a:bodyPr/>
          <a:lstStyle>
            <a:lvl1pPr>
              <a:defRPr/>
            </a:lvl1pPr>
          </a:lstStyle>
          <a:p>
            <a:pPr>
              <a:defRPr/>
            </a:pPr>
            <a:r>
              <a:rPr lang="it-IT"/>
              <a:t>Nadia Pastrone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132F8B2-CC17-8A43-B672-B4BE29CACF9C}" type="slidenum">
              <a:rPr lang="en-US" altLang="en-US"/>
              <a:pPr>
                <a:defRPr/>
              </a:pPr>
              <a:t>‹#›</a:t>
            </a:fld>
            <a:endParaRPr lang="en-US" altLang="en-US"/>
          </a:p>
        </p:txBody>
      </p:sp>
    </p:spTree>
    <p:extLst>
      <p:ext uri="{BB962C8B-B14F-4D97-AF65-F5344CB8AC3E}">
        <p14:creationId xmlns:p14="http://schemas.microsoft.com/office/powerpoint/2010/main" val="59946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
        <p:nvSpPr>
          <p:cNvPr id="3" name="Footer Placeholder 2">
            <a:extLst>
              <a:ext uri="{FF2B5EF4-FFF2-40B4-BE49-F238E27FC236}">
                <a16:creationId xmlns="" xmlns:a16="http://schemas.microsoft.com/office/drawing/2014/main" id="{CFF602B9-1256-8049-A239-7D69396E4F8B}"/>
              </a:ext>
            </a:extLst>
          </p:cNvPr>
          <p:cNvSpPr>
            <a:spLocks noGrp="1"/>
          </p:cNvSpPr>
          <p:nvPr>
            <p:ph type="ftr" sz="quarter" idx="13"/>
          </p:nvPr>
        </p:nvSpPr>
        <p:spPr/>
        <p:txBody>
          <a:bodyPr/>
          <a:lstStyle/>
          <a:p>
            <a:r>
              <a:rPr lang="en-US" smtClean="0"/>
              <a:t>Nadia Pastrone</a:t>
            </a:r>
            <a:endParaRPr lang="en-US"/>
          </a:p>
        </p:txBody>
      </p:sp>
    </p:spTree>
    <p:extLst>
      <p:ext uri="{BB962C8B-B14F-4D97-AF65-F5344CB8AC3E}">
        <p14:creationId xmlns:p14="http://schemas.microsoft.com/office/powerpoint/2010/main" val="19954549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947988"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000090"/>
                </a:solidFill>
                <a:latin typeface="Calibri" charset="0"/>
                <a:ea typeface="ＭＳ Ｐゴシック" charset="0"/>
                <a:cs typeface="ＭＳ Ｐゴシック" charset="0"/>
              </a:defRPr>
            </a:lvl1pPr>
          </a:lstStyle>
          <a:p>
            <a:pPr>
              <a:defRPr/>
            </a:pPr>
            <a:r>
              <a:rPr lang="it-IT" smtClean="0"/>
              <a:t>CERN - October 22, 2019</a:t>
            </a:r>
            <a:endParaRPr lang="en-US"/>
          </a:p>
        </p:txBody>
      </p:sp>
      <p:sp>
        <p:nvSpPr>
          <p:cNvPr id="5" name="Footer Placeholder 4"/>
          <p:cNvSpPr>
            <a:spLocks noGrp="1"/>
          </p:cNvSpPr>
          <p:nvPr>
            <p:ph type="ftr" sz="quarter" idx="3"/>
          </p:nvPr>
        </p:nvSpPr>
        <p:spPr>
          <a:xfrm>
            <a:off x="3405188"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000090"/>
                </a:solidFill>
                <a:latin typeface="Calibri" charset="0"/>
                <a:ea typeface="ＭＳ Ｐゴシック" charset="0"/>
                <a:cs typeface="ＭＳ Ｐゴシック" charset="0"/>
              </a:defRPr>
            </a:lvl1pPr>
          </a:lstStyle>
          <a:p>
            <a:pPr>
              <a:defRPr/>
            </a:pPr>
            <a:r>
              <a:rPr lang="it-IT"/>
              <a:t>Nadia Pastrone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000090"/>
                </a:solidFill>
                <a:latin typeface="Calibri" charset="0"/>
              </a:defRPr>
            </a:lvl1pPr>
          </a:lstStyle>
          <a:p>
            <a:pPr>
              <a:defRPr/>
            </a:pPr>
            <a:fld id="{0D9DF405-E456-5745-9557-67E5CE1C14E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ctr" defTabSz="457200" rtl="0" eaLnBrk="0" fontAlgn="base" hangingPunct="0">
        <a:spcBef>
          <a:spcPct val="0"/>
        </a:spcBef>
        <a:spcAft>
          <a:spcPct val="0"/>
        </a:spcAft>
        <a:defRPr sz="4400" b="1" kern="1200">
          <a:solidFill>
            <a:srgbClr val="80000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nowmass21.org/start" TargetMode="External"/><Relationship Id="rId4" Type="http://schemas.openxmlformats.org/officeDocument/2006/relationships/hyperlink" Target="https://indico.cern.ch/event/886491/"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snowmass21.org/loi" TargetMode="External"/><Relationship Id="rId3" Type="http://schemas.openxmlformats.org/officeDocument/2006/relationships/hyperlink" Target="https://snowmass21.org/submission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arxiv.org/abs/1905.05747v2" TargetMode="External"/><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hyperlink" Target="shorturl.at/kxKU7"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iopscience.iop.org/journal/1748-0221/page/extraproc46" TargetMode="External"/><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jpeg"/><Relationship Id="rId5" Type="http://schemas.openxmlformats.org/officeDocument/2006/relationships/hyperlink" Target="https://map.fnal.gov/"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hyperlink" Target="https://indico.cern.ch/event/886491/" TargetMode="External"/><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hyperlink" Target="mailto:MUST-phydet@cern.ch" TargetMode="External"/><Relationship Id="rId4" Type="http://schemas.openxmlformats.org/officeDocument/2006/relationships/hyperlink" Target="MUST-mac"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arxiv.org/abs/1910.11775v2"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cern.ch/event/88649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abs/1901.0615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tps://cdn.filestackcontent.com/APlRkFeSpQhGlhLqd8VZfz/b64/W3sibmFtZSI6InJlc2l6ZSIsInBhcmFtcyI6eyJ3aWR0a"/>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tps://cdn.filestackcontent.com/APlRkFeSpQhGlhLqd8VZfz/b64/W3sibmFtZSI6InJlc2l6ZSIsInBhcmFtcyI6eyJ3aWR0a"/>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ttps://cdn.filestackcontent.com/APlRkFeSpQhGlhLqd8VZfz/b64/W3sibmFtZSI6InJlc2l6ZSIsInBhcmFtcyI6eyJ3aWR0a"/>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5148064" y="152400"/>
            <a:ext cx="3744416" cy="369332"/>
          </a:xfrm>
          <a:prstGeom prst="rect">
            <a:avLst/>
          </a:prstGeom>
        </p:spPr>
        <p:txBody>
          <a:bodyPr wrap="square">
            <a:spAutoFit/>
          </a:bodyPr>
          <a:lstStyle/>
          <a:p>
            <a:pPr algn="ctr"/>
            <a:r>
              <a:rPr lang="it-IT" altLang="en-US" b="1" i="1" dirty="0" smtClean="0">
                <a:solidFill>
                  <a:srgbClr val="002060"/>
                </a:solidFill>
              </a:rPr>
              <a:t>INFN</a:t>
            </a:r>
            <a:r>
              <a:rPr lang="it-IT" altLang="en-US" b="1" i="1" dirty="0" smtClean="0">
                <a:solidFill>
                  <a:srgbClr val="002060"/>
                </a:solidFill>
              </a:rPr>
              <a:t> </a:t>
            </a:r>
            <a:r>
              <a:rPr lang="it-IT" altLang="en-US" b="1" i="1" dirty="0" smtClean="0">
                <a:solidFill>
                  <a:srgbClr val="002060"/>
                </a:solidFill>
              </a:rPr>
              <a:t>meeting </a:t>
            </a:r>
            <a:r>
              <a:rPr lang="mr-IN" altLang="en-US" b="1" i="1" dirty="0" smtClean="0">
                <a:solidFill>
                  <a:srgbClr val="002060"/>
                </a:solidFill>
              </a:rPr>
              <a:t>–</a:t>
            </a:r>
            <a:r>
              <a:rPr lang="it-IT" altLang="en-US" b="1" i="1" dirty="0" smtClean="0">
                <a:solidFill>
                  <a:srgbClr val="002060"/>
                </a:solidFill>
              </a:rPr>
              <a:t> 5 maggio, </a:t>
            </a:r>
            <a:r>
              <a:rPr lang="it-IT" altLang="en-US" b="1" i="1" dirty="0" smtClean="0">
                <a:solidFill>
                  <a:srgbClr val="002060"/>
                </a:solidFill>
              </a:rPr>
              <a:t>2020</a:t>
            </a:r>
            <a:endParaRPr lang="en-US" altLang="en-US" b="1" i="1" dirty="0">
              <a:solidFill>
                <a:srgbClr val="002060"/>
              </a:solidFill>
            </a:endParaRPr>
          </a:p>
        </p:txBody>
      </p:sp>
      <p:sp>
        <p:nvSpPr>
          <p:cNvPr id="12" name="Rectangle 11"/>
          <p:cNvSpPr/>
          <p:nvPr/>
        </p:nvSpPr>
        <p:spPr>
          <a:xfrm>
            <a:off x="5580112" y="1194978"/>
            <a:ext cx="3888432" cy="369332"/>
          </a:xfrm>
          <a:prstGeom prst="rect">
            <a:avLst/>
          </a:prstGeom>
        </p:spPr>
        <p:txBody>
          <a:bodyPr wrap="square">
            <a:spAutoFit/>
          </a:bodyPr>
          <a:lstStyle/>
          <a:p>
            <a:pPr algn="ctr"/>
            <a:r>
              <a:rPr lang="en-US" altLang="en-US" b="1" i="1" dirty="0" smtClean="0">
                <a:solidFill>
                  <a:srgbClr val="002060"/>
                </a:solidFill>
              </a:rPr>
              <a:t>Nadia </a:t>
            </a:r>
            <a:r>
              <a:rPr lang="en-US" altLang="en-US" b="1" i="1" dirty="0" err="1">
                <a:solidFill>
                  <a:srgbClr val="002060"/>
                </a:solidFill>
              </a:rPr>
              <a:t>P</a:t>
            </a:r>
            <a:r>
              <a:rPr lang="en-US" altLang="en-US" b="1" i="1" dirty="0" err="1" smtClean="0">
                <a:solidFill>
                  <a:srgbClr val="002060"/>
                </a:solidFill>
              </a:rPr>
              <a:t>astrone</a:t>
            </a:r>
            <a:endParaRPr lang="en-US" altLang="en-US" b="1" i="1" dirty="0">
              <a:solidFill>
                <a:srgbClr val="002060"/>
              </a:solidFill>
            </a:endParaRPr>
          </a:p>
        </p:txBody>
      </p:sp>
      <p:sp>
        <p:nvSpPr>
          <p:cNvPr id="16" name="Title 1"/>
          <p:cNvSpPr txBox="1">
            <a:spLocks/>
          </p:cNvSpPr>
          <p:nvPr/>
        </p:nvSpPr>
        <p:spPr bwMode="auto">
          <a:xfrm>
            <a:off x="-13556" y="671860"/>
            <a:ext cx="9144000" cy="4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b="1" kern="1200">
                <a:solidFill>
                  <a:srgbClr val="80000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3600" dirty="0" err="1" smtClean="0">
                <a:latin typeface="+mn-lt"/>
              </a:rPr>
              <a:t>Contesto</a:t>
            </a:r>
            <a:r>
              <a:rPr lang="en-US" sz="3600" dirty="0" smtClean="0">
                <a:latin typeface="+mn-lt"/>
              </a:rPr>
              <a:t> </a:t>
            </a:r>
            <a:r>
              <a:rPr lang="en-US" sz="3600" dirty="0" err="1" smtClean="0">
                <a:latin typeface="+mn-lt"/>
              </a:rPr>
              <a:t>internazionale</a:t>
            </a:r>
            <a:r>
              <a:rPr lang="en-US" sz="3600" dirty="0" smtClean="0">
                <a:latin typeface="+mn-lt"/>
              </a:rPr>
              <a:t> </a:t>
            </a:r>
            <a:r>
              <a:rPr lang="mr-IN" sz="3600" dirty="0" smtClean="0">
                <a:latin typeface="+mn-lt"/>
              </a:rPr>
              <a:t>–</a:t>
            </a:r>
            <a:r>
              <a:rPr lang="en-US" sz="3600" dirty="0" smtClean="0">
                <a:latin typeface="+mn-lt"/>
              </a:rPr>
              <a:t> </a:t>
            </a:r>
            <a:r>
              <a:rPr lang="en-US" sz="3600" dirty="0" err="1" smtClean="0">
                <a:latin typeface="+mn-lt"/>
              </a:rPr>
              <a:t>prossimi</a:t>
            </a:r>
            <a:r>
              <a:rPr lang="en-US" sz="3600" dirty="0" smtClean="0">
                <a:latin typeface="+mn-lt"/>
              </a:rPr>
              <a:t> </a:t>
            </a:r>
            <a:r>
              <a:rPr lang="en-US" sz="3600" dirty="0" err="1" smtClean="0">
                <a:latin typeface="+mn-lt"/>
              </a:rPr>
              <a:t>passi</a:t>
            </a:r>
            <a:r>
              <a:rPr lang="en-US" sz="3600" dirty="0" smtClean="0">
                <a:latin typeface="+mn-lt"/>
              </a:rPr>
              <a:t> </a:t>
            </a:r>
            <a:endParaRPr lang="en-US" sz="3600" dirty="0">
              <a:latin typeface="+mn-lt"/>
            </a:endParaRPr>
          </a:p>
        </p:txBody>
      </p:sp>
      <p:sp>
        <p:nvSpPr>
          <p:cNvPr id="17" name="Rectangle 16"/>
          <p:cNvSpPr/>
          <p:nvPr/>
        </p:nvSpPr>
        <p:spPr>
          <a:xfrm>
            <a:off x="161528" y="1545923"/>
            <a:ext cx="8812088" cy="1938992"/>
          </a:xfrm>
          <a:prstGeom prst="rect">
            <a:avLst/>
          </a:prstGeom>
        </p:spPr>
        <p:txBody>
          <a:bodyPr wrap="square">
            <a:spAutoFit/>
          </a:bodyPr>
          <a:lstStyle/>
          <a:p>
            <a:pPr marL="342900" indent="-342900">
              <a:lnSpc>
                <a:spcPct val="150000"/>
              </a:lnSpc>
              <a:buFont typeface="Arial" charset="0"/>
              <a:buChar char="•"/>
            </a:pPr>
            <a:r>
              <a:rPr lang="it-IT" sz="2000" dirty="0" err="1" smtClean="0">
                <a:latin typeface="+mn-lt"/>
              </a:rPr>
              <a:t>June</a:t>
            </a:r>
            <a:r>
              <a:rPr lang="it-IT" sz="2000" dirty="0" smtClean="0">
                <a:latin typeface="+mn-lt"/>
              </a:rPr>
              <a:t> </a:t>
            </a:r>
            <a:r>
              <a:rPr lang="it-IT" sz="2000" dirty="0" err="1" smtClean="0">
                <a:latin typeface="+mn-lt"/>
              </a:rPr>
              <a:t>Council</a:t>
            </a:r>
            <a:r>
              <a:rPr lang="it-IT" sz="2000" dirty="0" smtClean="0">
                <a:latin typeface="+mn-lt"/>
              </a:rPr>
              <a:t> </a:t>
            </a:r>
            <a:r>
              <a:rPr lang="it-IT" sz="2000" dirty="0" err="1" smtClean="0">
                <a:latin typeface="+mn-lt"/>
              </a:rPr>
              <a:t>will</a:t>
            </a:r>
            <a:r>
              <a:rPr lang="it-IT" sz="2000" dirty="0" smtClean="0">
                <a:latin typeface="+mn-lt"/>
              </a:rPr>
              <a:t> release the update of the EU </a:t>
            </a:r>
            <a:r>
              <a:rPr lang="it-IT" sz="2000" dirty="0" err="1" smtClean="0">
                <a:latin typeface="+mn-lt"/>
              </a:rPr>
              <a:t>S</a:t>
            </a:r>
            <a:r>
              <a:rPr lang="it-IT" sz="2000" dirty="0" err="1" smtClean="0">
                <a:latin typeface="+mn-lt"/>
              </a:rPr>
              <a:t>trategy</a:t>
            </a:r>
            <a:r>
              <a:rPr lang="it-IT" sz="2000" dirty="0" smtClean="0">
                <a:latin typeface="+mn-lt"/>
              </a:rPr>
              <a:t> (from April RRB news)</a:t>
            </a:r>
          </a:p>
          <a:p>
            <a:pPr marL="342900" indent="-342900">
              <a:lnSpc>
                <a:spcPct val="150000"/>
              </a:lnSpc>
              <a:buFont typeface="Arial" charset="0"/>
              <a:buChar char="•"/>
            </a:pPr>
            <a:r>
              <a:rPr lang="it-IT" sz="2000" dirty="0" smtClean="0">
                <a:latin typeface="+mn-lt"/>
              </a:rPr>
              <a:t>U.S. Snowmass21 </a:t>
            </a:r>
            <a:r>
              <a:rPr lang="it-IT" sz="2000" dirty="0" err="1" smtClean="0">
                <a:latin typeface="+mn-lt"/>
              </a:rPr>
              <a:t>process</a:t>
            </a:r>
            <a:r>
              <a:rPr lang="it-IT" sz="2000" dirty="0" smtClean="0">
                <a:latin typeface="+mn-lt"/>
              </a:rPr>
              <a:t> </a:t>
            </a:r>
            <a:r>
              <a:rPr lang="it-IT" sz="2000" dirty="0" err="1" smtClean="0">
                <a:latin typeface="+mn-lt"/>
              </a:rPr>
              <a:t>was</a:t>
            </a:r>
            <a:r>
              <a:rPr lang="it-IT" sz="2000" dirty="0" smtClean="0">
                <a:latin typeface="+mn-lt"/>
              </a:rPr>
              <a:t> </a:t>
            </a:r>
            <a:r>
              <a:rPr lang="it-IT" sz="2000" dirty="0" err="1" smtClean="0">
                <a:latin typeface="+mn-lt"/>
              </a:rPr>
              <a:t>lauched</a:t>
            </a:r>
            <a:r>
              <a:rPr lang="it-IT" sz="2000" dirty="0" smtClean="0">
                <a:latin typeface="+mn-lt"/>
              </a:rPr>
              <a:t> </a:t>
            </a:r>
            <a:r>
              <a:rPr lang="it-IT" sz="2000" dirty="0" err="1" smtClean="0">
                <a:latin typeface="+mn-lt"/>
              </a:rPr>
              <a:t>at</a:t>
            </a:r>
            <a:r>
              <a:rPr lang="it-IT" sz="2000" dirty="0">
                <a:latin typeface="+mn-lt"/>
              </a:rPr>
              <a:t>:  </a:t>
            </a:r>
            <a:r>
              <a:rPr lang="it-IT" sz="2000" dirty="0">
                <a:latin typeface="+mn-lt"/>
                <a:hlinkClick r:id="rId3"/>
              </a:rPr>
              <a:t>https://</a:t>
            </a:r>
            <a:r>
              <a:rPr lang="it-IT" sz="2000" dirty="0" smtClean="0">
                <a:latin typeface="+mn-lt"/>
                <a:hlinkClick r:id="rId3"/>
              </a:rPr>
              <a:t>snowmass21.org/start</a:t>
            </a:r>
            <a:endParaRPr lang="it-IT" sz="2000" dirty="0" smtClean="0">
              <a:latin typeface="+mn-lt"/>
            </a:endParaRPr>
          </a:p>
          <a:p>
            <a:pPr marL="342900" indent="-342900">
              <a:lnSpc>
                <a:spcPct val="150000"/>
              </a:lnSpc>
              <a:buFont typeface="Arial" charset="0"/>
              <a:buChar char="•"/>
            </a:pPr>
            <a:r>
              <a:rPr lang="it-IT" sz="2000" dirty="0" err="1" smtClean="0">
                <a:latin typeface="+mn-lt"/>
              </a:rPr>
              <a:t>Muon</a:t>
            </a:r>
            <a:r>
              <a:rPr lang="it-IT" sz="2000" dirty="0" smtClean="0">
                <a:latin typeface="+mn-lt"/>
              </a:rPr>
              <a:t> Collider community </a:t>
            </a:r>
            <a:r>
              <a:rPr lang="it-IT" sz="2000" dirty="0" err="1" smtClean="0">
                <a:latin typeface="+mn-lt"/>
              </a:rPr>
              <a:t>is</a:t>
            </a:r>
            <a:r>
              <a:rPr lang="it-IT" sz="2000" dirty="0" smtClean="0">
                <a:latin typeface="+mn-lt"/>
              </a:rPr>
              <a:t> ready to </a:t>
            </a:r>
            <a:r>
              <a:rPr lang="it-IT" sz="2000" dirty="0" err="1" smtClean="0">
                <a:latin typeface="+mn-lt"/>
              </a:rPr>
              <a:t>establish</a:t>
            </a:r>
            <a:r>
              <a:rPr lang="it-IT" sz="2000" dirty="0" smtClean="0">
                <a:latin typeface="+mn-lt"/>
              </a:rPr>
              <a:t> the </a:t>
            </a:r>
            <a:r>
              <a:rPr lang="it-IT" sz="2000" b="1" dirty="0" err="1" smtClean="0">
                <a:solidFill>
                  <a:srgbClr val="800000"/>
                </a:solidFill>
                <a:latin typeface="+mn-lt"/>
              </a:rPr>
              <a:t>international</a:t>
            </a:r>
            <a:r>
              <a:rPr lang="it-IT" sz="2000" b="1" dirty="0" smtClean="0">
                <a:solidFill>
                  <a:srgbClr val="800000"/>
                </a:solidFill>
                <a:latin typeface="+mn-lt"/>
              </a:rPr>
              <a:t> </a:t>
            </a:r>
            <a:r>
              <a:rPr lang="it-IT" sz="2000" b="1" dirty="0" err="1" smtClean="0">
                <a:solidFill>
                  <a:srgbClr val="800000"/>
                </a:solidFill>
                <a:latin typeface="+mn-lt"/>
              </a:rPr>
              <a:t>collaboration</a:t>
            </a:r>
            <a:endParaRPr lang="it-IT" sz="2000" b="1" dirty="0" smtClean="0">
              <a:solidFill>
                <a:srgbClr val="800000"/>
              </a:solidFill>
              <a:latin typeface="+mn-lt"/>
            </a:endParaRPr>
          </a:p>
          <a:p>
            <a:pPr>
              <a:lnSpc>
                <a:spcPct val="150000"/>
              </a:lnSpc>
            </a:pPr>
            <a:r>
              <a:rPr lang="it-IT" sz="2000" dirty="0" smtClean="0">
                <a:latin typeface="+mn-lt"/>
              </a:rPr>
              <a:t>      </a:t>
            </a:r>
            <a:r>
              <a:rPr lang="it-IT" sz="2000" dirty="0" err="1" smtClean="0">
                <a:latin typeface="+mn-lt"/>
              </a:rPr>
              <a:t>as</a:t>
            </a:r>
            <a:r>
              <a:rPr lang="it-IT" sz="2000" dirty="0" smtClean="0">
                <a:latin typeface="+mn-lt"/>
              </a:rPr>
              <a:t> </a:t>
            </a:r>
            <a:r>
              <a:rPr lang="it-IT" sz="2000" dirty="0" err="1" smtClean="0">
                <a:latin typeface="+mn-lt"/>
              </a:rPr>
              <a:t>announced</a:t>
            </a:r>
            <a:r>
              <a:rPr lang="it-IT" sz="2000" dirty="0">
                <a:latin typeface="+mn-lt"/>
                <a:sym typeface="Wingdings"/>
              </a:rPr>
              <a:t> </a:t>
            </a:r>
            <a:r>
              <a:rPr lang="it-IT" sz="2000" dirty="0" err="1" smtClean="0">
                <a:latin typeface="+mn-lt"/>
                <a:sym typeface="Wingdings"/>
              </a:rPr>
              <a:t>at</a:t>
            </a:r>
            <a:r>
              <a:rPr lang="it-IT" sz="2000" dirty="0" smtClean="0">
                <a:latin typeface="+mn-lt"/>
                <a:sym typeface="Wingdings"/>
              </a:rPr>
              <a:t> the General Meeting: </a:t>
            </a:r>
            <a:r>
              <a:rPr lang="it-IT" sz="2000" dirty="0">
                <a:latin typeface="+mn-lt"/>
                <a:sym typeface="Wingdings"/>
                <a:hlinkClick r:id="rId4"/>
              </a:rPr>
              <a:t>https://indico.cern.ch/event/886491</a:t>
            </a:r>
            <a:r>
              <a:rPr lang="it-IT" sz="2000" dirty="0" smtClean="0">
                <a:latin typeface="+mn-lt"/>
                <a:sym typeface="Wingdings"/>
                <a:hlinkClick r:id="rId4"/>
              </a:rPr>
              <a:t>/</a:t>
            </a:r>
            <a:endParaRPr lang="it-IT" sz="2000" dirty="0" smtClean="0">
              <a:latin typeface="+mn-lt"/>
              <a:sym typeface="Wingdings"/>
            </a:endParaRPr>
          </a:p>
        </p:txBody>
      </p:sp>
      <p:sp>
        <p:nvSpPr>
          <p:cNvPr id="18" name="Rectangle 17"/>
          <p:cNvSpPr/>
          <p:nvPr/>
        </p:nvSpPr>
        <p:spPr>
          <a:xfrm>
            <a:off x="115452" y="3898120"/>
            <a:ext cx="8884096" cy="3323987"/>
          </a:xfrm>
          <a:prstGeom prst="rect">
            <a:avLst/>
          </a:prstGeom>
        </p:spPr>
        <p:txBody>
          <a:bodyPr wrap="square">
            <a:spAutoFit/>
          </a:bodyPr>
          <a:lstStyle/>
          <a:p>
            <a:pPr>
              <a:lnSpc>
                <a:spcPct val="150000"/>
              </a:lnSpc>
            </a:pPr>
            <a:r>
              <a:rPr lang="it-IT" sz="2000" dirty="0" smtClean="0">
                <a:latin typeface="+mn-lt"/>
                <a:sym typeface="Wingdings"/>
              </a:rPr>
              <a:t>INFN ha contribuito e collaborato attivamente su vari fronti </a:t>
            </a:r>
            <a:r>
              <a:rPr lang="mr-IN" sz="2000" dirty="0" smtClean="0">
                <a:latin typeface="+mn-lt"/>
                <a:sym typeface="Wingdings"/>
              </a:rPr>
              <a:t>–</a:t>
            </a:r>
            <a:r>
              <a:rPr lang="it-IT" sz="2000" dirty="0" smtClean="0">
                <a:latin typeface="+mn-lt"/>
                <a:sym typeface="Wingdings"/>
              </a:rPr>
              <a:t> come procedere oltre?</a:t>
            </a:r>
          </a:p>
          <a:p>
            <a:pPr marL="342900" indent="-342900">
              <a:lnSpc>
                <a:spcPct val="150000"/>
              </a:lnSpc>
              <a:buFont typeface="Arial" charset="0"/>
              <a:buChar char="•"/>
            </a:pPr>
            <a:r>
              <a:rPr lang="it-IT" sz="2000" dirty="0" smtClean="0">
                <a:latin typeface="+mn-lt"/>
                <a:sym typeface="Wingdings"/>
              </a:rPr>
              <a:t>Integrare e discutere il </a:t>
            </a:r>
            <a:r>
              <a:rPr lang="it-IT" sz="2000" b="1" dirty="0" smtClean="0">
                <a:latin typeface="+mn-lt"/>
                <a:sym typeface="Wingdings"/>
              </a:rPr>
              <a:t>documento </a:t>
            </a:r>
            <a:r>
              <a:rPr lang="it-IT" sz="2000" b="1" dirty="0" err="1" smtClean="0">
                <a:latin typeface="+mn-lt"/>
                <a:sym typeface="Wingdings"/>
              </a:rPr>
              <a:t>roadmap</a:t>
            </a:r>
            <a:r>
              <a:rPr lang="it-IT" sz="2000" b="1" dirty="0" smtClean="0">
                <a:latin typeface="+mn-lt"/>
                <a:sym typeface="Wingdings"/>
              </a:rPr>
              <a:t> </a:t>
            </a:r>
            <a:r>
              <a:rPr lang="it-IT" sz="2000" dirty="0" smtClean="0">
                <a:latin typeface="+mn-lt"/>
                <a:sym typeface="Wingdings"/>
              </a:rPr>
              <a:t>della collaborazione internazionale</a:t>
            </a:r>
          </a:p>
          <a:p>
            <a:pPr>
              <a:lnSpc>
                <a:spcPct val="150000"/>
              </a:lnSpc>
            </a:pPr>
            <a:r>
              <a:rPr lang="it-IT" sz="2000" dirty="0" smtClean="0">
                <a:latin typeface="+mn-lt"/>
                <a:sym typeface="Wingdings"/>
              </a:rPr>
              <a:t> importante partecipare e convergere su un impegno INFN condiviso  </a:t>
            </a:r>
          </a:p>
          <a:p>
            <a:pPr marL="342900" indent="-342900">
              <a:lnSpc>
                <a:spcPct val="150000"/>
              </a:lnSpc>
              <a:buFont typeface="Arial" charset="0"/>
              <a:buChar char="•"/>
            </a:pPr>
            <a:r>
              <a:rPr lang="it-IT" sz="2000" dirty="0" smtClean="0">
                <a:latin typeface="+mn-lt"/>
                <a:sym typeface="Wingdings"/>
              </a:rPr>
              <a:t>CSN1 riconosce 2 attività principali RD_FA (</a:t>
            </a:r>
            <a:r>
              <a:rPr lang="it-IT" sz="2000" dirty="0" err="1" smtClean="0">
                <a:latin typeface="+mn-lt"/>
                <a:sym typeface="Wingdings"/>
              </a:rPr>
              <a:t>Muon</a:t>
            </a:r>
            <a:r>
              <a:rPr lang="it-IT" sz="2000" dirty="0" smtClean="0">
                <a:latin typeface="+mn-lt"/>
                <a:sym typeface="Wingdings"/>
              </a:rPr>
              <a:t> Collider e collider </a:t>
            </a:r>
            <a:r>
              <a:rPr lang="it-IT" sz="2000" dirty="0" err="1" smtClean="0">
                <a:latin typeface="+mn-lt"/>
                <a:sym typeface="Wingdings"/>
              </a:rPr>
              <a:t>ee</a:t>
            </a:r>
            <a:r>
              <a:rPr lang="it-IT" sz="2000" dirty="0">
                <a:latin typeface="+mn-lt"/>
                <a:sym typeface="Wingdings"/>
              </a:rPr>
              <a:t>)</a:t>
            </a:r>
            <a:r>
              <a:rPr lang="it-IT" sz="2000" dirty="0" smtClean="0">
                <a:latin typeface="+mn-lt"/>
                <a:sym typeface="Wingdings"/>
              </a:rPr>
              <a:t> </a:t>
            </a:r>
            <a:r>
              <a:rPr lang="mr-IN" sz="2000" dirty="0" smtClean="0">
                <a:latin typeface="+mn-lt"/>
                <a:sym typeface="Wingdings"/>
              </a:rPr>
              <a:t>–</a:t>
            </a:r>
            <a:r>
              <a:rPr lang="it-IT" sz="2000" dirty="0" smtClean="0">
                <a:latin typeface="+mn-lt"/>
                <a:sym typeface="Wingdings"/>
              </a:rPr>
              <a:t> 2 sigle?</a:t>
            </a:r>
          </a:p>
          <a:p>
            <a:pPr marL="342900" indent="-342900">
              <a:lnSpc>
                <a:spcPct val="150000"/>
              </a:lnSpc>
              <a:buFont typeface="Arial" charset="0"/>
              <a:buChar char="•"/>
            </a:pPr>
            <a:r>
              <a:rPr lang="it-IT" sz="2000" dirty="0" smtClean="0">
                <a:latin typeface="+mn-lt"/>
                <a:sym typeface="Wingdings"/>
              </a:rPr>
              <a:t>LEMMA </a:t>
            </a:r>
            <a:r>
              <a:rPr lang="it-IT" sz="2000" dirty="0" err="1" smtClean="0">
                <a:latin typeface="+mn-lt"/>
                <a:sym typeface="Wingdings"/>
              </a:rPr>
              <a:t>paper</a:t>
            </a:r>
            <a:r>
              <a:rPr lang="it-IT" sz="2000" dirty="0" smtClean="0">
                <a:latin typeface="+mn-lt"/>
                <a:sym typeface="Wingdings"/>
              </a:rPr>
              <a:t>  LEMMA richiede un </a:t>
            </a:r>
            <a:r>
              <a:rPr lang="it-IT" sz="2000" dirty="0" err="1" smtClean="0">
                <a:latin typeface="+mn-lt"/>
                <a:sym typeface="Wingdings"/>
              </a:rPr>
              <a:t>review</a:t>
            </a:r>
            <a:r>
              <a:rPr lang="it-IT" sz="2000" dirty="0" smtClean="0">
                <a:latin typeface="+mn-lt"/>
                <a:sym typeface="Wingdings"/>
              </a:rPr>
              <a:t> internazionale </a:t>
            </a:r>
          </a:p>
          <a:p>
            <a:pPr marL="342900" indent="-342900">
              <a:lnSpc>
                <a:spcPct val="150000"/>
              </a:lnSpc>
              <a:buFont typeface="Arial" charset="0"/>
              <a:buChar char="•"/>
            </a:pPr>
            <a:r>
              <a:rPr lang="it-IT" sz="2000" dirty="0" smtClean="0">
                <a:latin typeface="+mn-lt"/>
                <a:sym typeface="Wingdings"/>
              </a:rPr>
              <a:t>Impegno 2020 </a:t>
            </a:r>
            <a:r>
              <a:rPr lang="mr-IN" sz="2000" dirty="0" smtClean="0">
                <a:latin typeface="+mn-lt"/>
                <a:sym typeface="Wingdings"/>
              </a:rPr>
              <a:t>–</a:t>
            </a:r>
            <a:r>
              <a:rPr lang="it-IT" sz="2000" dirty="0" smtClean="0">
                <a:latin typeface="+mn-lt"/>
                <a:sym typeface="Wingdings"/>
              </a:rPr>
              <a:t> </a:t>
            </a:r>
            <a:r>
              <a:rPr lang="it-IT" sz="2000" dirty="0" err="1" smtClean="0">
                <a:latin typeface="+mn-lt"/>
                <a:sym typeface="Wingdings"/>
              </a:rPr>
              <a:t>LoI</a:t>
            </a:r>
            <a:r>
              <a:rPr lang="it-IT" sz="2000" dirty="0" smtClean="0">
                <a:latin typeface="+mn-lt"/>
                <a:sym typeface="Wingdings"/>
              </a:rPr>
              <a:t> Snowmass21</a:t>
            </a:r>
            <a:r>
              <a:rPr lang="mr-IN" sz="2000" dirty="0" smtClean="0">
                <a:latin typeface="+mn-lt"/>
                <a:sym typeface="Wingdings"/>
              </a:rPr>
              <a:t>…</a:t>
            </a:r>
            <a:r>
              <a:rPr lang="en-US" sz="2000" dirty="0" smtClean="0">
                <a:latin typeface="+mn-lt"/>
                <a:sym typeface="Wingdings"/>
              </a:rPr>
              <a:t>.</a:t>
            </a:r>
            <a:endParaRPr lang="it-IT" sz="2000" dirty="0">
              <a:latin typeface="+mn-lt"/>
              <a:sym typeface="Wingdings"/>
            </a:endParaRPr>
          </a:p>
          <a:p>
            <a:pPr marL="342900" indent="-342900">
              <a:lnSpc>
                <a:spcPct val="150000"/>
              </a:lnSpc>
              <a:buFont typeface="Arial" charset="0"/>
              <a:buChar char="•"/>
            </a:pPr>
            <a:endParaRPr lang="it-IT" sz="2000" dirty="0" smtClean="0">
              <a:latin typeface="+mn-lt"/>
              <a:sym typeface="Wingdings"/>
            </a:endParaRPr>
          </a:p>
        </p:txBody>
      </p:sp>
      <p:sp>
        <p:nvSpPr>
          <p:cNvPr id="6" name="Down Arrow 5"/>
          <p:cNvSpPr/>
          <p:nvPr/>
        </p:nvSpPr>
        <p:spPr>
          <a:xfrm>
            <a:off x="4387552" y="3484915"/>
            <a:ext cx="360040"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55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65" y="21407"/>
            <a:ext cx="8291264" cy="850106"/>
          </a:xfrm>
        </p:spPr>
        <p:txBody>
          <a:bodyPr/>
          <a:lstStyle/>
          <a:p>
            <a:r>
              <a:rPr lang="en-US" dirty="0"/>
              <a:t>Why a multi-</a:t>
            </a:r>
            <a:r>
              <a:rPr lang="en-US" dirty="0" err="1"/>
              <a:t>TeV</a:t>
            </a:r>
            <a:r>
              <a:rPr lang="en-US" dirty="0"/>
              <a:t> Muon Collider?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2828" y="812946"/>
                <a:ext cx="8676356" cy="826770"/>
              </a:xfrm>
            </p:spPr>
            <p:txBody>
              <a:bodyPr/>
              <a:lstStyle/>
              <a:p>
                <a:pPr marL="0" indent="0">
                  <a:buNone/>
                </a:pPr>
                <a:r>
                  <a:rPr lang="en-US" sz="2000" b="1" dirty="0">
                    <a:latin typeface="Arial" panose="020B0604020202020204" pitchFamily="34" charset="0"/>
                    <a:cs typeface="Arial" panose="020B0604020202020204" pitchFamily="34" charset="0"/>
                  </a:rPr>
                  <a:t>cost-effective and unique opportunity for lepton colliders @</a:t>
                </a:r>
                <a14:m>
                  <m:oMath xmlns:m="http://schemas.openxmlformats.org/officeDocument/2006/math">
                    <m:rad>
                      <m:radPr>
                        <m:degHide m:val="on"/>
                        <m:ctrlPr>
                          <a:rPr lang="en-US" sz="2000" b="1" i="1">
                            <a:latin typeface="Cambria Math" charset="0"/>
                            <a:ea typeface="Cambria Math" panose="02040503050406030204" pitchFamily="18" charset="0"/>
                          </a:rPr>
                        </m:ctrlPr>
                      </m:radPr>
                      <m:deg/>
                      <m:e>
                        <m:r>
                          <a:rPr lang="en-US" sz="2000" b="1" i="1">
                            <a:latin typeface="Cambria Math" panose="02040503050406030204" pitchFamily="18" charset="0"/>
                            <a:ea typeface="Cambria Math" panose="02040503050406030204" pitchFamily="18" charset="0"/>
                          </a:rPr>
                          <m:t>𝒔</m:t>
                        </m:r>
                      </m:e>
                    </m:rad>
                  </m:oMath>
                </a14:m>
                <a:r>
                  <a:rPr lang="en-US" sz="2000" b="1" dirty="0">
                    <a:latin typeface="Arial" panose="020B0604020202020204" pitchFamily="34" charset="0"/>
                    <a:cs typeface="Arial" panose="020B0604020202020204" pitchFamily="34" charset="0"/>
                  </a:rPr>
                  <a:t> &gt;3 </a:t>
                </a:r>
                <a:r>
                  <a:rPr lang="en-US" sz="2000" b="1" dirty="0" err="1">
                    <a:latin typeface="Arial" panose="020B0604020202020204" pitchFamily="34" charset="0"/>
                    <a:cs typeface="Arial" panose="020B0604020202020204" pitchFamily="34" charset="0"/>
                  </a:rPr>
                  <a:t>TeV</a:t>
                </a:r>
                <a:endParaRPr lang="en-US" sz="2000" b="1"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2828" y="812946"/>
                <a:ext cx="8676356" cy="826770"/>
              </a:xfrm>
              <a:blipFill rotWithShape="0">
                <a:blip r:embed="rId2"/>
                <a:stretch>
                  <a:fillRect l="-773" t="-27206"/>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pPr>
              <a:defRPr/>
            </a:pPr>
            <a:fld id="{F2FA608B-74DC-7242-AC4F-1B5BE05CAA41}" type="slidenum">
              <a:rPr lang="en-US" altLang="en-US" smtClean="0"/>
              <a:pPr>
                <a:defRPr/>
              </a:pPr>
              <a:t>10</a:t>
            </a:fld>
            <a:endParaRPr lang="en-US" altLang="en-US"/>
          </a:p>
        </p:txBody>
      </p:sp>
      <p:pic>
        <p:nvPicPr>
          <p:cNvPr id="7" name="Picture 6" descr="p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040" y="1410848"/>
            <a:ext cx="4716016" cy="3141272"/>
          </a:xfrm>
          <a:prstGeom prst="rect">
            <a:avLst/>
          </a:prstGeom>
        </p:spPr>
      </p:pic>
      <p:pic>
        <p:nvPicPr>
          <p:cNvPr id="8" name="Picture 7" descr="efficiency.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340768"/>
            <a:ext cx="4531144" cy="3171801"/>
          </a:xfrm>
          <a:prstGeom prst="rect">
            <a:avLst/>
          </a:prstGeom>
        </p:spPr>
      </p:pic>
      <p:sp>
        <p:nvSpPr>
          <p:cNvPr id="9" name="TextBox 8"/>
          <p:cNvSpPr txBox="1"/>
          <p:nvPr/>
        </p:nvSpPr>
        <p:spPr>
          <a:xfrm>
            <a:off x="56676" y="6093296"/>
            <a:ext cx="9066043"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i="1" dirty="0"/>
              <a:t>Strong interest to reuse existing facilities and infrastructure (i.e. LHC tunnel) in Europe </a:t>
            </a:r>
          </a:p>
        </p:txBody>
      </p:sp>
      <p:sp>
        <p:nvSpPr>
          <p:cNvPr id="10" name="Rectangle 9">
            <a:extLst>
              <a:ext uri="{FF2B5EF4-FFF2-40B4-BE49-F238E27FC236}">
                <a16:creationId xmlns="" xmlns:a16="http://schemas.microsoft.com/office/drawing/2014/main" id="{311D40F5-1C1C-764C-B089-E34D95550F90}"/>
              </a:ext>
            </a:extLst>
          </p:cNvPr>
          <p:cNvSpPr/>
          <p:nvPr/>
        </p:nvSpPr>
        <p:spPr>
          <a:xfrm>
            <a:off x="378134" y="4512569"/>
            <a:ext cx="377784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latin typeface="+mn-lt"/>
              </a:rPr>
              <a:t>The luminosity per beam power is </a:t>
            </a:r>
            <a:r>
              <a:rPr lang="en-US" dirty="0" smtClean="0">
                <a:latin typeface="+mn-lt"/>
              </a:rPr>
              <a:t>independent of collision energy in </a:t>
            </a:r>
            <a:r>
              <a:rPr lang="en-US" dirty="0">
                <a:latin typeface="+mn-lt"/>
              </a:rPr>
              <a:t>linear </a:t>
            </a:r>
            <a:r>
              <a:rPr lang="en-US" dirty="0" smtClean="0">
                <a:latin typeface="+mn-lt"/>
              </a:rPr>
              <a:t>colliders</a:t>
            </a:r>
            <a:r>
              <a:rPr lang="en-US" dirty="0">
                <a:latin typeface="+mn-lt"/>
              </a:rPr>
              <a:t>,</a:t>
            </a:r>
            <a:r>
              <a:rPr lang="en-US" dirty="0" smtClean="0">
                <a:latin typeface="+mn-lt"/>
              </a:rPr>
              <a:t> but increases linearly for </a:t>
            </a:r>
            <a:r>
              <a:rPr lang="en-US" dirty="0">
                <a:latin typeface="+mn-lt"/>
              </a:rPr>
              <a:t>muon colliders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 xmlns:a16="http://schemas.microsoft.com/office/drawing/2014/main" id="{1BADC67A-499A-974F-A22B-4FD1B01F255F}"/>
                  </a:ext>
                </a:extLst>
              </p:cNvPr>
              <p:cNvSpPr/>
              <p:nvPr/>
            </p:nvSpPr>
            <p:spPr>
              <a:xfrm>
                <a:off x="4673953" y="4479146"/>
                <a:ext cx="4397076" cy="15441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latin typeface="+mn-lt"/>
                  </a:rPr>
                  <a:t>Full collision energy available for particle production: 14 </a:t>
                </a:r>
                <a:r>
                  <a:rPr lang="en-US" dirty="0" err="1">
                    <a:latin typeface="+mn-lt"/>
                  </a:rPr>
                  <a:t>TeV</a:t>
                </a:r>
                <a:r>
                  <a:rPr lang="en-US" dirty="0">
                    <a:latin typeface="+mn-lt"/>
                  </a:rPr>
                  <a:t> lepton collisions are comparable to 100 </a:t>
                </a:r>
                <a:r>
                  <a:rPr lang="en-US" dirty="0" err="1">
                    <a:latin typeface="+mn-lt"/>
                  </a:rPr>
                  <a:t>TeV</a:t>
                </a:r>
                <a:r>
                  <a:rPr lang="en-US" dirty="0">
                    <a:latin typeface="+mn-lt"/>
                  </a:rPr>
                  <a:t> proton collisions for selected new physics process, </a:t>
                </a:r>
                <a:r>
                  <a:rPr lang="en-US" b="1" dirty="0">
                    <a:latin typeface="+mn-lt"/>
                  </a:rPr>
                  <a:t>if sufficient luminosity is </a:t>
                </a:r>
                <a:r>
                  <a:rPr lang="en-US" b="1" dirty="0" smtClean="0">
                    <a:latin typeface="+mn-lt"/>
                  </a:rPr>
                  <a:t>provided ~ </a:t>
                </a:r>
                <a14:m>
                  <m:oMath xmlns:m="http://schemas.openxmlformats.org/officeDocument/2006/math">
                    <m:sSup>
                      <m:sSupPr>
                        <m:ctrlPr>
                          <a:rPr lang="en-US" b="1" i="1" smtClean="0">
                            <a:latin typeface="Cambria Math" charset="0"/>
                          </a:rPr>
                        </m:ctrlPr>
                      </m:sSupPr>
                      <m:e>
                        <m:r>
                          <a:rPr lang="en-US" b="1" i="1" smtClean="0">
                            <a:latin typeface="Cambria Math" charset="0"/>
                          </a:rPr>
                          <m:t>𝟏𝟎</m:t>
                        </m:r>
                      </m:e>
                      <m:sup>
                        <m:r>
                          <a:rPr lang="en-US" b="1" i="1" smtClean="0">
                            <a:latin typeface="Cambria Math" charset="0"/>
                          </a:rPr>
                          <m:t>𝟑𝟓</m:t>
                        </m:r>
                      </m:sup>
                    </m:sSup>
                    <m:sSup>
                      <m:sSupPr>
                        <m:ctrlPr>
                          <a:rPr lang="en-US" b="1" i="1" smtClean="0">
                            <a:latin typeface="Cambria Math" charset="0"/>
                          </a:rPr>
                        </m:ctrlPr>
                      </m:sSupPr>
                      <m:e>
                        <m:r>
                          <a:rPr lang="en-US" b="1" i="1" smtClean="0">
                            <a:latin typeface="Cambria Math" charset="0"/>
                          </a:rPr>
                          <m:t>𝒄𝒎</m:t>
                        </m:r>
                      </m:e>
                      <m:sup>
                        <m:r>
                          <a:rPr lang="en-US" b="1" i="1" smtClean="0">
                            <a:latin typeface="Cambria Math" charset="0"/>
                          </a:rPr>
                          <m:t>−</m:t>
                        </m:r>
                        <m:r>
                          <a:rPr lang="en-US" b="1" i="1" smtClean="0">
                            <a:latin typeface="Cambria Math" charset="0"/>
                          </a:rPr>
                          <m:t>𝟐</m:t>
                        </m:r>
                      </m:sup>
                    </m:sSup>
                    <m:sSup>
                      <m:sSupPr>
                        <m:ctrlPr>
                          <a:rPr lang="en-US" b="1" i="1" smtClean="0">
                            <a:latin typeface="Cambria Math" charset="0"/>
                          </a:rPr>
                        </m:ctrlPr>
                      </m:sSupPr>
                      <m:e>
                        <m:r>
                          <a:rPr lang="en-US" b="1" i="1" smtClean="0">
                            <a:latin typeface="Cambria Math" charset="0"/>
                          </a:rPr>
                          <m:t>𝒔</m:t>
                        </m:r>
                      </m:e>
                      <m:sup>
                        <m:r>
                          <a:rPr lang="en-US" b="1" i="1" smtClean="0">
                            <a:latin typeface="Cambria Math" charset="0"/>
                          </a:rPr>
                          <m:t>−</m:t>
                        </m:r>
                        <m:r>
                          <a:rPr lang="en-US" b="1" i="1" smtClean="0">
                            <a:latin typeface="Cambria Math" charset="0"/>
                          </a:rPr>
                          <m:t>𝟏</m:t>
                        </m:r>
                      </m:sup>
                    </m:sSup>
                  </m:oMath>
                </a14:m>
                <a:endParaRPr lang="en-US" b="1" dirty="0">
                  <a:latin typeface="+mn-lt"/>
                </a:endParaRPr>
              </a:p>
            </p:txBody>
          </p:sp>
        </mc:Choice>
        <mc:Fallback xmlns="">
          <p:sp>
            <p:nvSpPr>
              <p:cNvPr id="4" name="Rectangle 3">
                <a:extLst>
                  <a:ext uri="{FF2B5EF4-FFF2-40B4-BE49-F238E27FC236}">
                    <a16:creationId xmlns="" xmlns:a16="http://schemas.microsoft.com/office/drawing/2014/main" id="{1BADC67A-499A-974F-A22B-4FD1B01F255F}"/>
                  </a:ext>
                </a:extLst>
              </p:cNvPr>
              <p:cNvSpPr>
                <a:spLocks noRot="1" noChangeAspect="1" noMove="1" noResize="1" noEditPoints="1" noAdjustHandles="1" noChangeArrowheads="1" noChangeShapeType="1" noTextEdit="1"/>
              </p:cNvSpPr>
              <p:nvPr/>
            </p:nvSpPr>
            <p:spPr>
              <a:xfrm>
                <a:off x="4673953" y="4479146"/>
                <a:ext cx="4397076" cy="1544141"/>
              </a:xfrm>
              <a:prstGeom prst="rect">
                <a:avLst/>
              </a:prstGeom>
              <a:blipFill rotWithShape="0">
                <a:blip r:embed="rId5"/>
                <a:stretch>
                  <a:fillRect l="-966" t="-1556" b="-1167"/>
                </a:stretch>
              </a:blipFill>
            </p:spPr>
            <p:txBody>
              <a:bodyPr/>
              <a:lstStyle/>
              <a:p>
                <a:r>
                  <a:rPr lang="en-US">
                    <a:noFill/>
                  </a:rPr>
                  <a:t> </a:t>
                </a:r>
              </a:p>
            </p:txBody>
          </p:sp>
        </mc:Fallback>
      </mc:AlternateContent>
      <p:sp>
        <p:nvSpPr>
          <p:cNvPr id="11" name="TextBox 10"/>
          <p:cNvSpPr txBox="1"/>
          <p:nvPr/>
        </p:nvSpPr>
        <p:spPr>
          <a:xfrm>
            <a:off x="1331640" y="2067525"/>
            <a:ext cx="1037143"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1600" b="1" dirty="0" smtClean="0">
                <a:solidFill>
                  <a:srgbClr val="002060"/>
                </a:solidFill>
              </a:rPr>
              <a:t>D. Schulte</a:t>
            </a:r>
            <a:endParaRPr lang="en-US" sz="1600" b="1" dirty="0">
              <a:solidFill>
                <a:srgbClr val="002060"/>
              </a:solidFill>
            </a:endParaRPr>
          </a:p>
        </p:txBody>
      </p:sp>
      <p:sp>
        <p:nvSpPr>
          <p:cNvPr id="12" name="TextBox 11"/>
          <p:cNvSpPr txBox="1"/>
          <p:nvPr/>
        </p:nvSpPr>
        <p:spPr>
          <a:xfrm>
            <a:off x="5248472" y="1686718"/>
            <a:ext cx="1007199"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1600" b="1" dirty="0" smtClean="0">
                <a:solidFill>
                  <a:srgbClr val="002060"/>
                </a:solidFill>
              </a:rPr>
              <a:t>A. </a:t>
            </a:r>
            <a:r>
              <a:rPr lang="en-US" sz="1600" b="1" dirty="0" err="1" smtClean="0">
                <a:solidFill>
                  <a:srgbClr val="002060"/>
                </a:solidFill>
              </a:rPr>
              <a:t>Wulzer</a:t>
            </a:r>
            <a:endParaRPr lang="en-US" sz="1600" b="1" dirty="0">
              <a:solidFill>
                <a:srgbClr val="002060"/>
              </a:solidFill>
            </a:endParaRPr>
          </a:p>
        </p:txBody>
      </p:sp>
    </p:spTree>
    <p:extLst>
      <p:ext uri="{BB962C8B-B14F-4D97-AF65-F5344CB8AC3E}">
        <p14:creationId xmlns:p14="http://schemas.microsoft.com/office/powerpoint/2010/main" val="1442323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16D9922-87B3-6043-9531-5184EA303DC1}" type="slidenum">
              <a:rPr lang="en-US" smtClean="0"/>
              <a:t>11</a:t>
            </a:fld>
            <a:endParaRPr lang="en-US"/>
          </a:p>
        </p:txBody>
      </p:sp>
      <p:sp>
        <p:nvSpPr>
          <p:cNvPr id="4" name="Rectangle 3"/>
          <p:cNvSpPr/>
          <p:nvPr/>
        </p:nvSpPr>
        <p:spPr>
          <a:xfrm>
            <a:off x="107504" y="116632"/>
            <a:ext cx="8856984" cy="6604843"/>
          </a:xfrm>
          <a:prstGeom prst="rect">
            <a:avLst/>
          </a:prstGeom>
        </p:spPr>
        <p:txBody>
          <a:bodyPr wrap="square">
            <a:spAutoFit/>
          </a:bodyPr>
          <a:lstStyle/>
          <a:p>
            <a:endParaRPr lang="en-US" dirty="0" smtClean="0"/>
          </a:p>
          <a:p>
            <a:r>
              <a:rPr lang="en-US" dirty="0" smtClean="0"/>
              <a:t>Snowmass 2021</a:t>
            </a:r>
          </a:p>
          <a:p>
            <a:r>
              <a:rPr lang="en-US" dirty="0" smtClean="0"/>
              <a:t>Snowmass </a:t>
            </a:r>
            <a:r>
              <a:rPr lang="en-US" dirty="0"/>
              <a:t>Planning Meeting  </a:t>
            </a:r>
            <a:r>
              <a:rPr lang="en-US" dirty="0" smtClean="0"/>
              <a:t>              </a:t>
            </a:r>
            <a:r>
              <a:rPr lang="en-US" dirty="0" err="1" smtClean="0"/>
              <a:t>Fermilab</a:t>
            </a:r>
            <a:r>
              <a:rPr lang="en-US" dirty="0" smtClean="0"/>
              <a:t>    </a:t>
            </a:r>
            <a:r>
              <a:rPr lang="en-US" dirty="0"/>
              <a:t>November 4 - 6, </a:t>
            </a:r>
            <a:r>
              <a:rPr lang="en-US" dirty="0" smtClean="0"/>
              <a:t>2020</a:t>
            </a:r>
          </a:p>
          <a:p>
            <a:r>
              <a:rPr lang="en-US" dirty="0" smtClean="0"/>
              <a:t>Snowmass </a:t>
            </a:r>
            <a:r>
              <a:rPr lang="en-US" dirty="0"/>
              <a:t>Summer Study  </a:t>
            </a:r>
            <a:r>
              <a:rPr lang="en-US" dirty="0" smtClean="0"/>
              <a:t>           Univ. </a:t>
            </a:r>
            <a:r>
              <a:rPr lang="en-US" dirty="0"/>
              <a:t>of Washington, </a:t>
            </a:r>
            <a:r>
              <a:rPr lang="en-US" dirty="0" smtClean="0"/>
              <a:t>Seattle </a:t>
            </a:r>
            <a:r>
              <a:rPr lang="en-US" dirty="0"/>
              <a:t>July 11 - 20, </a:t>
            </a:r>
            <a:r>
              <a:rPr lang="en-US" dirty="0" smtClean="0"/>
              <a:t>2021</a:t>
            </a:r>
            <a:endParaRPr lang="en-US" dirty="0"/>
          </a:p>
          <a:p>
            <a:endParaRPr lang="en-US" b="1" dirty="0"/>
          </a:p>
          <a:p>
            <a:r>
              <a:rPr lang="en-US" b="1" dirty="0" smtClean="0"/>
              <a:t>Letters </a:t>
            </a:r>
            <a:r>
              <a:rPr lang="en-US" b="1" dirty="0"/>
              <a:t>of Interest (submission period: April 1, 2020 – August 31, 2020)</a:t>
            </a:r>
            <a:r>
              <a:rPr lang="en-US" dirty="0"/>
              <a:t/>
            </a:r>
            <a:br>
              <a:rPr lang="en-US" dirty="0"/>
            </a:br>
            <a:r>
              <a:rPr lang="en-US" dirty="0"/>
              <a:t>Letters of interest allow Snowmass conveners to see what proposals to expect and to encourage the community to begin studying them. They will help conveners to prepare the Snowmass Planning Meeting that will take place on November 4 - 6, 2020 at </a:t>
            </a:r>
            <a:r>
              <a:rPr lang="en-US" dirty="0" err="1"/>
              <a:t>Fermilab</a:t>
            </a:r>
            <a:r>
              <a:rPr lang="en-US" dirty="0"/>
              <a:t>. Letters should give brief descriptions of the proposal and cite the relevant papers to study. Instructions for submitting letters are available at </a:t>
            </a:r>
            <a:r>
              <a:rPr lang="en-US" dirty="0">
                <a:hlinkClick r:id="rId2"/>
              </a:rPr>
              <a:t>https://snowmass21.org/loi</a:t>
            </a:r>
            <a:r>
              <a:rPr lang="en-US" dirty="0"/>
              <a:t>. </a:t>
            </a:r>
            <a:endParaRPr lang="en-US" dirty="0" smtClean="0"/>
          </a:p>
          <a:p>
            <a:r>
              <a:rPr lang="en-US" dirty="0" smtClean="0"/>
              <a:t>Authors </a:t>
            </a:r>
            <a:r>
              <a:rPr lang="en-US" dirty="0"/>
              <a:t>of the letters are encouraged to submit a full </a:t>
            </a:r>
            <a:r>
              <a:rPr lang="en-US" dirty="0" err="1"/>
              <a:t>writeup</a:t>
            </a:r>
            <a:r>
              <a:rPr lang="en-US" dirty="0"/>
              <a:t> for their work as a contributed paper.</a:t>
            </a:r>
          </a:p>
          <a:p>
            <a:r>
              <a:rPr lang="en-US" b="1" dirty="0"/>
              <a:t>Contributed Papers (submission period: April 1, 2020 – July 31, 2021)</a:t>
            </a:r>
            <a:r>
              <a:rPr lang="en-US" dirty="0"/>
              <a:t/>
            </a:r>
            <a:br>
              <a:rPr lang="en-US" dirty="0"/>
            </a:br>
            <a:r>
              <a:rPr lang="en-US" dirty="0"/>
              <a:t>Contributed papers will be part of the Snowmass proceedings. They may include white papers on specific scientific areas, technical articles presenting new results on relevant physics topics, and reasoned expressions of physics priorities, including those related to community involvement. These papers and discussions throughout the Snowmass process will help shape the long-term strategy of particle physics in the U.S. Contributed papers will remain part of the permanent record of Snowmass 2021. Instructions for submitting contributed papers are available at </a:t>
            </a:r>
            <a:r>
              <a:rPr lang="en-US" dirty="0">
                <a:hlinkClick r:id="rId3"/>
              </a:rPr>
              <a:t>https://snowmass21.org/submissions/</a:t>
            </a:r>
            <a:r>
              <a:rPr lang="en-US" dirty="0"/>
              <a:t>.</a:t>
            </a:r>
          </a:p>
        </p:txBody>
      </p:sp>
    </p:spTree>
    <p:extLst>
      <p:ext uri="{BB962C8B-B14F-4D97-AF65-F5344CB8AC3E}">
        <p14:creationId xmlns:p14="http://schemas.microsoft.com/office/powerpoint/2010/main" val="60993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28" y="14054"/>
            <a:ext cx="8989862" cy="460858"/>
          </a:xfrm>
        </p:spPr>
        <p:txBody>
          <a:bodyPr>
            <a:noAutofit/>
          </a:bodyPr>
          <a:lstStyle/>
          <a:p>
            <a:r>
              <a:rPr lang="en-US" sz="3600" dirty="0" smtClean="0"/>
              <a:t>Briefing Book Tentative Timeline (2019)</a:t>
            </a:r>
            <a:endParaRPr lang="en-US" sz="3600" dirty="0"/>
          </a:p>
        </p:txBody>
      </p:sp>
      <p:sp>
        <p:nvSpPr>
          <p:cNvPr id="6" name="Slide Number Placeholder 5"/>
          <p:cNvSpPr>
            <a:spLocks noGrp="1"/>
          </p:cNvSpPr>
          <p:nvPr>
            <p:ph type="sldNum" sz="quarter" idx="12"/>
          </p:nvPr>
        </p:nvSpPr>
        <p:spPr/>
        <p:txBody>
          <a:bodyPr/>
          <a:lstStyle/>
          <a:p>
            <a:fld id="{3478A56A-6164-B14D-A8F7-980D09C4DD92}" type="slidenum">
              <a:rPr lang="en-US" smtClean="0"/>
              <a:pPr/>
              <a:t>12</a:t>
            </a:fld>
            <a:endParaRPr lang="en-US"/>
          </a:p>
        </p:txBody>
      </p:sp>
      <p:grpSp>
        <p:nvGrpSpPr>
          <p:cNvPr id="7" name="Group 6"/>
          <p:cNvGrpSpPr/>
          <p:nvPr/>
        </p:nvGrpSpPr>
        <p:grpSpPr>
          <a:xfrm>
            <a:off x="915293" y="596403"/>
            <a:ext cx="7502600" cy="5779322"/>
            <a:chOff x="671244" y="443667"/>
            <a:chExt cx="7788645" cy="5988682"/>
          </a:xfrm>
        </p:grpSpPr>
        <p:sp>
          <p:nvSpPr>
            <p:cNvPr id="8" name="Process 7"/>
            <p:cNvSpPr/>
            <p:nvPr/>
          </p:nvSpPr>
          <p:spPr>
            <a:xfrm rot="16200000">
              <a:off x="570385" y="1622811"/>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a:t>
              </a:r>
              <a:endParaRPr lang="en-US" dirty="0"/>
            </a:p>
          </p:txBody>
        </p:sp>
        <p:sp>
          <p:nvSpPr>
            <p:cNvPr id="9" name="Process 8"/>
            <p:cNvSpPr/>
            <p:nvPr/>
          </p:nvSpPr>
          <p:spPr>
            <a:xfrm rot="16200000">
              <a:off x="1485297" y="1616424"/>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3</a:t>
              </a:r>
              <a:endParaRPr lang="en-US" dirty="0"/>
            </a:p>
          </p:txBody>
        </p:sp>
        <p:sp>
          <p:nvSpPr>
            <p:cNvPr id="10" name="Process 9"/>
            <p:cNvSpPr/>
            <p:nvPr/>
          </p:nvSpPr>
          <p:spPr>
            <a:xfrm rot="16200000">
              <a:off x="2412855" y="1618610"/>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5</a:t>
              </a:r>
              <a:endParaRPr lang="en-US" dirty="0"/>
            </a:p>
          </p:txBody>
        </p:sp>
        <p:sp>
          <p:nvSpPr>
            <p:cNvPr id="11" name="Process 10"/>
            <p:cNvSpPr/>
            <p:nvPr/>
          </p:nvSpPr>
          <p:spPr>
            <a:xfrm rot="16200000">
              <a:off x="3327767" y="1622811"/>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7</a:t>
              </a:r>
              <a:endParaRPr lang="en-US" dirty="0"/>
            </a:p>
          </p:txBody>
        </p:sp>
        <p:sp>
          <p:nvSpPr>
            <p:cNvPr id="12" name="Process 11"/>
            <p:cNvSpPr/>
            <p:nvPr/>
          </p:nvSpPr>
          <p:spPr>
            <a:xfrm rot="16200000">
              <a:off x="4242679" y="1622811"/>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9</a:t>
              </a:r>
              <a:endParaRPr lang="en-US" dirty="0"/>
            </a:p>
          </p:txBody>
        </p:sp>
        <p:sp>
          <p:nvSpPr>
            <p:cNvPr id="13" name="Process 12"/>
            <p:cNvSpPr/>
            <p:nvPr/>
          </p:nvSpPr>
          <p:spPr>
            <a:xfrm rot="16200000">
              <a:off x="5157591" y="1627892"/>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r>
                <a:rPr lang="en-US" dirty="0" smtClean="0"/>
                <a:t>1</a:t>
              </a:r>
              <a:endParaRPr lang="en-US" dirty="0"/>
            </a:p>
          </p:txBody>
        </p:sp>
        <p:sp>
          <p:nvSpPr>
            <p:cNvPr id="14" name="Process 13"/>
            <p:cNvSpPr/>
            <p:nvPr/>
          </p:nvSpPr>
          <p:spPr>
            <a:xfrm rot="16200000">
              <a:off x="6072503" y="1627892"/>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r>
                <a:rPr lang="en-US" dirty="0" smtClean="0"/>
                <a:t>3</a:t>
              </a:r>
              <a:endParaRPr lang="en-US" dirty="0"/>
            </a:p>
          </p:txBody>
        </p:sp>
        <p:sp>
          <p:nvSpPr>
            <p:cNvPr id="15" name="Process 14"/>
            <p:cNvSpPr/>
            <p:nvPr/>
          </p:nvSpPr>
          <p:spPr>
            <a:xfrm rot="16200000">
              <a:off x="6987415" y="1632973"/>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r>
                <a:rPr lang="en-US" dirty="0" smtClean="0"/>
                <a:t>5</a:t>
              </a:r>
              <a:endParaRPr lang="en-US" dirty="0"/>
            </a:p>
          </p:txBody>
        </p:sp>
        <p:sp>
          <p:nvSpPr>
            <p:cNvPr id="16" name="Process 15"/>
            <p:cNvSpPr/>
            <p:nvPr/>
          </p:nvSpPr>
          <p:spPr>
            <a:xfrm rot="16200000">
              <a:off x="7902327" y="1632973"/>
              <a:ext cx="668615" cy="44650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r>
                <a:rPr lang="en-US" dirty="0" smtClean="0"/>
                <a:t>7</a:t>
              </a:r>
              <a:endParaRPr lang="en-US" dirty="0"/>
            </a:p>
          </p:txBody>
        </p:sp>
        <p:sp>
          <p:nvSpPr>
            <p:cNvPr id="17" name="Process 16"/>
            <p:cNvSpPr/>
            <p:nvPr/>
          </p:nvSpPr>
          <p:spPr>
            <a:xfrm rot="16200000">
              <a:off x="1016894" y="1622811"/>
              <a:ext cx="668615" cy="446508"/>
            </a:xfrm>
            <a:prstGeom prst="flowChart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a:t>
              </a:r>
              <a:endParaRPr lang="en-US" dirty="0"/>
            </a:p>
          </p:txBody>
        </p:sp>
        <p:sp>
          <p:nvSpPr>
            <p:cNvPr id="18" name="Process 17"/>
            <p:cNvSpPr/>
            <p:nvPr/>
          </p:nvSpPr>
          <p:spPr>
            <a:xfrm rot="16200000">
              <a:off x="1945461" y="1616424"/>
              <a:ext cx="668615" cy="446508"/>
            </a:xfrm>
            <a:prstGeom prst="flowChart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4</a:t>
              </a:r>
              <a:endParaRPr lang="en-US" dirty="0"/>
            </a:p>
          </p:txBody>
        </p:sp>
        <p:sp>
          <p:nvSpPr>
            <p:cNvPr id="19" name="Process 18"/>
            <p:cNvSpPr/>
            <p:nvPr/>
          </p:nvSpPr>
          <p:spPr>
            <a:xfrm rot="16200000">
              <a:off x="2859364" y="1618610"/>
              <a:ext cx="668615" cy="446508"/>
            </a:xfrm>
            <a:prstGeom prst="flowChart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6</a:t>
              </a:r>
              <a:endParaRPr lang="en-US" dirty="0"/>
            </a:p>
          </p:txBody>
        </p:sp>
        <p:sp>
          <p:nvSpPr>
            <p:cNvPr id="20" name="Process 19"/>
            <p:cNvSpPr/>
            <p:nvPr/>
          </p:nvSpPr>
          <p:spPr>
            <a:xfrm rot="16200000">
              <a:off x="3774276" y="1622811"/>
              <a:ext cx="668615" cy="446508"/>
            </a:xfrm>
            <a:prstGeom prst="flowChart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8</a:t>
              </a:r>
              <a:endParaRPr lang="en-US" dirty="0"/>
            </a:p>
          </p:txBody>
        </p:sp>
        <p:sp>
          <p:nvSpPr>
            <p:cNvPr id="21" name="Process 20"/>
            <p:cNvSpPr/>
            <p:nvPr/>
          </p:nvSpPr>
          <p:spPr>
            <a:xfrm rot="16200000">
              <a:off x="4689188" y="1622811"/>
              <a:ext cx="668615" cy="446508"/>
            </a:xfrm>
            <a:prstGeom prst="flowChart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r>
                <a:rPr lang="en-US" dirty="0" smtClean="0"/>
                <a:t>0</a:t>
              </a:r>
              <a:endParaRPr lang="en-US" dirty="0"/>
            </a:p>
          </p:txBody>
        </p:sp>
        <p:sp>
          <p:nvSpPr>
            <p:cNvPr id="22" name="Process 21"/>
            <p:cNvSpPr/>
            <p:nvPr/>
          </p:nvSpPr>
          <p:spPr>
            <a:xfrm rot="16200000">
              <a:off x="5604100" y="1627892"/>
              <a:ext cx="668615" cy="446508"/>
            </a:xfrm>
            <a:prstGeom prst="flowChart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r>
                <a:rPr lang="en-US" dirty="0" smtClean="0"/>
                <a:t>2</a:t>
              </a:r>
              <a:endParaRPr lang="en-US" dirty="0"/>
            </a:p>
          </p:txBody>
        </p:sp>
        <p:sp>
          <p:nvSpPr>
            <p:cNvPr id="23" name="Process 22"/>
            <p:cNvSpPr/>
            <p:nvPr/>
          </p:nvSpPr>
          <p:spPr>
            <a:xfrm rot="16200000">
              <a:off x="6519012" y="1627892"/>
              <a:ext cx="668615" cy="446508"/>
            </a:xfrm>
            <a:prstGeom prst="flowChart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r>
                <a:rPr lang="en-US" dirty="0" smtClean="0"/>
                <a:t>4</a:t>
              </a:r>
              <a:endParaRPr lang="en-US" dirty="0"/>
            </a:p>
          </p:txBody>
        </p:sp>
        <p:sp>
          <p:nvSpPr>
            <p:cNvPr id="24" name="Process 23"/>
            <p:cNvSpPr/>
            <p:nvPr/>
          </p:nvSpPr>
          <p:spPr>
            <a:xfrm rot="16200000">
              <a:off x="7433924" y="1632973"/>
              <a:ext cx="668615" cy="446508"/>
            </a:xfrm>
            <a:prstGeom prst="flowChart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r>
                <a:rPr lang="en-US" dirty="0" smtClean="0"/>
                <a:t>6</a:t>
              </a:r>
            </a:p>
          </p:txBody>
        </p:sp>
        <p:sp>
          <p:nvSpPr>
            <p:cNvPr id="25" name="Right Triangle 24"/>
            <p:cNvSpPr/>
            <p:nvPr/>
          </p:nvSpPr>
          <p:spPr>
            <a:xfrm flipH="1">
              <a:off x="681435" y="4935819"/>
              <a:ext cx="1884067" cy="322703"/>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ight Triangle 25"/>
            <p:cNvSpPr/>
            <p:nvPr/>
          </p:nvSpPr>
          <p:spPr>
            <a:xfrm flipH="1">
              <a:off x="1157939" y="3883651"/>
              <a:ext cx="1368000" cy="320325"/>
            </a:xfrm>
            <a:prstGeom prst="rtTriangl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rocess 26"/>
            <p:cNvSpPr/>
            <p:nvPr/>
          </p:nvSpPr>
          <p:spPr>
            <a:xfrm>
              <a:off x="1122819" y="3903504"/>
              <a:ext cx="1416228" cy="300471"/>
            </a:xfrm>
            <a:prstGeom prst="flowChart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D</a:t>
              </a:r>
              <a:r>
                <a:rPr lang="en-US" dirty="0" smtClean="0">
                  <a:solidFill>
                    <a:srgbClr val="000000"/>
                  </a:solidFill>
                </a:rPr>
                <a:t>esign</a:t>
              </a:r>
              <a:endParaRPr lang="en-US" dirty="0">
                <a:solidFill>
                  <a:srgbClr val="000000"/>
                </a:solidFill>
              </a:endParaRPr>
            </a:p>
          </p:txBody>
        </p:sp>
        <p:sp>
          <p:nvSpPr>
            <p:cNvPr id="28" name="Process 27"/>
            <p:cNvSpPr/>
            <p:nvPr/>
          </p:nvSpPr>
          <p:spPr>
            <a:xfrm>
              <a:off x="2539048" y="3903505"/>
              <a:ext cx="1346281" cy="287241"/>
            </a:xfrm>
            <a:prstGeom prst="flowChartProcess">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Construct</a:t>
              </a:r>
              <a:endParaRPr lang="en-US" dirty="0">
                <a:solidFill>
                  <a:srgbClr val="000000"/>
                </a:solidFill>
              </a:endParaRPr>
            </a:p>
          </p:txBody>
        </p:sp>
        <p:sp>
          <p:nvSpPr>
            <p:cNvPr id="29" name="TextBox 28"/>
            <p:cNvSpPr txBox="1"/>
            <p:nvPr/>
          </p:nvSpPr>
          <p:spPr>
            <a:xfrm>
              <a:off x="3186081" y="3433460"/>
              <a:ext cx="1415771" cy="382711"/>
            </a:xfrm>
            <a:prstGeom prst="rect">
              <a:avLst/>
            </a:prstGeom>
            <a:solidFill>
              <a:schemeClr val="bg1">
                <a:lumMod val="85000"/>
              </a:schemeClr>
            </a:solidFill>
          </p:spPr>
          <p:txBody>
            <a:bodyPr wrap="square" rtlCol="0">
              <a:spAutoFit/>
            </a:bodyPr>
            <a:lstStyle/>
            <a:p>
              <a:r>
                <a:rPr lang="en-US" dirty="0" smtClean="0">
                  <a:latin typeface="+mn-lt"/>
                </a:rPr>
                <a:t>Test Facility</a:t>
              </a:r>
              <a:endParaRPr lang="en-US" dirty="0">
                <a:latin typeface="+mn-lt"/>
              </a:endParaRPr>
            </a:p>
          </p:txBody>
        </p:sp>
        <p:sp>
          <p:nvSpPr>
            <p:cNvPr id="30" name="TextBox 29"/>
            <p:cNvSpPr txBox="1"/>
            <p:nvPr/>
          </p:nvSpPr>
          <p:spPr>
            <a:xfrm>
              <a:off x="3177443" y="2399217"/>
              <a:ext cx="1415771" cy="382711"/>
            </a:xfrm>
            <a:prstGeom prst="rect">
              <a:avLst/>
            </a:prstGeom>
            <a:solidFill>
              <a:schemeClr val="bg1">
                <a:lumMod val="85000"/>
              </a:schemeClr>
            </a:solidFill>
          </p:spPr>
          <p:txBody>
            <a:bodyPr wrap="square" rtlCol="0">
              <a:spAutoFit/>
            </a:bodyPr>
            <a:lstStyle/>
            <a:p>
              <a:pPr algn="ctr"/>
              <a:r>
                <a:rPr lang="en-US" dirty="0" smtClean="0">
                  <a:latin typeface="+mn-lt"/>
                </a:rPr>
                <a:t>Design</a:t>
              </a:r>
              <a:endParaRPr lang="en-US" dirty="0">
                <a:latin typeface="+mn-lt"/>
              </a:endParaRPr>
            </a:p>
          </p:txBody>
        </p:sp>
        <p:sp>
          <p:nvSpPr>
            <p:cNvPr id="31" name="TextBox 30"/>
            <p:cNvSpPr txBox="1"/>
            <p:nvPr/>
          </p:nvSpPr>
          <p:spPr>
            <a:xfrm>
              <a:off x="3177443" y="4447276"/>
              <a:ext cx="1450313" cy="382711"/>
            </a:xfrm>
            <a:prstGeom prst="rect">
              <a:avLst/>
            </a:prstGeom>
            <a:solidFill>
              <a:schemeClr val="bg1">
                <a:lumMod val="85000"/>
              </a:schemeClr>
            </a:solidFill>
          </p:spPr>
          <p:txBody>
            <a:bodyPr wrap="none" rtlCol="0">
              <a:spAutoFit/>
            </a:bodyPr>
            <a:lstStyle/>
            <a:p>
              <a:r>
                <a:rPr lang="en-US" dirty="0" smtClean="0">
                  <a:latin typeface="+mn-lt"/>
                </a:rPr>
                <a:t>Technologies</a:t>
              </a:r>
              <a:endParaRPr lang="en-US" dirty="0">
                <a:latin typeface="+mn-lt"/>
              </a:endParaRPr>
            </a:p>
          </p:txBody>
        </p:sp>
        <p:sp>
          <p:nvSpPr>
            <p:cNvPr id="32" name="TextBox 31"/>
            <p:cNvSpPr txBox="1"/>
            <p:nvPr/>
          </p:nvSpPr>
          <p:spPr>
            <a:xfrm>
              <a:off x="1369774" y="5475571"/>
              <a:ext cx="2010337" cy="956778"/>
            </a:xfrm>
            <a:prstGeom prst="rect">
              <a:avLst/>
            </a:prstGeom>
            <a:solidFill>
              <a:schemeClr val="accent4">
                <a:lumMod val="40000"/>
                <a:lumOff val="60000"/>
              </a:schemeClr>
            </a:solidFill>
          </p:spPr>
          <p:txBody>
            <a:bodyPr wrap="square" rtlCol="0">
              <a:spAutoFit/>
            </a:bodyPr>
            <a:lstStyle/>
            <a:p>
              <a:r>
                <a:rPr lang="en-US" dirty="0" smtClean="0">
                  <a:latin typeface="+mn-lt"/>
                </a:rPr>
                <a:t>Ready to decide on test facility</a:t>
              </a:r>
            </a:p>
            <a:p>
              <a:r>
                <a:rPr lang="en-US" dirty="0">
                  <a:latin typeface="+mn-lt"/>
                </a:rPr>
                <a:t>Cost scale </a:t>
              </a:r>
              <a:r>
                <a:rPr lang="en-US" dirty="0" smtClean="0">
                  <a:latin typeface="+mn-lt"/>
                </a:rPr>
                <a:t>known</a:t>
              </a:r>
              <a:endParaRPr lang="en-US" dirty="0">
                <a:latin typeface="+mn-lt"/>
              </a:endParaRPr>
            </a:p>
          </p:txBody>
        </p:sp>
        <p:sp>
          <p:nvSpPr>
            <p:cNvPr id="33" name="TextBox 32"/>
            <p:cNvSpPr txBox="1"/>
            <p:nvPr/>
          </p:nvSpPr>
          <p:spPr>
            <a:xfrm>
              <a:off x="3956867" y="5475570"/>
              <a:ext cx="2204795" cy="956778"/>
            </a:xfrm>
            <a:prstGeom prst="rect">
              <a:avLst/>
            </a:prstGeom>
            <a:solidFill>
              <a:schemeClr val="accent4">
                <a:lumMod val="40000"/>
                <a:lumOff val="60000"/>
              </a:schemeClr>
            </a:solidFill>
          </p:spPr>
          <p:txBody>
            <a:bodyPr wrap="square" rtlCol="0">
              <a:spAutoFit/>
            </a:bodyPr>
            <a:lstStyle/>
            <a:p>
              <a:r>
                <a:rPr lang="en-US" dirty="0" smtClean="0">
                  <a:latin typeface="+mn-lt"/>
                </a:rPr>
                <a:t>Ready to commit </a:t>
              </a:r>
              <a:endParaRPr lang="en-US" dirty="0">
                <a:latin typeface="+mn-lt"/>
              </a:endParaRPr>
            </a:p>
            <a:p>
              <a:r>
                <a:rPr lang="en-US" dirty="0" smtClean="0">
                  <a:latin typeface="+mn-lt"/>
                </a:rPr>
                <a:t>to collider</a:t>
              </a:r>
            </a:p>
            <a:p>
              <a:r>
                <a:rPr lang="en-US" dirty="0">
                  <a:latin typeface="+mn-lt"/>
                </a:rPr>
                <a:t>Cost </a:t>
              </a:r>
              <a:r>
                <a:rPr lang="en-US" dirty="0" smtClean="0">
                  <a:latin typeface="+mn-lt"/>
                </a:rPr>
                <a:t>know</a:t>
              </a:r>
              <a:endParaRPr lang="en-US" dirty="0">
                <a:latin typeface="+mn-lt"/>
              </a:endParaRPr>
            </a:p>
          </p:txBody>
        </p:sp>
        <p:sp>
          <p:nvSpPr>
            <p:cNvPr id="34" name="TextBox 33"/>
            <p:cNvSpPr txBox="1"/>
            <p:nvPr/>
          </p:nvSpPr>
          <p:spPr>
            <a:xfrm>
              <a:off x="6233696" y="5485923"/>
              <a:ext cx="1800000" cy="669745"/>
            </a:xfrm>
            <a:prstGeom prst="rect">
              <a:avLst/>
            </a:prstGeom>
            <a:solidFill>
              <a:schemeClr val="accent4">
                <a:lumMod val="40000"/>
                <a:lumOff val="60000"/>
              </a:schemeClr>
            </a:solidFill>
          </p:spPr>
          <p:txBody>
            <a:bodyPr wrap="square" rtlCol="0">
              <a:spAutoFit/>
            </a:bodyPr>
            <a:lstStyle/>
            <a:p>
              <a:r>
                <a:rPr lang="en-US" dirty="0" smtClean="0">
                  <a:latin typeface="+mn-lt"/>
                </a:rPr>
                <a:t>Ready to construct</a:t>
              </a:r>
              <a:endParaRPr lang="en-US" dirty="0">
                <a:latin typeface="+mn-lt"/>
              </a:endParaRPr>
            </a:p>
          </p:txBody>
        </p:sp>
        <p:cxnSp>
          <p:nvCxnSpPr>
            <p:cNvPr id="35" name="Straight Connector 34"/>
            <p:cNvCxnSpPr>
              <a:endCxn id="34" idx="0"/>
            </p:cNvCxnSpPr>
            <p:nvPr/>
          </p:nvCxnSpPr>
          <p:spPr>
            <a:xfrm>
              <a:off x="7114139" y="2152440"/>
              <a:ext cx="19557" cy="333348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244754" y="2121460"/>
              <a:ext cx="13859" cy="3354109"/>
            </a:xfrm>
            <a:prstGeom prst="line">
              <a:avLst/>
            </a:prstGeom>
          </p:spPr>
          <p:style>
            <a:lnRef idx="2">
              <a:schemeClr val="accent1"/>
            </a:lnRef>
            <a:fillRef idx="0">
              <a:schemeClr val="accent1"/>
            </a:fillRef>
            <a:effectRef idx="1">
              <a:schemeClr val="accent1"/>
            </a:effectRef>
            <a:fontRef idx="minor">
              <a:schemeClr val="tx1"/>
            </a:fontRef>
          </p:style>
        </p:cxnSp>
        <p:sp>
          <p:nvSpPr>
            <p:cNvPr id="37" name="Process 36"/>
            <p:cNvSpPr/>
            <p:nvPr/>
          </p:nvSpPr>
          <p:spPr>
            <a:xfrm>
              <a:off x="681437" y="2879375"/>
              <a:ext cx="1849857" cy="307084"/>
            </a:xfrm>
            <a:prstGeom prst="flowChartProcess">
              <a:avLst/>
            </a:prstGeom>
            <a:solidFill>
              <a:schemeClr val="accent5">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Baseline design</a:t>
              </a:r>
              <a:endParaRPr lang="en-US" dirty="0">
                <a:solidFill>
                  <a:srgbClr val="000000"/>
                </a:solidFill>
              </a:endParaRPr>
            </a:p>
          </p:txBody>
        </p:sp>
        <p:sp>
          <p:nvSpPr>
            <p:cNvPr id="38" name="Process 37"/>
            <p:cNvSpPr/>
            <p:nvPr/>
          </p:nvSpPr>
          <p:spPr>
            <a:xfrm>
              <a:off x="3863436" y="3896129"/>
              <a:ext cx="1383314" cy="293095"/>
            </a:xfrm>
            <a:prstGeom prst="flowChartProcess">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Exploit</a:t>
              </a:r>
              <a:endParaRPr lang="en-US" dirty="0">
                <a:solidFill>
                  <a:srgbClr val="000000"/>
                </a:solidFill>
              </a:endParaRPr>
            </a:p>
          </p:txBody>
        </p:sp>
        <p:sp>
          <p:nvSpPr>
            <p:cNvPr id="39" name="Process 38"/>
            <p:cNvSpPr/>
            <p:nvPr/>
          </p:nvSpPr>
          <p:spPr>
            <a:xfrm>
              <a:off x="2524139" y="2880135"/>
              <a:ext cx="2744506" cy="306324"/>
            </a:xfrm>
            <a:prstGeom prst="flowChartProcess">
              <a:avLst/>
            </a:prstGeom>
            <a:solidFill>
              <a:schemeClr val="accent5">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Design </a:t>
              </a:r>
              <a:r>
                <a:rPr lang="en-US" dirty="0" err="1" smtClean="0">
                  <a:solidFill>
                    <a:srgbClr val="000000"/>
                  </a:solidFill>
                </a:rPr>
                <a:t>optimisation</a:t>
              </a:r>
              <a:endParaRPr lang="en-US" dirty="0">
                <a:solidFill>
                  <a:srgbClr val="000000"/>
                </a:solidFill>
              </a:endParaRPr>
            </a:p>
          </p:txBody>
        </p:sp>
        <p:sp>
          <p:nvSpPr>
            <p:cNvPr id="40" name="Process 39"/>
            <p:cNvSpPr/>
            <p:nvPr/>
          </p:nvSpPr>
          <p:spPr>
            <a:xfrm>
              <a:off x="5265019" y="2879375"/>
              <a:ext cx="2076518" cy="307084"/>
            </a:xfrm>
            <a:prstGeom prst="flowChartProcess">
              <a:avLst/>
            </a:prstGeom>
            <a:solidFill>
              <a:schemeClr val="accent5">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Project preparation</a:t>
              </a:r>
              <a:endParaRPr lang="en-US" dirty="0">
                <a:solidFill>
                  <a:srgbClr val="000000"/>
                </a:solidFill>
              </a:endParaRPr>
            </a:p>
          </p:txBody>
        </p:sp>
        <p:sp>
          <p:nvSpPr>
            <p:cNvPr id="41" name="Rectangle 40"/>
            <p:cNvSpPr/>
            <p:nvPr/>
          </p:nvSpPr>
          <p:spPr>
            <a:xfrm>
              <a:off x="681436" y="4957490"/>
              <a:ext cx="1829475" cy="30103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Design </a:t>
              </a:r>
              <a:r>
                <a:rPr lang="en-US" dirty="0">
                  <a:solidFill>
                    <a:srgbClr val="000000"/>
                  </a:solidFill>
                </a:rPr>
                <a:t>/</a:t>
              </a:r>
              <a:r>
                <a:rPr lang="en-US" dirty="0" smtClean="0">
                  <a:solidFill>
                    <a:srgbClr val="000000"/>
                  </a:solidFill>
                </a:rPr>
                <a:t> models</a:t>
              </a:r>
              <a:endParaRPr lang="en-US" dirty="0">
                <a:solidFill>
                  <a:srgbClr val="000000"/>
                </a:solidFill>
              </a:endParaRPr>
            </a:p>
          </p:txBody>
        </p:sp>
        <p:sp>
          <p:nvSpPr>
            <p:cNvPr id="42" name="Rectangle 41"/>
            <p:cNvSpPr/>
            <p:nvPr/>
          </p:nvSpPr>
          <p:spPr>
            <a:xfrm>
              <a:off x="2513727" y="4936065"/>
              <a:ext cx="5462055" cy="324000"/>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rocess 42"/>
            <p:cNvSpPr/>
            <p:nvPr/>
          </p:nvSpPr>
          <p:spPr>
            <a:xfrm>
              <a:off x="2510911" y="4951310"/>
              <a:ext cx="2735839" cy="322702"/>
            </a:xfrm>
            <a:prstGeom prst="flowChart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Prototypes </a:t>
              </a:r>
              <a:r>
                <a:rPr lang="en-US" dirty="0">
                  <a:solidFill>
                    <a:srgbClr val="000000"/>
                  </a:solidFill>
                </a:rPr>
                <a:t>/</a:t>
              </a:r>
              <a:r>
                <a:rPr lang="en-US" dirty="0" smtClean="0">
                  <a:solidFill>
                    <a:srgbClr val="000000"/>
                  </a:solidFill>
                </a:rPr>
                <a:t> t. f. comp. </a:t>
              </a:r>
              <a:endParaRPr lang="en-US" dirty="0">
                <a:solidFill>
                  <a:srgbClr val="000000"/>
                </a:solidFill>
              </a:endParaRPr>
            </a:p>
          </p:txBody>
        </p:sp>
        <p:cxnSp>
          <p:nvCxnSpPr>
            <p:cNvPr id="44" name="Straight Connector 43"/>
            <p:cNvCxnSpPr/>
            <p:nvPr/>
          </p:nvCxnSpPr>
          <p:spPr>
            <a:xfrm flipH="1">
              <a:off x="2510911" y="2180373"/>
              <a:ext cx="12046" cy="3295197"/>
            </a:xfrm>
            <a:prstGeom prst="line">
              <a:avLst/>
            </a:prstGeom>
          </p:spPr>
          <p:style>
            <a:lnRef idx="2">
              <a:schemeClr val="accent1"/>
            </a:lnRef>
            <a:fillRef idx="0">
              <a:schemeClr val="accent1"/>
            </a:fillRef>
            <a:effectRef idx="1">
              <a:schemeClr val="accent1"/>
            </a:effectRef>
            <a:fontRef idx="minor">
              <a:schemeClr val="tx1"/>
            </a:fontRef>
          </p:style>
        </p:cxnSp>
        <p:sp>
          <p:nvSpPr>
            <p:cNvPr id="45" name="Process 44"/>
            <p:cNvSpPr/>
            <p:nvPr/>
          </p:nvSpPr>
          <p:spPr>
            <a:xfrm>
              <a:off x="7100712" y="2880135"/>
              <a:ext cx="922698" cy="306324"/>
            </a:xfrm>
            <a:prstGeom prst="flowChartProcess">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Approve</a:t>
              </a:r>
              <a:endParaRPr lang="en-US" sz="1600" dirty="0">
                <a:solidFill>
                  <a:srgbClr val="000000"/>
                </a:solidFill>
              </a:endParaRPr>
            </a:p>
          </p:txBody>
        </p:sp>
        <p:sp>
          <p:nvSpPr>
            <p:cNvPr id="46" name="Right Triangle 45"/>
            <p:cNvSpPr/>
            <p:nvPr/>
          </p:nvSpPr>
          <p:spPr>
            <a:xfrm>
              <a:off x="5265019" y="3867398"/>
              <a:ext cx="1835693" cy="324000"/>
            </a:xfrm>
            <a:prstGeom prst="rtTriangle">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Process 46"/>
            <p:cNvSpPr/>
            <p:nvPr/>
          </p:nvSpPr>
          <p:spPr>
            <a:xfrm>
              <a:off x="5265018" y="3897651"/>
              <a:ext cx="1835693" cy="306325"/>
            </a:xfrm>
            <a:prstGeom prst="flowChart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Exploit</a:t>
              </a:r>
              <a:endParaRPr lang="en-US" dirty="0">
                <a:solidFill>
                  <a:srgbClr val="000000"/>
                </a:solidFill>
              </a:endParaRPr>
            </a:p>
          </p:txBody>
        </p:sp>
        <p:sp>
          <p:nvSpPr>
            <p:cNvPr id="48" name="Process 47"/>
            <p:cNvSpPr/>
            <p:nvPr/>
          </p:nvSpPr>
          <p:spPr>
            <a:xfrm>
              <a:off x="5252939" y="4954923"/>
              <a:ext cx="2722843" cy="310771"/>
            </a:xfrm>
            <a:prstGeom prst="flowChartProcess">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Prototypes </a:t>
              </a:r>
              <a:r>
                <a:rPr lang="en-US" dirty="0">
                  <a:solidFill>
                    <a:srgbClr val="000000"/>
                  </a:solidFill>
                </a:rPr>
                <a:t>/</a:t>
              </a:r>
              <a:r>
                <a:rPr lang="en-US" dirty="0" smtClean="0">
                  <a:solidFill>
                    <a:srgbClr val="000000"/>
                  </a:solidFill>
                </a:rPr>
                <a:t> pre-series </a:t>
              </a:r>
              <a:endParaRPr lang="en-US" dirty="0">
                <a:solidFill>
                  <a:srgbClr val="000000"/>
                </a:solidFill>
              </a:endParaRPr>
            </a:p>
          </p:txBody>
        </p:sp>
        <p:sp>
          <p:nvSpPr>
            <p:cNvPr id="49" name="Process 48"/>
            <p:cNvSpPr/>
            <p:nvPr/>
          </p:nvSpPr>
          <p:spPr>
            <a:xfrm>
              <a:off x="681435" y="794711"/>
              <a:ext cx="1849857" cy="307084"/>
            </a:xfrm>
            <a:prstGeom prst="flowChartProcess">
              <a:avLst/>
            </a:prstGeom>
            <a:solidFill>
              <a:srgbClr val="F4FCE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R&amp;D detectors</a:t>
              </a:r>
              <a:endParaRPr lang="en-US" dirty="0">
                <a:solidFill>
                  <a:srgbClr val="000000"/>
                </a:solidFill>
              </a:endParaRPr>
            </a:p>
          </p:txBody>
        </p:sp>
        <p:sp>
          <p:nvSpPr>
            <p:cNvPr id="50" name="Process 49"/>
            <p:cNvSpPr/>
            <p:nvPr/>
          </p:nvSpPr>
          <p:spPr>
            <a:xfrm>
              <a:off x="2555297" y="798839"/>
              <a:ext cx="1354035" cy="306324"/>
            </a:xfrm>
            <a:prstGeom prst="flowChartProcess">
              <a:avLst/>
            </a:prstGeom>
            <a:solidFill>
              <a:srgbClr val="C1FFA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Prototypes</a:t>
              </a:r>
              <a:endParaRPr lang="en-US" dirty="0">
                <a:solidFill>
                  <a:srgbClr val="000000"/>
                </a:solidFill>
              </a:endParaRPr>
            </a:p>
          </p:txBody>
        </p:sp>
        <p:sp>
          <p:nvSpPr>
            <p:cNvPr id="51" name="Process 50"/>
            <p:cNvSpPr/>
            <p:nvPr/>
          </p:nvSpPr>
          <p:spPr>
            <a:xfrm>
              <a:off x="3438819" y="466074"/>
              <a:ext cx="1361421" cy="306324"/>
            </a:xfrm>
            <a:prstGeom prst="flowChartProcess">
              <a:avLst/>
            </a:prstGeom>
            <a:solidFill>
              <a:srgbClr val="A7EE8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C</a:t>
              </a:r>
              <a:r>
                <a:rPr lang="en-US" dirty="0" smtClean="0">
                  <a:solidFill>
                    <a:srgbClr val="000000"/>
                  </a:solidFill>
                </a:rPr>
                <a:t>DRs</a:t>
              </a:r>
              <a:endParaRPr lang="en-US" dirty="0">
                <a:solidFill>
                  <a:srgbClr val="000000"/>
                </a:solidFill>
              </a:endParaRPr>
            </a:p>
          </p:txBody>
        </p:sp>
        <p:sp>
          <p:nvSpPr>
            <p:cNvPr id="52" name="TextBox 51"/>
            <p:cNvSpPr txBox="1"/>
            <p:nvPr/>
          </p:nvSpPr>
          <p:spPr>
            <a:xfrm>
              <a:off x="1449659" y="1193180"/>
              <a:ext cx="191774" cy="382711"/>
            </a:xfrm>
            <a:prstGeom prst="rect">
              <a:avLst/>
            </a:prstGeom>
            <a:noFill/>
          </p:spPr>
          <p:txBody>
            <a:bodyPr wrap="none" rtlCol="0">
              <a:spAutoFit/>
            </a:bodyPr>
            <a:lstStyle/>
            <a:p>
              <a:endParaRPr lang="en-US" dirty="0">
                <a:latin typeface="+mn-lt"/>
              </a:endParaRPr>
            </a:p>
          </p:txBody>
        </p:sp>
        <p:sp>
          <p:nvSpPr>
            <p:cNvPr id="53" name="Process 52"/>
            <p:cNvSpPr/>
            <p:nvPr/>
          </p:nvSpPr>
          <p:spPr>
            <a:xfrm>
              <a:off x="671244" y="1117040"/>
              <a:ext cx="3238088" cy="307084"/>
            </a:xfrm>
            <a:prstGeom prst="flowChartProcess">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MDI &amp; detector simulations</a:t>
              </a:r>
              <a:endParaRPr lang="en-US" dirty="0">
                <a:solidFill>
                  <a:srgbClr val="000000"/>
                </a:solidFill>
              </a:endParaRPr>
            </a:p>
          </p:txBody>
        </p:sp>
        <p:sp>
          <p:nvSpPr>
            <p:cNvPr id="54" name="Process 53"/>
            <p:cNvSpPr/>
            <p:nvPr/>
          </p:nvSpPr>
          <p:spPr>
            <a:xfrm>
              <a:off x="4800240" y="784325"/>
              <a:ext cx="2276334" cy="317470"/>
            </a:xfrm>
            <a:prstGeom prst="flowChartProcess">
              <a:avLst/>
            </a:prstGeom>
            <a:solidFill>
              <a:srgbClr val="CAEFB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Large Proto/Slice test</a:t>
              </a:r>
              <a:endParaRPr lang="en-US" dirty="0">
                <a:solidFill>
                  <a:srgbClr val="000000"/>
                </a:solidFill>
              </a:endParaRPr>
            </a:p>
          </p:txBody>
        </p:sp>
        <p:sp>
          <p:nvSpPr>
            <p:cNvPr id="55" name="Process 54"/>
            <p:cNvSpPr/>
            <p:nvPr/>
          </p:nvSpPr>
          <p:spPr>
            <a:xfrm>
              <a:off x="5244754" y="443667"/>
              <a:ext cx="1361421" cy="306324"/>
            </a:xfrm>
            <a:prstGeom prst="flowChartProcess">
              <a:avLst/>
            </a:prstGeom>
            <a:solidFill>
              <a:srgbClr val="86BF6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T</a:t>
              </a:r>
              <a:r>
                <a:rPr lang="en-US" smtClean="0">
                  <a:solidFill>
                    <a:srgbClr val="000000"/>
                  </a:solidFill>
                </a:rPr>
                <a:t>DRs</a:t>
              </a:r>
              <a:endParaRPr lang="en-US" dirty="0">
                <a:solidFill>
                  <a:srgbClr val="000000"/>
                </a:solidFill>
              </a:endParaRPr>
            </a:p>
          </p:txBody>
        </p:sp>
      </p:grpSp>
      <p:sp>
        <p:nvSpPr>
          <p:cNvPr id="56" name="TextBox 55"/>
          <p:cNvSpPr txBox="1"/>
          <p:nvPr/>
        </p:nvSpPr>
        <p:spPr>
          <a:xfrm rot="19814849">
            <a:off x="7218032" y="707352"/>
            <a:ext cx="1932703" cy="369332"/>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Technically limited</a:t>
            </a:r>
            <a:endParaRPr lang="en-US" dirty="0"/>
          </a:p>
        </p:txBody>
      </p:sp>
      <p:sp>
        <p:nvSpPr>
          <p:cNvPr id="57" name="TextBox 56"/>
          <p:cNvSpPr txBox="1"/>
          <p:nvPr/>
        </p:nvSpPr>
        <p:spPr>
          <a:xfrm rot="16200000">
            <a:off x="-1527243" y="3961830"/>
            <a:ext cx="3769174" cy="400110"/>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smtClean="0"/>
              <a:t>MACHINE</a:t>
            </a:r>
            <a:endParaRPr lang="en-US" sz="2000" b="1" dirty="0"/>
          </a:p>
        </p:txBody>
      </p:sp>
      <p:sp>
        <p:nvSpPr>
          <p:cNvPr id="58" name="TextBox 57"/>
          <p:cNvSpPr txBox="1"/>
          <p:nvPr/>
        </p:nvSpPr>
        <p:spPr>
          <a:xfrm rot="16200000">
            <a:off x="-312170" y="800887"/>
            <a:ext cx="1368852" cy="400110"/>
          </a:xfrm>
          <a:prstGeom prst="rect">
            <a:avLst/>
          </a:prstGeom>
          <a:solidFill>
            <a:schemeClr val="accent5">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smtClean="0"/>
              <a:t>DETECTOR</a:t>
            </a:r>
            <a:endParaRPr lang="en-US" sz="2000" b="1" dirty="0"/>
          </a:p>
        </p:txBody>
      </p:sp>
      <p:sp>
        <p:nvSpPr>
          <p:cNvPr id="59" name="TextBox 58"/>
          <p:cNvSpPr txBox="1"/>
          <p:nvPr/>
        </p:nvSpPr>
        <p:spPr>
          <a:xfrm>
            <a:off x="827366" y="2491064"/>
            <a:ext cx="1852433" cy="2308324"/>
          </a:xfrm>
          <a:prstGeom prst="rect">
            <a:avLst/>
          </a:prstGeom>
          <a:solidFill>
            <a:schemeClr val="accent6">
              <a:lumMod val="40000"/>
              <a:lumOff val="60000"/>
            </a:schemeClr>
          </a:solidFill>
        </p:spPr>
        <p:txBody>
          <a:bodyPr wrap="square" rtlCol="0">
            <a:spAutoFit/>
          </a:bodyPr>
          <a:lstStyle/>
          <a:p>
            <a:r>
              <a:rPr lang="en-US" dirty="0" smtClean="0">
                <a:latin typeface="+mn-lt"/>
              </a:rPr>
              <a:t>Limited Cost</a:t>
            </a:r>
          </a:p>
          <a:p>
            <a:endParaRPr lang="en-US" dirty="0" smtClean="0">
              <a:latin typeface="+mn-lt"/>
            </a:endParaRPr>
          </a:p>
          <a:p>
            <a:r>
              <a:rPr lang="en-US" dirty="0" smtClean="0">
                <a:latin typeface="+mn-lt"/>
              </a:rPr>
              <a:t>Mainly paper design</a:t>
            </a:r>
          </a:p>
          <a:p>
            <a:endParaRPr lang="en-US" dirty="0" smtClean="0">
              <a:latin typeface="+mn-lt"/>
            </a:endParaRPr>
          </a:p>
          <a:p>
            <a:r>
              <a:rPr lang="en-US" dirty="0" smtClean="0">
                <a:latin typeface="+mn-lt"/>
              </a:rPr>
              <a:t>And some hardware component R&amp;D</a:t>
            </a:r>
            <a:endParaRPr lang="en-US" dirty="0">
              <a:latin typeface="+mn-lt"/>
            </a:endParaRPr>
          </a:p>
        </p:txBody>
      </p:sp>
      <p:sp>
        <p:nvSpPr>
          <p:cNvPr id="60" name="TextBox 59"/>
          <p:cNvSpPr txBox="1"/>
          <p:nvPr/>
        </p:nvSpPr>
        <p:spPr>
          <a:xfrm>
            <a:off x="2739983" y="2483588"/>
            <a:ext cx="2603868" cy="2308324"/>
          </a:xfrm>
          <a:prstGeom prst="rect">
            <a:avLst/>
          </a:prstGeom>
          <a:solidFill>
            <a:schemeClr val="accent2">
              <a:lumMod val="40000"/>
              <a:lumOff val="60000"/>
            </a:schemeClr>
          </a:solidFill>
        </p:spPr>
        <p:txBody>
          <a:bodyPr wrap="square" rtlCol="0">
            <a:spAutoFit/>
          </a:bodyPr>
          <a:lstStyle/>
          <a:p>
            <a:r>
              <a:rPr lang="en-US" dirty="0" smtClean="0">
                <a:latin typeface="+mn-lt"/>
              </a:rPr>
              <a:t>Higher cost for test facility</a:t>
            </a:r>
          </a:p>
          <a:p>
            <a:endParaRPr lang="en-US" dirty="0">
              <a:latin typeface="+mn-lt"/>
            </a:endParaRPr>
          </a:p>
          <a:p>
            <a:r>
              <a:rPr lang="en-US" dirty="0" smtClean="0">
                <a:latin typeface="+mn-lt"/>
              </a:rPr>
              <a:t>Specific prototypes</a:t>
            </a:r>
          </a:p>
          <a:p>
            <a:endParaRPr lang="en-US" dirty="0">
              <a:latin typeface="+mn-lt"/>
            </a:endParaRPr>
          </a:p>
          <a:p>
            <a:r>
              <a:rPr lang="en-US" dirty="0" smtClean="0">
                <a:latin typeface="+mn-lt"/>
              </a:rPr>
              <a:t>Significant resources</a:t>
            </a:r>
          </a:p>
          <a:p>
            <a:endParaRPr lang="en-US" dirty="0" smtClean="0">
              <a:latin typeface="+mn-lt"/>
            </a:endParaRPr>
          </a:p>
          <a:p>
            <a:endParaRPr lang="en-US" dirty="0">
              <a:latin typeface="+mn-lt"/>
            </a:endParaRPr>
          </a:p>
        </p:txBody>
      </p:sp>
      <p:sp>
        <p:nvSpPr>
          <p:cNvPr id="61" name="TextBox 60"/>
          <p:cNvSpPr txBox="1"/>
          <p:nvPr/>
        </p:nvSpPr>
        <p:spPr>
          <a:xfrm>
            <a:off x="5455109" y="2491064"/>
            <a:ext cx="1630273" cy="2308324"/>
          </a:xfrm>
          <a:prstGeom prst="rect">
            <a:avLst/>
          </a:prstGeom>
          <a:solidFill>
            <a:schemeClr val="accent2">
              <a:lumMod val="40000"/>
              <a:lumOff val="60000"/>
            </a:schemeClr>
          </a:solidFill>
        </p:spPr>
        <p:txBody>
          <a:bodyPr wrap="square" rtlCol="0">
            <a:spAutoFit/>
          </a:bodyPr>
          <a:lstStyle/>
          <a:p>
            <a:r>
              <a:rPr lang="en-US" dirty="0" smtClean="0">
                <a:latin typeface="+mn-lt"/>
              </a:rPr>
              <a:t>Higher cost for technical design</a:t>
            </a:r>
          </a:p>
          <a:p>
            <a:endParaRPr lang="en-US" dirty="0">
              <a:latin typeface="+mn-lt"/>
            </a:endParaRPr>
          </a:p>
          <a:p>
            <a:r>
              <a:rPr lang="en-US" dirty="0" smtClean="0">
                <a:latin typeface="+mn-lt"/>
              </a:rPr>
              <a:t>Significant resources</a:t>
            </a:r>
          </a:p>
          <a:p>
            <a:endParaRPr lang="en-US" dirty="0" smtClean="0">
              <a:latin typeface="+mn-lt"/>
            </a:endParaRPr>
          </a:p>
          <a:p>
            <a:endParaRPr lang="en-US" dirty="0">
              <a:latin typeface="+mn-lt"/>
            </a:endParaRPr>
          </a:p>
        </p:txBody>
      </p:sp>
      <p:sp>
        <p:nvSpPr>
          <p:cNvPr id="62" name="TextBox 61"/>
          <p:cNvSpPr txBox="1"/>
          <p:nvPr/>
        </p:nvSpPr>
        <p:spPr>
          <a:xfrm>
            <a:off x="8007353" y="2509164"/>
            <a:ext cx="1107638" cy="2308324"/>
          </a:xfrm>
          <a:prstGeom prst="rect">
            <a:avLst/>
          </a:prstGeom>
          <a:solidFill>
            <a:schemeClr val="accent2">
              <a:lumMod val="75000"/>
            </a:schemeClr>
          </a:solidFill>
        </p:spPr>
        <p:txBody>
          <a:bodyPr wrap="square" rtlCol="0">
            <a:spAutoFit/>
          </a:bodyPr>
          <a:lstStyle/>
          <a:p>
            <a:r>
              <a:rPr lang="en-US" dirty="0" smtClean="0">
                <a:latin typeface="+mn-lt"/>
              </a:rPr>
              <a:t>Full project</a:t>
            </a:r>
          </a:p>
          <a:p>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p:txBody>
      </p:sp>
      <p:sp>
        <p:nvSpPr>
          <p:cNvPr id="63" name="TextBox 62"/>
          <p:cNvSpPr txBox="1"/>
          <p:nvPr/>
        </p:nvSpPr>
        <p:spPr>
          <a:xfrm>
            <a:off x="7157884" y="2509164"/>
            <a:ext cx="825046" cy="2308324"/>
          </a:xfrm>
          <a:prstGeom prst="rect">
            <a:avLst/>
          </a:prstGeom>
          <a:solidFill>
            <a:schemeClr val="accent2">
              <a:lumMod val="40000"/>
              <a:lumOff val="60000"/>
            </a:schemeClr>
          </a:solidFill>
        </p:spPr>
        <p:txBody>
          <a:bodyPr wrap="square" rtlCol="0">
            <a:spAutoFit/>
          </a:bodyPr>
          <a:lstStyle/>
          <a:p>
            <a:r>
              <a:rPr lang="en-US" dirty="0" smtClean="0">
                <a:latin typeface="+mn-lt"/>
              </a:rPr>
              <a:t>Higher cost for preparation</a:t>
            </a:r>
          </a:p>
          <a:p>
            <a:endParaRPr lang="en-US" dirty="0">
              <a:latin typeface="+mn-lt"/>
            </a:endParaRPr>
          </a:p>
          <a:p>
            <a:endParaRPr lang="en-US" dirty="0" smtClean="0">
              <a:latin typeface="+mn-lt"/>
            </a:endParaRPr>
          </a:p>
          <a:p>
            <a:endParaRPr lang="en-US" dirty="0">
              <a:latin typeface="+mn-lt"/>
            </a:endParaRPr>
          </a:p>
        </p:txBody>
      </p:sp>
      <p:sp>
        <p:nvSpPr>
          <p:cNvPr id="3" name="TextBox 2"/>
          <p:cNvSpPr txBox="1"/>
          <p:nvPr/>
        </p:nvSpPr>
        <p:spPr>
          <a:xfrm rot="16200000">
            <a:off x="8339038" y="1784665"/>
            <a:ext cx="651525" cy="400110"/>
          </a:xfrm>
          <a:prstGeom prst="rect">
            <a:avLst/>
          </a:prstGeom>
          <a:noFill/>
        </p:spPr>
        <p:txBody>
          <a:bodyPr wrap="none" rtlCol="0">
            <a:spAutoFit/>
          </a:bodyPr>
          <a:lstStyle/>
          <a:p>
            <a:r>
              <a:rPr lang="en-US" sz="2000" b="1" smtClean="0">
                <a:latin typeface="+mn-lt"/>
              </a:rPr>
              <a:t>year</a:t>
            </a:r>
            <a:endParaRPr lang="en-US" sz="2000" b="1">
              <a:latin typeface="+mn-lt"/>
            </a:endParaRPr>
          </a:p>
        </p:txBody>
      </p:sp>
    </p:spTree>
    <p:extLst>
      <p:ext uri="{BB962C8B-B14F-4D97-AF65-F5344CB8AC3E}">
        <p14:creationId xmlns:p14="http://schemas.microsoft.com/office/powerpoint/2010/main" val="1003319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9144000" cy="4499197"/>
          </a:xfrm>
          <a:prstGeom prst="rect">
            <a:avLst/>
          </a:prstGeom>
        </p:spPr>
      </p:pic>
      <p:sp>
        <p:nvSpPr>
          <p:cNvPr id="2" name="Title 1"/>
          <p:cNvSpPr>
            <a:spLocks noGrp="1"/>
          </p:cNvSpPr>
          <p:nvPr>
            <p:ph type="title"/>
          </p:nvPr>
        </p:nvSpPr>
        <p:spPr>
          <a:xfrm>
            <a:off x="197099" y="423638"/>
            <a:ext cx="8928992" cy="542888"/>
          </a:xfrm>
        </p:spPr>
        <p:txBody>
          <a:bodyPr/>
          <a:lstStyle/>
          <a:p>
            <a:r>
              <a:rPr lang="en-US" sz="4000" dirty="0" smtClean="0"/>
              <a:t>proton (MAP) vs positron (LEMMA) driven muon source</a:t>
            </a:r>
            <a:endParaRPr lang="en-US" sz="4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1559"/>
            <a:ext cx="9144000" cy="4499197"/>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2915816" y="1709148"/>
                <a:ext cx="1631783" cy="3125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sSup>
                      <m:sSupPr>
                        <m:ctrlPr>
                          <a:rPr lang="en-US" sz="1400" b="1" i="1" smtClean="0">
                            <a:latin typeface="Cambria Math" charset="0"/>
                          </a:rPr>
                        </m:ctrlPr>
                      </m:sSupPr>
                      <m:e>
                        <m:r>
                          <a:rPr lang="en-US" sz="1400" b="1" i="1" smtClean="0">
                            <a:latin typeface="Cambria Math" charset="0"/>
                          </a:rPr>
                          <m:t>𝟏𝟎</m:t>
                        </m:r>
                      </m:e>
                      <m:sup>
                        <m:r>
                          <a:rPr lang="en-US" sz="1400" b="1" i="1" smtClean="0">
                            <a:latin typeface="Cambria Math" charset="0"/>
                          </a:rPr>
                          <m:t>𝟏𝟑</m:t>
                        </m:r>
                      </m:sup>
                    </m:sSup>
                  </m:oMath>
                </a14:m>
                <a:r>
                  <a:rPr lang="en-US" sz="1400" b="1" dirty="0" smtClean="0"/>
                  <a:t>-</a:t>
                </a:r>
                <a14:m>
                  <m:oMath xmlns:m="http://schemas.openxmlformats.org/officeDocument/2006/math">
                    <m:sSup>
                      <m:sSupPr>
                        <m:ctrlPr>
                          <a:rPr lang="en-US" sz="1400" b="1" i="1">
                            <a:latin typeface="Cambria Math" charset="0"/>
                          </a:rPr>
                        </m:ctrlPr>
                      </m:sSupPr>
                      <m:e>
                        <m:r>
                          <a:rPr lang="en-US" sz="1400" b="1" i="1">
                            <a:latin typeface="Cambria Math" charset="0"/>
                          </a:rPr>
                          <m:t>𝟏𝟎</m:t>
                        </m:r>
                      </m:e>
                      <m:sup>
                        <m:r>
                          <a:rPr lang="en-US" sz="1400" b="1" i="1">
                            <a:latin typeface="Cambria Math" charset="0"/>
                          </a:rPr>
                          <m:t>𝟏</m:t>
                        </m:r>
                        <m:r>
                          <a:rPr lang="en-US" sz="1400" b="1" i="1" smtClean="0">
                            <a:latin typeface="Cambria Math" charset="0"/>
                          </a:rPr>
                          <m:t>𝟒</m:t>
                        </m:r>
                      </m:sup>
                    </m:sSup>
                    <m:r>
                      <a:rPr lang="en-US" sz="1400" b="1" i="1" smtClean="0">
                        <a:latin typeface="Cambria Math" charset="0"/>
                        <a:ea typeface="Cambria Math" charset="0"/>
                        <a:cs typeface="Cambria Math" charset="0"/>
                      </a:rPr>
                      <m:t>𝝁</m:t>
                    </m:r>
                    <m:r>
                      <a:rPr lang="en-US" sz="1400" b="1" i="1" smtClean="0">
                        <a:latin typeface="Cambria Math" charset="0"/>
                        <a:ea typeface="Cambria Math" charset="0"/>
                        <a:cs typeface="Cambria Math" charset="0"/>
                      </a:rPr>
                      <m:t>/</m:t>
                    </m:r>
                    <m:r>
                      <a:rPr lang="en-US" sz="1400" b="1" i="1" smtClean="0">
                        <a:latin typeface="Cambria Math" charset="0"/>
                        <a:ea typeface="Cambria Math" charset="0"/>
                        <a:cs typeface="Cambria Math" charset="0"/>
                      </a:rPr>
                      <m:t>𝒔𝒆𝒄</m:t>
                    </m:r>
                  </m:oMath>
                </a14:m>
                <a:endParaRPr lang="en-US" sz="1400" b="1" dirty="0"/>
              </a:p>
            </p:txBody>
          </p:sp>
        </mc:Choice>
        <mc:Fallback xmlns="">
          <p:sp>
            <p:nvSpPr>
              <p:cNvPr id="10" name="TextBox 9"/>
              <p:cNvSpPr txBox="1">
                <a:spLocks noRot="1" noChangeAspect="1" noMove="1" noResize="1" noEditPoints="1" noAdjustHandles="1" noChangeArrowheads="1" noChangeShapeType="1" noTextEdit="1"/>
              </p:cNvSpPr>
              <p:nvPr/>
            </p:nvSpPr>
            <p:spPr>
              <a:xfrm>
                <a:off x="2915816" y="1709148"/>
                <a:ext cx="1631783" cy="312586"/>
              </a:xfrm>
              <a:prstGeom prst="rect">
                <a:avLst/>
              </a:prstGeom>
              <a:blipFill rotWithShape="0">
                <a:blip r:embed="rId3"/>
                <a:stretch>
                  <a:fillRect b="-1428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pPr>
              <a:defRPr/>
            </a:pPr>
            <a:fld id="{F2FA608B-74DC-7242-AC4F-1B5BE05CAA41}" type="slidenum">
              <a:rPr lang="en-US" altLang="en-US" smtClean="0"/>
              <a:pPr>
                <a:defRPr/>
              </a:pPr>
              <a:t>13</a:t>
            </a:fld>
            <a:endParaRPr lang="en-US" altLang="en-US"/>
          </a:p>
        </p:txBody>
      </p:sp>
      <p:sp>
        <p:nvSpPr>
          <p:cNvPr id="3" name="Rectangle 2"/>
          <p:cNvSpPr/>
          <p:nvPr/>
        </p:nvSpPr>
        <p:spPr>
          <a:xfrm>
            <a:off x="197099" y="5015065"/>
            <a:ext cx="3649589" cy="369332"/>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a:latin typeface="+mn-lt"/>
                <a:hlinkClick r:id="rId4"/>
              </a:rPr>
              <a:t>arXiv:1905.05747v2</a:t>
            </a:r>
            <a:r>
              <a:rPr lang="en-US" b="1" dirty="0">
                <a:latin typeface="+mn-lt"/>
              </a:rPr>
              <a:t> [</a:t>
            </a:r>
            <a:r>
              <a:rPr lang="en-US" b="1" dirty="0" err="1">
                <a:latin typeface="+mn-lt"/>
              </a:rPr>
              <a:t>physics.acc-ph</a:t>
            </a:r>
            <a:r>
              <a:rPr lang="en-US" b="1" dirty="0">
                <a:latin typeface="+mn-lt"/>
              </a:rPr>
              <a:t>]</a:t>
            </a:r>
          </a:p>
        </p:txBody>
      </p:sp>
      <p:sp>
        <p:nvSpPr>
          <p:cNvPr id="4" name="Rectangle 3"/>
          <p:cNvSpPr/>
          <p:nvPr/>
        </p:nvSpPr>
        <p:spPr>
          <a:xfrm>
            <a:off x="161764" y="5438804"/>
            <a:ext cx="8820472" cy="400110"/>
          </a:xfrm>
          <a:prstGeom prst="rect">
            <a:avLst/>
          </a:prstGeom>
        </p:spPr>
        <p:txBody>
          <a:bodyPr wrap="square">
            <a:spAutoFit/>
          </a:bodyPr>
          <a:lstStyle/>
          <a:p>
            <a:pPr marL="0" indent="0" algn="ctr">
              <a:buNone/>
            </a:pPr>
            <a:r>
              <a:rPr lang="it-IT" b="1" dirty="0">
                <a:solidFill>
                  <a:srgbClr val="800000"/>
                </a:solidFill>
                <a:latin typeface="+mn-lt"/>
                <a:sym typeface="Wingdings"/>
              </a:rPr>
              <a:t> </a:t>
            </a:r>
            <a:r>
              <a:rPr lang="it-IT" sz="2000" b="1" dirty="0" err="1">
                <a:solidFill>
                  <a:srgbClr val="800000"/>
                </a:solidFill>
                <a:latin typeface="+mn-lt"/>
                <a:sym typeface="Wingdings"/>
              </a:rPr>
              <a:t>need</a:t>
            </a:r>
            <a:r>
              <a:rPr lang="it-IT" sz="2000" b="1" dirty="0">
                <a:solidFill>
                  <a:srgbClr val="800000"/>
                </a:solidFill>
                <a:latin typeface="+mn-lt"/>
                <a:sym typeface="Wingdings"/>
              </a:rPr>
              <a:t> </a:t>
            </a:r>
            <a:r>
              <a:rPr lang="it-IT" sz="2000" b="1" dirty="0" err="1">
                <a:solidFill>
                  <a:srgbClr val="800000"/>
                </a:solidFill>
                <a:latin typeface="+mn-lt"/>
                <a:sym typeface="Wingdings"/>
              </a:rPr>
              <a:t>consolidation</a:t>
            </a:r>
            <a:r>
              <a:rPr lang="it-IT" sz="2000" b="1" dirty="0">
                <a:solidFill>
                  <a:srgbClr val="800000"/>
                </a:solidFill>
                <a:latin typeface="+mn-lt"/>
                <a:sym typeface="Wingdings"/>
              </a:rPr>
              <a:t> </a:t>
            </a:r>
            <a:r>
              <a:rPr lang="en-US" dirty="0">
                <a:latin typeface="+mn-lt"/>
                <a:sym typeface="Wingdings"/>
              </a:rPr>
              <a:t>t</a:t>
            </a:r>
            <a:r>
              <a:rPr lang="en-US" altLang="en-US" dirty="0">
                <a:latin typeface="+mn-lt"/>
              </a:rPr>
              <a:t>o overcome technical limitations to reach higher muon intensities </a:t>
            </a:r>
            <a:endParaRPr lang="en-US" baseline="30000" dirty="0">
              <a:latin typeface="+mn-lt"/>
            </a:endParaRPr>
          </a:p>
        </p:txBody>
      </p:sp>
      <mc:AlternateContent xmlns:mc="http://schemas.openxmlformats.org/markup-compatibility/2006" xmlns:a14="http://schemas.microsoft.com/office/drawing/2010/main">
        <mc:Choice Requires="a14">
          <p:sp>
            <p:nvSpPr>
              <p:cNvPr id="6" name="Rectangle 5"/>
              <p:cNvSpPr/>
              <p:nvPr/>
            </p:nvSpPr>
            <p:spPr>
              <a:xfrm>
                <a:off x="2574032" y="5763924"/>
                <a:ext cx="5814392" cy="954107"/>
              </a:xfrm>
              <a:prstGeom prst="rect">
                <a:avLst/>
              </a:prstGeom>
            </p:spPr>
            <p:txBody>
              <a:bodyPr wrap="square">
                <a:spAutoFit/>
              </a:bodyPr>
              <a:lstStyle/>
              <a:p>
                <a:pPr>
                  <a:spcBef>
                    <a:spcPts val="0"/>
                  </a:spcBef>
                </a:pPr>
                <a:r>
                  <a:rPr lang="en-US" sz="1400" dirty="0" smtClean="0">
                    <a:latin typeface="+mn-lt"/>
                  </a:rPr>
                  <a:t>muons </a:t>
                </a:r>
                <a:r>
                  <a:rPr lang="en-US" sz="1400" dirty="0">
                    <a:latin typeface="+mn-lt"/>
                  </a:rPr>
                  <a:t>produced with low emittance </a:t>
                </a:r>
                <a:r>
                  <a:rPr lang="en-US" sz="1400" dirty="0">
                    <a:latin typeface="+mn-lt"/>
                    <a:sym typeface="Wingdings"/>
                  </a:rPr>
                  <a:t> “no/low cooling” </a:t>
                </a:r>
                <a:r>
                  <a:rPr lang="en-US" sz="1400" dirty="0" smtClean="0">
                    <a:latin typeface="+mn-lt"/>
                    <a:sym typeface="Wingdings"/>
                  </a:rPr>
                  <a:t>needed</a:t>
                </a:r>
              </a:p>
              <a:p>
                <a:pPr>
                  <a:spcBef>
                    <a:spcPts val="0"/>
                  </a:spcBef>
                </a:pPr>
                <a:r>
                  <a:rPr lang="en-US" sz="1400" b="1" dirty="0" smtClean="0">
                    <a:solidFill>
                      <a:srgbClr val="800000"/>
                    </a:solidFill>
                    <a:latin typeface="+mn-lt"/>
                  </a:rPr>
                  <a:t>low</a:t>
                </a:r>
                <a:r>
                  <a:rPr lang="en-US" sz="1400" dirty="0" smtClean="0">
                    <a:latin typeface="+mn-lt"/>
                  </a:rPr>
                  <a:t> </a:t>
                </a:r>
                <a:r>
                  <a:rPr lang="en-US" sz="1400" dirty="0">
                    <a:latin typeface="+mn-lt"/>
                  </a:rPr>
                  <a:t>production </a:t>
                </a:r>
                <a:r>
                  <a:rPr lang="en-US" sz="1400" b="1" dirty="0">
                    <a:solidFill>
                      <a:srgbClr val="800000"/>
                    </a:solidFill>
                    <a:latin typeface="+mn-lt"/>
                  </a:rPr>
                  <a:t>cross section</a:t>
                </a:r>
                <a:r>
                  <a:rPr lang="en-US" sz="1400" dirty="0">
                    <a:latin typeface="+mn-lt"/>
                  </a:rPr>
                  <a:t>: maximum  </a:t>
                </a:r>
                <a14:m>
                  <m:oMath xmlns:m="http://schemas.openxmlformats.org/officeDocument/2006/math">
                    <m:r>
                      <m:rPr>
                        <m:sty m:val="p"/>
                      </m:rPr>
                      <a:rPr lang="el-GR" sz="1400" b="1" i="1">
                        <a:solidFill>
                          <a:prstClr val="black"/>
                        </a:solidFill>
                        <a:latin typeface="Cambria Math" charset="0"/>
                        <a:ea typeface="Cambria Math" charset="0"/>
                        <a:cs typeface="Cambria Math" charset="0"/>
                      </a:rPr>
                      <m:t>σ</m:t>
                    </m:r>
                    <m:r>
                      <a:rPr lang="en-US" sz="1400" i="1">
                        <a:solidFill>
                          <a:prstClr val="black"/>
                        </a:solidFill>
                        <a:latin typeface="Cambria Math" charset="0"/>
                        <a:ea typeface="Cambria Math" charset="0"/>
                        <a:cs typeface="Cambria Math" charset="0"/>
                      </a:rPr>
                      <m:t>(</m:t>
                    </m:r>
                    <m:sSup>
                      <m:sSupPr>
                        <m:ctrlPr>
                          <a:rPr lang="is-IS" sz="1400" i="1">
                            <a:solidFill>
                              <a:prstClr val="black"/>
                            </a:solidFill>
                            <a:latin typeface="Cambria Math" charset="0"/>
                            <a:ea typeface="Cambria Math" charset="0"/>
                            <a:cs typeface="Cambria Math" charset="0"/>
                          </a:rPr>
                        </m:ctrlPr>
                      </m:sSupPr>
                      <m:e>
                        <m:r>
                          <a:rPr lang="en-US" sz="1400" i="1">
                            <a:solidFill>
                              <a:prstClr val="black"/>
                            </a:solidFill>
                            <a:latin typeface="Cambria Math" charset="0"/>
                            <a:ea typeface="Cambria Math" charset="0"/>
                            <a:cs typeface="Cambria Math" charset="0"/>
                          </a:rPr>
                          <m:t>𝑒</m:t>
                        </m:r>
                      </m:e>
                      <m:sup>
                        <m:r>
                          <a:rPr lang="en-US" sz="1400" i="1">
                            <a:solidFill>
                              <a:prstClr val="black"/>
                            </a:solidFill>
                            <a:latin typeface="Cambria Math" charset="0"/>
                            <a:ea typeface="Cambria Math" charset="0"/>
                            <a:cs typeface="Cambria Math" charset="0"/>
                          </a:rPr>
                          <m:t>+</m:t>
                        </m:r>
                      </m:sup>
                    </m:sSup>
                    <m:sSup>
                      <m:sSupPr>
                        <m:ctrlPr>
                          <a:rPr lang="is-IS" sz="1400" i="1">
                            <a:solidFill>
                              <a:prstClr val="black"/>
                            </a:solidFill>
                            <a:latin typeface="Cambria Math" charset="0"/>
                            <a:ea typeface="Cambria Math" charset="0"/>
                            <a:cs typeface="Cambria Math" charset="0"/>
                          </a:rPr>
                        </m:ctrlPr>
                      </m:sSupPr>
                      <m:e>
                        <m:r>
                          <a:rPr lang="en-US" sz="1400" i="1">
                            <a:solidFill>
                              <a:prstClr val="black"/>
                            </a:solidFill>
                            <a:latin typeface="Cambria Math" charset="0"/>
                            <a:ea typeface="Cambria Math" charset="0"/>
                            <a:cs typeface="Cambria Math" charset="0"/>
                          </a:rPr>
                          <m:t>𝑒</m:t>
                        </m:r>
                      </m:e>
                      <m:sup>
                        <m:r>
                          <a:rPr lang="is-IS" sz="1400" i="1">
                            <a:solidFill>
                              <a:prstClr val="black"/>
                            </a:solidFill>
                            <a:latin typeface="Cambria Math" charset="0"/>
                            <a:ea typeface="Cambria Math" charset="0"/>
                            <a:cs typeface="Cambria Math" charset="0"/>
                          </a:rPr>
                          <m:t>−</m:t>
                        </m:r>
                      </m:sup>
                    </m:sSup>
                    <m:r>
                      <a:rPr lang="is-IS" sz="1400" i="1">
                        <a:solidFill>
                          <a:prstClr val="black"/>
                        </a:solidFill>
                        <a:latin typeface="Cambria Math" charset="0"/>
                        <a:ea typeface="Cambria Math" charset="0"/>
                        <a:cs typeface="Cambria Math" charset="0"/>
                      </a:rPr>
                      <m:t> </m:t>
                    </m:r>
                    <m:r>
                      <m:rPr>
                        <m:nor/>
                      </m:rPr>
                      <a:rPr lang="is-IS" sz="1400">
                        <a:solidFill>
                          <a:prstClr val="black"/>
                        </a:solidFill>
                        <a:latin typeface="+mn-lt"/>
                        <a:ea typeface="Cambria Math" charset="0"/>
                        <a:cs typeface="Cambria Math" charset="0"/>
                      </a:rPr>
                      <m:t>→</m:t>
                    </m:r>
                    <m:sSup>
                      <m:sSupPr>
                        <m:ctrlPr>
                          <a:rPr lang="is-IS" sz="1400" i="1">
                            <a:solidFill>
                              <a:prstClr val="black"/>
                            </a:solidFill>
                            <a:latin typeface="Cambria Math" charset="0"/>
                            <a:ea typeface="Cambria Math" charset="0"/>
                            <a:cs typeface="Cambria Math" charset="0"/>
                          </a:rPr>
                        </m:ctrlPr>
                      </m:sSupPr>
                      <m:e>
                        <m:r>
                          <a:rPr lang="en-US" sz="1400" i="1">
                            <a:solidFill>
                              <a:prstClr val="black"/>
                            </a:solidFill>
                            <a:latin typeface="Cambria Math" charset="0"/>
                            <a:ea typeface="Cambria Math" charset="0"/>
                            <a:cs typeface="Cambria Math" charset="0"/>
                          </a:rPr>
                          <m:t> </m:t>
                        </m:r>
                        <m:r>
                          <a:rPr lang="is-IS" sz="1400" i="1">
                            <a:solidFill>
                              <a:prstClr val="black"/>
                            </a:solidFill>
                            <a:latin typeface="Cambria Math" charset="0"/>
                            <a:ea typeface="Cambria Math" charset="0"/>
                            <a:cs typeface="Cambria Math" charset="0"/>
                          </a:rPr>
                          <m:t>𝜇</m:t>
                        </m:r>
                      </m:e>
                      <m:sup>
                        <m:r>
                          <a:rPr lang="en-US" sz="1400" i="1">
                            <a:solidFill>
                              <a:prstClr val="black"/>
                            </a:solidFill>
                            <a:latin typeface="Cambria Math" charset="0"/>
                            <a:ea typeface="Cambria Math" charset="0"/>
                            <a:cs typeface="Cambria Math" charset="0"/>
                          </a:rPr>
                          <m:t>+</m:t>
                        </m:r>
                      </m:sup>
                    </m:sSup>
                    <m:sSup>
                      <m:sSupPr>
                        <m:ctrlPr>
                          <a:rPr lang="is-IS" sz="1400" i="1">
                            <a:solidFill>
                              <a:prstClr val="black"/>
                            </a:solidFill>
                            <a:latin typeface="Cambria Math" charset="0"/>
                            <a:ea typeface="Cambria Math" charset="0"/>
                            <a:cs typeface="Cambria Math" charset="0"/>
                          </a:rPr>
                        </m:ctrlPr>
                      </m:sSupPr>
                      <m:e>
                        <m:r>
                          <a:rPr lang="is-IS" sz="1400" i="1">
                            <a:solidFill>
                              <a:prstClr val="black"/>
                            </a:solidFill>
                            <a:latin typeface="Cambria Math" charset="0"/>
                            <a:ea typeface="Cambria Math" charset="0"/>
                            <a:cs typeface="Cambria Math" charset="0"/>
                          </a:rPr>
                          <m:t>𝜇</m:t>
                        </m:r>
                      </m:e>
                      <m:sup>
                        <m:r>
                          <a:rPr lang="is-IS" sz="1400" i="1">
                            <a:solidFill>
                              <a:prstClr val="black"/>
                            </a:solidFill>
                            <a:latin typeface="Cambria Math" charset="0"/>
                            <a:ea typeface="Cambria Math" charset="0"/>
                            <a:cs typeface="Cambria Math" charset="0"/>
                          </a:rPr>
                          <m:t>−</m:t>
                        </m:r>
                      </m:sup>
                    </m:sSup>
                    <m:r>
                      <a:rPr lang="en-US" sz="1400" i="1">
                        <a:solidFill>
                          <a:prstClr val="black"/>
                        </a:solidFill>
                        <a:latin typeface="Cambria Math" charset="0"/>
                        <a:ea typeface="Cambria Math" charset="0"/>
                        <a:cs typeface="Cambria Math" charset="0"/>
                      </a:rPr>
                      <m:t>)</m:t>
                    </m:r>
                  </m:oMath>
                </a14:m>
                <a:r>
                  <a:rPr lang="en-US" sz="1400" dirty="0">
                    <a:latin typeface="+mn-lt"/>
                  </a:rPr>
                  <a:t> </a:t>
                </a:r>
                <a14:m>
                  <m:oMath xmlns:m="http://schemas.openxmlformats.org/officeDocument/2006/math">
                    <m:r>
                      <a:rPr lang="en-US" sz="1400" i="1" dirty="0">
                        <a:latin typeface="Cambria Math" charset="0"/>
                        <a:ea typeface="Cambria Math" charset="0"/>
                        <a:cs typeface="Cambria Math" charset="0"/>
                      </a:rPr>
                      <m:t>~</m:t>
                    </m:r>
                  </m:oMath>
                </a14:m>
                <a:r>
                  <a:rPr lang="en-US" sz="1400" dirty="0">
                    <a:latin typeface="+mn-lt"/>
                  </a:rPr>
                  <a:t> 1</a:t>
                </a:r>
                <a14:m>
                  <m:oMath xmlns:m="http://schemas.openxmlformats.org/officeDocument/2006/math">
                    <m:r>
                      <a:rPr lang="en-US" sz="1400" dirty="0">
                        <a:latin typeface="Cambria Math" charset="0"/>
                        <a:ea typeface="Cambria Math" charset="0"/>
                        <a:cs typeface="Cambria Math" charset="0"/>
                      </a:rPr>
                      <m:t> </m:t>
                    </m:r>
                    <m:r>
                      <a:rPr lang="en-US" sz="1400" i="1" dirty="0">
                        <a:latin typeface="Cambria Math" charset="0"/>
                        <a:ea typeface="Cambria Math" charset="0"/>
                        <a:cs typeface="Cambria Math" charset="0"/>
                      </a:rPr>
                      <m:t>𝜇</m:t>
                    </m:r>
                  </m:oMath>
                </a14:m>
                <a:r>
                  <a:rPr lang="en-US" sz="1400" dirty="0" smtClean="0">
                    <a:latin typeface="+mn-lt"/>
                  </a:rPr>
                  <a:t>b</a:t>
                </a:r>
              </a:p>
              <a:p>
                <a:pPr>
                  <a:spcBef>
                    <a:spcPts val="0"/>
                  </a:spcBef>
                </a:pPr>
                <a:r>
                  <a:rPr lang="en-US" sz="1400" b="1" dirty="0" smtClean="0">
                    <a:solidFill>
                      <a:srgbClr val="800000"/>
                    </a:solidFill>
                    <a:latin typeface="+mn-lt"/>
                  </a:rPr>
                  <a:t>high </a:t>
                </a:r>
                <a:r>
                  <a:rPr lang="en-US" sz="1400" b="1" dirty="0">
                    <a:solidFill>
                      <a:srgbClr val="800000"/>
                    </a:solidFill>
                    <a:latin typeface="+mn-lt"/>
                  </a:rPr>
                  <a:t>heat load </a:t>
                </a:r>
                <a:r>
                  <a:rPr lang="en-US" sz="1400" dirty="0">
                    <a:latin typeface="+mn-lt"/>
                  </a:rPr>
                  <a:t>and</a:t>
                </a:r>
                <a:r>
                  <a:rPr lang="en-US" sz="1400" b="1" dirty="0">
                    <a:solidFill>
                      <a:srgbClr val="800000"/>
                    </a:solidFill>
                    <a:latin typeface="+mn-lt"/>
                  </a:rPr>
                  <a:t> stress</a:t>
                </a:r>
                <a:r>
                  <a:rPr lang="en-US" sz="1400" dirty="0">
                    <a:latin typeface="+mn-lt"/>
                  </a:rPr>
                  <a:t> in </a:t>
                </a:r>
                <a:r>
                  <a:rPr lang="en-US" sz="1400" dirty="0" err="1">
                    <a:latin typeface="+mn-lt"/>
                  </a:rPr>
                  <a:t>μ</a:t>
                </a:r>
                <a:r>
                  <a:rPr lang="en-US" sz="1400" dirty="0">
                    <a:latin typeface="+mn-lt"/>
                  </a:rPr>
                  <a:t> production </a:t>
                </a:r>
                <a:r>
                  <a:rPr lang="en-US" sz="1400" dirty="0" smtClean="0">
                    <a:latin typeface="+mn-lt"/>
                  </a:rPr>
                  <a:t>target</a:t>
                </a:r>
              </a:p>
              <a:p>
                <a:pPr>
                  <a:spcBef>
                    <a:spcPts val="0"/>
                  </a:spcBef>
                </a:pPr>
                <a:r>
                  <a:rPr lang="en-US" sz="1400" b="1" dirty="0">
                    <a:solidFill>
                      <a:srgbClr val="800000"/>
                    </a:solidFill>
                    <a:latin typeface="+mn-lt"/>
                  </a:rPr>
                  <a:t>synchrotron power</a:t>
                </a:r>
                <a:r>
                  <a:rPr lang="it-IT" sz="1400" b="1" dirty="0">
                    <a:solidFill>
                      <a:srgbClr val="800000"/>
                    </a:solidFill>
                    <a:latin typeface="+mn-lt"/>
                  </a:rPr>
                  <a:t> </a:t>
                </a:r>
                <a:r>
                  <a:rPr lang="it-IT" sz="1400" dirty="0">
                    <a:latin typeface="+mn-lt"/>
                  </a:rPr>
                  <a:t>O(100 MW) </a:t>
                </a:r>
                <a:r>
                  <a:rPr lang="it-IT" sz="1400" b="1" dirty="0">
                    <a:solidFill>
                      <a:srgbClr val="800000"/>
                    </a:solidFill>
                    <a:latin typeface="+mn-lt"/>
                    <a:sym typeface="Wingdings"/>
                  </a:rPr>
                  <a:t> </a:t>
                </a:r>
                <a:r>
                  <a:rPr lang="en-US" sz="1400" dirty="0">
                    <a:latin typeface="+mn-lt"/>
                  </a:rPr>
                  <a:t>available 45 GeV positron </a:t>
                </a:r>
                <a:r>
                  <a:rPr lang="en-US" sz="1400" dirty="0" smtClean="0">
                    <a:latin typeface="+mn-lt"/>
                  </a:rPr>
                  <a:t>sources</a:t>
                </a:r>
                <a:endParaRPr lang="en-US" sz="1400" dirty="0">
                  <a:latin typeface="+mn-lt"/>
                </a:endParaRPr>
              </a:p>
            </p:txBody>
          </p:sp>
        </mc:Choice>
        <mc:Fallback xmlns="">
          <p:sp>
            <p:nvSpPr>
              <p:cNvPr id="6" name="Rectangle 5"/>
              <p:cNvSpPr>
                <a:spLocks noRot="1" noChangeAspect="1" noMove="1" noResize="1" noEditPoints="1" noAdjustHandles="1" noChangeArrowheads="1" noChangeShapeType="1" noTextEdit="1"/>
              </p:cNvSpPr>
              <p:nvPr/>
            </p:nvSpPr>
            <p:spPr>
              <a:xfrm>
                <a:off x="2574032" y="5763924"/>
                <a:ext cx="5814392" cy="954107"/>
              </a:xfrm>
              <a:prstGeom prst="rect">
                <a:avLst/>
              </a:prstGeom>
              <a:blipFill rotWithShape="0">
                <a:blip r:embed="rId5"/>
                <a:stretch>
                  <a:fillRect l="-314" t="-5128" b="-6410"/>
                </a:stretch>
              </a:blipFill>
            </p:spPr>
            <p:txBody>
              <a:bodyPr/>
              <a:lstStyle/>
              <a:p>
                <a:r>
                  <a:rPr lang="en-US">
                    <a:noFill/>
                  </a:rPr>
                  <a:t> </a:t>
                </a:r>
              </a:p>
            </p:txBody>
          </p:sp>
        </mc:Fallback>
      </mc:AlternateContent>
      <p:pic>
        <p:nvPicPr>
          <p:cNvPr id="13" name="Picture 28" descr="age1image59177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99" y="1300510"/>
            <a:ext cx="730811" cy="81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1764" y="3360937"/>
            <a:ext cx="350568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indent="0" algn="ctr">
              <a:buNone/>
            </a:pPr>
            <a:r>
              <a:rPr lang="en-US" b="1" i="1" dirty="0" smtClean="0">
                <a:latin typeface="+mn-lt"/>
              </a:rPr>
              <a:t>MUON JINST</a:t>
            </a:r>
            <a:r>
              <a:rPr lang="en-US" b="1" i="1" dirty="0">
                <a:latin typeface="+mn-lt"/>
              </a:rPr>
              <a:t>, </a:t>
            </a:r>
            <a:r>
              <a:rPr lang="en-US" b="1" i="1" dirty="0" smtClean="0">
                <a:latin typeface="+mn-lt"/>
              </a:rPr>
              <a:t> </a:t>
            </a:r>
            <a:r>
              <a:rPr lang="en-US" b="1" dirty="0" smtClean="0">
                <a:hlinkClick r:id="rId7" action="ppaction://hlinkfile"/>
              </a:rPr>
              <a:t>shorturl.at/kxKU7</a:t>
            </a:r>
            <a:endParaRPr lang="en-US" b="1" dirty="0"/>
          </a:p>
        </p:txBody>
      </p:sp>
    </p:spTree>
    <p:extLst>
      <p:ext uri="{BB962C8B-B14F-4D97-AF65-F5344CB8AC3E}">
        <p14:creationId xmlns:p14="http://schemas.microsoft.com/office/powerpoint/2010/main" val="727678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335" y="244020"/>
            <a:ext cx="8100392" cy="519530"/>
          </a:xfrm>
        </p:spPr>
        <p:txBody>
          <a:bodyPr>
            <a:noAutofit/>
          </a:bodyPr>
          <a:lstStyle/>
          <a:p>
            <a:r>
              <a:rPr lang="en-US" sz="4000" dirty="0"/>
              <a:t>Proton-driven </a:t>
            </a:r>
            <a:r>
              <a:rPr lang="en-US" sz="4000" dirty="0" err="1"/>
              <a:t>Muon</a:t>
            </a:r>
            <a:r>
              <a:rPr lang="en-US" sz="4000" dirty="0"/>
              <a:t> Collider Concept</a:t>
            </a:r>
          </a:p>
        </p:txBody>
      </p:sp>
      <p:pic>
        <p:nvPicPr>
          <p:cNvPr id="4" name="Picture 3" descr="p4.tiff"/>
          <p:cNvPicPr>
            <a:picLocks noChangeAspect="1"/>
          </p:cNvPicPr>
          <p:nvPr/>
        </p:nvPicPr>
        <p:blipFill>
          <a:blip r:embed="rId2"/>
          <a:srcRect b="50107"/>
          <a:stretch>
            <a:fillRect/>
          </a:stretch>
        </p:blipFill>
        <p:spPr>
          <a:xfrm>
            <a:off x="0" y="2004744"/>
            <a:ext cx="9144000" cy="2259717"/>
          </a:xfrm>
          <a:prstGeom prst="rect">
            <a:avLst/>
          </a:prstGeom>
        </p:spPr>
      </p:pic>
      <p:sp>
        <p:nvSpPr>
          <p:cNvPr id="5" name="TextBox 4"/>
          <p:cNvSpPr txBox="1"/>
          <p:nvPr/>
        </p:nvSpPr>
        <p:spPr>
          <a:xfrm>
            <a:off x="2" y="4317812"/>
            <a:ext cx="2483766" cy="1631216"/>
          </a:xfrm>
          <a:prstGeom prst="rect">
            <a:avLst/>
          </a:prstGeom>
          <a:noFill/>
        </p:spPr>
        <p:txBody>
          <a:bodyPr wrap="square" rtlCol="0">
            <a:spAutoFit/>
          </a:bodyPr>
          <a:lstStyle/>
          <a:p>
            <a:r>
              <a:rPr lang="en-US" b="1" dirty="0" smtClean="0">
                <a:latin typeface="+mn-lt"/>
              </a:rPr>
              <a:t>Short, intense proton bunches to produce </a:t>
            </a:r>
            <a:r>
              <a:rPr lang="en-US" b="1" dirty="0" err="1" smtClean="0">
                <a:latin typeface="+mn-lt"/>
              </a:rPr>
              <a:t>hadronic</a:t>
            </a:r>
            <a:r>
              <a:rPr lang="en-US" b="1" dirty="0" smtClean="0">
                <a:latin typeface="+mn-lt"/>
              </a:rPr>
              <a:t> showers</a:t>
            </a:r>
          </a:p>
          <a:p>
            <a:endParaRPr lang="en-US" sz="1000" b="1" dirty="0" smtClean="0">
              <a:latin typeface="+mn-lt"/>
            </a:endParaRPr>
          </a:p>
          <a:p>
            <a:r>
              <a:rPr lang="en-US" b="1" dirty="0" err="1" smtClean="0">
                <a:latin typeface="+mn-lt"/>
              </a:rPr>
              <a:t>Pions</a:t>
            </a:r>
            <a:r>
              <a:rPr lang="en-US" b="1" dirty="0" smtClean="0">
                <a:latin typeface="+mn-lt"/>
              </a:rPr>
              <a:t> decay into </a:t>
            </a:r>
            <a:r>
              <a:rPr lang="en-US" b="1" dirty="0" err="1" smtClean="0">
                <a:latin typeface="+mn-lt"/>
              </a:rPr>
              <a:t>muons</a:t>
            </a:r>
            <a:r>
              <a:rPr lang="en-US" b="1" dirty="0" smtClean="0">
                <a:latin typeface="+mn-lt"/>
              </a:rPr>
              <a:t> that can be captured</a:t>
            </a:r>
          </a:p>
        </p:txBody>
      </p:sp>
      <p:sp>
        <p:nvSpPr>
          <p:cNvPr id="6" name="TextBox 5"/>
          <p:cNvSpPr txBox="1"/>
          <p:nvPr/>
        </p:nvSpPr>
        <p:spPr>
          <a:xfrm>
            <a:off x="2734992" y="4300226"/>
            <a:ext cx="2701104" cy="646331"/>
          </a:xfrm>
          <a:prstGeom prst="rect">
            <a:avLst/>
          </a:prstGeom>
          <a:noFill/>
        </p:spPr>
        <p:txBody>
          <a:bodyPr wrap="square" rtlCol="0">
            <a:spAutoFit/>
          </a:bodyPr>
          <a:lstStyle/>
          <a:p>
            <a:r>
              <a:rPr lang="en-US" b="1" dirty="0" err="1" smtClean="0">
                <a:latin typeface="+mn-lt"/>
              </a:rPr>
              <a:t>Muon</a:t>
            </a:r>
            <a:r>
              <a:rPr lang="en-US" b="1" dirty="0" smtClean="0">
                <a:latin typeface="+mn-lt"/>
              </a:rPr>
              <a:t> are captured, bunched and then cooled</a:t>
            </a:r>
          </a:p>
        </p:txBody>
      </p:sp>
      <p:sp>
        <p:nvSpPr>
          <p:cNvPr id="7" name="TextBox 6"/>
          <p:cNvSpPr txBox="1"/>
          <p:nvPr/>
        </p:nvSpPr>
        <p:spPr>
          <a:xfrm>
            <a:off x="5878376" y="4308390"/>
            <a:ext cx="1789968" cy="646331"/>
          </a:xfrm>
          <a:prstGeom prst="rect">
            <a:avLst/>
          </a:prstGeom>
          <a:noFill/>
        </p:spPr>
        <p:txBody>
          <a:bodyPr wrap="square" rtlCol="0">
            <a:spAutoFit/>
          </a:bodyPr>
          <a:lstStyle/>
          <a:p>
            <a:r>
              <a:rPr lang="en-US" b="1" dirty="0" smtClean="0">
                <a:latin typeface="+mn-lt"/>
              </a:rPr>
              <a:t>Acceleration to collision energy</a:t>
            </a:r>
          </a:p>
        </p:txBody>
      </p:sp>
      <p:sp>
        <p:nvSpPr>
          <p:cNvPr id="8" name="TextBox 7"/>
          <p:cNvSpPr txBox="1"/>
          <p:nvPr/>
        </p:nvSpPr>
        <p:spPr>
          <a:xfrm>
            <a:off x="7952153" y="4308390"/>
            <a:ext cx="1012335" cy="369332"/>
          </a:xfrm>
          <a:prstGeom prst="rect">
            <a:avLst/>
          </a:prstGeom>
          <a:noFill/>
        </p:spPr>
        <p:txBody>
          <a:bodyPr wrap="square" rtlCol="0">
            <a:spAutoFit/>
          </a:bodyPr>
          <a:lstStyle/>
          <a:p>
            <a:r>
              <a:rPr lang="en-US" b="1" dirty="0" smtClean="0">
                <a:latin typeface="+mn-lt"/>
              </a:rPr>
              <a:t>Collision</a:t>
            </a:r>
          </a:p>
        </p:txBody>
      </p:sp>
      <p:sp>
        <p:nvSpPr>
          <p:cNvPr id="10" name="Slide Number Placeholder 9"/>
          <p:cNvSpPr>
            <a:spLocks noGrp="1"/>
          </p:cNvSpPr>
          <p:nvPr>
            <p:ph type="sldNum" sz="quarter" idx="12"/>
          </p:nvPr>
        </p:nvSpPr>
        <p:spPr/>
        <p:txBody>
          <a:bodyPr/>
          <a:lstStyle/>
          <a:p>
            <a:fld id="{3478A56A-6164-B14D-A8F7-980D09C4DD92}" type="slidenum">
              <a:rPr lang="en-US" smtClean="0"/>
              <a:pPr/>
              <a:t>14</a:t>
            </a:fld>
            <a:endParaRPr lang="en-US"/>
          </a:p>
        </p:txBody>
      </p:sp>
      <p:pic>
        <p:nvPicPr>
          <p:cNvPr id="11" name="Picture 28" descr="age1image59177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 y="-38887"/>
            <a:ext cx="1062855" cy="118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35696" y="6057558"/>
            <a:ext cx="6236288"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indent="0" algn="ctr">
              <a:buNone/>
            </a:pPr>
            <a:r>
              <a:rPr lang="en-US" b="1" i="1" dirty="0">
                <a:latin typeface="+mn-lt"/>
              </a:rPr>
              <a:t>"Muon Accelerator for Particle Physics," JINST, </a:t>
            </a:r>
          </a:p>
          <a:p>
            <a:pPr marL="0" indent="0" algn="ctr">
              <a:buNone/>
            </a:pPr>
            <a:r>
              <a:rPr lang="en-US" i="1" dirty="0">
                <a:latin typeface="+mn-lt"/>
                <a:hlinkClick r:id="rId4"/>
              </a:rPr>
              <a:t>https://iopscience.iop.org/journal/1748-0221/page/extraproc46</a:t>
            </a:r>
            <a:endParaRPr lang="en-US" i="1" dirty="0">
              <a:latin typeface="+mn-lt"/>
            </a:endParaRPr>
          </a:p>
        </p:txBody>
      </p:sp>
      <p:sp>
        <p:nvSpPr>
          <p:cNvPr id="12" name="Rectangle 11"/>
          <p:cNvSpPr/>
          <p:nvPr/>
        </p:nvSpPr>
        <p:spPr>
          <a:xfrm>
            <a:off x="977151" y="1028064"/>
            <a:ext cx="8139921" cy="923330"/>
          </a:xfrm>
          <a:prstGeom prst="rect">
            <a:avLst/>
          </a:prstGeom>
        </p:spPr>
        <p:txBody>
          <a:bodyPr wrap="square">
            <a:spAutoFit/>
          </a:bodyPr>
          <a:lstStyle/>
          <a:p>
            <a:r>
              <a:rPr lang="en-US" b="1" dirty="0">
                <a:solidFill>
                  <a:srgbClr val="800000"/>
                </a:solidFill>
                <a:latin typeface="+mn-lt"/>
              </a:rPr>
              <a:t>US M</a:t>
            </a:r>
            <a:r>
              <a:rPr lang="en-US" dirty="0">
                <a:solidFill>
                  <a:srgbClr val="800000"/>
                </a:solidFill>
                <a:latin typeface="+mn-lt"/>
              </a:rPr>
              <a:t>uon</a:t>
            </a:r>
            <a:r>
              <a:rPr lang="en-US" b="1" dirty="0">
                <a:solidFill>
                  <a:srgbClr val="800000"/>
                </a:solidFill>
                <a:latin typeface="+mn-lt"/>
              </a:rPr>
              <a:t> A</a:t>
            </a:r>
            <a:r>
              <a:rPr lang="en-US" dirty="0">
                <a:solidFill>
                  <a:srgbClr val="800000"/>
                </a:solidFill>
                <a:latin typeface="+mn-lt"/>
              </a:rPr>
              <a:t>ccelerator</a:t>
            </a:r>
            <a:r>
              <a:rPr lang="en-US" b="1" dirty="0">
                <a:solidFill>
                  <a:srgbClr val="800000"/>
                </a:solidFill>
                <a:latin typeface="+mn-lt"/>
              </a:rPr>
              <a:t> P</a:t>
            </a:r>
            <a:r>
              <a:rPr lang="en-US" dirty="0">
                <a:solidFill>
                  <a:srgbClr val="800000"/>
                </a:solidFill>
                <a:latin typeface="+mn-lt"/>
              </a:rPr>
              <a:t>rogram</a:t>
            </a:r>
            <a:r>
              <a:rPr lang="en-US" b="1" dirty="0">
                <a:solidFill>
                  <a:srgbClr val="800000"/>
                </a:solidFill>
                <a:latin typeface="+mn-lt"/>
              </a:rPr>
              <a:t> </a:t>
            </a:r>
            <a:r>
              <a:rPr lang="mr-IN" b="1" dirty="0">
                <a:solidFill>
                  <a:srgbClr val="800000"/>
                </a:solidFill>
                <a:latin typeface="+mn-lt"/>
              </a:rPr>
              <a:t>–</a:t>
            </a:r>
            <a:r>
              <a:rPr lang="en-US" b="1" dirty="0">
                <a:solidFill>
                  <a:srgbClr val="800000"/>
                </a:solidFill>
                <a:latin typeface="+mn-lt"/>
              </a:rPr>
              <a:t> MAP, </a:t>
            </a:r>
            <a:r>
              <a:rPr lang="en-US" dirty="0">
                <a:latin typeface="+mn-lt"/>
              </a:rPr>
              <a:t>launched in </a:t>
            </a:r>
            <a:r>
              <a:rPr lang="en-US" b="1" dirty="0">
                <a:latin typeface="+mn-lt"/>
              </a:rPr>
              <a:t>2011, </a:t>
            </a:r>
            <a:r>
              <a:rPr lang="en-US" dirty="0" smtClean="0">
                <a:latin typeface="+mn-lt"/>
              </a:rPr>
              <a:t>wound down </a:t>
            </a:r>
            <a:r>
              <a:rPr lang="en-US" dirty="0">
                <a:latin typeface="+mn-lt"/>
              </a:rPr>
              <a:t>in </a:t>
            </a:r>
            <a:r>
              <a:rPr lang="en-US" b="1" dirty="0">
                <a:latin typeface="+mn-lt"/>
              </a:rPr>
              <a:t>2014</a:t>
            </a:r>
            <a:endParaRPr lang="en-US" dirty="0">
              <a:latin typeface="+mn-lt"/>
            </a:endParaRPr>
          </a:p>
          <a:p>
            <a:pPr marL="0" indent="0">
              <a:buNone/>
            </a:pPr>
            <a:r>
              <a:rPr lang="en-US" i="1" dirty="0">
                <a:latin typeface="+mn-lt"/>
              </a:rPr>
              <a:t>      MAP developed a </a:t>
            </a:r>
            <a:r>
              <a:rPr lang="en-US" b="1" i="1" dirty="0">
                <a:latin typeface="+mn-lt"/>
              </a:rPr>
              <a:t>proton driver scheme </a:t>
            </a:r>
            <a:r>
              <a:rPr lang="en-US" i="1" dirty="0">
                <a:latin typeface="+mn-lt"/>
              </a:rPr>
              <a:t>and addressed the feasibility of the </a:t>
            </a:r>
          </a:p>
          <a:p>
            <a:pPr marL="0" indent="0">
              <a:buNone/>
            </a:pPr>
            <a:r>
              <a:rPr lang="en-US" i="1" dirty="0">
                <a:latin typeface="+mn-lt"/>
              </a:rPr>
              <a:t>      novel technologies required for Muon Colliders and Neutrino Factories    </a:t>
            </a:r>
          </a:p>
        </p:txBody>
      </p:sp>
      <p:sp>
        <p:nvSpPr>
          <p:cNvPr id="14" name="TextBox 13"/>
          <p:cNvSpPr txBox="1"/>
          <p:nvPr/>
        </p:nvSpPr>
        <p:spPr>
          <a:xfrm>
            <a:off x="2483768" y="4994825"/>
            <a:ext cx="6660232" cy="923330"/>
          </a:xfrm>
          <a:prstGeom prst="rect">
            <a:avLst/>
          </a:prstGeom>
          <a:solidFill>
            <a:schemeClr val="accent6">
              <a:lumMod val="40000"/>
              <a:lumOff val="60000"/>
            </a:schemeClr>
          </a:solidFill>
        </p:spPr>
        <p:txBody>
          <a:bodyPr wrap="square" rtlCol="0">
            <a:spAutoFit/>
          </a:bodyPr>
          <a:lstStyle/>
          <a:p>
            <a:r>
              <a:rPr lang="en-US" b="1" dirty="0">
                <a:latin typeface="+mn-lt"/>
              </a:rPr>
              <a:t>D</a:t>
            </a:r>
            <a:r>
              <a:rPr lang="en-US" b="1" dirty="0" smtClean="0">
                <a:latin typeface="+mn-lt"/>
              </a:rPr>
              <a:t>esign is not complete but did not find anything that does not work</a:t>
            </a:r>
          </a:p>
          <a:p>
            <a:endParaRPr lang="en-US" b="1" dirty="0" smtClean="0">
              <a:latin typeface="+mn-lt"/>
            </a:endParaRPr>
          </a:p>
          <a:p>
            <a:r>
              <a:rPr lang="en-US" b="1" dirty="0" smtClean="0">
                <a:latin typeface="+mn-lt"/>
              </a:rPr>
              <a:t>No CDR exists </a:t>
            </a:r>
            <a:r>
              <a:rPr lang="en-US" b="1" dirty="0">
                <a:latin typeface="+mn-lt"/>
              </a:rPr>
              <a:t>N</a:t>
            </a:r>
            <a:r>
              <a:rPr lang="en-US" b="1" dirty="0" smtClean="0">
                <a:latin typeface="+mn-lt"/>
              </a:rPr>
              <a:t>o coherent baseline No reliable cost estimate</a:t>
            </a:r>
            <a:endParaRPr lang="en-US" b="1" dirty="0">
              <a:latin typeface="+mn-lt"/>
            </a:endParaRPr>
          </a:p>
        </p:txBody>
      </p:sp>
    </p:spTree>
    <p:extLst>
      <p:ext uri="{BB962C8B-B14F-4D97-AF65-F5344CB8AC3E}">
        <p14:creationId xmlns:p14="http://schemas.microsoft.com/office/powerpoint/2010/main" val="1347794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MuonColliderParameters_R5.pdf"/>
          <p:cNvPicPr>
            <a:picLocks noGrp="1" noChangeAspect="1"/>
          </p:cNvPicPr>
          <p:nvPr>
            <p:ph idx="1"/>
          </p:nvPr>
        </p:nvPicPr>
        <p:blipFill>
          <a:blip r:embed="rId3">
            <a:extLst>
              <a:ext uri="{28A0092B-C50C-407E-A947-70E740481C1C}">
                <a14:useLocalDpi xmlns:a14="http://schemas.microsoft.com/office/drawing/2010/main" val="0"/>
              </a:ext>
            </a:extLst>
          </a:blip>
          <a:srcRect t="-13237" b="-13237"/>
          <a:stretch>
            <a:fillRect/>
          </a:stretch>
        </p:blipFill>
        <p:spPr>
          <a:xfrm>
            <a:off x="165100" y="654686"/>
            <a:ext cx="8921750" cy="5362574"/>
          </a:xfrm>
        </p:spPr>
      </p:pic>
      <p:sp>
        <p:nvSpPr>
          <p:cNvPr id="2" name="Title 1"/>
          <p:cNvSpPr>
            <a:spLocks noGrp="1"/>
          </p:cNvSpPr>
          <p:nvPr>
            <p:ph type="title"/>
          </p:nvPr>
        </p:nvSpPr>
        <p:spPr>
          <a:xfrm>
            <a:off x="2294466" y="109538"/>
            <a:ext cx="6670022" cy="799182"/>
          </a:xfrm>
        </p:spPr>
        <p:txBody>
          <a:bodyPr>
            <a:noAutofit/>
          </a:bodyPr>
          <a:lstStyle/>
          <a:p>
            <a:r>
              <a:rPr lang="en-US" dirty="0"/>
              <a:t>Muon Collider Parameters</a:t>
            </a:r>
          </a:p>
        </p:txBody>
      </p:sp>
      <p:sp>
        <p:nvSpPr>
          <p:cNvPr id="8" name="Oval 7"/>
          <p:cNvSpPr/>
          <p:nvPr/>
        </p:nvSpPr>
        <p:spPr>
          <a:xfrm>
            <a:off x="3238500" y="26204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9" name="Oval 8"/>
          <p:cNvSpPr/>
          <p:nvPr/>
        </p:nvSpPr>
        <p:spPr>
          <a:xfrm>
            <a:off x="6604000" y="2175918"/>
            <a:ext cx="2616200" cy="3556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83" name="Rectangle 82"/>
          <p:cNvSpPr/>
          <p:nvPr/>
        </p:nvSpPr>
        <p:spPr>
          <a:xfrm>
            <a:off x="7453237" y="5423728"/>
            <a:ext cx="1602316" cy="897466"/>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prstClr val="black"/>
                </a:solidFill>
                <a:latin typeface="Arial"/>
              </a:rPr>
              <a:t>Site Radiation mitigation with depth and lattice design:  ≤ 10 </a:t>
            </a:r>
            <a:r>
              <a:rPr lang="en-US" sz="1400" dirty="0" err="1">
                <a:solidFill>
                  <a:prstClr val="black"/>
                </a:solidFill>
                <a:latin typeface="Arial"/>
              </a:rPr>
              <a:t>TeV</a:t>
            </a:r>
            <a:endParaRPr lang="en-US" sz="1400" dirty="0">
              <a:solidFill>
                <a:prstClr val="black"/>
              </a:solidFill>
              <a:latin typeface="Arial"/>
            </a:endParaRPr>
          </a:p>
        </p:txBody>
      </p:sp>
      <p:cxnSp>
        <p:nvCxnSpPr>
          <p:cNvPr id="84" name="Straight Arrow Connector 83"/>
          <p:cNvCxnSpPr>
            <a:stCxn id="85" idx="0"/>
          </p:cNvCxnSpPr>
          <p:nvPr/>
        </p:nvCxnSpPr>
        <p:spPr>
          <a:xfrm flipH="1" flipV="1">
            <a:off x="4826000" y="2620418"/>
            <a:ext cx="560807" cy="3077618"/>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4131739" y="5698036"/>
            <a:ext cx="2510135" cy="523220"/>
          </a:xfrm>
          <a:prstGeom prst="rect">
            <a:avLst/>
          </a:prstGeom>
          <a:solidFill>
            <a:schemeClr val="bg2"/>
          </a:solidFill>
          <a:ln w="25400">
            <a:solidFill>
              <a:srgbClr val="000090"/>
            </a:solidFill>
          </a:ln>
        </p:spPr>
        <p:txBody>
          <a:bodyPr wrap="none" rtlCol="0">
            <a:spAutoFit/>
          </a:bodyPr>
          <a:lstStyle/>
          <a:p>
            <a:pPr algn="ctr"/>
            <a:r>
              <a:rPr lang="en-US" sz="1400" dirty="0">
                <a:solidFill>
                  <a:srgbClr val="000090"/>
                </a:solidFill>
                <a:latin typeface="Arial"/>
              </a:rPr>
              <a:t>Success of advanced cooling </a:t>
            </a:r>
            <a:br>
              <a:rPr lang="en-US" sz="1400" dirty="0">
                <a:solidFill>
                  <a:srgbClr val="000090"/>
                </a:solidFill>
                <a:latin typeface="Arial"/>
              </a:rPr>
            </a:br>
            <a:r>
              <a:rPr lang="en-US" sz="1400" dirty="0">
                <a:solidFill>
                  <a:srgbClr val="000090"/>
                </a:solidFill>
                <a:latin typeface="Arial"/>
              </a:rPr>
              <a:t>concepts </a:t>
            </a:r>
            <a:r>
              <a:rPr lang="en-US" sz="1400" dirty="0">
                <a:solidFill>
                  <a:srgbClr val="000090"/>
                </a:solidFill>
                <a:latin typeface="Wingdings 3" charset="2"/>
                <a:cs typeface="Wingdings 3" charset="2"/>
              </a:rPr>
              <a:t>a</a:t>
            </a:r>
            <a:r>
              <a:rPr lang="en-US" sz="1400" dirty="0">
                <a:solidFill>
                  <a:srgbClr val="000090"/>
                </a:solidFill>
                <a:latin typeface="Arial"/>
                <a:cs typeface="Wingdings 3" charset="2"/>
              </a:rPr>
              <a:t> several × 10</a:t>
            </a:r>
            <a:r>
              <a:rPr lang="en-US" sz="1400" baseline="30000" dirty="0">
                <a:solidFill>
                  <a:srgbClr val="000090"/>
                </a:solidFill>
                <a:latin typeface="Arial"/>
                <a:cs typeface="Wingdings 3" charset="2"/>
              </a:rPr>
              <a:t>32</a:t>
            </a:r>
          </a:p>
        </p:txBody>
      </p:sp>
      <p:cxnSp>
        <p:nvCxnSpPr>
          <p:cNvPr id="88" name="Straight Connector 87"/>
          <p:cNvCxnSpPr>
            <a:stCxn id="89" idx="0"/>
            <a:endCxn id="8" idx="3"/>
          </p:cNvCxnSpPr>
          <p:nvPr/>
        </p:nvCxnSpPr>
        <p:spPr>
          <a:xfrm flipV="1">
            <a:off x="1790701" y="2923942"/>
            <a:ext cx="1830933" cy="276559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50334" y="5689539"/>
            <a:ext cx="2480733" cy="738664"/>
          </a:xfrm>
          <a:prstGeom prst="rect">
            <a:avLst/>
          </a:prstGeom>
          <a:solidFill>
            <a:schemeClr val="accent1">
              <a:lumMod val="40000"/>
              <a:lumOff val="60000"/>
            </a:schemeClr>
          </a:solidFill>
          <a:ln w="12700">
            <a:solidFill>
              <a:srgbClr val="FF0000"/>
            </a:solidFill>
          </a:ln>
        </p:spPr>
        <p:txBody>
          <a:bodyPr wrap="square" rtlCol="0">
            <a:spAutoFit/>
          </a:bodyPr>
          <a:lstStyle/>
          <a:p>
            <a:r>
              <a:rPr lang="en-US" sz="1400" dirty="0">
                <a:solidFill>
                  <a:srgbClr val="FF0000"/>
                </a:solidFill>
                <a:latin typeface="Arial"/>
              </a:rPr>
              <a:t>Exquisite Energy Resolution </a:t>
            </a:r>
            <a:br>
              <a:rPr lang="en-US" sz="1400" dirty="0">
                <a:solidFill>
                  <a:srgbClr val="FF0000"/>
                </a:solidFill>
                <a:latin typeface="Arial"/>
              </a:rPr>
            </a:br>
            <a:r>
              <a:rPr lang="en-US" sz="1400" dirty="0">
                <a:solidFill>
                  <a:srgbClr val="FF0000"/>
                </a:solidFill>
                <a:latin typeface="Arial"/>
              </a:rPr>
              <a:t>Allows Direct Measurement </a:t>
            </a:r>
          </a:p>
          <a:p>
            <a:r>
              <a:rPr lang="en-US" sz="1400" dirty="0">
                <a:solidFill>
                  <a:srgbClr val="FF0000"/>
                </a:solidFill>
                <a:latin typeface="Arial"/>
              </a:rPr>
              <a:t>of Higgs Width</a:t>
            </a:r>
          </a:p>
        </p:txBody>
      </p:sp>
      <p:grpSp>
        <p:nvGrpSpPr>
          <p:cNvPr id="15" name="Group 14"/>
          <p:cNvGrpSpPr>
            <a:grpSpLocks noChangeAspect="1"/>
          </p:cNvGrpSpPr>
          <p:nvPr/>
        </p:nvGrpSpPr>
        <p:grpSpPr>
          <a:xfrm>
            <a:off x="4234" y="-7611"/>
            <a:ext cx="1798158" cy="1780427"/>
            <a:chOff x="0" y="1143000"/>
            <a:chExt cx="2777524" cy="2743200"/>
          </a:xfrm>
        </p:grpSpPr>
        <p:pic>
          <p:nvPicPr>
            <p:cNvPr id="16" name="Picture 9" descr="Site_Map_072809_REVISED.jpg"/>
            <p:cNvPicPr>
              <a:picLocks noChangeAspect="1"/>
            </p:cNvPicPr>
            <p:nvPr/>
          </p:nvPicPr>
          <p:blipFill>
            <a:blip r:embed="rId4" cstate="print"/>
            <a:srcRect l="30226" t="2792" r="2159" b="2792"/>
            <a:stretch>
              <a:fillRect/>
            </a:stretch>
          </p:blipFill>
          <p:spPr bwMode="auto">
            <a:xfrm>
              <a:off x="0" y="1143000"/>
              <a:ext cx="2777524" cy="2743200"/>
            </a:xfrm>
            <a:prstGeom prst="rect">
              <a:avLst/>
            </a:prstGeom>
            <a:noFill/>
            <a:ln w="9525">
              <a:noFill/>
              <a:miter lim="800000"/>
              <a:headEnd/>
              <a:tailEnd/>
            </a:ln>
          </p:spPr>
        </p:pic>
        <p:sp>
          <p:nvSpPr>
            <p:cNvPr id="17" name="Rectangle 16"/>
            <p:cNvSpPr>
              <a:spLocks noChangeArrowheads="1"/>
            </p:cNvSpPr>
            <p:nvPr/>
          </p:nvSpPr>
          <p:spPr bwMode="auto">
            <a:xfrm>
              <a:off x="0" y="1219200"/>
              <a:ext cx="480721" cy="220002"/>
            </a:xfrm>
            <a:prstGeom prst="rect">
              <a:avLst/>
            </a:prstGeom>
            <a:solidFill>
              <a:schemeClr val="tx1"/>
            </a:solidFill>
            <a:ln w="9525" algn="ctr">
              <a:noFill/>
              <a:round/>
              <a:headEnd/>
              <a:tailEnd/>
            </a:ln>
          </p:spPr>
          <p:txBody>
            <a:bodyPr/>
            <a:lstStyle/>
            <a:p>
              <a:endParaRPr lang="en-US">
                <a:solidFill>
                  <a:prstClr val="black"/>
                </a:solidFill>
                <a:latin typeface="Arial"/>
              </a:endParaRPr>
            </a:p>
          </p:txBody>
        </p:sp>
      </p:grpSp>
      <p:sp>
        <p:nvSpPr>
          <p:cNvPr id="18" name="TextBox 17"/>
          <p:cNvSpPr txBox="1"/>
          <p:nvPr/>
        </p:nvSpPr>
        <p:spPr>
          <a:xfrm>
            <a:off x="5724128" y="806990"/>
            <a:ext cx="3024335"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1600" b="1" smtClean="0">
                <a:solidFill>
                  <a:srgbClr val="002060"/>
                </a:solidFill>
              </a:rPr>
              <a:t>M. </a:t>
            </a:r>
            <a:r>
              <a:rPr lang="en-US" sz="1600" b="1" dirty="0" smtClean="0">
                <a:solidFill>
                  <a:srgbClr val="002060"/>
                </a:solidFill>
              </a:rPr>
              <a:t>Palmer: </a:t>
            </a:r>
            <a:r>
              <a:rPr lang="en-US" sz="1600" b="1" dirty="0" smtClean="0">
                <a:solidFill>
                  <a:srgbClr val="002060"/>
                </a:solidFill>
                <a:hlinkClick r:id="rId5"/>
              </a:rPr>
              <a:t>https</a:t>
            </a:r>
            <a:r>
              <a:rPr lang="en-US" sz="1600" b="1" dirty="0">
                <a:solidFill>
                  <a:srgbClr val="002060"/>
                </a:solidFill>
                <a:hlinkClick r:id="rId5"/>
              </a:rPr>
              <a:t>://map.fnal.gov/</a:t>
            </a:r>
            <a:endParaRPr lang="en-US" sz="1600" b="1" dirty="0">
              <a:solidFill>
                <a:srgbClr val="002060"/>
              </a:solidFill>
            </a:endParaRPr>
          </a:p>
        </p:txBody>
      </p:sp>
      <p:sp>
        <p:nvSpPr>
          <p:cNvPr id="3" name="Slide Number Placeholder 2"/>
          <p:cNvSpPr>
            <a:spLocks noGrp="1"/>
          </p:cNvSpPr>
          <p:nvPr>
            <p:ph type="sldNum" sz="quarter" idx="12"/>
          </p:nvPr>
        </p:nvSpPr>
        <p:spPr/>
        <p:txBody>
          <a:bodyPr/>
          <a:lstStyle/>
          <a:p>
            <a:pPr>
              <a:defRPr/>
            </a:pPr>
            <a:fld id="{8132F8B2-CC17-8A43-B672-B4BE29CACF9C}" type="slidenum">
              <a:rPr lang="en-US" altLang="en-US" smtClean="0"/>
              <a:pPr>
                <a:defRPr/>
              </a:pPr>
              <a:t>15</a:t>
            </a:fld>
            <a:endParaRPr lang="en-US" altLang="en-US"/>
          </a:p>
        </p:txBody>
      </p:sp>
    </p:spTree>
    <p:extLst>
      <p:ext uri="{BB962C8B-B14F-4D97-AF65-F5344CB8AC3E}">
        <p14:creationId xmlns:p14="http://schemas.microsoft.com/office/powerpoint/2010/main" val="48152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dissolve">
                                      <p:cBhvr>
                                        <p:cTn id="18" dur="500"/>
                                        <p:tgtEl>
                                          <p:spTgt spid="89"/>
                                        </p:tgtEl>
                                      </p:cBhvr>
                                    </p:animEffect>
                                  </p:childTnLst>
                                </p:cTn>
                              </p:par>
                              <p:par>
                                <p:cTn id="19" presetID="9"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dissolve">
                                      <p:cBhvr>
                                        <p:cTn id="21" dur="500"/>
                                        <p:tgtEl>
                                          <p:spTgt spid="8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88"/>
                                        </p:tgtEl>
                                      </p:cBhvr>
                                    </p:animEffect>
                                    <p:set>
                                      <p:cBhvr>
                                        <p:cTn id="29" dur="1" fill="hold">
                                          <p:stCondLst>
                                            <p:cond delay="499"/>
                                          </p:stCondLst>
                                        </p:cTn>
                                        <p:tgtEl>
                                          <p:spTgt spid="88"/>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89"/>
                                        </p:tgtEl>
                                      </p:cBhvr>
                                    </p:animEffect>
                                    <p:set>
                                      <p:cBhvr>
                                        <p:cTn id="32" dur="1" fill="hold">
                                          <p:stCondLst>
                                            <p:cond delay="499"/>
                                          </p:stCondLst>
                                        </p:cTn>
                                        <p:tgtEl>
                                          <p:spTgt spid="8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additive="base">
                                        <p:cTn id="37" dur="500" fill="hold"/>
                                        <p:tgtEl>
                                          <p:spTgt spid="83"/>
                                        </p:tgtEl>
                                        <p:attrNameLst>
                                          <p:attrName>ppt_x</p:attrName>
                                        </p:attrNameLst>
                                      </p:cBhvr>
                                      <p:tavLst>
                                        <p:tav tm="0">
                                          <p:val>
                                            <p:strVal val="#ppt_x"/>
                                          </p:val>
                                        </p:tav>
                                        <p:tav tm="100000">
                                          <p:val>
                                            <p:strVal val="#ppt_x"/>
                                          </p:val>
                                        </p:tav>
                                      </p:tavLst>
                                    </p:anim>
                                    <p:anim calcmode="lin" valueType="num">
                                      <p:cBhvr additive="base">
                                        <p:cTn id="38"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500" fill="hold"/>
                                        <p:tgtEl>
                                          <p:spTgt spid="84"/>
                                        </p:tgtEl>
                                        <p:attrNameLst>
                                          <p:attrName>ppt_x</p:attrName>
                                        </p:attrNameLst>
                                      </p:cBhvr>
                                      <p:tavLst>
                                        <p:tav tm="0">
                                          <p:val>
                                            <p:strVal val="#ppt_x"/>
                                          </p:val>
                                        </p:tav>
                                        <p:tav tm="100000">
                                          <p:val>
                                            <p:strVal val="#ppt_x"/>
                                          </p:val>
                                        </p:tav>
                                      </p:tavLst>
                                    </p:anim>
                                    <p:anim calcmode="lin" valueType="num">
                                      <p:cBhvr additive="base">
                                        <p:cTn id="44" dur="500" fill="hold"/>
                                        <p:tgtEl>
                                          <p:spTgt spid="8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500" fill="hold"/>
                                        <p:tgtEl>
                                          <p:spTgt spid="85"/>
                                        </p:tgtEl>
                                        <p:attrNameLst>
                                          <p:attrName>ppt_x</p:attrName>
                                        </p:attrNameLst>
                                      </p:cBhvr>
                                      <p:tavLst>
                                        <p:tav tm="0">
                                          <p:val>
                                            <p:strVal val="#ppt_x"/>
                                          </p:val>
                                        </p:tav>
                                        <p:tav tm="100000">
                                          <p:val>
                                            <p:strVal val="#ppt_x"/>
                                          </p:val>
                                        </p:tav>
                                      </p:tavLst>
                                    </p:anim>
                                    <p:anim calcmode="lin" valueType="num">
                                      <p:cBhvr additive="base">
                                        <p:cTn id="4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83" grpId="0" animBg="1"/>
      <p:bldP spid="85" grpId="0" animBg="1"/>
      <p:bldP spid="89" grpId="0" animBg="1"/>
      <p:bldP spid="8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16</a:t>
            </a:fld>
            <a:endParaRPr lang="en-US" altLang="en-US" dirty="0"/>
          </a:p>
        </p:txBody>
      </p:sp>
      <p:pic>
        <p:nvPicPr>
          <p:cNvPr id="6" name="Picture 5">
            <a:extLst>
              <a:ext uri="{FF2B5EF4-FFF2-40B4-BE49-F238E27FC236}">
                <a16:creationId xmlns:a16="http://schemas.microsoft.com/office/drawing/2014/main" xmlns="" id="{994027A3-BA78-CD48-813C-7FBD95B5F6BF}"/>
              </a:ext>
            </a:extLst>
          </p:cNvPr>
          <p:cNvPicPr>
            <a:picLocks noChangeAspect="1"/>
          </p:cNvPicPr>
          <p:nvPr/>
        </p:nvPicPr>
        <p:blipFill>
          <a:blip r:embed="rId2"/>
          <a:stretch>
            <a:fillRect/>
          </a:stretch>
        </p:blipFill>
        <p:spPr>
          <a:xfrm>
            <a:off x="5226" y="718369"/>
            <a:ext cx="4302224" cy="2460623"/>
          </a:xfrm>
          <a:prstGeom prst="rect">
            <a:avLst/>
          </a:prstGeom>
        </p:spPr>
      </p:pic>
      <p:sp>
        <p:nvSpPr>
          <p:cNvPr id="7" name="TextBox 6"/>
          <p:cNvSpPr txBox="1"/>
          <p:nvPr/>
        </p:nvSpPr>
        <p:spPr>
          <a:xfrm>
            <a:off x="2051720" y="671807"/>
            <a:ext cx="2913362"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1600" b="1" dirty="0" smtClean="0">
                <a:solidFill>
                  <a:srgbClr val="002060"/>
                </a:solidFill>
              </a:rPr>
              <a:t>Nikolai </a:t>
            </a:r>
            <a:r>
              <a:rPr lang="en-US" sz="1600" b="1" dirty="0" err="1" smtClean="0">
                <a:solidFill>
                  <a:srgbClr val="002060"/>
                </a:solidFill>
              </a:rPr>
              <a:t>Mokhov</a:t>
            </a:r>
            <a:r>
              <a:rPr lang="en-US" sz="1600" b="1" dirty="0" smtClean="0">
                <a:solidFill>
                  <a:srgbClr val="002060"/>
                </a:solidFill>
              </a:rPr>
              <a:t> et al. - MARS15</a:t>
            </a:r>
            <a:endParaRPr lang="en-US" sz="1600" b="1" dirty="0">
              <a:solidFill>
                <a:srgbClr val="002060"/>
              </a:solidFill>
            </a:endParaRPr>
          </a:p>
        </p:txBody>
      </p:sp>
      <p:sp>
        <p:nvSpPr>
          <p:cNvPr id="12" name="Title 1"/>
          <p:cNvSpPr>
            <a:spLocks noGrp="1"/>
          </p:cNvSpPr>
          <p:nvPr>
            <p:ph type="title"/>
          </p:nvPr>
        </p:nvSpPr>
        <p:spPr>
          <a:xfrm>
            <a:off x="107504" y="116632"/>
            <a:ext cx="9036496" cy="504056"/>
          </a:xfrm>
        </p:spPr>
        <p:txBody>
          <a:bodyPr/>
          <a:lstStyle/>
          <a:p>
            <a:r>
              <a:rPr lang="en-US" sz="4000" dirty="0"/>
              <a:t>M</a:t>
            </a:r>
            <a:r>
              <a:rPr lang="en-US" sz="4000" dirty="0" smtClean="0"/>
              <a:t>uon </a:t>
            </a:r>
            <a:r>
              <a:rPr lang="en-US" sz="4000" dirty="0"/>
              <a:t>B</a:t>
            </a:r>
            <a:r>
              <a:rPr lang="en-US" sz="4000" dirty="0" smtClean="0"/>
              <a:t>eams </a:t>
            </a:r>
            <a:r>
              <a:rPr lang="en-US" sz="4000" dirty="0"/>
              <a:t>I</a:t>
            </a:r>
            <a:r>
              <a:rPr lang="en-US" sz="4000" dirty="0" smtClean="0"/>
              <a:t>nduced Background </a:t>
            </a:r>
            <a:endParaRPr lang="en-US" sz="4000" dirty="0"/>
          </a:p>
        </p:txBody>
      </p:sp>
      <p:pic>
        <p:nvPicPr>
          <p:cNvPr id="16" name="Content Placeholder 5" descr="age13image24419440"/>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78388" y="817210"/>
            <a:ext cx="4086200" cy="2292005"/>
          </a:xfrm>
          <a:prstGeom prst="rect">
            <a:avLst/>
          </a:prstGeom>
          <a:noFill/>
          <a:extLst/>
        </p:spPr>
      </p:pic>
      <mc:AlternateContent xmlns:mc="http://schemas.openxmlformats.org/markup-compatibility/2006" xmlns:a14="http://schemas.microsoft.com/office/drawing/2010/main">
        <mc:Choice Requires="a14">
          <p:sp>
            <p:nvSpPr>
              <p:cNvPr id="18" name="TextBox 17"/>
              <p:cNvSpPr txBox="1"/>
              <p:nvPr/>
            </p:nvSpPr>
            <p:spPr>
              <a:xfrm>
                <a:off x="5292080" y="917034"/>
                <a:ext cx="1187940" cy="1866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FFFF00"/>
                          </a:solidFill>
                          <a:latin typeface="Cambria Math" charset="0"/>
                        </a:rPr>
                        <m:t> </m:t>
                      </m:r>
                      <m:rad>
                        <m:radPr>
                          <m:degHide m:val="on"/>
                          <m:ctrlPr>
                            <a:rPr lang="en-US" sz="1200" i="1" smtClean="0">
                              <a:solidFill>
                                <a:srgbClr val="FFFF00"/>
                              </a:solidFill>
                              <a:latin typeface="Cambria Math" charset="0"/>
                            </a:rPr>
                          </m:ctrlPr>
                        </m:radPr>
                        <m:deg/>
                        <m:e>
                          <m:r>
                            <a:rPr lang="en-US" sz="1200" b="0" i="1" smtClean="0">
                              <a:solidFill>
                                <a:srgbClr val="FFFF00"/>
                              </a:solidFill>
                              <a:latin typeface="Cambria Math" charset="0"/>
                            </a:rPr>
                            <m:t>𝑠</m:t>
                          </m:r>
                          <m:r>
                            <a:rPr lang="en-US" sz="1200" b="0" i="1" smtClean="0">
                              <a:solidFill>
                                <a:srgbClr val="FFFF00"/>
                              </a:solidFill>
                              <a:latin typeface="Cambria Math" charset="0"/>
                            </a:rPr>
                            <m:t> </m:t>
                          </m:r>
                        </m:e>
                      </m:rad>
                      <m:r>
                        <a:rPr lang="mr-IN" sz="1200" i="1" smtClean="0">
                          <a:solidFill>
                            <a:srgbClr val="FFFF00"/>
                          </a:solidFill>
                          <a:latin typeface="Cambria Math" charset="0"/>
                          <a:ea typeface="Cambria Math" charset="0"/>
                          <a:cs typeface="Cambria Math" charset="0"/>
                        </a:rPr>
                        <m:t>=</m:t>
                      </m:r>
                      <m:r>
                        <a:rPr lang="en-US" sz="1200" b="0" i="1" smtClean="0">
                          <a:solidFill>
                            <a:srgbClr val="FFFF00"/>
                          </a:solidFill>
                          <a:latin typeface="Cambria Math" charset="0"/>
                          <a:ea typeface="Cambria Math" charset="0"/>
                          <a:cs typeface="Cambria Math" charset="0"/>
                        </a:rPr>
                        <m:t>1.5 </m:t>
                      </m:r>
                      <m:r>
                        <a:rPr lang="en-US" sz="1200" b="0" i="1" smtClean="0">
                          <a:solidFill>
                            <a:srgbClr val="FFFF00"/>
                          </a:solidFill>
                          <a:latin typeface="Cambria Math" charset="0"/>
                          <a:ea typeface="Cambria Math" charset="0"/>
                          <a:cs typeface="Cambria Math" charset="0"/>
                        </a:rPr>
                        <m:t>𝑇𝑒𝑉</m:t>
                      </m:r>
                    </m:oMath>
                  </m:oMathPara>
                </a14:m>
                <a:endParaRPr lang="en-US" sz="1200" dirty="0">
                  <a:solidFill>
                    <a:srgbClr val="FFFF00"/>
                  </a:solidFill>
                  <a:latin typeface="+mn-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292080" y="917034"/>
                <a:ext cx="1187940" cy="186654"/>
              </a:xfrm>
              <a:prstGeom prst="rect">
                <a:avLst/>
              </a:prstGeom>
              <a:blipFill rotWithShape="0">
                <a:blip r:embed="rId4"/>
                <a:stretch>
                  <a:fillRect t="-135484" b="-174194"/>
                </a:stretch>
              </a:blipFill>
            </p:spPr>
            <p:txBody>
              <a:bodyPr/>
              <a:lstStyle/>
              <a:p>
                <a:r>
                  <a:rPr lang="en-US">
                    <a:noFill/>
                  </a:rPr>
                  <a:t> </a:t>
                </a:r>
              </a:p>
            </p:txBody>
          </p:sp>
        </mc:Fallback>
      </mc:AlternateContent>
      <p:pic>
        <p:nvPicPr>
          <p:cNvPr id="19" name="Picture 18" descr="age17image43540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0172" y="3254407"/>
            <a:ext cx="3744416" cy="26790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192" y="3032188"/>
            <a:ext cx="3384376" cy="547098"/>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5603" t="5898"/>
          <a:stretch/>
        </p:blipFill>
        <p:spPr>
          <a:xfrm>
            <a:off x="471081" y="3713193"/>
            <a:ext cx="4907234" cy="2092071"/>
          </a:xfrm>
          <a:prstGeom prst="rect">
            <a:avLst/>
          </a:prstGeom>
        </p:spPr>
      </p:pic>
      <p:sp>
        <p:nvSpPr>
          <p:cNvPr id="22" name="Rectangle 21"/>
          <p:cNvSpPr/>
          <p:nvPr/>
        </p:nvSpPr>
        <p:spPr>
          <a:xfrm>
            <a:off x="201801" y="3118699"/>
            <a:ext cx="4572000" cy="954107"/>
          </a:xfrm>
          <a:prstGeom prst="rect">
            <a:avLst/>
          </a:prstGeom>
        </p:spPr>
        <p:txBody>
          <a:bodyPr>
            <a:spAutoFit/>
          </a:bodyPr>
          <a:lstStyle/>
          <a:p>
            <a:r>
              <a:rPr lang="en-US" sz="3600" b="1" dirty="0">
                <a:solidFill>
                  <a:srgbClr val="800000"/>
                </a:solidFill>
                <a:latin typeface="+mn-lt"/>
              </a:rPr>
              <a:t>Neutrino </a:t>
            </a:r>
            <a:r>
              <a:rPr lang="en-US" sz="3600" b="1" dirty="0" smtClean="0">
                <a:solidFill>
                  <a:srgbClr val="800000"/>
                </a:solidFill>
                <a:latin typeface="+mn-lt"/>
              </a:rPr>
              <a:t>radiation</a:t>
            </a:r>
          </a:p>
          <a:p>
            <a:r>
              <a:rPr lang="en-US" sz="2000" b="1" dirty="0" smtClean="0">
                <a:latin typeface="+mn-lt"/>
              </a:rPr>
              <a:t>critical </a:t>
            </a:r>
            <a:r>
              <a:rPr lang="en-US" sz="2000" b="1" dirty="0">
                <a:latin typeface="+mn-lt"/>
              </a:rPr>
              <a:t>limit at highest </a:t>
            </a:r>
            <a:r>
              <a:rPr lang="en-US" sz="2000" b="1" dirty="0" smtClean="0">
                <a:latin typeface="+mn-lt"/>
              </a:rPr>
              <a:t>energies</a:t>
            </a:r>
            <a:endParaRPr lang="en-US" sz="2000" b="1" dirty="0">
              <a:latin typeface="+mn-lt"/>
            </a:endParaRPr>
          </a:p>
        </p:txBody>
      </p:sp>
      <p:sp>
        <p:nvSpPr>
          <p:cNvPr id="23" name="Rectangle 22"/>
          <p:cNvSpPr/>
          <p:nvPr/>
        </p:nvSpPr>
        <p:spPr>
          <a:xfrm>
            <a:off x="28046" y="6338679"/>
            <a:ext cx="8015208" cy="369332"/>
          </a:xfrm>
          <a:prstGeom prst="rect">
            <a:avLst/>
          </a:prstGeom>
        </p:spPr>
        <p:txBody>
          <a:bodyPr wrap="none">
            <a:spAutoFit/>
          </a:bodyPr>
          <a:lstStyle/>
          <a:p>
            <a:r>
              <a:rPr lang="en-US" b="1" dirty="0" smtClean="0">
                <a:latin typeface="+mn-lt"/>
              </a:rPr>
              <a:t>On-going simulations and studies for mitigation even with existing/future tunnels </a:t>
            </a:r>
            <a:endParaRPr lang="en-US" b="1" dirty="0">
              <a:latin typeface="+mn-lt"/>
            </a:endParaRPr>
          </a:p>
        </p:txBody>
      </p:sp>
      <p:sp>
        <p:nvSpPr>
          <p:cNvPr id="24" name="TextBox 23"/>
          <p:cNvSpPr txBox="1"/>
          <p:nvPr/>
        </p:nvSpPr>
        <p:spPr>
          <a:xfrm>
            <a:off x="12459" y="5550345"/>
            <a:ext cx="2687334" cy="7694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1600" b="1" dirty="0" smtClean="0">
                <a:solidFill>
                  <a:srgbClr val="002060"/>
                </a:solidFill>
              </a:rPr>
              <a:t>Paola Sala </a:t>
            </a:r>
            <a:r>
              <a:rPr lang="mr-IN" sz="1600" b="1" dirty="0" smtClean="0">
                <a:solidFill>
                  <a:srgbClr val="002060"/>
                </a:solidFill>
              </a:rPr>
              <a:t>–</a:t>
            </a:r>
            <a:r>
              <a:rPr lang="en-US" sz="1600" b="1" dirty="0" smtClean="0">
                <a:solidFill>
                  <a:srgbClr val="002060"/>
                </a:solidFill>
              </a:rPr>
              <a:t> </a:t>
            </a:r>
            <a:r>
              <a:rPr lang="en-US" sz="1600" b="1" dirty="0" err="1" smtClean="0">
                <a:solidFill>
                  <a:srgbClr val="002060"/>
                </a:solidFill>
              </a:rPr>
              <a:t>Youri</a:t>
            </a:r>
            <a:r>
              <a:rPr lang="en-US" sz="1600" b="1" dirty="0" smtClean="0">
                <a:solidFill>
                  <a:srgbClr val="002060"/>
                </a:solidFill>
              </a:rPr>
              <a:t> Robert </a:t>
            </a:r>
            <a:endParaRPr lang="en-US" sz="1600" b="1" dirty="0">
              <a:solidFill>
                <a:srgbClr val="002060"/>
              </a:solidFill>
            </a:endParaRPr>
          </a:p>
          <a:p>
            <a:pPr>
              <a:defRPr/>
            </a:pPr>
            <a:r>
              <a:rPr lang="en-US" sz="1600" b="1" dirty="0" smtClean="0">
                <a:solidFill>
                  <a:srgbClr val="002060"/>
                </a:solidFill>
              </a:rPr>
              <a:t>CERN </a:t>
            </a:r>
            <a:r>
              <a:rPr lang="en-US" sz="1600" b="1" dirty="0">
                <a:solidFill>
                  <a:srgbClr val="002060"/>
                </a:solidFill>
              </a:rPr>
              <a:t>Muon Collider Meeting </a:t>
            </a:r>
            <a:r>
              <a:rPr lang="en-US" sz="1200" b="1" dirty="0">
                <a:solidFill>
                  <a:srgbClr val="002060"/>
                </a:solidFill>
                <a:hlinkClick r:id="rId8"/>
              </a:rPr>
              <a:t>https://indico.cern.ch/event/886491</a:t>
            </a:r>
            <a:r>
              <a:rPr lang="en-US" sz="1200" b="1" dirty="0" smtClean="0">
                <a:solidFill>
                  <a:srgbClr val="002060"/>
                </a:solidFill>
                <a:hlinkClick r:id="rId8"/>
              </a:rPr>
              <a:t>/</a:t>
            </a:r>
            <a:endParaRPr lang="en-US" sz="1200" b="1" dirty="0">
              <a:solidFill>
                <a:srgbClr val="002060"/>
              </a:solidFill>
            </a:endParaRPr>
          </a:p>
        </p:txBody>
      </p:sp>
    </p:spTree>
    <p:extLst>
      <p:ext uri="{BB962C8B-B14F-4D97-AF65-F5344CB8AC3E}">
        <p14:creationId xmlns:p14="http://schemas.microsoft.com/office/powerpoint/2010/main" val="109276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579296" cy="1143000"/>
          </a:xfrm>
        </p:spPr>
        <p:txBody>
          <a:bodyPr/>
          <a:lstStyle/>
          <a:p>
            <a:r>
              <a:rPr lang="en-US" sz="4000" dirty="0" smtClean="0"/>
              <a:t>e-groups</a:t>
            </a:r>
            <a:br>
              <a:rPr lang="en-US" sz="4000" dirty="0" smtClean="0"/>
            </a:br>
            <a:r>
              <a:rPr lang="en-US" sz="4000" dirty="0" smtClean="0"/>
              <a:t>towards an international collaboration</a:t>
            </a:r>
            <a:endParaRPr lang="en-US" sz="4000" dirty="0"/>
          </a:p>
        </p:txBody>
      </p:sp>
      <p:sp>
        <p:nvSpPr>
          <p:cNvPr id="3" name="Content Placeholder 2"/>
          <p:cNvSpPr>
            <a:spLocks noGrp="1"/>
          </p:cNvSpPr>
          <p:nvPr>
            <p:ph idx="1"/>
          </p:nvPr>
        </p:nvSpPr>
        <p:spPr>
          <a:xfrm>
            <a:off x="611560" y="1986039"/>
            <a:ext cx="8229600" cy="2451074"/>
          </a:xfrm>
        </p:spPr>
        <p:txBody>
          <a:bodyPr/>
          <a:lstStyle/>
          <a:p>
            <a:pPr marL="0" indent="0" algn="ctr">
              <a:buNone/>
            </a:pPr>
            <a:r>
              <a:rPr lang="en-US" sz="2800" b="1" dirty="0" smtClean="0"/>
              <a:t>E-group</a:t>
            </a:r>
            <a:r>
              <a:rPr lang="en-US" sz="2800" b="1" dirty="0"/>
              <a:t>: </a:t>
            </a:r>
            <a:r>
              <a:rPr lang="en-US" sz="2800" b="1" i="1" dirty="0" smtClean="0"/>
              <a:t>MUONCOLLIDER-DETECTOR-PHYSICS</a:t>
            </a:r>
          </a:p>
          <a:p>
            <a:pPr marL="0" indent="0" algn="ctr">
              <a:buNone/>
            </a:pPr>
            <a:r>
              <a:rPr lang="en-US" sz="2800" dirty="0" smtClean="0">
                <a:hlinkClick r:id="rId3"/>
              </a:rPr>
              <a:t>MUST-phydet@cern.ch</a:t>
            </a:r>
            <a:endParaRPr lang="en-US" sz="2800" dirty="0"/>
          </a:p>
          <a:p>
            <a:pPr marL="0" indent="0" algn="ctr">
              <a:buNone/>
            </a:pPr>
            <a:endParaRPr lang="en-US" sz="1000" b="1" i="1" dirty="0" smtClean="0"/>
          </a:p>
          <a:p>
            <a:pPr marL="0" indent="0" algn="ctr">
              <a:buNone/>
            </a:pPr>
            <a:r>
              <a:rPr lang="en-US" sz="2800" b="1" i="1" dirty="0" smtClean="0"/>
              <a:t> </a:t>
            </a:r>
            <a:r>
              <a:rPr lang="en-US" sz="2800" b="1" dirty="0"/>
              <a:t>E-group: </a:t>
            </a:r>
            <a:r>
              <a:rPr lang="en-US" sz="2800" b="1" i="1" dirty="0" smtClean="0"/>
              <a:t>MUONCOLLIDER-FACILITY</a:t>
            </a:r>
            <a:endParaRPr lang="en-US" sz="2800" b="1" dirty="0" smtClean="0"/>
          </a:p>
          <a:p>
            <a:pPr marL="0" indent="0" algn="ctr">
              <a:buNone/>
            </a:pPr>
            <a:r>
              <a:rPr lang="en-US" sz="2800" dirty="0" smtClean="0">
                <a:hlinkClick r:id="rId4" action="ppaction://hlinkfile"/>
              </a:rPr>
              <a:t>MUST-mac@cern.ch</a:t>
            </a:r>
            <a:endParaRPr lang="en-US" sz="2800" dirty="0" smtClean="0"/>
          </a:p>
        </p:txBody>
      </p:sp>
      <p:sp>
        <p:nvSpPr>
          <p:cNvPr id="5" name="Slide Number Placeholder 4"/>
          <p:cNvSpPr>
            <a:spLocks noGrp="1"/>
          </p:cNvSpPr>
          <p:nvPr>
            <p:ph type="sldNum" sz="quarter" idx="12"/>
          </p:nvPr>
        </p:nvSpPr>
        <p:spPr/>
        <p:txBody>
          <a:bodyPr/>
          <a:lstStyle/>
          <a:p>
            <a:pPr>
              <a:defRPr/>
            </a:pPr>
            <a:fld id="{8132F8B2-CC17-8A43-B672-B4BE29CACF9C}" type="slidenum">
              <a:rPr lang="en-US" altLang="en-US" smtClean="0"/>
              <a:pPr>
                <a:defRPr/>
              </a:pPr>
              <a:t>17</a:t>
            </a:fld>
            <a:endParaRPr lang="en-US" altLang="en-US"/>
          </a:p>
        </p:txBody>
      </p:sp>
    </p:spTree>
    <p:extLst>
      <p:ext uri="{BB962C8B-B14F-4D97-AF65-F5344CB8AC3E}">
        <p14:creationId xmlns:p14="http://schemas.microsoft.com/office/powerpoint/2010/main" val="565789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075240" cy="418058"/>
          </a:xfrm>
        </p:spPr>
        <p:txBody>
          <a:bodyPr/>
          <a:lstStyle/>
          <a:p>
            <a:r>
              <a:rPr lang="en-US" dirty="0" smtClean="0"/>
              <a:t>Referee CSN1 </a:t>
            </a:r>
            <a:r>
              <a:rPr lang="mr-IN" dirty="0" smtClean="0"/>
              <a:t>–</a:t>
            </a:r>
            <a:r>
              <a:rPr lang="en-US" dirty="0" smtClean="0"/>
              <a:t> RD_FA 2020</a:t>
            </a:r>
            <a:endParaRPr lang="en-US" dirty="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18</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690"/>
            <a:ext cx="5724128" cy="38969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572111"/>
            <a:ext cx="4355976" cy="3134240"/>
          </a:xfrm>
          <a:prstGeom prst="rect">
            <a:avLst/>
          </a:prstGeom>
        </p:spPr>
      </p:pic>
    </p:spTree>
    <p:extLst>
      <p:ext uri="{BB962C8B-B14F-4D97-AF65-F5344CB8AC3E}">
        <p14:creationId xmlns:p14="http://schemas.microsoft.com/office/powerpoint/2010/main" val="151509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120" y="836712"/>
            <a:ext cx="3384376" cy="634082"/>
          </a:xfrm>
        </p:spPr>
        <p:txBody>
          <a:bodyPr/>
          <a:lstStyle/>
          <a:p>
            <a:r>
              <a:rPr lang="en-US" smtClean="0"/>
              <a:t>Agenda </a:t>
            </a:r>
            <a:endParaRPr lang="en-US"/>
          </a:p>
        </p:txBody>
      </p:sp>
      <p:pic>
        <p:nvPicPr>
          <p:cNvPr id="5" name="Content Placeholder 4"/>
          <p:cNvPicPr>
            <a:picLocks noGrp="1" noChangeAspect="1"/>
          </p:cNvPicPr>
          <p:nvPr>
            <p:ph idx="1"/>
          </p:nvPr>
        </p:nvPicPr>
        <p:blipFill>
          <a:blip r:embed="rId2"/>
          <a:stretch>
            <a:fillRect/>
          </a:stretch>
        </p:blipFill>
        <p:spPr>
          <a:xfrm>
            <a:off x="457200" y="560618"/>
            <a:ext cx="5338936" cy="6100905"/>
          </a:xfrm>
          <a:prstGeom prst="rect">
            <a:avLst/>
          </a:prstGeom>
        </p:spPr>
      </p:pic>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2</a:t>
            </a:fld>
            <a:endParaRPr lang="en-US" altLang="en-US"/>
          </a:p>
        </p:txBody>
      </p:sp>
      <p:sp>
        <p:nvSpPr>
          <p:cNvPr id="6" name="Rectangle 5"/>
          <p:cNvSpPr/>
          <p:nvPr/>
        </p:nvSpPr>
        <p:spPr>
          <a:xfrm>
            <a:off x="4289975" y="2750184"/>
            <a:ext cx="4751312" cy="3631763"/>
          </a:xfrm>
          <a:prstGeom prst="rect">
            <a:avLst/>
          </a:prstGeom>
        </p:spPr>
        <p:txBody>
          <a:bodyPr wrap="square">
            <a:spAutoFit/>
          </a:bodyPr>
          <a:lstStyle/>
          <a:p>
            <a:pPr marL="342900" marR="0" lvl="0" indent="-342900" defTabSz="914400" eaLnBrk="1" fontAlgn="auto" latinLnBrk="0" hangingPunct="1">
              <a:spcBef>
                <a:spcPts val="0"/>
              </a:spcBef>
              <a:spcAft>
                <a:spcPts val="0"/>
              </a:spcAft>
              <a:buClrTx/>
              <a:buSzTx/>
              <a:buFont typeface="Arial" charset="0"/>
              <a:buNone/>
              <a:tabLst/>
              <a:defRPr/>
            </a:pPr>
            <a:r>
              <a:rPr lang="it-IT" sz="2000" dirty="0" smtClean="0">
                <a:latin typeface="+mn-lt"/>
                <a:sym typeface="Wingdings"/>
              </a:rPr>
              <a:t>Propongo di andare attraverso le attività</a:t>
            </a:r>
          </a:p>
          <a:p>
            <a:pPr marL="342900" marR="0" lvl="0" indent="-342900" defTabSz="914400" eaLnBrk="1" fontAlgn="auto" latinLnBrk="0" hangingPunct="1">
              <a:spcBef>
                <a:spcPts val="0"/>
              </a:spcBef>
              <a:spcAft>
                <a:spcPts val="0"/>
              </a:spcAft>
              <a:buClrTx/>
              <a:buSzTx/>
              <a:buFont typeface="Arial" charset="0"/>
              <a:buNone/>
              <a:tabLst/>
              <a:defRPr/>
            </a:pPr>
            <a:r>
              <a:rPr lang="it-IT" sz="2000" dirty="0" smtClean="0">
                <a:latin typeface="+mn-lt"/>
                <a:sym typeface="Wingdings"/>
              </a:rPr>
              <a:t>senza discutere i dettagli e di convocare</a:t>
            </a:r>
          </a:p>
          <a:p>
            <a:pPr marL="342900" marR="0" lvl="0" indent="-342900" defTabSz="914400" eaLnBrk="1" fontAlgn="auto" latinLnBrk="0" hangingPunct="1">
              <a:spcBef>
                <a:spcPts val="0"/>
              </a:spcBef>
              <a:spcAft>
                <a:spcPts val="0"/>
              </a:spcAft>
              <a:buClrTx/>
              <a:buSzTx/>
              <a:buFont typeface="Arial" charset="0"/>
              <a:buNone/>
              <a:tabLst/>
              <a:defRPr/>
            </a:pPr>
            <a:r>
              <a:rPr lang="it-IT" sz="2000" b="1" dirty="0" smtClean="0">
                <a:latin typeface="+mn-lt"/>
                <a:sym typeface="Wingdings"/>
              </a:rPr>
              <a:t>prossima settimana </a:t>
            </a:r>
            <a:r>
              <a:rPr lang="it-IT" sz="2000" dirty="0" smtClean="0">
                <a:latin typeface="+mn-lt"/>
                <a:sym typeface="Wingdings"/>
              </a:rPr>
              <a:t>una </a:t>
            </a:r>
          </a:p>
          <a:p>
            <a:pPr marL="342900" marR="0" lvl="0" indent="-342900" defTabSz="914400" eaLnBrk="1" fontAlgn="auto" latinLnBrk="0" hangingPunct="1">
              <a:spcBef>
                <a:spcPts val="0"/>
              </a:spcBef>
              <a:spcAft>
                <a:spcPts val="0"/>
              </a:spcAft>
              <a:buClrTx/>
              <a:buSzTx/>
              <a:buFont typeface="Arial" charset="0"/>
              <a:buNone/>
              <a:tabLst/>
              <a:defRPr/>
            </a:pPr>
            <a:r>
              <a:rPr lang="it-IT" sz="2000" b="1" dirty="0" smtClean="0">
                <a:solidFill>
                  <a:srgbClr val="800000"/>
                </a:solidFill>
                <a:latin typeface="+mn-lt"/>
                <a:sym typeface="Wingdings"/>
              </a:rPr>
              <a:t>Riunione aperta a tutti</a:t>
            </a:r>
          </a:p>
          <a:p>
            <a:pPr marL="342900" marR="0" lvl="0" indent="-342900" defTabSz="914400" eaLnBrk="1" fontAlgn="auto" latinLnBrk="0" hangingPunct="1">
              <a:spcBef>
                <a:spcPts val="0"/>
              </a:spcBef>
              <a:spcAft>
                <a:spcPts val="0"/>
              </a:spcAft>
              <a:buClrTx/>
              <a:buSzTx/>
              <a:buFont typeface="Arial" charset="0"/>
              <a:buNone/>
              <a:tabLst/>
              <a:defRPr/>
            </a:pPr>
            <a:r>
              <a:rPr lang="en-US" sz="2000" dirty="0" smtClean="0">
                <a:latin typeface="+mn-lt"/>
                <a:sym typeface="Wingdings"/>
              </a:rPr>
              <a:t>con </a:t>
            </a:r>
            <a:r>
              <a:rPr lang="en-US" sz="2000" dirty="0" err="1" smtClean="0">
                <a:latin typeface="+mn-lt"/>
                <a:sym typeface="Wingdings"/>
              </a:rPr>
              <a:t>un’agenda</a:t>
            </a:r>
            <a:r>
              <a:rPr lang="en-US" sz="2000" dirty="0" smtClean="0">
                <a:latin typeface="+mn-lt"/>
                <a:sym typeface="Wingdings"/>
              </a:rPr>
              <a:t> </a:t>
            </a:r>
            <a:r>
              <a:rPr lang="en-US" sz="2000" dirty="0" err="1" smtClean="0">
                <a:latin typeface="+mn-lt"/>
                <a:sym typeface="Wingdings"/>
              </a:rPr>
              <a:t>che</a:t>
            </a:r>
            <a:r>
              <a:rPr lang="en-US" sz="2000" dirty="0" smtClean="0">
                <a:latin typeface="+mn-lt"/>
                <a:sym typeface="Wingdings"/>
              </a:rPr>
              <a:t> </a:t>
            </a:r>
            <a:r>
              <a:rPr lang="en-US" sz="2000" dirty="0" err="1" smtClean="0">
                <a:latin typeface="+mn-lt"/>
                <a:sym typeface="Wingdings"/>
              </a:rPr>
              <a:t>permetta</a:t>
            </a:r>
            <a:r>
              <a:rPr lang="en-US" sz="2000" dirty="0" smtClean="0">
                <a:latin typeface="+mn-lt"/>
                <a:sym typeface="Wingdings"/>
              </a:rPr>
              <a:t> di </a:t>
            </a:r>
            <a:r>
              <a:rPr lang="en-US" sz="2000" dirty="0" err="1" smtClean="0">
                <a:latin typeface="+mn-lt"/>
                <a:sym typeface="Wingdings"/>
              </a:rPr>
              <a:t>illustrare</a:t>
            </a:r>
            <a:endParaRPr lang="en-US" sz="2000" dirty="0">
              <a:latin typeface="+mn-lt"/>
              <a:sym typeface="Wingdings"/>
            </a:endParaRPr>
          </a:p>
          <a:p>
            <a:pPr marL="342900" marR="0" lvl="0" indent="-342900" defTabSz="914400" eaLnBrk="1" fontAlgn="auto" latinLnBrk="0" hangingPunct="1">
              <a:spcBef>
                <a:spcPts val="0"/>
              </a:spcBef>
              <a:spcAft>
                <a:spcPts val="0"/>
              </a:spcAft>
              <a:buClrTx/>
              <a:buSzTx/>
              <a:buFont typeface="Arial" charset="0"/>
              <a:buNone/>
              <a:tabLst/>
              <a:defRPr/>
            </a:pPr>
            <a:r>
              <a:rPr lang="en-US" sz="2000" dirty="0" err="1">
                <a:latin typeface="+mn-lt"/>
                <a:sym typeface="Wingdings"/>
              </a:rPr>
              <a:t>i</a:t>
            </a:r>
            <a:r>
              <a:rPr lang="en-US" sz="2000" dirty="0" err="1" smtClean="0">
                <a:latin typeface="+mn-lt"/>
                <a:sym typeface="Wingdings"/>
              </a:rPr>
              <a:t>l</a:t>
            </a:r>
            <a:r>
              <a:rPr lang="en-US" sz="2000" dirty="0" smtClean="0">
                <a:latin typeface="+mn-lt"/>
                <a:sym typeface="Wingdings"/>
              </a:rPr>
              <a:t> </a:t>
            </a:r>
            <a:r>
              <a:rPr lang="en-US" sz="2000" dirty="0" err="1" smtClean="0">
                <a:latin typeface="+mn-lt"/>
                <a:sym typeface="Wingdings"/>
              </a:rPr>
              <a:t>lavoro</a:t>
            </a:r>
            <a:r>
              <a:rPr lang="en-US" sz="2000" dirty="0" smtClean="0">
                <a:latin typeface="+mn-lt"/>
                <a:sym typeface="Wingdings"/>
              </a:rPr>
              <a:t> in </a:t>
            </a:r>
            <a:r>
              <a:rPr lang="en-US" sz="2000" dirty="0" err="1" smtClean="0">
                <a:latin typeface="+mn-lt"/>
                <a:sym typeface="Wingdings"/>
              </a:rPr>
              <a:t>corso</a:t>
            </a:r>
            <a:r>
              <a:rPr lang="en-US" sz="2000" dirty="0" smtClean="0">
                <a:latin typeface="+mn-lt"/>
                <a:sym typeface="Wingdings"/>
              </a:rPr>
              <a:t> e </a:t>
            </a:r>
            <a:r>
              <a:rPr lang="en-US" sz="2000" dirty="0" err="1" smtClean="0">
                <a:latin typeface="+mn-lt"/>
                <a:sym typeface="Wingdings"/>
              </a:rPr>
              <a:t>quanto</a:t>
            </a:r>
            <a:r>
              <a:rPr lang="en-US" sz="2000" dirty="0" smtClean="0">
                <a:latin typeface="+mn-lt"/>
                <a:sym typeface="Wingdings"/>
              </a:rPr>
              <a:t> </a:t>
            </a:r>
            <a:r>
              <a:rPr lang="en-US" sz="2000" dirty="0" err="1" smtClean="0">
                <a:latin typeface="+mn-lt"/>
                <a:sym typeface="Wingdings"/>
              </a:rPr>
              <a:t>si</a:t>
            </a:r>
            <a:r>
              <a:rPr lang="en-US" sz="2000" dirty="0" smtClean="0">
                <a:latin typeface="+mn-lt"/>
                <a:sym typeface="Wingdings"/>
              </a:rPr>
              <a:t> </a:t>
            </a:r>
            <a:r>
              <a:rPr lang="en-US" sz="2000" dirty="0" err="1" smtClean="0">
                <a:latin typeface="+mn-lt"/>
                <a:sym typeface="Wingdings"/>
              </a:rPr>
              <a:t>vorrebbe</a:t>
            </a:r>
            <a:endParaRPr lang="en-US" sz="2000" dirty="0">
              <a:latin typeface="+mn-lt"/>
              <a:sym typeface="Wingdings"/>
            </a:endParaRPr>
          </a:p>
          <a:p>
            <a:pPr marL="342900" marR="0" lvl="0" indent="-342900" defTabSz="914400" eaLnBrk="1" fontAlgn="auto" latinLnBrk="0" hangingPunct="1">
              <a:spcBef>
                <a:spcPts val="0"/>
              </a:spcBef>
              <a:spcAft>
                <a:spcPts val="0"/>
              </a:spcAft>
              <a:buClrTx/>
              <a:buSzTx/>
              <a:buFont typeface="Arial" charset="0"/>
              <a:buNone/>
              <a:tabLst/>
              <a:defRPr/>
            </a:pPr>
            <a:r>
              <a:rPr lang="en-US" sz="2000" dirty="0" smtClean="0">
                <a:latin typeface="+mn-lt"/>
                <a:sym typeface="Wingdings"/>
              </a:rPr>
              <a:t>fare per </a:t>
            </a:r>
            <a:r>
              <a:rPr lang="en-US" sz="2000" dirty="0" err="1" smtClean="0">
                <a:latin typeface="+mn-lt"/>
                <a:sym typeface="Wingdings"/>
              </a:rPr>
              <a:t>il</a:t>
            </a:r>
            <a:r>
              <a:rPr lang="en-US" sz="2000" dirty="0" smtClean="0">
                <a:latin typeface="+mn-lt"/>
                <a:sym typeface="Wingdings"/>
              </a:rPr>
              <a:t> </a:t>
            </a:r>
            <a:r>
              <a:rPr lang="en-US" sz="2000" dirty="0" err="1" smtClean="0">
                <a:latin typeface="+mn-lt"/>
                <a:sym typeface="Wingdings"/>
              </a:rPr>
              <a:t>futuro</a:t>
            </a:r>
            <a:endParaRPr lang="en-US" sz="2000" dirty="0" smtClean="0">
              <a:latin typeface="+mn-lt"/>
              <a:sym typeface="Wingdings"/>
            </a:endParaRPr>
          </a:p>
          <a:p>
            <a:pPr marL="342900" marR="0" lvl="0" indent="-342900" defTabSz="914400" eaLnBrk="1" fontAlgn="auto" latinLnBrk="0" hangingPunct="1">
              <a:spcBef>
                <a:spcPts val="0"/>
              </a:spcBef>
              <a:spcAft>
                <a:spcPts val="0"/>
              </a:spcAft>
              <a:buClrTx/>
              <a:buSzTx/>
              <a:buFont typeface="Arial" charset="0"/>
              <a:buNone/>
              <a:tabLst/>
              <a:defRPr/>
            </a:pPr>
            <a:endParaRPr lang="en-US" sz="1000" dirty="0">
              <a:latin typeface="+mn-lt"/>
              <a:sym typeface="Wingdings"/>
            </a:endParaRPr>
          </a:p>
          <a:p>
            <a:pPr marL="342900" marR="0" lvl="0" indent="-342900" defTabSz="914400" eaLnBrk="1" fontAlgn="auto" latinLnBrk="0" hangingPunct="1">
              <a:spcBef>
                <a:spcPts val="0"/>
              </a:spcBef>
              <a:spcAft>
                <a:spcPts val="0"/>
              </a:spcAft>
              <a:buClrTx/>
              <a:buSzTx/>
              <a:buFont typeface="Arial" charset="0"/>
              <a:buNone/>
              <a:tabLst/>
              <a:defRPr/>
            </a:pPr>
            <a:r>
              <a:rPr lang="en-US" sz="2000" dirty="0" err="1" smtClean="0">
                <a:latin typeface="+mn-lt"/>
                <a:sym typeface="Wingdings"/>
              </a:rPr>
              <a:t>Vorrei</a:t>
            </a:r>
            <a:r>
              <a:rPr lang="en-US" sz="2000" dirty="0" smtClean="0">
                <a:latin typeface="+mn-lt"/>
                <a:sym typeface="Wingdings"/>
              </a:rPr>
              <a:t> </a:t>
            </a:r>
            <a:r>
              <a:rPr lang="en-US" sz="2000" dirty="0" err="1" smtClean="0">
                <a:latin typeface="+mn-lt"/>
                <a:sym typeface="Wingdings"/>
              </a:rPr>
              <a:t>discutere</a:t>
            </a:r>
            <a:r>
              <a:rPr lang="en-US" sz="2000" dirty="0" smtClean="0">
                <a:latin typeface="+mn-lt"/>
                <a:sym typeface="Wingdings"/>
              </a:rPr>
              <a:t> </a:t>
            </a:r>
            <a:r>
              <a:rPr lang="en-US" sz="2000" dirty="0" err="1" smtClean="0">
                <a:latin typeface="+mn-lt"/>
                <a:sym typeface="Wingdings"/>
              </a:rPr>
              <a:t>oggi</a:t>
            </a:r>
            <a:r>
              <a:rPr lang="en-US" sz="2000" dirty="0" smtClean="0">
                <a:latin typeface="+mn-lt"/>
                <a:sym typeface="Wingdings"/>
              </a:rPr>
              <a:t> </a:t>
            </a:r>
            <a:r>
              <a:rPr lang="en-US" sz="2000" dirty="0" err="1" smtClean="0">
                <a:latin typeface="+mn-lt"/>
                <a:sym typeface="Wingdings"/>
              </a:rPr>
              <a:t>principalmente</a:t>
            </a:r>
            <a:r>
              <a:rPr lang="en-US" sz="2000" dirty="0" smtClean="0">
                <a:latin typeface="+mn-lt"/>
                <a:sym typeface="Wingdings"/>
              </a:rPr>
              <a:t> in</a:t>
            </a:r>
          </a:p>
          <a:p>
            <a:pPr marL="342900" marR="0" lvl="0" indent="-342900" defTabSz="914400" eaLnBrk="1" fontAlgn="auto" latinLnBrk="0" hangingPunct="1">
              <a:spcBef>
                <a:spcPts val="0"/>
              </a:spcBef>
              <a:spcAft>
                <a:spcPts val="0"/>
              </a:spcAft>
              <a:buClrTx/>
              <a:buSzTx/>
              <a:buFont typeface="Arial" charset="0"/>
              <a:buNone/>
              <a:tabLst/>
              <a:defRPr/>
            </a:pPr>
            <a:r>
              <a:rPr lang="en-US" sz="2000" dirty="0" smtClean="0">
                <a:latin typeface="+mn-lt"/>
                <a:sym typeface="Wingdings"/>
              </a:rPr>
              <a:t>vista </a:t>
            </a:r>
            <a:r>
              <a:rPr lang="en-US" sz="2000" dirty="0" err="1" smtClean="0">
                <a:latin typeface="+mn-lt"/>
                <a:sym typeface="Wingdings"/>
              </a:rPr>
              <a:t>della</a:t>
            </a:r>
            <a:r>
              <a:rPr lang="en-US" sz="2000" dirty="0" smtClean="0">
                <a:latin typeface="+mn-lt"/>
                <a:sym typeface="Wingdings"/>
              </a:rPr>
              <a:t> </a:t>
            </a:r>
            <a:r>
              <a:rPr lang="en-US" sz="2000" dirty="0" err="1" smtClean="0">
                <a:latin typeface="+mn-lt"/>
                <a:sym typeface="Wingdings"/>
              </a:rPr>
              <a:t>riunione</a:t>
            </a:r>
            <a:r>
              <a:rPr lang="en-US" sz="2000" dirty="0" smtClean="0">
                <a:latin typeface="+mn-lt"/>
                <a:sym typeface="Wingdings"/>
              </a:rPr>
              <a:t> </a:t>
            </a:r>
            <a:r>
              <a:rPr lang="en-US" sz="2000" dirty="0" err="1" smtClean="0">
                <a:latin typeface="+mn-lt"/>
                <a:sym typeface="Wingdings"/>
              </a:rPr>
              <a:t>internazionale</a:t>
            </a:r>
            <a:r>
              <a:rPr lang="en-US" sz="2000" dirty="0" smtClean="0">
                <a:latin typeface="+mn-lt"/>
                <a:sym typeface="Wingdings"/>
              </a:rPr>
              <a:t> </a:t>
            </a:r>
            <a:r>
              <a:rPr lang="en-US" sz="2000" dirty="0" err="1" smtClean="0">
                <a:latin typeface="+mn-lt"/>
                <a:sym typeface="Wingdings"/>
              </a:rPr>
              <a:t>ristretta</a:t>
            </a:r>
            <a:endParaRPr lang="en-US" sz="2000" dirty="0">
              <a:latin typeface="+mn-lt"/>
              <a:sym typeface="Wingdings"/>
            </a:endParaRPr>
          </a:p>
          <a:p>
            <a:pPr marL="342900" marR="0" lvl="0" indent="-342900" defTabSz="914400" eaLnBrk="1" fontAlgn="auto" latinLnBrk="0" hangingPunct="1">
              <a:spcBef>
                <a:spcPts val="0"/>
              </a:spcBef>
              <a:spcAft>
                <a:spcPts val="0"/>
              </a:spcAft>
              <a:buClrTx/>
              <a:buSzTx/>
              <a:buFont typeface="Arial" charset="0"/>
              <a:buNone/>
              <a:tabLst/>
              <a:defRPr/>
            </a:pPr>
            <a:r>
              <a:rPr lang="en-US" sz="2000" dirty="0" smtClean="0">
                <a:latin typeface="+mn-lt"/>
                <a:sym typeface="Wingdings"/>
              </a:rPr>
              <a:t>di </a:t>
            </a:r>
            <a:r>
              <a:rPr lang="en-US" sz="2000" dirty="0" err="1" smtClean="0">
                <a:latin typeface="+mn-lt"/>
                <a:sym typeface="Wingdings"/>
              </a:rPr>
              <a:t>domani</a:t>
            </a:r>
            <a:r>
              <a:rPr lang="en-US" sz="2000" dirty="0" smtClean="0">
                <a:latin typeface="+mn-lt"/>
                <a:sym typeface="Wingdings"/>
              </a:rPr>
              <a:t> </a:t>
            </a:r>
            <a:r>
              <a:rPr lang="en-US" sz="2000" dirty="0" err="1" smtClean="0">
                <a:latin typeface="+mn-lt"/>
                <a:sym typeface="Wingdings"/>
              </a:rPr>
              <a:t>che</a:t>
            </a:r>
            <a:r>
              <a:rPr lang="en-US" sz="2000" dirty="0" smtClean="0">
                <a:latin typeface="+mn-lt"/>
                <a:sym typeface="Wingdings"/>
              </a:rPr>
              <a:t> </a:t>
            </a:r>
            <a:r>
              <a:rPr lang="en-US" sz="2000" dirty="0" err="1" smtClean="0">
                <a:latin typeface="+mn-lt"/>
                <a:sym typeface="Wingdings"/>
              </a:rPr>
              <a:t>riguarda</a:t>
            </a:r>
            <a:r>
              <a:rPr lang="en-US" sz="2000" dirty="0" smtClean="0">
                <a:latin typeface="+mn-lt"/>
                <a:sym typeface="Wingdings"/>
              </a:rPr>
              <a:t> </a:t>
            </a:r>
            <a:r>
              <a:rPr lang="en-US" sz="2000" dirty="0" err="1" smtClean="0">
                <a:latin typeface="+mn-lt"/>
                <a:sym typeface="Wingdings"/>
              </a:rPr>
              <a:t>il</a:t>
            </a:r>
            <a:r>
              <a:rPr lang="en-US" sz="2000" dirty="0">
                <a:latin typeface="+mn-lt"/>
                <a:sym typeface="Wingdings"/>
              </a:rPr>
              <a:t> </a:t>
            </a:r>
            <a:r>
              <a:rPr lang="en-US" sz="2000" dirty="0" err="1" smtClean="0">
                <a:latin typeface="+mn-lt"/>
                <a:sym typeface="Wingdings"/>
              </a:rPr>
              <a:t>documento</a:t>
            </a:r>
            <a:r>
              <a:rPr lang="en-US" sz="2000" dirty="0" smtClean="0">
                <a:latin typeface="+mn-lt"/>
                <a:sym typeface="Wingdings"/>
              </a:rPr>
              <a:t> </a:t>
            </a:r>
            <a:r>
              <a:rPr lang="en-US" sz="2000" dirty="0" err="1" smtClean="0">
                <a:latin typeface="+mn-lt"/>
                <a:sym typeface="Wingdings"/>
              </a:rPr>
              <a:t>che</a:t>
            </a:r>
            <a:endParaRPr lang="en-US" sz="2000" dirty="0" smtClean="0">
              <a:latin typeface="+mn-lt"/>
              <a:sym typeface="Wingdings"/>
            </a:endParaRPr>
          </a:p>
          <a:p>
            <a:pPr marL="342900" marR="0" lvl="0" indent="-342900" defTabSz="914400" eaLnBrk="1" fontAlgn="auto" latinLnBrk="0" hangingPunct="1">
              <a:spcBef>
                <a:spcPts val="0"/>
              </a:spcBef>
              <a:spcAft>
                <a:spcPts val="0"/>
              </a:spcAft>
              <a:buClrTx/>
              <a:buSzTx/>
              <a:buFont typeface="Arial" charset="0"/>
              <a:buNone/>
              <a:tabLst/>
              <a:defRPr/>
            </a:pPr>
            <a:r>
              <a:rPr lang="en-US" sz="2000" dirty="0" err="1" smtClean="0">
                <a:latin typeface="+mn-lt"/>
                <a:sym typeface="Wingdings"/>
              </a:rPr>
              <a:t>definirà</a:t>
            </a:r>
            <a:r>
              <a:rPr lang="en-US" sz="2000" dirty="0" smtClean="0">
                <a:latin typeface="+mn-lt"/>
                <a:sym typeface="Wingdings"/>
              </a:rPr>
              <a:t> la roadmap </a:t>
            </a:r>
            <a:r>
              <a:rPr lang="en-US" sz="2000" dirty="0" err="1" smtClean="0">
                <a:latin typeface="+mn-lt"/>
                <a:sym typeface="Wingdings"/>
              </a:rPr>
              <a:t>della</a:t>
            </a:r>
            <a:r>
              <a:rPr lang="en-US" sz="2000" dirty="0" smtClean="0">
                <a:latin typeface="+mn-lt"/>
                <a:sym typeface="Wingdings"/>
              </a:rPr>
              <a:t> </a:t>
            </a:r>
            <a:r>
              <a:rPr lang="en-US" sz="2000" dirty="0" err="1" smtClean="0">
                <a:latin typeface="+mn-lt"/>
                <a:sym typeface="Wingdings"/>
              </a:rPr>
              <a:t>collaborazione</a:t>
            </a:r>
            <a:endParaRPr lang="en-US" sz="2000" dirty="0">
              <a:latin typeface="+mn-lt"/>
              <a:sym typeface="Wingdings"/>
            </a:endParaRPr>
          </a:p>
        </p:txBody>
      </p:sp>
    </p:spTree>
    <p:extLst>
      <p:ext uri="{BB962C8B-B14F-4D97-AF65-F5344CB8AC3E}">
        <p14:creationId xmlns:p14="http://schemas.microsoft.com/office/powerpoint/2010/main" val="546687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lstStyle/>
          <a:p>
            <a:r>
              <a:rPr lang="en-US" dirty="0" err="1" smtClean="0"/>
              <a:t>Punti</a:t>
            </a:r>
            <a:r>
              <a:rPr lang="en-US" dirty="0" smtClean="0"/>
              <a:t> fermi</a:t>
            </a:r>
            <a:endParaRPr lang="en-US" dirty="0"/>
          </a:p>
        </p:txBody>
      </p:sp>
      <p:sp>
        <p:nvSpPr>
          <p:cNvPr id="3" name="Content Placeholder 2"/>
          <p:cNvSpPr>
            <a:spLocks noGrp="1"/>
          </p:cNvSpPr>
          <p:nvPr>
            <p:ph idx="1"/>
          </p:nvPr>
        </p:nvSpPr>
        <p:spPr>
          <a:xfrm>
            <a:off x="261864" y="1412776"/>
            <a:ext cx="8424936" cy="4680520"/>
          </a:xfrm>
        </p:spPr>
        <p:txBody>
          <a:bodyPr/>
          <a:lstStyle/>
          <a:p>
            <a:pPr defTabSz="914400" eaLnBrk="1" fontAlgn="auto" hangingPunct="1">
              <a:spcBef>
                <a:spcPts val="0"/>
              </a:spcBef>
              <a:spcAft>
                <a:spcPts val="0"/>
              </a:spcAft>
            </a:pPr>
            <a:r>
              <a:rPr lang="en-US" sz="2000" dirty="0" err="1" smtClean="0"/>
              <a:t>Cruciale</a:t>
            </a:r>
            <a:r>
              <a:rPr lang="en-US" sz="2000" dirty="0" smtClean="0"/>
              <a:t> </a:t>
            </a:r>
            <a:r>
              <a:rPr lang="en-US" sz="2000" dirty="0" err="1" smtClean="0"/>
              <a:t>coordinare</a:t>
            </a:r>
            <a:r>
              <a:rPr lang="en-US" sz="2000" dirty="0" smtClean="0"/>
              <a:t> </a:t>
            </a:r>
            <a:r>
              <a:rPr lang="en-US" sz="2000" dirty="0" err="1" smtClean="0"/>
              <a:t>uno</a:t>
            </a:r>
            <a:r>
              <a:rPr lang="en-US" sz="2000" dirty="0" smtClean="0"/>
              <a:t> </a:t>
            </a:r>
            <a:r>
              <a:rPr lang="en-US" sz="2000" dirty="0" err="1" smtClean="0"/>
              <a:t>sforzo</a:t>
            </a:r>
            <a:r>
              <a:rPr lang="en-US" sz="2000" dirty="0" smtClean="0"/>
              <a:t> </a:t>
            </a:r>
            <a:r>
              <a:rPr lang="en-US" sz="2000" dirty="0" err="1" smtClean="0"/>
              <a:t>congiunto</a:t>
            </a:r>
            <a:r>
              <a:rPr lang="en-US" sz="2000" dirty="0" smtClean="0"/>
              <a:t>: </a:t>
            </a:r>
            <a:r>
              <a:rPr lang="en-US" sz="2000" dirty="0" err="1" smtClean="0"/>
              <a:t>fisica</a:t>
            </a:r>
            <a:r>
              <a:rPr lang="en-US" sz="2000" dirty="0" smtClean="0"/>
              <a:t>, </a:t>
            </a:r>
            <a:r>
              <a:rPr lang="en-US" sz="2000" dirty="0" err="1" smtClean="0"/>
              <a:t>macchina</a:t>
            </a:r>
            <a:r>
              <a:rPr lang="en-US" sz="2000" dirty="0" smtClean="0"/>
              <a:t>, </a:t>
            </a:r>
            <a:r>
              <a:rPr lang="en-US" sz="2000" dirty="0" err="1" smtClean="0"/>
              <a:t>esperimento</a:t>
            </a:r>
            <a:endParaRPr lang="en-US" sz="2000" dirty="0" smtClean="0"/>
          </a:p>
          <a:p>
            <a:pPr defTabSz="914400" eaLnBrk="1" fontAlgn="auto" hangingPunct="1">
              <a:spcBef>
                <a:spcPts val="0"/>
              </a:spcBef>
              <a:spcAft>
                <a:spcPts val="0"/>
              </a:spcAft>
            </a:pPr>
            <a:r>
              <a:rPr lang="en-US" sz="2000" dirty="0" smtClean="0"/>
              <a:t>3 </a:t>
            </a:r>
            <a:r>
              <a:rPr lang="en-US" sz="2000" dirty="0" err="1" smtClean="0"/>
              <a:t>filoni</a:t>
            </a:r>
            <a:r>
              <a:rPr lang="en-US" sz="2000" dirty="0" smtClean="0"/>
              <a:t> </a:t>
            </a:r>
            <a:r>
              <a:rPr lang="en-US" sz="2000" dirty="0" err="1" smtClean="0"/>
              <a:t>principali</a:t>
            </a:r>
            <a:r>
              <a:rPr lang="en-US" sz="2000" dirty="0" smtClean="0"/>
              <a:t>:</a:t>
            </a:r>
          </a:p>
          <a:p>
            <a:pPr lvl="1" defTabSz="914400" eaLnBrk="1" fontAlgn="auto" hangingPunct="1">
              <a:spcBef>
                <a:spcPts val="0"/>
              </a:spcBef>
              <a:spcAft>
                <a:spcPts val="0"/>
              </a:spcAft>
            </a:pPr>
            <a:r>
              <a:rPr lang="en-US" sz="2000" dirty="0" err="1"/>
              <a:t>e</a:t>
            </a:r>
            <a:r>
              <a:rPr lang="en-US" sz="2000" dirty="0" err="1" smtClean="0"/>
              <a:t>splorare</a:t>
            </a:r>
            <a:r>
              <a:rPr lang="en-US" sz="2000" dirty="0" smtClean="0"/>
              <a:t> la </a:t>
            </a:r>
            <a:r>
              <a:rPr lang="en-US" sz="2000" dirty="0" err="1" smtClean="0"/>
              <a:t>frontiera</a:t>
            </a:r>
            <a:r>
              <a:rPr lang="en-US" sz="2000" dirty="0" smtClean="0"/>
              <a:t> </a:t>
            </a:r>
            <a:r>
              <a:rPr lang="en-US" sz="2000" dirty="0" err="1" smtClean="0"/>
              <a:t>dell’energia</a:t>
            </a:r>
            <a:r>
              <a:rPr lang="en-US" sz="2000" dirty="0" smtClean="0"/>
              <a:t> </a:t>
            </a:r>
            <a:r>
              <a:rPr lang="en-US" sz="2000" dirty="0" smtClean="0">
                <a:sym typeface="Wingdings"/>
              </a:rPr>
              <a:t> </a:t>
            </a:r>
            <a:r>
              <a:rPr lang="en-US" sz="2000" dirty="0" err="1" smtClean="0">
                <a:sym typeface="Wingdings"/>
              </a:rPr>
              <a:t>unico</a:t>
            </a:r>
            <a:r>
              <a:rPr lang="en-US" sz="2000" dirty="0" smtClean="0">
                <a:sym typeface="Wingdings"/>
              </a:rPr>
              <a:t> lepton collider &gt;10 </a:t>
            </a:r>
            <a:r>
              <a:rPr lang="en-US" sz="2000" dirty="0" err="1" smtClean="0">
                <a:sym typeface="Wingdings"/>
              </a:rPr>
              <a:t>TeV</a:t>
            </a:r>
            <a:r>
              <a:rPr lang="en-US" sz="2000" dirty="0" smtClean="0">
                <a:sym typeface="Wingdings"/>
              </a:rPr>
              <a:t> </a:t>
            </a:r>
          </a:p>
          <a:p>
            <a:pPr lvl="1" defTabSz="914400" eaLnBrk="1" fontAlgn="auto" hangingPunct="1">
              <a:spcBef>
                <a:spcPts val="0"/>
              </a:spcBef>
              <a:spcAft>
                <a:spcPts val="0"/>
              </a:spcAft>
            </a:pPr>
            <a:r>
              <a:rPr lang="en-US" sz="2000" dirty="0" err="1" smtClean="0">
                <a:sym typeface="Wingdings"/>
              </a:rPr>
              <a:t>individuare</a:t>
            </a:r>
            <a:r>
              <a:rPr lang="en-US" sz="2000" dirty="0" smtClean="0">
                <a:sym typeface="Wingdings"/>
              </a:rPr>
              <a:t> e </a:t>
            </a:r>
            <a:r>
              <a:rPr lang="en-US" sz="2000" dirty="0" err="1" smtClean="0">
                <a:sym typeface="Wingdings"/>
              </a:rPr>
              <a:t>disegnare</a:t>
            </a:r>
            <a:r>
              <a:rPr lang="en-US" sz="2000" dirty="0" smtClean="0">
                <a:sym typeface="Wingdings"/>
              </a:rPr>
              <a:t> le test facility </a:t>
            </a:r>
            <a:r>
              <a:rPr lang="en-US" sz="2000" dirty="0" err="1" smtClean="0">
                <a:sym typeface="Wingdings"/>
              </a:rPr>
              <a:t>indispensabili</a:t>
            </a:r>
            <a:r>
              <a:rPr lang="en-US" sz="2000" dirty="0" smtClean="0">
                <a:sym typeface="Wingdings"/>
              </a:rPr>
              <a:t> per un CDR</a:t>
            </a:r>
          </a:p>
          <a:p>
            <a:pPr marL="457200" lvl="1" indent="0" defTabSz="914400" eaLnBrk="1" fontAlgn="auto" hangingPunct="1">
              <a:spcBef>
                <a:spcPts val="0"/>
              </a:spcBef>
              <a:spcAft>
                <a:spcPts val="0"/>
              </a:spcAft>
              <a:buNone/>
            </a:pPr>
            <a:r>
              <a:rPr lang="en-US" sz="2000" dirty="0">
                <a:sym typeface="Wingdings"/>
              </a:rPr>
              <a:t>	(</a:t>
            </a:r>
            <a:r>
              <a:rPr lang="en-US" sz="2000" dirty="0" smtClean="0">
                <a:sym typeface="Wingdings"/>
              </a:rPr>
              <a:t> ci </a:t>
            </a:r>
            <a:r>
              <a:rPr lang="en-US" sz="2000" dirty="0" err="1" smtClean="0">
                <a:sym typeface="Wingdings"/>
              </a:rPr>
              <a:t>sono</a:t>
            </a:r>
            <a:r>
              <a:rPr lang="en-US" sz="2000" dirty="0" smtClean="0">
                <a:sym typeface="Wingdings"/>
              </a:rPr>
              <a:t> </a:t>
            </a:r>
            <a:r>
              <a:rPr lang="en-US" sz="2000" dirty="0" err="1" smtClean="0">
                <a:sym typeface="Wingdings"/>
              </a:rPr>
              <a:t>delle</a:t>
            </a:r>
            <a:r>
              <a:rPr lang="en-US" sz="2000" dirty="0" smtClean="0">
                <a:sym typeface="Wingdings"/>
              </a:rPr>
              <a:t> </a:t>
            </a:r>
            <a:r>
              <a:rPr lang="en-US" sz="2000" dirty="0" err="1" smtClean="0">
                <a:sym typeface="Wingdings"/>
              </a:rPr>
              <a:t>misure</a:t>
            </a:r>
            <a:r>
              <a:rPr lang="en-US" sz="2000" dirty="0" smtClean="0">
                <a:sym typeface="Wingdings"/>
              </a:rPr>
              <a:t> di </a:t>
            </a:r>
            <a:r>
              <a:rPr lang="en-US" sz="2000" dirty="0" err="1" smtClean="0">
                <a:sym typeface="Wingdings"/>
              </a:rPr>
              <a:t>fisica</a:t>
            </a:r>
            <a:r>
              <a:rPr lang="en-US" sz="2000" dirty="0" smtClean="0">
                <a:sym typeface="Wingdings"/>
              </a:rPr>
              <a:t> </a:t>
            </a:r>
            <a:r>
              <a:rPr lang="en-US" sz="2000" dirty="0" err="1" smtClean="0">
                <a:sym typeface="Wingdings"/>
              </a:rPr>
              <a:t>fattibili</a:t>
            </a:r>
            <a:r>
              <a:rPr lang="en-US" sz="2000" dirty="0" smtClean="0">
                <a:sym typeface="Wingdings"/>
              </a:rPr>
              <a:t>?</a:t>
            </a:r>
            <a:r>
              <a:rPr lang="en-US" sz="2000" dirty="0">
                <a:sym typeface="Wingdings"/>
              </a:rPr>
              <a:t>)</a:t>
            </a:r>
            <a:endParaRPr lang="en-US" sz="2000" dirty="0" smtClean="0">
              <a:sym typeface="Wingdings"/>
            </a:endParaRPr>
          </a:p>
          <a:p>
            <a:pPr lvl="1" defTabSz="914400" eaLnBrk="1" fontAlgn="auto" hangingPunct="1">
              <a:spcBef>
                <a:spcPts val="0"/>
              </a:spcBef>
              <a:spcAft>
                <a:spcPts val="0"/>
              </a:spcAft>
            </a:pPr>
            <a:r>
              <a:rPr lang="en-US" sz="2000" dirty="0" err="1">
                <a:sym typeface="Wingdings"/>
              </a:rPr>
              <a:t>c</a:t>
            </a:r>
            <a:r>
              <a:rPr lang="en-US" sz="2000" dirty="0" err="1" smtClean="0">
                <a:sym typeface="Wingdings"/>
              </a:rPr>
              <a:t>onfrontare</a:t>
            </a:r>
            <a:r>
              <a:rPr lang="en-US" sz="2000" dirty="0" smtClean="0">
                <a:sym typeface="Wingdings"/>
              </a:rPr>
              <a:t> le </a:t>
            </a:r>
            <a:r>
              <a:rPr lang="en-US" sz="2000" dirty="0" err="1" smtClean="0">
                <a:sym typeface="Wingdings"/>
              </a:rPr>
              <a:t>potenzialità</a:t>
            </a:r>
            <a:r>
              <a:rPr lang="en-US" sz="2000" dirty="0" smtClean="0">
                <a:sym typeface="Wingdings"/>
              </a:rPr>
              <a:t> </a:t>
            </a:r>
            <a:r>
              <a:rPr lang="en-US" sz="2000" dirty="0" err="1" smtClean="0">
                <a:sym typeface="Wingdings"/>
              </a:rPr>
              <a:t>della</a:t>
            </a:r>
            <a:r>
              <a:rPr lang="en-US" sz="2000" dirty="0" smtClean="0">
                <a:sym typeface="Wingdings"/>
              </a:rPr>
              <a:t> </a:t>
            </a:r>
            <a:r>
              <a:rPr lang="en-US" sz="2000" dirty="0" err="1" smtClean="0">
                <a:sym typeface="Wingdings"/>
              </a:rPr>
              <a:t>macchina</a:t>
            </a:r>
            <a:r>
              <a:rPr lang="en-US" sz="2000" dirty="0" smtClean="0">
                <a:sym typeface="Wingdings"/>
              </a:rPr>
              <a:t> a 3 </a:t>
            </a:r>
            <a:r>
              <a:rPr lang="en-US" sz="2000" dirty="0" err="1" smtClean="0">
                <a:sym typeface="Wingdings"/>
              </a:rPr>
              <a:t>TeV</a:t>
            </a:r>
            <a:r>
              <a:rPr lang="en-US" sz="2000" dirty="0" smtClean="0">
                <a:sym typeface="Wingdings"/>
              </a:rPr>
              <a:t> con CLIC</a:t>
            </a:r>
          </a:p>
          <a:p>
            <a:pPr lvl="1" defTabSz="914400" eaLnBrk="1" fontAlgn="auto" hangingPunct="1">
              <a:spcBef>
                <a:spcPts val="0"/>
              </a:spcBef>
              <a:spcAft>
                <a:spcPts val="0"/>
              </a:spcAft>
            </a:pPr>
            <a:endParaRPr lang="en-US" sz="2000" dirty="0">
              <a:sym typeface="Wingdings"/>
            </a:endParaRPr>
          </a:p>
          <a:p>
            <a:pPr lvl="1" defTabSz="914400" eaLnBrk="1" fontAlgn="auto" hangingPunct="1">
              <a:spcBef>
                <a:spcPts val="0"/>
              </a:spcBef>
              <a:spcAft>
                <a:spcPts val="0"/>
              </a:spcAft>
            </a:pPr>
            <a:endParaRPr lang="en-US" sz="2000" dirty="0" smtClean="0">
              <a:sym typeface="Wingdings"/>
            </a:endParaRPr>
          </a:p>
          <a:p>
            <a:pPr defTabSz="914400" eaLnBrk="1" fontAlgn="auto" hangingPunct="1">
              <a:spcBef>
                <a:spcPts val="0"/>
              </a:spcBef>
              <a:spcAft>
                <a:spcPts val="0"/>
              </a:spcAft>
            </a:pPr>
            <a:r>
              <a:rPr lang="en-US" sz="2400" dirty="0" smtClean="0">
                <a:sym typeface="Wingdings"/>
              </a:rPr>
              <a:t>Per </a:t>
            </a:r>
            <a:r>
              <a:rPr lang="en-US" sz="2400" dirty="0" err="1" smtClean="0">
                <a:sym typeface="Wingdings"/>
              </a:rPr>
              <a:t>quanto</a:t>
            </a:r>
            <a:r>
              <a:rPr lang="en-US" sz="2400" dirty="0" smtClean="0">
                <a:sym typeface="Wingdings"/>
              </a:rPr>
              <a:t> </a:t>
            </a:r>
            <a:r>
              <a:rPr lang="en-US" sz="2400" dirty="0" err="1" smtClean="0">
                <a:sym typeface="Wingdings"/>
              </a:rPr>
              <a:t>riguarda</a:t>
            </a:r>
            <a:r>
              <a:rPr lang="en-US" sz="2400" dirty="0" smtClean="0">
                <a:sym typeface="Wingdings"/>
              </a:rPr>
              <a:t> INFN:</a:t>
            </a:r>
          </a:p>
          <a:p>
            <a:pPr lvl="1" defTabSz="914400" eaLnBrk="1" fontAlgn="auto" hangingPunct="1">
              <a:spcBef>
                <a:spcPts val="0"/>
              </a:spcBef>
              <a:spcAft>
                <a:spcPts val="0"/>
              </a:spcAft>
            </a:pPr>
            <a:r>
              <a:rPr lang="en-US" sz="2000" dirty="0">
                <a:sym typeface="Wingdings"/>
              </a:rPr>
              <a:t> </a:t>
            </a:r>
            <a:r>
              <a:rPr lang="en-US" sz="2000" dirty="0" smtClean="0">
                <a:sym typeface="Wingdings"/>
              </a:rPr>
              <a:t>molto </a:t>
            </a:r>
            <a:r>
              <a:rPr lang="en-US" sz="2000" dirty="0" err="1" smtClean="0">
                <a:sym typeface="Wingdings"/>
              </a:rPr>
              <a:t>importante</a:t>
            </a:r>
            <a:r>
              <a:rPr lang="en-US" sz="2000" dirty="0" smtClean="0">
                <a:sym typeface="Wingdings"/>
              </a:rPr>
              <a:t> </a:t>
            </a:r>
            <a:r>
              <a:rPr lang="en-US" sz="2000" dirty="0" err="1" smtClean="0">
                <a:sym typeface="Wingdings"/>
              </a:rPr>
              <a:t>il</a:t>
            </a:r>
            <a:r>
              <a:rPr lang="en-US" sz="2000" dirty="0" smtClean="0">
                <a:sym typeface="Wingdings"/>
              </a:rPr>
              <a:t> </a:t>
            </a:r>
            <a:r>
              <a:rPr lang="en-US" sz="2000" dirty="0" err="1" smtClean="0">
                <a:sym typeface="Wingdings"/>
              </a:rPr>
              <a:t>contributo</a:t>
            </a:r>
            <a:r>
              <a:rPr lang="en-US" sz="2000" dirty="0" smtClean="0">
                <a:sym typeface="Wingdings"/>
              </a:rPr>
              <a:t> </a:t>
            </a:r>
            <a:r>
              <a:rPr lang="en-US" sz="2000" dirty="0" err="1" smtClean="0">
                <a:sym typeface="Wingdings"/>
              </a:rPr>
              <a:t>finora</a:t>
            </a:r>
            <a:endParaRPr lang="en-US" sz="2000" dirty="0" smtClean="0">
              <a:sym typeface="Wingdings"/>
            </a:endParaRPr>
          </a:p>
          <a:p>
            <a:pPr lvl="1" defTabSz="914400" eaLnBrk="1" fontAlgn="auto" hangingPunct="1">
              <a:spcBef>
                <a:spcPts val="0"/>
              </a:spcBef>
              <a:spcAft>
                <a:spcPts val="0"/>
              </a:spcAft>
            </a:pPr>
            <a:r>
              <a:rPr lang="en-US" sz="2000" dirty="0" smtClean="0">
                <a:sym typeface="Wingdings"/>
              </a:rPr>
              <a:t> </a:t>
            </a:r>
            <a:r>
              <a:rPr lang="en-US" sz="2000" dirty="0" err="1" smtClean="0">
                <a:sym typeface="Wingdings"/>
              </a:rPr>
              <a:t>discutiamo</a:t>
            </a:r>
            <a:r>
              <a:rPr lang="en-US" sz="2000" dirty="0" smtClean="0">
                <a:sym typeface="Wingdings"/>
              </a:rPr>
              <a:t> </a:t>
            </a:r>
            <a:r>
              <a:rPr lang="en-US" sz="2000" dirty="0" err="1" smtClean="0">
                <a:sym typeface="Wingdings"/>
              </a:rPr>
              <a:t>oggi</a:t>
            </a:r>
            <a:r>
              <a:rPr lang="en-US" sz="2000" dirty="0" smtClean="0">
                <a:sym typeface="Wingdings"/>
              </a:rPr>
              <a:t>  </a:t>
            </a:r>
            <a:r>
              <a:rPr lang="en-US" sz="2000" dirty="0" err="1" smtClean="0">
                <a:sym typeface="Wingdings"/>
              </a:rPr>
              <a:t>potrebbero</a:t>
            </a:r>
            <a:r>
              <a:rPr lang="en-US" sz="2000" dirty="0" smtClean="0">
                <a:sym typeface="Wingdings"/>
              </a:rPr>
              <a:t> </a:t>
            </a:r>
            <a:r>
              <a:rPr lang="en-US" sz="2000" dirty="0" err="1" smtClean="0">
                <a:sym typeface="Wingdings"/>
              </a:rPr>
              <a:t>aggiungersi</a:t>
            </a:r>
            <a:r>
              <a:rPr lang="en-US" sz="2000" dirty="0" smtClean="0">
                <a:sym typeface="Wingdings"/>
              </a:rPr>
              <a:t> </a:t>
            </a:r>
            <a:r>
              <a:rPr lang="en-US" sz="2000" dirty="0" err="1" smtClean="0">
                <a:sym typeface="Wingdings"/>
              </a:rPr>
              <a:t>anche</a:t>
            </a:r>
            <a:r>
              <a:rPr lang="en-US" sz="2000" dirty="0" smtClean="0">
                <a:sym typeface="Wingdings"/>
              </a:rPr>
              <a:t> </a:t>
            </a:r>
            <a:r>
              <a:rPr lang="en-US" sz="2000" dirty="0" err="1" smtClean="0">
                <a:sym typeface="Wingdings"/>
              </a:rPr>
              <a:t>altre</a:t>
            </a:r>
            <a:r>
              <a:rPr lang="en-US" sz="2000" dirty="0" smtClean="0">
                <a:sym typeface="Wingdings"/>
              </a:rPr>
              <a:t> </a:t>
            </a:r>
            <a:r>
              <a:rPr lang="en-US" sz="2000" dirty="0" err="1" smtClean="0">
                <a:sym typeface="Wingdings"/>
              </a:rPr>
              <a:t>attività</a:t>
            </a:r>
            <a:endParaRPr lang="en-US" sz="2000" dirty="0" smtClean="0">
              <a:sym typeface="Wingdings"/>
            </a:endParaRPr>
          </a:p>
          <a:p>
            <a:pPr lvl="1" defTabSz="914400" eaLnBrk="1" fontAlgn="auto" hangingPunct="1">
              <a:spcBef>
                <a:spcPts val="0"/>
              </a:spcBef>
              <a:spcAft>
                <a:spcPts val="0"/>
              </a:spcAft>
            </a:pPr>
            <a:r>
              <a:rPr lang="en-US" sz="2000" dirty="0">
                <a:sym typeface="Wingdings"/>
              </a:rPr>
              <a:t> </a:t>
            </a:r>
            <a:r>
              <a:rPr lang="en-US" sz="2000" dirty="0" err="1" smtClean="0">
                <a:sym typeface="Wingdings"/>
              </a:rPr>
              <a:t>partecipiamo</a:t>
            </a:r>
            <a:r>
              <a:rPr lang="en-US" sz="2000" dirty="0" smtClean="0">
                <a:sym typeface="Wingdings"/>
              </a:rPr>
              <a:t> </a:t>
            </a:r>
            <a:r>
              <a:rPr lang="en-US" sz="2000" dirty="0" err="1" smtClean="0">
                <a:sym typeface="Wingdings"/>
              </a:rPr>
              <a:t>domani</a:t>
            </a:r>
            <a:r>
              <a:rPr lang="en-US" sz="2000" dirty="0" smtClean="0">
                <a:sym typeface="Wingdings"/>
              </a:rPr>
              <a:t> con </a:t>
            </a:r>
            <a:r>
              <a:rPr lang="en-US" sz="2000" dirty="0" err="1" smtClean="0">
                <a:sym typeface="Wingdings"/>
              </a:rPr>
              <a:t>attenzione</a:t>
            </a:r>
            <a:r>
              <a:rPr lang="en-US" sz="2000" dirty="0" smtClean="0">
                <a:sym typeface="Wingdings"/>
              </a:rPr>
              <a:t>  </a:t>
            </a:r>
            <a:r>
              <a:rPr lang="en-US" sz="2000" dirty="0" err="1" smtClean="0">
                <a:sym typeface="Wingdings"/>
              </a:rPr>
              <a:t>verranno</a:t>
            </a:r>
            <a:r>
              <a:rPr lang="en-US" sz="2000" dirty="0" smtClean="0">
                <a:sym typeface="Wingdings"/>
              </a:rPr>
              <a:t> </a:t>
            </a:r>
            <a:r>
              <a:rPr lang="en-US" sz="2000" dirty="0" err="1" smtClean="0">
                <a:sym typeface="Wingdings"/>
              </a:rPr>
              <a:t>proposti</a:t>
            </a:r>
            <a:r>
              <a:rPr lang="en-US" sz="2000" dirty="0" smtClean="0">
                <a:sym typeface="Wingdings"/>
              </a:rPr>
              <a:t> WP  </a:t>
            </a:r>
          </a:p>
          <a:p>
            <a:pPr lvl="1" defTabSz="914400" eaLnBrk="1" fontAlgn="auto" hangingPunct="1">
              <a:spcBef>
                <a:spcPts val="0"/>
              </a:spcBef>
              <a:spcAft>
                <a:spcPts val="0"/>
              </a:spcAft>
            </a:pPr>
            <a:r>
              <a:rPr lang="en-US" sz="2000" dirty="0">
                <a:sym typeface="Wingdings"/>
              </a:rPr>
              <a:t> </a:t>
            </a:r>
            <a:r>
              <a:rPr lang="en-US" sz="2000" dirty="0" err="1" smtClean="0">
                <a:sym typeface="Wingdings"/>
              </a:rPr>
              <a:t>preparo</a:t>
            </a:r>
            <a:r>
              <a:rPr lang="en-US" sz="2000" dirty="0" smtClean="0">
                <a:sym typeface="Wingdings"/>
              </a:rPr>
              <a:t> un breve </a:t>
            </a:r>
            <a:r>
              <a:rPr lang="en-US" sz="2000" dirty="0" err="1" smtClean="0">
                <a:sym typeface="Wingdings"/>
              </a:rPr>
              <a:t>documento</a:t>
            </a:r>
            <a:r>
              <a:rPr lang="en-US" sz="2000" dirty="0" smtClean="0">
                <a:sym typeface="Wingdings"/>
              </a:rPr>
              <a:t> per </a:t>
            </a:r>
            <a:r>
              <a:rPr lang="en-US" sz="2000" dirty="0" err="1" smtClean="0">
                <a:sym typeface="Wingdings"/>
              </a:rPr>
              <a:t>aggiornare</a:t>
            </a:r>
            <a:r>
              <a:rPr lang="en-US" sz="2000" dirty="0">
                <a:sym typeface="Wingdings"/>
              </a:rPr>
              <a:t> </a:t>
            </a:r>
            <a:r>
              <a:rPr lang="en-US" sz="2000" dirty="0" err="1" smtClean="0">
                <a:sym typeface="Wingdings"/>
              </a:rPr>
              <a:t>il</a:t>
            </a:r>
            <a:r>
              <a:rPr lang="en-US" sz="2000" dirty="0" smtClean="0">
                <a:sym typeface="Wingdings"/>
              </a:rPr>
              <a:t> </a:t>
            </a:r>
            <a:r>
              <a:rPr lang="en-US" sz="2000" dirty="0" err="1" smtClean="0">
                <a:sym typeface="Wingdings"/>
              </a:rPr>
              <a:t>Presidente</a:t>
            </a:r>
            <a:r>
              <a:rPr lang="en-US" sz="2000" dirty="0" smtClean="0">
                <a:sym typeface="Wingdings"/>
              </a:rPr>
              <a:t> in </a:t>
            </a:r>
            <a:r>
              <a:rPr lang="en-US" sz="2000" dirty="0" err="1" smtClean="0">
                <a:sym typeface="Wingdings"/>
              </a:rPr>
              <a:t>merito</a:t>
            </a:r>
            <a:endParaRPr lang="en-US" sz="2000" dirty="0" smtClean="0">
              <a:sym typeface="Wingdings"/>
            </a:endParaRPr>
          </a:p>
          <a:p>
            <a:pPr lvl="1" defTabSz="914400" eaLnBrk="1" fontAlgn="auto" hangingPunct="1">
              <a:spcBef>
                <a:spcPts val="0"/>
              </a:spcBef>
              <a:spcAft>
                <a:spcPts val="0"/>
              </a:spcAft>
            </a:pPr>
            <a:r>
              <a:rPr lang="en-US" sz="2000" dirty="0">
                <a:sym typeface="Wingdings"/>
              </a:rPr>
              <a:t> </a:t>
            </a:r>
            <a:r>
              <a:rPr lang="en-US" sz="2000" dirty="0" err="1" smtClean="0">
                <a:sym typeface="Wingdings"/>
              </a:rPr>
              <a:t>organizzare</a:t>
            </a:r>
            <a:r>
              <a:rPr lang="en-US" sz="2000" dirty="0" smtClean="0">
                <a:sym typeface="Wingdings"/>
              </a:rPr>
              <a:t> </a:t>
            </a:r>
            <a:r>
              <a:rPr lang="en-US" sz="2000" dirty="0" err="1" smtClean="0">
                <a:sym typeface="Wingdings"/>
              </a:rPr>
              <a:t>riunione</a:t>
            </a:r>
            <a:r>
              <a:rPr lang="en-US" sz="2000" dirty="0" smtClean="0">
                <a:sym typeface="Wingdings"/>
              </a:rPr>
              <a:t> </a:t>
            </a:r>
            <a:r>
              <a:rPr lang="en-US" sz="2000" dirty="0" err="1" smtClean="0">
                <a:sym typeface="Wingdings"/>
              </a:rPr>
              <a:t>aperta</a:t>
            </a:r>
            <a:r>
              <a:rPr lang="en-US" sz="2000" dirty="0" smtClean="0">
                <a:sym typeface="Wingdings"/>
              </a:rPr>
              <a:t> a </a:t>
            </a:r>
            <a:r>
              <a:rPr lang="en-US" sz="2000" dirty="0" err="1" smtClean="0">
                <a:sym typeface="Wingdings"/>
              </a:rPr>
              <a:t>tutti</a:t>
            </a:r>
            <a:r>
              <a:rPr lang="en-US" sz="2000" dirty="0" smtClean="0">
                <a:sym typeface="Wingdings"/>
              </a:rPr>
              <a:t> </a:t>
            </a:r>
            <a:r>
              <a:rPr lang="en-US" sz="2000" dirty="0" err="1" smtClean="0">
                <a:sym typeface="Wingdings"/>
              </a:rPr>
              <a:t>su</a:t>
            </a:r>
            <a:r>
              <a:rPr lang="en-US" sz="2000" dirty="0" smtClean="0">
                <a:sym typeface="Wingdings"/>
              </a:rPr>
              <a:t> </a:t>
            </a:r>
            <a:r>
              <a:rPr lang="en-US" sz="2000" dirty="0" err="1" smtClean="0">
                <a:sym typeface="Wingdings"/>
              </a:rPr>
              <a:t>attività</a:t>
            </a:r>
            <a:r>
              <a:rPr lang="en-US" sz="2000" dirty="0" smtClean="0">
                <a:sym typeface="Wingdings"/>
              </a:rPr>
              <a:t> Muon Collider </a:t>
            </a:r>
            <a:endParaRPr lang="en-US" sz="2000" dirty="0" smtClean="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3</a:t>
            </a:fld>
            <a:endParaRPr lang="en-US" altLang="en-US"/>
          </a:p>
        </p:txBody>
      </p:sp>
    </p:spTree>
    <p:extLst>
      <p:ext uri="{BB962C8B-B14F-4D97-AF65-F5344CB8AC3E}">
        <p14:creationId xmlns:p14="http://schemas.microsoft.com/office/powerpoint/2010/main" val="5853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301"/>
            <a:ext cx="9144000" cy="460858"/>
          </a:xfrm>
        </p:spPr>
        <p:txBody>
          <a:bodyPr>
            <a:normAutofit fontScale="90000"/>
          </a:bodyPr>
          <a:lstStyle/>
          <a:p>
            <a:r>
              <a:rPr lang="en-US" dirty="0"/>
              <a:t>Technically Limited Potential Timeline</a:t>
            </a:r>
          </a:p>
        </p:txBody>
      </p:sp>
      <p:sp>
        <p:nvSpPr>
          <p:cNvPr id="4" name="Slide Number Placeholder 3"/>
          <p:cNvSpPr>
            <a:spLocks noGrp="1"/>
          </p:cNvSpPr>
          <p:nvPr>
            <p:ph type="sldNum" sz="quarter" idx="12"/>
          </p:nvPr>
        </p:nvSpPr>
        <p:spPr/>
        <p:txBody>
          <a:bodyPr/>
          <a:lstStyle/>
          <a:p>
            <a:pPr>
              <a:defRPr/>
            </a:pPr>
            <a:fld id="{F2FA608B-74DC-7242-AC4F-1B5BE05CAA41}" type="slidenum">
              <a:rPr lang="en-US" altLang="en-US" smtClean="0"/>
              <a:pPr>
                <a:defRPr/>
              </a:pPr>
              <a:t>4</a:t>
            </a:fld>
            <a:endParaRPr lang="en-US" altLang="en-US" dirty="0"/>
          </a:p>
        </p:txBody>
      </p:sp>
      <p:pic>
        <p:nvPicPr>
          <p:cNvPr id="6145" name="Picture 1" descr="age180image96551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044425"/>
            <a:ext cx="7514206" cy="5402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311352" y="583567"/>
            <a:ext cx="5832648" cy="369332"/>
          </a:xfrm>
          <a:prstGeom prst="rect">
            <a:avLst/>
          </a:prstGeom>
        </p:spPr>
        <p:txBody>
          <a:bodyPr wrap="square">
            <a:spAutoFit/>
          </a:bodyPr>
          <a:lstStyle/>
          <a:p>
            <a:r>
              <a:rPr lang="en-US" b="1" dirty="0">
                <a:latin typeface="+mn-lt"/>
              </a:rPr>
              <a:t>Physics Briefing </a:t>
            </a:r>
            <a:r>
              <a:rPr lang="en-US" b="1" dirty="0" smtClean="0">
                <a:latin typeface="+mn-lt"/>
              </a:rPr>
              <a:t>Book </a:t>
            </a:r>
            <a:r>
              <a:rPr lang="da-DK" b="1" dirty="0" smtClean="0">
                <a:latin typeface="+mn-lt"/>
                <a:hlinkClick r:id="rId4"/>
              </a:rPr>
              <a:t>arXiv:1910.11775v2</a:t>
            </a:r>
            <a:r>
              <a:rPr lang="da-DK" b="1" dirty="0">
                <a:latin typeface="+mn-lt"/>
              </a:rPr>
              <a:t> </a:t>
            </a:r>
            <a:r>
              <a:rPr lang="mr-IN" dirty="0" smtClean="0">
                <a:latin typeface="+mn-lt"/>
              </a:rPr>
              <a:t>[</a:t>
            </a:r>
            <a:r>
              <a:rPr lang="mr-IN" dirty="0" err="1" smtClean="0">
                <a:latin typeface="+mn-lt"/>
              </a:rPr>
              <a:t>hep-ex</a:t>
            </a:r>
            <a:r>
              <a:rPr lang="mr-IN" dirty="0">
                <a:latin typeface="+mn-lt"/>
              </a:rPr>
              <a:t>]</a:t>
            </a:r>
            <a:endParaRPr lang="en-US" b="1" dirty="0">
              <a:latin typeface="+mn-lt"/>
            </a:endParaRPr>
          </a:p>
        </p:txBody>
      </p:sp>
    </p:spTree>
    <p:extLst>
      <p:ext uri="{BB962C8B-B14F-4D97-AF65-F5344CB8AC3E}">
        <p14:creationId xmlns:p14="http://schemas.microsoft.com/office/powerpoint/2010/main" val="137349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2636"/>
          </a:xfrm>
        </p:spPr>
        <p:txBody>
          <a:bodyPr>
            <a:noAutofit/>
          </a:bodyPr>
          <a:lstStyle/>
          <a:p>
            <a:r>
              <a:rPr lang="en-US" sz="3600" dirty="0" smtClean="0"/>
              <a:t>Recent Tentative </a:t>
            </a:r>
            <a:r>
              <a:rPr lang="en-US" sz="3600" dirty="0"/>
              <a:t>T</a:t>
            </a:r>
            <a:r>
              <a:rPr lang="en-US" sz="3600" dirty="0" smtClean="0"/>
              <a:t>arget Parameters</a:t>
            </a:r>
            <a:endParaRPr lang="en-US" sz="3600" dirty="0"/>
          </a:p>
        </p:txBody>
      </p:sp>
      <p:sp>
        <p:nvSpPr>
          <p:cNvPr id="6" name="Slide Number Placeholder 5"/>
          <p:cNvSpPr>
            <a:spLocks noGrp="1"/>
          </p:cNvSpPr>
          <p:nvPr>
            <p:ph type="sldNum" sz="quarter" idx="12"/>
          </p:nvPr>
        </p:nvSpPr>
        <p:spPr/>
        <p:txBody>
          <a:bodyPr/>
          <a:lstStyle/>
          <a:p>
            <a:fld id="{3478A56A-6164-B14D-A8F7-980D09C4DD92}" type="slidenum">
              <a:rPr lang="en-US" smtClean="0"/>
              <a:pPr/>
              <a:t>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681647102"/>
              </p:ext>
            </p:extLst>
          </p:nvPr>
        </p:nvGraphicFramePr>
        <p:xfrm>
          <a:off x="306307" y="966887"/>
          <a:ext cx="8557078" cy="4673669"/>
        </p:xfrm>
        <a:graphic>
          <a:graphicData uri="http://schemas.openxmlformats.org/drawingml/2006/table">
            <a:tbl>
              <a:tblPr firstRow="1" bandRow="1">
                <a:tableStyleId>{5C22544A-7EE6-4342-B048-85BDC9FD1C3A}</a:tableStyleId>
              </a:tblPr>
              <a:tblGrid>
                <a:gridCol w="1169441"/>
                <a:gridCol w="1259400"/>
                <a:gridCol w="1139455"/>
                <a:gridCol w="813785"/>
                <a:gridCol w="1057835"/>
                <a:gridCol w="1039054"/>
                <a:gridCol w="1039054"/>
                <a:gridCol w="1039054"/>
              </a:tblGrid>
              <a:tr h="359513">
                <a:tc>
                  <a:txBody>
                    <a:bodyPr/>
                    <a:lstStyle/>
                    <a:p>
                      <a:pPr algn="ctr"/>
                      <a:r>
                        <a:rPr lang="en-US" sz="1700" dirty="0" smtClean="0"/>
                        <a:t>Parameter</a:t>
                      </a:r>
                      <a:endParaRPr lang="en-US" sz="1700" dirty="0"/>
                    </a:p>
                  </a:txBody>
                  <a:tcPr/>
                </a:tc>
                <a:tc>
                  <a:txBody>
                    <a:bodyPr/>
                    <a:lstStyle/>
                    <a:p>
                      <a:pPr algn="ctr"/>
                      <a:r>
                        <a:rPr lang="en-US" sz="1700" dirty="0" smtClean="0"/>
                        <a:t>Unit</a:t>
                      </a:r>
                      <a:endParaRPr lang="en-US" sz="1700" dirty="0"/>
                    </a:p>
                  </a:txBody>
                  <a:tcPr/>
                </a:tc>
                <a:tc>
                  <a:txBody>
                    <a:bodyPr/>
                    <a:lstStyle/>
                    <a:p>
                      <a:pPr algn="ctr"/>
                      <a:r>
                        <a:rPr lang="en-US" sz="1700" dirty="0" smtClean="0">
                          <a:solidFill>
                            <a:srgbClr val="000000"/>
                          </a:solidFill>
                        </a:rPr>
                        <a:t>3 </a:t>
                      </a:r>
                      <a:r>
                        <a:rPr lang="en-US" sz="1700" dirty="0" err="1" smtClean="0">
                          <a:solidFill>
                            <a:srgbClr val="000000"/>
                          </a:solidFill>
                        </a:rPr>
                        <a:t>TeV</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3 </a:t>
                      </a:r>
                      <a:r>
                        <a:rPr lang="en-US" sz="1700" dirty="0" err="1" smtClean="0">
                          <a:solidFill>
                            <a:srgbClr val="000000"/>
                          </a:solidFill>
                        </a:rPr>
                        <a:t>TeV</a:t>
                      </a:r>
                      <a:r>
                        <a:rPr lang="en-US" sz="1700" baseline="30000" dirty="0" smtClean="0">
                          <a:solidFill>
                            <a:srgbClr val="000000"/>
                          </a:solidFill>
                        </a:rPr>
                        <a:t>*</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10 </a:t>
                      </a:r>
                      <a:r>
                        <a:rPr lang="en-US" sz="1700" dirty="0" err="1" smtClean="0">
                          <a:solidFill>
                            <a:srgbClr val="000000"/>
                          </a:solidFill>
                        </a:rPr>
                        <a:t>TeV</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10 </a:t>
                      </a:r>
                      <a:r>
                        <a:rPr lang="en-US" sz="1700" dirty="0" err="1" smtClean="0">
                          <a:solidFill>
                            <a:srgbClr val="000000"/>
                          </a:solidFill>
                        </a:rPr>
                        <a:t>TeV</a:t>
                      </a:r>
                      <a:r>
                        <a:rPr lang="en-US" sz="1700" baseline="30000" dirty="0" smtClean="0">
                          <a:solidFill>
                            <a:srgbClr val="000000"/>
                          </a:solidFill>
                        </a:rPr>
                        <a:t>*</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14 </a:t>
                      </a:r>
                      <a:r>
                        <a:rPr lang="en-US" sz="1700" dirty="0" err="1" smtClean="0">
                          <a:solidFill>
                            <a:srgbClr val="000000"/>
                          </a:solidFill>
                        </a:rPr>
                        <a:t>TeV</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14 </a:t>
                      </a:r>
                      <a:r>
                        <a:rPr lang="en-US" sz="1700" dirty="0" err="1" smtClean="0">
                          <a:solidFill>
                            <a:srgbClr val="000000"/>
                          </a:solidFill>
                        </a:rPr>
                        <a:t>TeV</a:t>
                      </a:r>
                      <a:r>
                        <a:rPr lang="en-US" sz="1700" baseline="30000" dirty="0" smtClean="0">
                          <a:solidFill>
                            <a:srgbClr val="000000"/>
                          </a:solidFill>
                        </a:rPr>
                        <a:t>*</a:t>
                      </a:r>
                      <a:endParaRPr lang="en-US" sz="1700" dirty="0">
                        <a:solidFill>
                          <a:srgbClr val="000000"/>
                        </a:solidFill>
                      </a:endParaRPr>
                    </a:p>
                  </a:txBody>
                  <a:tcPr>
                    <a:solidFill>
                      <a:srgbClr val="FDEADA"/>
                    </a:solidFill>
                  </a:tcPr>
                </a:tc>
              </a:tr>
              <a:tr h="359513">
                <a:tc>
                  <a:txBody>
                    <a:bodyPr/>
                    <a:lstStyle/>
                    <a:p>
                      <a:pPr algn="ctr"/>
                      <a:r>
                        <a:rPr lang="en-US" sz="1700" dirty="0" smtClean="0"/>
                        <a:t>L</a:t>
                      </a:r>
                      <a:endParaRPr lang="en-US" sz="1700" dirty="0"/>
                    </a:p>
                  </a:txBody>
                  <a:tcPr/>
                </a:tc>
                <a:tc>
                  <a:txBody>
                    <a:bodyPr/>
                    <a:lstStyle/>
                    <a:p>
                      <a:pPr algn="ctr"/>
                      <a:r>
                        <a:rPr lang="en-US" sz="1700" dirty="0" smtClean="0"/>
                        <a:t>10</a:t>
                      </a:r>
                      <a:r>
                        <a:rPr lang="en-US" sz="1700" baseline="30000" dirty="0" smtClean="0"/>
                        <a:t>34</a:t>
                      </a:r>
                      <a:r>
                        <a:rPr lang="en-US" sz="1700" baseline="0" dirty="0" smtClean="0"/>
                        <a:t> cm</a:t>
                      </a:r>
                      <a:r>
                        <a:rPr lang="en-US" sz="1700" baseline="30000" dirty="0" smtClean="0"/>
                        <a:t>-2</a:t>
                      </a:r>
                      <a:r>
                        <a:rPr lang="en-US" sz="1700" baseline="0" dirty="0" smtClean="0"/>
                        <a:t>s</a:t>
                      </a:r>
                      <a:r>
                        <a:rPr lang="en-US" sz="1700" baseline="30000" dirty="0" smtClean="0"/>
                        <a:t>-1</a:t>
                      </a:r>
                      <a:endParaRPr lang="en-US" sz="1700" dirty="0"/>
                    </a:p>
                  </a:txBody>
                  <a:tcPr/>
                </a:tc>
                <a:tc>
                  <a:txBody>
                    <a:bodyPr/>
                    <a:lstStyle/>
                    <a:p>
                      <a:pPr algn="ctr"/>
                      <a:r>
                        <a:rPr lang="en-US" sz="1700" dirty="0" smtClean="0"/>
                        <a:t>1.8</a:t>
                      </a:r>
                      <a:endParaRPr lang="en-US" sz="1700" dirty="0"/>
                    </a:p>
                  </a:txBody>
                  <a:tcPr>
                    <a:solidFill>
                      <a:srgbClr val="FDEADA"/>
                    </a:solidFill>
                  </a:tcPr>
                </a:tc>
                <a:tc>
                  <a:txBody>
                    <a:bodyPr/>
                    <a:lstStyle/>
                    <a:p>
                      <a:pPr algn="ctr"/>
                      <a:r>
                        <a:rPr lang="en-US" sz="1700" dirty="0" smtClean="0"/>
                        <a:t>1.8</a:t>
                      </a:r>
                      <a:endParaRPr lang="en-US" sz="1700" dirty="0"/>
                    </a:p>
                  </a:txBody>
                  <a:tcPr>
                    <a:solidFill>
                      <a:srgbClr val="FDEADA"/>
                    </a:solidFill>
                  </a:tcPr>
                </a:tc>
                <a:tc>
                  <a:txBody>
                    <a:bodyPr/>
                    <a:lstStyle/>
                    <a:p>
                      <a:pPr algn="ctr"/>
                      <a:r>
                        <a:rPr lang="en-US" sz="1700" dirty="0" smtClean="0"/>
                        <a:t>20</a:t>
                      </a:r>
                      <a:endParaRPr lang="en-US" sz="1700" dirty="0"/>
                    </a:p>
                  </a:txBody>
                  <a:tcPr>
                    <a:solidFill>
                      <a:srgbClr val="FDEADA"/>
                    </a:solidFill>
                  </a:tcPr>
                </a:tc>
                <a:tc>
                  <a:txBody>
                    <a:bodyPr/>
                    <a:lstStyle/>
                    <a:p>
                      <a:pPr algn="ctr"/>
                      <a:r>
                        <a:rPr lang="en-US" sz="1700" dirty="0" smtClean="0"/>
                        <a:t>20</a:t>
                      </a:r>
                      <a:endParaRPr lang="en-US" sz="1700" dirty="0"/>
                    </a:p>
                  </a:txBody>
                  <a:tcPr>
                    <a:solidFill>
                      <a:srgbClr val="FDEADA"/>
                    </a:solidFill>
                  </a:tcPr>
                </a:tc>
                <a:tc>
                  <a:txBody>
                    <a:bodyPr/>
                    <a:lstStyle/>
                    <a:p>
                      <a:pPr algn="ctr"/>
                      <a:r>
                        <a:rPr lang="en-US" sz="1700" dirty="0" smtClean="0"/>
                        <a:t>40</a:t>
                      </a:r>
                      <a:endParaRPr lang="en-US" sz="1700" dirty="0"/>
                    </a:p>
                  </a:txBody>
                  <a:tcPr>
                    <a:solidFill>
                      <a:srgbClr val="FDEADA"/>
                    </a:solidFill>
                  </a:tcPr>
                </a:tc>
                <a:tc>
                  <a:txBody>
                    <a:bodyPr/>
                    <a:lstStyle/>
                    <a:p>
                      <a:pPr algn="ctr"/>
                      <a:r>
                        <a:rPr lang="en-US" sz="1700" dirty="0" smtClean="0"/>
                        <a:t>40</a:t>
                      </a:r>
                      <a:endParaRPr lang="en-US" sz="1700" dirty="0"/>
                    </a:p>
                  </a:txBody>
                  <a:tcPr>
                    <a:solidFill>
                      <a:srgbClr val="FDEADA"/>
                    </a:solidFill>
                  </a:tcPr>
                </a:tc>
              </a:tr>
              <a:tr h="359513">
                <a:tc>
                  <a:txBody>
                    <a:bodyPr/>
                    <a:lstStyle/>
                    <a:p>
                      <a:pPr algn="ctr"/>
                      <a:r>
                        <a:rPr lang="en-US" sz="1700" dirty="0" smtClean="0">
                          <a:solidFill>
                            <a:srgbClr val="0000FF"/>
                          </a:solidFill>
                        </a:rPr>
                        <a:t>N</a:t>
                      </a:r>
                      <a:endParaRPr lang="en-US" sz="1700" dirty="0">
                        <a:solidFill>
                          <a:srgbClr val="0000FF"/>
                        </a:solidFill>
                      </a:endParaRPr>
                    </a:p>
                  </a:txBody>
                  <a:tcPr/>
                </a:tc>
                <a:tc>
                  <a:txBody>
                    <a:bodyPr/>
                    <a:lstStyle/>
                    <a:p>
                      <a:pPr algn="ctr"/>
                      <a:r>
                        <a:rPr lang="en-US" sz="1700" dirty="0" smtClean="0">
                          <a:solidFill>
                            <a:srgbClr val="0000FF"/>
                          </a:solidFill>
                        </a:rPr>
                        <a:t>10</a:t>
                      </a:r>
                      <a:r>
                        <a:rPr lang="en-US" sz="1700" baseline="30000" dirty="0" smtClean="0">
                          <a:solidFill>
                            <a:srgbClr val="0000FF"/>
                          </a:solidFill>
                        </a:rPr>
                        <a:t>12</a:t>
                      </a:r>
                      <a:endParaRPr lang="en-US" sz="1700" dirty="0">
                        <a:solidFill>
                          <a:srgbClr val="0000FF"/>
                        </a:solidFill>
                      </a:endParaRPr>
                    </a:p>
                  </a:txBody>
                  <a:tcPr/>
                </a:tc>
                <a:tc>
                  <a:txBody>
                    <a:bodyPr/>
                    <a:lstStyle/>
                    <a:p>
                      <a:pPr algn="ctr"/>
                      <a:r>
                        <a:rPr lang="en-US" sz="1700" strike="sngStrike" dirty="0" smtClean="0">
                          <a:solidFill>
                            <a:srgbClr val="0000FF"/>
                          </a:solidFill>
                        </a:rPr>
                        <a:t> 2  </a:t>
                      </a:r>
                      <a:r>
                        <a:rPr lang="en-US" sz="1700" dirty="0" smtClean="0">
                          <a:solidFill>
                            <a:srgbClr val="0000FF"/>
                          </a:solidFill>
                        </a:rPr>
                        <a:t>2.2</a:t>
                      </a:r>
                      <a:endParaRPr lang="en-US" sz="1700" dirty="0">
                        <a:solidFill>
                          <a:srgbClr val="0000FF"/>
                        </a:solidFill>
                      </a:endParaRPr>
                    </a:p>
                  </a:txBody>
                  <a:tcPr>
                    <a:solidFill>
                      <a:srgbClr val="FDEADA"/>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strike="sngStrike" dirty="0" smtClean="0">
                          <a:solidFill>
                            <a:srgbClr val="0000FF"/>
                          </a:solidFill>
                        </a:rPr>
                        <a:t> 2  </a:t>
                      </a:r>
                      <a:r>
                        <a:rPr lang="en-US" sz="1700" dirty="0" smtClean="0">
                          <a:solidFill>
                            <a:srgbClr val="0000FF"/>
                          </a:solidFill>
                        </a:rPr>
                        <a:t>2.2</a:t>
                      </a:r>
                    </a:p>
                  </a:txBody>
                  <a:tcPr>
                    <a:solidFill>
                      <a:srgbClr val="FDEADA"/>
                    </a:solidFill>
                  </a:tcPr>
                </a:tc>
                <a:tc>
                  <a:txBody>
                    <a:bodyPr/>
                    <a:lstStyle/>
                    <a:p>
                      <a:pPr algn="ctr"/>
                      <a:r>
                        <a:rPr lang="en-US" sz="1700" dirty="0" smtClean="0">
                          <a:solidFill>
                            <a:srgbClr val="0000FF"/>
                          </a:solidFill>
                        </a:rPr>
                        <a:t>1.8</a:t>
                      </a:r>
                      <a:endParaRPr lang="en-US" sz="1700" dirty="0">
                        <a:solidFill>
                          <a:srgbClr val="0000FF"/>
                        </a:solidFill>
                      </a:endParaRPr>
                    </a:p>
                  </a:txBody>
                  <a:tcPr>
                    <a:solidFill>
                      <a:srgbClr val="FDEADA"/>
                    </a:solidFill>
                  </a:tcPr>
                </a:tc>
                <a:tc>
                  <a:txBody>
                    <a:bodyPr/>
                    <a:lstStyle/>
                    <a:p>
                      <a:pPr algn="ctr"/>
                      <a:r>
                        <a:rPr lang="en-US" sz="1700" dirty="0" smtClean="0">
                          <a:solidFill>
                            <a:srgbClr val="0000FF"/>
                          </a:solidFill>
                        </a:rPr>
                        <a:t>1.8</a:t>
                      </a:r>
                      <a:endParaRPr lang="en-US" sz="1700" dirty="0">
                        <a:solidFill>
                          <a:srgbClr val="0000FF"/>
                        </a:solidFill>
                      </a:endParaRPr>
                    </a:p>
                  </a:txBody>
                  <a:tcPr>
                    <a:solidFill>
                      <a:srgbClr val="FDEADA"/>
                    </a:solidFill>
                  </a:tcPr>
                </a:tc>
                <a:tc>
                  <a:txBody>
                    <a:bodyPr/>
                    <a:lstStyle/>
                    <a:p>
                      <a:pPr algn="ctr"/>
                      <a:r>
                        <a:rPr lang="en-US" sz="1700" dirty="0" smtClean="0">
                          <a:solidFill>
                            <a:srgbClr val="0000FF"/>
                          </a:solidFill>
                        </a:rPr>
                        <a:t>1.8</a:t>
                      </a:r>
                      <a:endParaRPr lang="en-US" sz="1700" dirty="0">
                        <a:solidFill>
                          <a:srgbClr val="0000FF"/>
                        </a:solidFill>
                      </a:endParaRPr>
                    </a:p>
                  </a:txBody>
                  <a:tcPr>
                    <a:solidFill>
                      <a:srgbClr val="FDEADA"/>
                    </a:solidFill>
                  </a:tcPr>
                </a:tc>
                <a:tc>
                  <a:txBody>
                    <a:bodyPr/>
                    <a:lstStyle/>
                    <a:p>
                      <a:pPr algn="ctr"/>
                      <a:r>
                        <a:rPr lang="en-US" sz="1700" dirty="0" smtClean="0">
                          <a:solidFill>
                            <a:srgbClr val="0000FF"/>
                          </a:solidFill>
                        </a:rPr>
                        <a:t>1.8</a:t>
                      </a:r>
                      <a:endParaRPr lang="en-US" sz="1700" dirty="0">
                        <a:solidFill>
                          <a:srgbClr val="0000FF"/>
                        </a:solidFill>
                      </a:endParaRPr>
                    </a:p>
                  </a:txBody>
                  <a:tcPr>
                    <a:solidFill>
                      <a:srgbClr val="FDEADA"/>
                    </a:solidFill>
                  </a:tcPr>
                </a:tc>
              </a:tr>
              <a:tr h="359513">
                <a:tc>
                  <a:txBody>
                    <a:bodyPr/>
                    <a:lstStyle/>
                    <a:p>
                      <a:pPr algn="ctr"/>
                      <a:r>
                        <a:rPr lang="en-US" sz="1700" dirty="0" err="1" smtClean="0">
                          <a:solidFill>
                            <a:srgbClr val="0000FF"/>
                          </a:solidFill>
                        </a:rPr>
                        <a:t>f</a:t>
                      </a:r>
                      <a:r>
                        <a:rPr lang="en-US" sz="1700" baseline="-25000" dirty="0" err="1" smtClean="0">
                          <a:solidFill>
                            <a:srgbClr val="0000FF"/>
                          </a:solidFill>
                        </a:rPr>
                        <a:t>r</a:t>
                      </a:r>
                      <a:endParaRPr lang="en-US" sz="1700" dirty="0">
                        <a:solidFill>
                          <a:srgbClr val="0000FF"/>
                        </a:solidFill>
                      </a:endParaRPr>
                    </a:p>
                  </a:txBody>
                  <a:tcPr/>
                </a:tc>
                <a:tc>
                  <a:txBody>
                    <a:bodyPr/>
                    <a:lstStyle/>
                    <a:p>
                      <a:pPr algn="ctr"/>
                      <a:r>
                        <a:rPr lang="en-US" sz="1700" dirty="0" smtClean="0">
                          <a:solidFill>
                            <a:srgbClr val="0000FF"/>
                          </a:solidFill>
                        </a:rPr>
                        <a:t>Hz</a:t>
                      </a:r>
                      <a:endParaRPr lang="en-US" sz="1700" dirty="0">
                        <a:solidFill>
                          <a:srgbClr val="0000FF"/>
                        </a:solidFill>
                      </a:endParaRPr>
                    </a:p>
                  </a:txBody>
                  <a:tcPr/>
                </a:tc>
                <a:tc>
                  <a:txBody>
                    <a:bodyPr/>
                    <a:lstStyle/>
                    <a:p>
                      <a:pPr algn="ctr"/>
                      <a:r>
                        <a:rPr lang="en-US" sz="1700" strike="sngStrike" dirty="0" smtClean="0">
                          <a:solidFill>
                            <a:srgbClr val="0000FF"/>
                          </a:solidFill>
                        </a:rPr>
                        <a:t> 6</a:t>
                      </a:r>
                      <a:r>
                        <a:rPr lang="en-US" sz="1700" strike="sngStrike" baseline="0" dirty="0" smtClean="0">
                          <a:solidFill>
                            <a:srgbClr val="0000FF"/>
                          </a:solidFill>
                        </a:rPr>
                        <a:t> </a:t>
                      </a:r>
                      <a:r>
                        <a:rPr lang="en-US" sz="1700" strike="noStrike" baseline="0" dirty="0" smtClean="0">
                          <a:solidFill>
                            <a:srgbClr val="0000FF"/>
                          </a:solidFill>
                        </a:rPr>
                        <a:t> 5</a:t>
                      </a:r>
                      <a:endParaRPr lang="en-US" sz="1700" strike="sngStrike" dirty="0">
                        <a:solidFill>
                          <a:srgbClr val="0000FF"/>
                        </a:solidFill>
                      </a:endParaRPr>
                    </a:p>
                  </a:txBody>
                  <a:tcPr>
                    <a:solidFill>
                      <a:srgbClr val="FDEADA"/>
                    </a:solidFill>
                  </a:tcPr>
                </a:tc>
                <a:tc>
                  <a:txBody>
                    <a:bodyPr/>
                    <a:lstStyle/>
                    <a:p>
                      <a:pPr algn="ctr"/>
                      <a:r>
                        <a:rPr lang="en-US" sz="1700" dirty="0" smtClean="0">
                          <a:solidFill>
                            <a:srgbClr val="0000FF"/>
                          </a:solidFill>
                        </a:rPr>
                        <a:t> </a:t>
                      </a:r>
                      <a:r>
                        <a:rPr lang="en-US" sz="1700" strike="sngStrike" dirty="0" smtClean="0">
                          <a:solidFill>
                            <a:srgbClr val="0000FF"/>
                          </a:solidFill>
                        </a:rPr>
                        <a:t>35</a:t>
                      </a:r>
                      <a:r>
                        <a:rPr lang="en-US" sz="1700" dirty="0" smtClean="0">
                          <a:solidFill>
                            <a:srgbClr val="0000FF"/>
                          </a:solidFill>
                        </a:rPr>
                        <a:t> 29</a:t>
                      </a:r>
                      <a:endParaRPr lang="en-US" sz="1700"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 4  </a:t>
                      </a:r>
                      <a:r>
                        <a:rPr lang="en-US" sz="1700" dirty="0" smtClean="0">
                          <a:solidFill>
                            <a:srgbClr val="0000FF"/>
                          </a:solidFill>
                        </a:rPr>
                        <a:t>5</a:t>
                      </a:r>
                      <a:endParaRPr lang="en-US" sz="1700"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 10  </a:t>
                      </a:r>
                      <a:r>
                        <a:rPr lang="en-US" sz="1700" dirty="0" smtClean="0">
                          <a:solidFill>
                            <a:srgbClr val="0000FF"/>
                          </a:solidFill>
                        </a:rPr>
                        <a:t>12</a:t>
                      </a:r>
                      <a:endParaRPr lang="en-US" sz="1700"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 4  </a:t>
                      </a:r>
                      <a:r>
                        <a:rPr lang="en-US" sz="1700" dirty="0" smtClean="0">
                          <a:solidFill>
                            <a:srgbClr val="0000FF"/>
                          </a:solidFill>
                        </a:rPr>
                        <a:t>5</a:t>
                      </a:r>
                      <a:endParaRPr lang="en-US" sz="1700"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 7  </a:t>
                      </a:r>
                      <a:r>
                        <a:rPr lang="en-US" sz="1700" dirty="0" smtClean="0">
                          <a:solidFill>
                            <a:srgbClr val="0000FF"/>
                          </a:solidFill>
                        </a:rPr>
                        <a:t>9</a:t>
                      </a:r>
                      <a:endParaRPr lang="en-US" sz="1700" dirty="0">
                        <a:solidFill>
                          <a:srgbClr val="0000FF"/>
                        </a:solidFill>
                      </a:endParaRPr>
                    </a:p>
                  </a:txBody>
                  <a:tcPr>
                    <a:solidFill>
                      <a:srgbClr val="FDEADA"/>
                    </a:solidFill>
                  </a:tcPr>
                </a:tc>
              </a:tr>
              <a:tr h="3595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err="1" smtClean="0">
                          <a:solidFill>
                            <a:srgbClr val="0000FF"/>
                          </a:solidFill>
                        </a:rPr>
                        <a:t>P</a:t>
                      </a:r>
                      <a:r>
                        <a:rPr lang="en-US" sz="1700" baseline="-25000" dirty="0" err="1" smtClean="0">
                          <a:solidFill>
                            <a:srgbClr val="0000FF"/>
                          </a:solidFill>
                        </a:rPr>
                        <a:t>beam</a:t>
                      </a:r>
                      <a:endParaRPr lang="en-US" sz="1700" dirty="0" smtClean="0">
                        <a:solidFill>
                          <a:srgbClr val="0000FF"/>
                        </a:solidFill>
                      </a:endParaRPr>
                    </a:p>
                  </a:txBody>
                  <a:tcPr/>
                </a:tc>
                <a:tc>
                  <a:txBody>
                    <a:bodyPr/>
                    <a:lstStyle/>
                    <a:p>
                      <a:pPr algn="ctr"/>
                      <a:r>
                        <a:rPr lang="en-US" sz="1700" dirty="0" smtClean="0">
                          <a:solidFill>
                            <a:srgbClr val="0000FF"/>
                          </a:solidFill>
                        </a:rPr>
                        <a:t>MW</a:t>
                      </a:r>
                      <a:endParaRPr lang="en-US" sz="1700" dirty="0">
                        <a:solidFill>
                          <a:srgbClr val="0000FF"/>
                        </a:solidFill>
                      </a:endParaRPr>
                    </a:p>
                  </a:txBody>
                  <a:tcPr/>
                </a:tc>
                <a:tc>
                  <a:txBody>
                    <a:bodyPr/>
                    <a:lstStyle/>
                    <a:p>
                      <a:pPr algn="ctr"/>
                      <a:r>
                        <a:rPr lang="en-US" sz="1700" strike="sngStrike" dirty="0" smtClean="0">
                          <a:solidFill>
                            <a:srgbClr val="0000FF"/>
                          </a:solidFill>
                        </a:rPr>
                        <a:t>5.8</a:t>
                      </a:r>
                      <a:r>
                        <a:rPr lang="en-US" sz="1700" dirty="0" smtClean="0">
                          <a:solidFill>
                            <a:srgbClr val="0000FF"/>
                          </a:solidFill>
                        </a:rPr>
                        <a:t> 5.3</a:t>
                      </a:r>
                      <a:endParaRPr lang="en-US" sz="1700"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34 </a:t>
                      </a:r>
                      <a:r>
                        <a:rPr lang="en-US" sz="1700" strike="noStrike" dirty="0" smtClean="0">
                          <a:solidFill>
                            <a:srgbClr val="0000FF"/>
                          </a:solidFill>
                        </a:rPr>
                        <a:t>32</a:t>
                      </a:r>
                      <a:endParaRPr lang="en-US" sz="1700" strike="sngStrike"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12.8 </a:t>
                      </a:r>
                      <a:r>
                        <a:rPr lang="en-US" sz="1700" strike="noStrike" dirty="0" smtClean="0">
                          <a:solidFill>
                            <a:srgbClr val="0000FF"/>
                          </a:solidFill>
                        </a:rPr>
                        <a:t>14.4</a:t>
                      </a:r>
                      <a:endParaRPr lang="en-US" sz="1700" strike="sngStrike"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32 </a:t>
                      </a:r>
                      <a:r>
                        <a:rPr lang="en-US" sz="1700" strike="noStrike" dirty="0" smtClean="0">
                          <a:solidFill>
                            <a:srgbClr val="0000FF"/>
                          </a:solidFill>
                        </a:rPr>
                        <a:t>35</a:t>
                      </a:r>
                      <a:endParaRPr lang="en-US" sz="1700" strike="noStrike"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18</a:t>
                      </a:r>
                      <a:r>
                        <a:rPr lang="en-US" sz="1700" strike="sngStrike" baseline="0" dirty="0" smtClean="0">
                          <a:solidFill>
                            <a:srgbClr val="0000FF"/>
                          </a:solidFill>
                        </a:rPr>
                        <a:t>  </a:t>
                      </a:r>
                      <a:r>
                        <a:rPr lang="en-US" sz="1700" dirty="0" smtClean="0">
                          <a:solidFill>
                            <a:srgbClr val="0000FF"/>
                          </a:solidFill>
                        </a:rPr>
                        <a:t>20</a:t>
                      </a:r>
                      <a:endParaRPr lang="en-US" sz="1700" dirty="0">
                        <a:solidFill>
                          <a:srgbClr val="0000FF"/>
                        </a:solidFill>
                      </a:endParaRPr>
                    </a:p>
                  </a:txBody>
                  <a:tcPr>
                    <a:solidFill>
                      <a:srgbClr val="FDEADA"/>
                    </a:solidFill>
                  </a:tcPr>
                </a:tc>
                <a:tc>
                  <a:txBody>
                    <a:bodyPr/>
                    <a:lstStyle/>
                    <a:p>
                      <a:pPr algn="ctr"/>
                      <a:r>
                        <a:rPr lang="en-US" sz="1700" strike="sngStrike" dirty="0" smtClean="0">
                          <a:solidFill>
                            <a:srgbClr val="0000FF"/>
                          </a:solidFill>
                        </a:rPr>
                        <a:t>32  </a:t>
                      </a:r>
                      <a:r>
                        <a:rPr lang="en-US" sz="1700" strike="noStrike" dirty="0" smtClean="0">
                          <a:solidFill>
                            <a:srgbClr val="0000FF"/>
                          </a:solidFill>
                        </a:rPr>
                        <a:t>37</a:t>
                      </a:r>
                      <a:endParaRPr lang="en-US" sz="1700" strike="sngStrike" dirty="0">
                        <a:solidFill>
                          <a:srgbClr val="0000FF"/>
                        </a:solidFill>
                      </a:endParaRPr>
                    </a:p>
                  </a:txBody>
                  <a:tcPr>
                    <a:solidFill>
                      <a:srgbClr val="FDEADA"/>
                    </a:solidFill>
                  </a:tcPr>
                </a:tc>
              </a:tr>
              <a:tr h="3595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smtClean="0">
                          <a:solidFill>
                            <a:srgbClr val="000000"/>
                          </a:solidFill>
                        </a:rPr>
                        <a:t>C</a:t>
                      </a:r>
                    </a:p>
                  </a:txBody>
                  <a:tcPr/>
                </a:tc>
                <a:tc>
                  <a:txBody>
                    <a:bodyPr/>
                    <a:lstStyle/>
                    <a:p>
                      <a:pPr algn="ctr"/>
                      <a:r>
                        <a:rPr lang="en-US" sz="1700" dirty="0" smtClean="0">
                          <a:solidFill>
                            <a:srgbClr val="000000"/>
                          </a:solidFill>
                        </a:rPr>
                        <a:t>km</a:t>
                      </a:r>
                      <a:endParaRPr lang="en-US" sz="1700" dirty="0">
                        <a:solidFill>
                          <a:srgbClr val="000000"/>
                        </a:solidFill>
                      </a:endParaRPr>
                    </a:p>
                  </a:txBody>
                  <a:tcPr/>
                </a:tc>
                <a:tc>
                  <a:txBody>
                    <a:bodyPr/>
                    <a:lstStyle/>
                    <a:p>
                      <a:pPr algn="ctr"/>
                      <a:r>
                        <a:rPr lang="en-US" sz="1700" dirty="0" smtClean="0">
                          <a:solidFill>
                            <a:srgbClr val="000000"/>
                          </a:solidFill>
                        </a:rPr>
                        <a:t>4.5</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26.7</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10</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26.7</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14</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26.7</a:t>
                      </a:r>
                      <a:endParaRPr lang="en-US" sz="1700" dirty="0">
                        <a:solidFill>
                          <a:srgbClr val="000000"/>
                        </a:solidFill>
                      </a:endParaRPr>
                    </a:p>
                  </a:txBody>
                  <a:tcPr>
                    <a:solidFill>
                      <a:srgbClr val="FDEADA"/>
                    </a:solidFill>
                  </a:tcPr>
                </a:tc>
              </a:tr>
              <a:tr h="3595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smtClean="0">
                          <a:solidFill>
                            <a:srgbClr val="000000"/>
                          </a:solidFill>
                        </a:rPr>
                        <a:t>&lt;B&gt;</a:t>
                      </a:r>
                    </a:p>
                  </a:txBody>
                  <a:tcPr/>
                </a:tc>
                <a:tc>
                  <a:txBody>
                    <a:bodyPr/>
                    <a:lstStyle/>
                    <a:p>
                      <a:pPr algn="ctr"/>
                      <a:r>
                        <a:rPr lang="en-US" sz="1700" dirty="0" smtClean="0">
                          <a:solidFill>
                            <a:srgbClr val="000000"/>
                          </a:solidFill>
                        </a:rPr>
                        <a:t>T</a:t>
                      </a:r>
                      <a:endParaRPr lang="en-US" sz="1700" dirty="0">
                        <a:solidFill>
                          <a:srgbClr val="000000"/>
                        </a:solidFill>
                      </a:endParaRPr>
                    </a:p>
                  </a:txBody>
                  <a:tcPr/>
                </a:tc>
                <a:tc>
                  <a:txBody>
                    <a:bodyPr/>
                    <a:lstStyle/>
                    <a:p>
                      <a:pPr algn="ctr"/>
                      <a:r>
                        <a:rPr lang="en-US" sz="1700" dirty="0" smtClean="0">
                          <a:solidFill>
                            <a:srgbClr val="000000"/>
                          </a:solidFill>
                        </a:rPr>
                        <a:t>7</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1.2</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10.5</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3.9</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10.5</a:t>
                      </a:r>
                      <a:endParaRPr lang="en-US" sz="1700" dirty="0">
                        <a:solidFill>
                          <a:srgbClr val="000000"/>
                        </a:solidFill>
                      </a:endParaRPr>
                    </a:p>
                  </a:txBody>
                  <a:tcPr>
                    <a:solidFill>
                      <a:srgbClr val="FDEADA"/>
                    </a:solidFill>
                  </a:tcPr>
                </a:tc>
                <a:tc>
                  <a:txBody>
                    <a:bodyPr/>
                    <a:lstStyle/>
                    <a:p>
                      <a:pPr algn="ctr"/>
                      <a:r>
                        <a:rPr lang="en-US" sz="1700" dirty="0" smtClean="0">
                          <a:solidFill>
                            <a:srgbClr val="000000"/>
                          </a:solidFill>
                        </a:rPr>
                        <a:t>5.5</a:t>
                      </a:r>
                      <a:endParaRPr lang="en-US" sz="1700" dirty="0">
                        <a:solidFill>
                          <a:srgbClr val="000000"/>
                        </a:solidFill>
                      </a:endParaRPr>
                    </a:p>
                  </a:txBody>
                  <a:tcPr>
                    <a:solidFill>
                      <a:srgbClr val="FDEADA"/>
                    </a:solidFill>
                  </a:tcPr>
                </a:tc>
              </a:tr>
              <a:tr h="3595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err="1" smtClean="0">
                          <a:solidFill>
                            <a:srgbClr val="FF0000"/>
                          </a:solidFill>
                        </a:rPr>
                        <a:t>ε</a:t>
                      </a:r>
                      <a:r>
                        <a:rPr lang="en-US" sz="1700" baseline="-25000" dirty="0" err="1" smtClean="0">
                          <a:solidFill>
                            <a:srgbClr val="FF0000"/>
                          </a:solidFill>
                        </a:rPr>
                        <a:t>L</a:t>
                      </a:r>
                      <a:endParaRPr lang="en-US" sz="1700" dirty="0" smtClean="0">
                        <a:solidFill>
                          <a:srgbClr val="FF0000"/>
                        </a:solidFill>
                      </a:endParaRPr>
                    </a:p>
                  </a:txBody>
                  <a:tcPr/>
                </a:tc>
                <a:tc>
                  <a:txBody>
                    <a:bodyPr/>
                    <a:lstStyle/>
                    <a:p>
                      <a:pPr algn="ctr"/>
                      <a:r>
                        <a:rPr lang="en-US" sz="1700" dirty="0" smtClean="0">
                          <a:solidFill>
                            <a:srgbClr val="FF0000"/>
                          </a:solidFill>
                        </a:rPr>
                        <a:t>MeV m</a:t>
                      </a:r>
                      <a:endParaRPr lang="en-US" sz="1700" dirty="0">
                        <a:solidFill>
                          <a:srgbClr val="FF0000"/>
                        </a:solidFill>
                      </a:endParaRPr>
                    </a:p>
                  </a:txBody>
                  <a:tcPr/>
                </a:tc>
                <a:tc>
                  <a:txBody>
                    <a:bodyPr/>
                    <a:lstStyle/>
                    <a:p>
                      <a:pPr algn="ctr"/>
                      <a:r>
                        <a:rPr lang="en-US" sz="1700" dirty="0" smtClean="0">
                          <a:solidFill>
                            <a:srgbClr val="FF0000"/>
                          </a:solidFill>
                        </a:rPr>
                        <a:t>7.5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7.5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7.5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7.5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7.5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7.5</a:t>
                      </a:r>
                      <a:endParaRPr lang="en-US" sz="1700" dirty="0">
                        <a:solidFill>
                          <a:srgbClr val="FF0000"/>
                        </a:solidFill>
                      </a:endParaRPr>
                    </a:p>
                  </a:txBody>
                  <a:tcPr>
                    <a:solidFill>
                      <a:srgbClr val="FDEADA"/>
                    </a:solidFill>
                  </a:tcPr>
                </a:tc>
              </a:tr>
              <a:tr h="359513">
                <a:tc>
                  <a:txBody>
                    <a:bodyPr/>
                    <a:lstStyle/>
                    <a:p>
                      <a:pPr algn="ctr"/>
                      <a:r>
                        <a:rPr lang="en-US" sz="1700" dirty="0" err="1" smtClean="0">
                          <a:solidFill>
                            <a:srgbClr val="FF0000"/>
                          </a:solidFill>
                        </a:rPr>
                        <a:t>σ</a:t>
                      </a:r>
                      <a:r>
                        <a:rPr lang="en-US" sz="1700" baseline="-25000" dirty="0" err="1" smtClean="0">
                          <a:solidFill>
                            <a:srgbClr val="FF0000"/>
                          </a:solidFill>
                        </a:rPr>
                        <a:t>E</a:t>
                      </a:r>
                      <a:r>
                        <a:rPr lang="en-US" sz="1700" baseline="0" dirty="0" smtClean="0">
                          <a:solidFill>
                            <a:srgbClr val="FF0000"/>
                          </a:solidFill>
                        </a:rPr>
                        <a:t> / E</a:t>
                      </a:r>
                      <a:endParaRPr lang="en-US" sz="1700" dirty="0">
                        <a:solidFill>
                          <a:srgbClr val="FF0000"/>
                        </a:solidFill>
                      </a:endParaRPr>
                    </a:p>
                  </a:txBody>
                  <a:tcPr/>
                </a:tc>
                <a:tc>
                  <a:txBody>
                    <a:bodyPr/>
                    <a:lstStyle/>
                    <a:p>
                      <a:pPr algn="ctr"/>
                      <a:r>
                        <a:rPr lang="en-US" sz="1700" dirty="0" smtClean="0">
                          <a:solidFill>
                            <a:srgbClr val="FF0000"/>
                          </a:solidFill>
                        </a:rPr>
                        <a:t>%</a:t>
                      </a:r>
                      <a:endParaRPr lang="en-US" sz="1700" dirty="0">
                        <a:solidFill>
                          <a:srgbClr val="FF0000"/>
                        </a:solidFill>
                      </a:endParaRPr>
                    </a:p>
                  </a:txBody>
                  <a:tcPr/>
                </a:tc>
                <a:tc>
                  <a:txBody>
                    <a:bodyPr/>
                    <a:lstStyle/>
                    <a:p>
                      <a:pPr algn="ctr"/>
                      <a:r>
                        <a:rPr lang="en-US" sz="1700" dirty="0" smtClean="0">
                          <a:solidFill>
                            <a:srgbClr val="FF0000"/>
                          </a:solidFill>
                        </a:rPr>
                        <a:t>0.1</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0.1</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0.1</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0.1</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0.1</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0.1</a:t>
                      </a:r>
                      <a:endParaRPr lang="en-US" sz="1700" dirty="0">
                        <a:solidFill>
                          <a:srgbClr val="FF0000"/>
                        </a:solidFill>
                      </a:endParaRPr>
                    </a:p>
                  </a:txBody>
                  <a:tcPr>
                    <a:solidFill>
                      <a:srgbClr val="FDEADA"/>
                    </a:solidFill>
                  </a:tcPr>
                </a:tc>
              </a:tr>
              <a:tr h="359513">
                <a:tc>
                  <a:txBody>
                    <a:bodyPr/>
                    <a:lstStyle/>
                    <a:p>
                      <a:pPr algn="ctr"/>
                      <a:r>
                        <a:rPr lang="en-US" sz="1700" dirty="0" err="1" smtClean="0">
                          <a:solidFill>
                            <a:srgbClr val="FF0000"/>
                          </a:solidFill>
                        </a:rPr>
                        <a:t>σ</a:t>
                      </a:r>
                      <a:r>
                        <a:rPr lang="en-US" sz="1700" baseline="-25000" dirty="0" err="1" smtClean="0">
                          <a:solidFill>
                            <a:srgbClr val="FF0000"/>
                          </a:solidFill>
                        </a:rPr>
                        <a:t>z</a:t>
                      </a:r>
                      <a:endParaRPr lang="en-US" sz="1700" dirty="0">
                        <a:solidFill>
                          <a:srgbClr val="FF0000"/>
                        </a:solidFill>
                      </a:endParaRPr>
                    </a:p>
                  </a:txBody>
                  <a:tcPr/>
                </a:tc>
                <a:tc>
                  <a:txBody>
                    <a:bodyPr/>
                    <a:lstStyle/>
                    <a:p>
                      <a:pPr algn="ctr"/>
                      <a:r>
                        <a:rPr lang="en-US" sz="1700" dirty="0" smtClean="0">
                          <a:solidFill>
                            <a:srgbClr val="FF0000"/>
                          </a:solidFill>
                        </a:rPr>
                        <a:t>mm</a:t>
                      </a:r>
                      <a:endParaRPr lang="en-US" sz="1700" dirty="0">
                        <a:solidFill>
                          <a:srgbClr val="FF0000"/>
                        </a:solidFill>
                      </a:endParaRPr>
                    </a:p>
                  </a:txBody>
                  <a:tcPr/>
                </a:tc>
                <a:tc>
                  <a:txBody>
                    <a:bodyPr/>
                    <a:lstStyle/>
                    <a:p>
                      <a:pPr algn="ctr"/>
                      <a:r>
                        <a:rPr lang="en-US" sz="1700" dirty="0" smtClean="0">
                          <a:solidFill>
                            <a:srgbClr val="FF0000"/>
                          </a:solidFill>
                        </a:rPr>
                        <a:t>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1.5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1.5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1.07</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1.07</a:t>
                      </a:r>
                      <a:endParaRPr lang="en-US" sz="1700" dirty="0">
                        <a:solidFill>
                          <a:srgbClr val="FF0000"/>
                        </a:solidFill>
                      </a:endParaRPr>
                    </a:p>
                  </a:txBody>
                  <a:tcPr>
                    <a:solidFill>
                      <a:srgbClr val="FDEADA"/>
                    </a:solidFill>
                  </a:tcPr>
                </a:tc>
              </a:tr>
              <a:tr h="359513">
                <a:tc>
                  <a:txBody>
                    <a:bodyPr/>
                    <a:lstStyle/>
                    <a:p>
                      <a:pPr algn="ctr"/>
                      <a:r>
                        <a:rPr lang="en-US" sz="1700" dirty="0" smtClean="0">
                          <a:solidFill>
                            <a:srgbClr val="FF0000"/>
                          </a:solidFill>
                        </a:rPr>
                        <a:t>β</a:t>
                      </a:r>
                      <a:endParaRPr lang="en-US" sz="1700" dirty="0">
                        <a:solidFill>
                          <a:srgbClr val="FF0000"/>
                        </a:solidFill>
                      </a:endParaRPr>
                    </a:p>
                  </a:txBody>
                  <a:tcPr/>
                </a:tc>
                <a:tc>
                  <a:txBody>
                    <a:bodyPr/>
                    <a:lstStyle/>
                    <a:p>
                      <a:pPr algn="ctr"/>
                      <a:r>
                        <a:rPr lang="en-US" sz="1700" dirty="0" smtClean="0">
                          <a:solidFill>
                            <a:srgbClr val="FF0000"/>
                          </a:solidFill>
                        </a:rPr>
                        <a:t>mm</a:t>
                      </a:r>
                      <a:endParaRPr lang="en-US" sz="1700" dirty="0">
                        <a:solidFill>
                          <a:srgbClr val="FF0000"/>
                        </a:solidFill>
                      </a:endParaRPr>
                    </a:p>
                  </a:txBody>
                  <a:tcPr/>
                </a:tc>
                <a:tc>
                  <a:txBody>
                    <a:bodyPr/>
                    <a:lstStyle/>
                    <a:p>
                      <a:pPr algn="ctr"/>
                      <a:r>
                        <a:rPr lang="en-US" sz="1700" dirty="0" smtClean="0">
                          <a:solidFill>
                            <a:srgbClr val="FF0000"/>
                          </a:solidFill>
                        </a:rPr>
                        <a:t>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1.5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1.5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1.07</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1.07</a:t>
                      </a:r>
                      <a:endParaRPr lang="en-US" sz="1700" dirty="0">
                        <a:solidFill>
                          <a:srgbClr val="FF0000"/>
                        </a:solidFill>
                      </a:endParaRPr>
                    </a:p>
                  </a:txBody>
                  <a:tcPr>
                    <a:solidFill>
                      <a:srgbClr val="FDEADA"/>
                    </a:solidFill>
                  </a:tcPr>
                </a:tc>
              </a:tr>
              <a:tr h="359513">
                <a:tc>
                  <a:txBody>
                    <a:bodyPr/>
                    <a:lstStyle/>
                    <a:p>
                      <a:pPr algn="ctr"/>
                      <a:r>
                        <a:rPr lang="en-US" sz="1700" dirty="0" err="1" smtClean="0">
                          <a:solidFill>
                            <a:srgbClr val="FF0000"/>
                          </a:solidFill>
                        </a:rPr>
                        <a:t>ε</a:t>
                      </a:r>
                      <a:endParaRPr lang="en-US" sz="1700" dirty="0">
                        <a:solidFill>
                          <a:srgbClr val="FF0000"/>
                        </a:solidFill>
                      </a:endParaRPr>
                    </a:p>
                  </a:txBody>
                  <a:tcPr/>
                </a:tc>
                <a:tc>
                  <a:txBody>
                    <a:bodyPr/>
                    <a:lstStyle/>
                    <a:p>
                      <a:pPr algn="ctr"/>
                      <a:r>
                        <a:rPr lang="en-US" sz="1700" dirty="0" err="1" smtClean="0">
                          <a:solidFill>
                            <a:srgbClr val="FF0000"/>
                          </a:solidFill>
                        </a:rPr>
                        <a:t>μm</a:t>
                      </a:r>
                      <a:endParaRPr lang="en-US" sz="1700" dirty="0">
                        <a:solidFill>
                          <a:srgbClr val="FF0000"/>
                        </a:solidFill>
                      </a:endParaRPr>
                    </a:p>
                  </a:txBody>
                  <a:tcPr/>
                </a:tc>
                <a:tc>
                  <a:txBody>
                    <a:bodyPr/>
                    <a:lstStyle/>
                    <a:p>
                      <a:pPr algn="ctr"/>
                      <a:r>
                        <a:rPr lang="en-US" sz="1700" dirty="0" smtClean="0">
                          <a:solidFill>
                            <a:srgbClr val="FF0000"/>
                          </a:solidFill>
                        </a:rPr>
                        <a:t>25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25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25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25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25</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25</a:t>
                      </a:r>
                      <a:endParaRPr lang="en-US" sz="1700" dirty="0">
                        <a:solidFill>
                          <a:srgbClr val="FF0000"/>
                        </a:solidFill>
                      </a:endParaRPr>
                    </a:p>
                  </a:txBody>
                  <a:tcPr>
                    <a:solidFill>
                      <a:srgbClr val="FDEADA"/>
                    </a:solidFill>
                  </a:tcPr>
                </a:tc>
              </a:tr>
              <a:tr h="359513">
                <a:tc>
                  <a:txBody>
                    <a:bodyPr/>
                    <a:lstStyle/>
                    <a:p>
                      <a:pPr algn="ctr"/>
                      <a:r>
                        <a:rPr lang="en-US" sz="1700" baseline="0" dirty="0" err="1" smtClean="0">
                          <a:solidFill>
                            <a:srgbClr val="FF0000"/>
                          </a:solidFill>
                        </a:rPr>
                        <a:t>σ</a:t>
                      </a:r>
                      <a:r>
                        <a:rPr lang="en-US" sz="1700" baseline="-25000" dirty="0" err="1" smtClean="0">
                          <a:solidFill>
                            <a:srgbClr val="FF0000"/>
                          </a:solidFill>
                        </a:rPr>
                        <a:t>x,y</a:t>
                      </a:r>
                      <a:endParaRPr lang="en-US" sz="1700" dirty="0">
                        <a:solidFill>
                          <a:srgbClr val="FF0000"/>
                        </a:solidFill>
                      </a:endParaRPr>
                    </a:p>
                  </a:txBody>
                  <a:tcPr/>
                </a:tc>
                <a:tc>
                  <a:txBody>
                    <a:bodyPr/>
                    <a:lstStyle/>
                    <a:p>
                      <a:pPr algn="ctr"/>
                      <a:r>
                        <a:rPr lang="en-US" sz="1700" dirty="0" err="1" smtClean="0">
                          <a:solidFill>
                            <a:srgbClr val="FF0000"/>
                          </a:solidFill>
                        </a:rPr>
                        <a:t>μm</a:t>
                      </a:r>
                      <a:endParaRPr lang="en-US" sz="1700" dirty="0">
                        <a:solidFill>
                          <a:srgbClr val="FF0000"/>
                        </a:solidFill>
                      </a:endParaRPr>
                    </a:p>
                  </a:txBody>
                  <a:tcPr/>
                </a:tc>
                <a:tc>
                  <a:txBody>
                    <a:bodyPr/>
                    <a:lstStyle/>
                    <a:p>
                      <a:pPr algn="ctr"/>
                      <a:r>
                        <a:rPr lang="en-US" sz="1700" dirty="0" smtClean="0">
                          <a:solidFill>
                            <a:srgbClr val="FF0000"/>
                          </a:solidFill>
                        </a:rPr>
                        <a:t>3.0</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3.0</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0.9</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0.9</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0.63</a:t>
                      </a:r>
                      <a:endParaRPr lang="en-US" sz="1700" dirty="0">
                        <a:solidFill>
                          <a:srgbClr val="FF0000"/>
                        </a:solidFill>
                      </a:endParaRPr>
                    </a:p>
                  </a:txBody>
                  <a:tcPr>
                    <a:solidFill>
                      <a:srgbClr val="FDEADA"/>
                    </a:solidFill>
                  </a:tcPr>
                </a:tc>
                <a:tc>
                  <a:txBody>
                    <a:bodyPr/>
                    <a:lstStyle/>
                    <a:p>
                      <a:pPr algn="ctr"/>
                      <a:r>
                        <a:rPr lang="en-US" sz="1700" dirty="0" smtClean="0">
                          <a:solidFill>
                            <a:srgbClr val="FF0000"/>
                          </a:solidFill>
                        </a:rPr>
                        <a:t>0.63</a:t>
                      </a:r>
                      <a:endParaRPr lang="en-US" sz="1700" dirty="0">
                        <a:solidFill>
                          <a:srgbClr val="FF0000"/>
                        </a:solidFill>
                      </a:endParaRPr>
                    </a:p>
                  </a:txBody>
                  <a:tcPr>
                    <a:solidFill>
                      <a:srgbClr val="FDEADA"/>
                    </a:solidFill>
                  </a:tcPr>
                </a:tc>
              </a:tr>
            </a:tbl>
          </a:graphicData>
        </a:graphic>
      </p:graphicFrame>
      <p:sp>
        <p:nvSpPr>
          <p:cNvPr id="3" name="TextBox 2"/>
          <p:cNvSpPr txBox="1"/>
          <p:nvPr/>
        </p:nvSpPr>
        <p:spPr>
          <a:xfrm>
            <a:off x="5364088" y="5813786"/>
            <a:ext cx="3499297" cy="400110"/>
          </a:xfrm>
          <a:prstGeom prst="rect">
            <a:avLst/>
          </a:prstGeom>
          <a:solidFill>
            <a:schemeClr val="accent3">
              <a:lumMod val="20000"/>
              <a:lumOff val="80000"/>
            </a:schemeClr>
          </a:solidFill>
        </p:spPr>
        <p:txBody>
          <a:bodyPr wrap="square" rtlCol="0">
            <a:spAutoFit/>
          </a:bodyPr>
          <a:lstStyle/>
          <a:p>
            <a:r>
              <a:rPr lang="en-US" sz="2000" b="1" baseline="30000" dirty="0" smtClean="0">
                <a:solidFill>
                  <a:srgbClr val="800000"/>
                </a:solidFill>
                <a:latin typeface="+mn-lt"/>
              </a:rPr>
              <a:t>*</a:t>
            </a:r>
            <a:r>
              <a:rPr lang="en-US" sz="2000" b="1" dirty="0" smtClean="0">
                <a:solidFill>
                  <a:srgbClr val="800000"/>
                </a:solidFill>
                <a:latin typeface="+mn-lt"/>
              </a:rPr>
              <a:t>Use of LHC tunnel for collider</a:t>
            </a:r>
            <a:endParaRPr lang="en-US" sz="2000" b="1" dirty="0">
              <a:solidFill>
                <a:srgbClr val="800000"/>
              </a:solidFill>
              <a:latin typeface="+mn-lt"/>
            </a:endParaRPr>
          </a:p>
        </p:txBody>
      </p:sp>
      <p:sp>
        <p:nvSpPr>
          <p:cNvPr id="8" name="TextBox 7"/>
          <p:cNvSpPr txBox="1"/>
          <p:nvPr/>
        </p:nvSpPr>
        <p:spPr>
          <a:xfrm>
            <a:off x="306307" y="5682644"/>
            <a:ext cx="4683790" cy="646331"/>
          </a:xfrm>
          <a:prstGeom prst="rect">
            <a:avLst/>
          </a:prstGeom>
          <a:solidFill>
            <a:schemeClr val="accent2">
              <a:lumMod val="20000"/>
              <a:lumOff val="80000"/>
            </a:schemeClr>
          </a:solidFill>
        </p:spPr>
        <p:txBody>
          <a:bodyPr wrap="square" rtlCol="0">
            <a:spAutoFit/>
          </a:bodyPr>
          <a:lstStyle/>
          <a:p>
            <a:r>
              <a:rPr lang="en-US" b="1" dirty="0" smtClean="0">
                <a:latin typeface="+mn-lt"/>
              </a:rPr>
              <a:t>Adjust for staging, G = 1 MV from 1.5 to 5 </a:t>
            </a:r>
            <a:r>
              <a:rPr lang="en-US" b="1" dirty="0" err="1" smtClean="0">
                <a:latin typeface="+mn-lt"/>
              </a:rPr>
              <a:t>TeV</a:t>
            </a:r>
            <a:r>
              <a:rPr lang="en-US" b="1" dirty="0" smtClean="0">
                <a:latin typeface="+mn-lt"/>
              </a:rPr>
              <a:t>,</a:t>
            </a:r>
          </a:p>
          <a:p>
            <a:r>
              <a:rPr lang="en-US" b="1" dirty="0" smtClean="0">
                <a:latin typeface="+mn-lt"/>
              </a:rPr>
              <a:t>or 1.3 MV from 1.5 </a:t>
            </a:r>
            <a:r>
              <a:rPr lang="en-US" b="1" dirty="0" err="1" smtClean="0">
                <a:latin typeface="+mn-lt"/>
              </a:rPr>
              <a:t>TeV</a:t>
            </a:r>
            <a:r>
              <a:rPr lang="en-US" b="1" dirty="0" smtClean="0">
                <a:latin typeface="+mn-lt"/>
              </a:rPr>
              <a:t> to 7 </a:t>
            </a:r>
            <a:r>
              <a:rPr lang="en-US" b="1" dirty="0" err="1" smtClean="0">
                <a:latin typeface="+mn-lt"/>
              </a:rPr>
              <a:t>TeV</a:t>
            </a:r>
            <a:endParaRPr lang="en-US" b="1" dirty="0">
              <a:latin typeface="+mn-lt"/>
            </a:endParaRPr>
          </a:p>
        </p:txBody>
      </p:sp>
      <p:sp>
        <p:nvSpPr>
          <p:cNvPr id="9" name="TextBox 8"/>
          <p:cNvSpPr txBox="1"/>
          <p:nvPr/>
        </p:nvSpPr>
        <p:spPr>
          <a:xfrm>
            <a:off x="2123728" y="614646"/>
            <a:ext cx="6985361"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1600" b="1" dirty="0" smtClean="0">
                <a:solidFill>
                  <a:srgbClr val="002060"/>
                </a:solidFill>
              </a:rPr>
              <a:t>D. Schulte </a:t>
            </a:r>
            <a:r>
              <a:rPr lang="mr-IN" sz="1600" b="1" dirty="0" smtClean="0">
                <a:solidFill>
                  <a:srgbClr val="002060"/>
                </a:solidFill>
              </a:rPr>
              <a:t>–</a:t>
            </a:r>
            <a:r>
              <a:rPr lang="en-US" sz="1600" b="1" dirty="0" smtClean="0">
                <a:solidFill>
                  <a:srgbClr val="002060"/>
                </a:solidFill>
              </a:rPr>
              <a:t> CERN Muon </a:t>
            </a:r>
            <a:r>
              <a:rPr lang="en-US" sz="1600" b="1" dirty="0">
                <a:solidFill>
                  <a:srgbClr val="002060"/>
                </a:solidFill>
              </a:rPr>
              <a:t>Collider Meeting </a:t>
            </a:r>
            <a:r>
              <a:rPr lang="en-US" sz="1600" b="1" dirty="0">
                <a:solidFill>
                  <a:srgbClr val="002060"/>
                </a:solidFill>
                <a:hlinkClick r:id="rId2"/>
              </a:rPr>
              <a:t>https://indico.cern.ch/event/886491/</a:t>
            </a:r>
            <a:endParaRPr lang="en-US" sz="1600" b="1" dirty="0">
              <a:solidFill>
                <a:srgbClr val="002060"/>
              </a:solidFill>
            </a:endParaRPr>
          </a:p>
        </p:txBody>
      </p:sp>
    </p:spTree>
    <p:extLst>
      <p:ext uri="{BB962C8B-B14F-4D97-AF65-F5344CB8AC3E}">
        <p14:creationId xmlns:p14="http://schemas.microsoft.com/office/powerpoint/2010/main" val="2063922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00" y="116632"/>
            <a:ext cx="8229600" cy="490066"/>
          </a:xfrm>
        </p:spPr>
        <p:txBody>
          <a:bodyPr/>
          <a:lstStyle/>
          <a:p>
            <a:r>
              <a:rPr lang="en-US" dirty="0" smtClean="0"/>
              <a:t>Next steps</a:t>
            </a:r>
            <a:endParaRPr lang="en-US" dirty="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6</a:t>
            </a:fld>
            <a:endParaRPr lang="en-US" altLang="en-US"/>
          </a:p>
        </p:txBody>
      </p:sp>
      <p:sp>
        <p:nvSpPr>
          <p:cNvPr id="5" name="Content Placeholder 2"/>
          <p:cNvSpPr>
            <a:spLocks noGrp="1"/>
          </p:cNvSpPr>
          <p:nvPr>
            <p:ph idx="1"/>
          </p:nvPr>
        </p:nvSpPr>
        <p:spPr>
          <a:xfrm>
            <a:off x="0" y="736304"/>
            <a:ext cx="9071992" cy="5490440"/>
          </a:xfrm>
        </p:spPr>
        <p:txBody>
          <a:bodyPr>
            <a:noAutofit/>
          </a:bodyPr>
          <a:lstStyle/>
          <a:p>
            <a:pPr marL="0" indent="0">
              <a:buNone/>
            </a:pPr>
            <a:r>
              <a:rPr lang="en-US" sz="2400" b="1" dirty="0" smtClean="0"/>
              <a:t>Muon </a:t>
            </a:r>
            <a:r>
              <a:rPr lang="en-US" sz="2400" b="1" dirty="0"/>
              <a:t>Colliders </a:t>
            </a:r>
            <a:r>
              <a:rPr lang="en-US" sz="2400" b="1" dirty="0" smtClean="0"/>
              <a:t>is a </a:t>
            </a:r>
            <a:r>
              <a:rPr lang="en-US" sz="2400" b="1" dirty="0"/>
              <a:t>unique opportunity </a:t>
            </a:r>
            <a:r>
              <a:rPr lang="en-US" sz="2400" b="1" dirty="0" smtClean="0"/>
              <a:t>at </a:t>
            </a:r>
            <a:r>
              <a:rPr lang="en-US" sz="2400" b="1" dirty="0"/>
              <a:t>the high-energy </a:t>
            </a:r>
            <a:r>
              <a:rPr lang="en-US" sz="2400" b="1" dirty="0" smtClean="0"/>
              <a:t>frontier</a:t>
            </a:r>
          </a:p>
          <a:p>
            <a:r>
              <a:rPr lang="en-US" sz="2000" dirty="0" smtClean="0"/>
              <a:t>Several teams </a:t>
            </a:r>
            <a:r>
              <a:rPr lang="en-US" sz="2000" dirty="0"/>
              <a:t>from different countries </a:t>
            </a:r>
            <a:r>
              <a:rPr lang="en-US" sz="2000" dirty="0" smtClean="0"/>
              <a:t>already contributed to present knowledge</a:t>
            </a:r>
          </a:p>
          <a:p>
            <a:r>
              <a:rPr lang="en-US" sz="2000" b="1" dirty="0" smtClean="0">
                <a:solidFill>
                  <a:srgbClr val="800000"/>
                </a:solidFill>
              </a:rPr>
              <a:t>The on-going </a:t>
            </a:r>
            <a:r>
              <a:rPr lang="en-US" sz="2000" b="1" dirty="0">
                <a:solidFill>
                  <a:srgbClr val="800000"/>
                </a:solidFill>
              </a:rPr>
              <a:t>work </a:t>
            </a:r>
            <a:r>
              <a:rPr lang="en-US" sz="2000" b="1" dirty="0" smtClean="0">
                <a:solidFill>
                  <a:srgbClr val="800000"/>
                </a:solidFill>
              </a:rPr>
              <a:t>is fostering the preparation </a:t>
            </a:r>
            <a:r>
              <a:rPr lang="en-US" sz="2000" b="1" dirty="0">
                <a:solidFill>
                  <a:srgbClr val="800000"/>
                </a:solidFill>
              </a:rPr>
              <a:t>of an </a:t>
            </a:r>
            <a:r>
              <a:rPr lang="en-US" sz="2000" b="1" dirty="0" smtClean="0">
                <a:solidFill>
                  <a:srgbClr val="800000"/>
                </a:solidFill>
              </a:rPr>
              <a:t>organized study: </a:t>
            </a:r>
          </a:p>
          <a:p>
            <a:pPr lvl="1"/>
            <a:r>
              <a:rPr lang="en-US" sz="1600" b="1" smtClean="0"/>
              <a:t>identification </a:t>
            </a:r>
            <a:r>
              <a:rPr lang="en-US" sz="1600" b="1" dirty="0" smtClean="0"/>
              <a:t>of feasibility issues </a:t>
            </a:r>
            <a:r>
              <a:rPr lang="en-US" sz="1600" b="1" dirty="0"/>
              <a:t>and potential incremental </a:t>
            </a:r>
            <a:r>
              <a:rPr lang="en-US" sz="1600" b="1" dirty="0" smtClean="0"/>
              <a:t>steps</a:t>
            </a:r>
          </a:p>
          <a:p>
            <a:pPr lvl="1"/>
            <a:r>
              <a:rPr lang="en-US" sz="1600" b="1" dirty="0" smtClean="0"/>
              <a:t>resurrect studies of Muon Colliders taking </a:t>
            </a:r>
            <a:r>
              <a:rPr lang="en-US" sz="1600" b="1" dirty="0"/>
              <a:t>advantage of the enormous progress already </a:t>
            </a:r>
            <a:r>
              <a:rPr lang="en-US" sz="1600" b="1" dirty="0" smtClean="0"/>
              <a:t>done</a:t>
            </a:r>
          </a:p>
          <a:p>
            <a:pPr lvl="1"/>
            <a:r>
              <a:rPr lang="en-US" sz="1600" b="1" dirty="0" smtClean="0"/>
              <a:t>identify </a:t>
            </a:r>
            <a:r>
              <a:rPr lang="en-US" sz="1600" b="1" dirty="0"/>
              <a:t>resources required to address most critical </a:t>
            </a:r>
            <a:r>
              <a:rPr lang="en-US" sz="1600" b="1" dirty="0" smtClean="0"/>
              <a:t>issues</a:t>
            </a:r>
          </a:p>
          <a:p>
            <a:pPr lvl="1"/>
            <a:r>
              <a:rPr lang="en-US" sz="1600" b="1" dirty="0">
                <a:solidFill>
                  <a:srgbClr val="800000"/>
                </a:solidFill>
              </a:rPr>
              <a:t>launch international collaboration on Muon Colliders covering Physics, Detector and </a:t>
            </a:r>
            <a:r>
              <a:rPr lang="en-US" sz="1600" b="1" dirty="0" smtClean="0">
                <a:solidFill>
                  <a:srgbClr val="800000"/>
                </a:solidFill>
              </a:rPr>
              <a:t>Accelerator</a:t>
            </a:r>
            <a:endParaRPr lang="en-US" sz="1600" b="1" dirty="0"/>
          </a:p>
          <a:p>
            <a:r>
              <a:rPr lang="en-US" sz="2000" dirty="0" smtClean="0"/>
              <a:t>Synergies with other future accelerators can be easily identified for example on:</a:t>
            </a:r>
          </a:p>
          <a:p>
            <a:pPr lvl="1"/>
            <a:r>
              <a:rPr lang="en-US" sz="1600" b="1" dirty="0"/>
              <a:t>h</a:t>
            </a:r>
            <a:r>
              <a:rPr lang="en-US" sz="1600" b="1" dirty="0" smtClean="0"/>
              <a:t>igh field magnets and fast </a:t>
            </a:r>
            <a:r>
              <a:rPr lang="en-US" sz="1600" b="1" dirty="0"/>
              <a:t>ramping magnets with efficient energy </a:t>
            </a:r>
            <a:r>
              <a:rPr lang="en-US" sz="1600" b="1" dirty="0" smtClean="0"/>
              <a:t>recovery</a:t>
            </a:r>
          </a:p>
          <a:p>
            <a:pPr lvl="1"/>
            <a:r>
              <a:rPr lang="en-US" sz="1600" b="1" dirty="0" smtClean="0"/>
              <a:t>efficient </a:t>
            </a:r>
            <a:r>
              <a:rPr lang="en-US" sz="1600" b="1" dirty="0"/>
              <a:t>RF power </a:t>
            </a:r>
            <a:r>
              <a:rPr lang="en-US" sz="1600" b="1" dirty="0" smtClean="0"/>
              <a:t>production and high field cavities</a:t>
            </a:r>
          </a:p>
          <a:p>
            <a:pPr lvl="1"/>
            <a:r>
              <a:rPr lang="en-US" sz="1600" b="1" dirty="0"/>
              <a:t>r</a:t>
            </a:r>
            <a:r>
              <a:rPr lang="en-US" sz="1600" b="1" dirty="0" smtClean="0"/>
              <a:t>obust targets</a:t>
            </a:r>
          </a:p>
          <a:p>
            <a:pPr lvl="1"/>
            <a:r>
              <a:rPr lang="en-US" sz="1600" b="1" dirty="0" smtClean="0"/>
              <a:t>techniques </a:t>
            </a:r>
            <a:r>
              <a:rPr lang="en-US" sz="1600" b="1" dirty="0"/>
              <a:t>for the large acceptance, rapid </a:t>
            </a:r>
            <a:r>
              <a:rPr lang="en-US" sz="1600" b="1" dirty="0" smtClean="0"/>
              <a:t>acceleration (RLA, LEMMA and other applications)  </a:t>
            </a:r>
            <a:endParaRPr lang="en-US" sz="2000" dirty="0" smtClean="0"/>
          </a:p>
          <a:p>
            <a:endParaRPr lang="en-GB" sz="2000" dirty="0"/>
          </a:p>
          <a:p>
            <a:pPr marL="0" indent="0" algn="ctr">
              <a:buNone/>
            </a:pPr>
            <a:r>
              <a:rPr lang="en-US" sz="2000" b="1" dirty="0" smtClean="0">
                <a:solidFill>
                  <a:srgbClr val="800000"/>
                </a:solidFill>
              </a:rPr>
              <a:t>A strong </a:t>
            </a:r>
            <a:r>
              <a:rPr lang="en-US" sz="2000" b="1" dirty="0">
                <a:solidFill>
                  <a:srgbClr val="800000"/>
                </a:solidFill>
              </a:rPr>
              <a:t>recommendation for a vigorous R&amp;D on Muon </a:t>
            </a:r>
            <a:r>
              <a:rPr lang="en-US" sz="2000" b="1" dirty="0" smtClean="0">
                <a:solidFill>
                  <a:srgbClr val="800000"/>
                </a:solidFill>
              </a:rPr>
              <a:t>Colliders would </a:t>
            </a:r>
            <a:r>
              <a:rPr lang="en-US" sz="2000" b="1" dirty="0">
                <a:solidFill>
                  <a:srgbClr val="800000"/>
                </a:solidFill>
              </a:rPr>
              <a:t>be key </a:t>
            </a:r>
            <a:endParaRPr lang="en-US" sz="2000" b="1" dirty="0" smtClean="0">
              <a:solidFill>
                <a:srgbClr val="800000"/>
              </a:solidFill>
            </a:endParaRPr>
          </a:p>
          <a:p>
            <a:pPr marL="0" indent="0" algn="ctr">
              <a:buNone/>
            </a:pPr>
            <a:r>
              <a:rPr lang="en-US" sz="2000" b="1" dirty="0" smtClean="0">
                <a:solidFill>
                  <a:srgbClr val="800000"/>
                </a:solidFill>
              </a:rPr>
              <a:t>to enforce the </a:t>
            </a:r>
            <a:r>
              <a:rPr lang="en-US" sz="2000" b="1" dirty="0">
                <a:solidFill>
                  <a:srgbClr val="800000"/>
                </a:solidFill>
              </a:rPr>
              <a:t>international collaboration needed </a:t>
            </a:r>
            <a:r>
              <a:rPr lang="en-US" sz="2000" b="1" dirty="0" smtClean="0">
                <a:solidFill>
                  <a:srgbClr val="800000"/>
                </a:solidFill>
              </a:rPr>
              <a:t>to promote the </a:t>
            </a:r>
            <a:r>
              <a:rPr lang="en-GB" sz="2000" b="1" dirty="0" smtClean="0">
                <a:solidFill>
                  <a:srgbClr val="800000"/>
                </a:solidFill>
              </a:rPr>
              <a:t>development    </a:t>
            </a:r>
          </a:p>
          <a:p>
            <a:pPr marL="0" indent="0" algn="ctr">
              <a:buNone/>
            </a:pPr>
            <a:r>
              <a:rPr lang="en-GB" sz="2000" b="1" dirty="0" smtClean="0">
                <a:solidFill>
                  <a:srgbClr val="800000"/>
                </a:solidFill>
              </a:rPr>
              <a:t>of </a:t>
            </a:r>
            <a:r>
              <a:rPr lang="en-GB" sz="2000" b="1" dirty="0">
                <a:solidFill>
                  <a:srgbClr val="800000"/>
                </a:solidFill>
              </a:rPr>
              <a:t>such a novel and promising project for the future of High Energy </a:t>
            </a:r>
            <a:r>
              <a:rPr lang="en-GB" sz="2000" b="1" dirty="0" smtClean="0">
                <a:solidFill>
                  <a:srgbClr val="800000"/>
                </a:solidFill>
              </a:rPr>
              <a:t>Physics</a:t>
            </a:r>
            <a:endParaRPr lang="en-GB" sz="2000" b="1" dirty="0">
              <a:solidFill>
                <a:srgbClr val="800000"/>
              </a:solidFill>
            </a:endParaRPr>
          </a:p>
        </p:txBody>
      </p:sp>
    </p:spTree>
    <p:extLst>
      <p:ext uri="{BB962C8B-B14F-4D97-AF65-F5344CB8AC3E}">
        <p14:creationId xmlns:p14="http://schemas.microsoft.com/office/powerpoint/2010/main" val="145332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348880"/>
            <a:ext cx="8229600" cy="1143000"/>
          </a:xfrm>
        </p:spPr>
        <p:txBody>
          <a:bodyPr/>
          <a:lstStyle/>
          <a:p>
            <a:r>
              <a:rPr lang="en-US" dirty="0" smtClean="0"/>
              <a:t>extras</a:t>
            </a:r>
            <a:endParaRPr lang="en-US" dirty="0"/>
          </a:p>
        </p:txBody>
      </p:sp>
      <p:sp>
        <p:nvSpPr>
          <p:cNvPr id="3" name="Slide Number Placeholder 2"/>
          <p:cNvSpPr>
            <a:spLocks noGrp="1"/>
          </p:cNvSpPr>
          <p:nvPr>
            <p:ph type="sldNum" sz="quarter" idx="12"/>
          </p:nvPr>
        </p:nvSpPr>
        <p:spPr/>
        <p:txBody>
          <a:bodyPr/>
          <a:lstStyle/>
          <a:p>
            <a:fld id="{716D9922-87B3-6043-9531-5184EA303DC1}" type="slidenum">
              <a:rPr lang="en-US" smtClean="0"/>
              <a:t>7</a:t>
            </a:fld>
            <a:endParaRPr lang="en-US"/>
          </a:p>
        </p:txBody>
      </p:sp>
    </p:spTree>
    <p:extLst>
      <p:ext uri="{BB962C8B-B14F-4D97-AF65-F5344CB8AC3E}">
        <p14:creationId xmlns:p14="http://schemas.microsoft.com/office/powerpoint/2010/main" val="512601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RRB </a:t>
            </a:r>
            <a:r>
              <a:rPr lang="mr-IN" dirty="0" smtClean="0"/>
              <a:t>–</a:t>
            </a:r>
            <a:r>
              <a:rPr lang="en-US" dirty="0" smtClean="0"/>
              <a:t> </a:t>
            </a:r>
            <a:r>
              <a:rPr lang="en-US" dirty="0" err="1" smtClean="0"/>
              <a:t>aprile</a:t>
            </a:r>
            <a:r>
              <a:rPr lang="en-US" dirty="0" smtClean="0"/>
              <a:t> 2020</a:t>
            </a:r>
            <a:endParaRPr lang="en-US" dirty="0"/>
          </a:p>
        </p:txBody>
      </p:sp>
      <p:sp>
        <p:nvSpPr>
          <p:cNvPr id="3" name="Slide Number Placeholder 2"/>
          <p:cNvSpPr>
            <a:spLocks noGrp="1"/>
          </p:cNvSpPr>
          <p:nvPr>
            <p:ph type="sldNum" sz="quarter" idx="12"/>
          </p:nvPr>
        </p:nvSpPr>
        <p:spPr/>
        <p:txBody>
          <a:bodyPr/>
          <a:lstStyle/>
          <a:p>
            <a:fld id="{716D9922-87B3-6043-9531-5184EA303DC1}" type="slidenum">
              <a:rPr lang="en-US" smtClean="0"/>
              <a:t>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9404"/>
            <a:ext cx="9144000" cy="4839774"/>
          </a:xfrm>
          <a:prstGeom prst="rect">
            <a:avLst/>
          </a:prstGeom>
        </p:spPr>
      </p:pic>
      <p:sp>
        <p:nvSpPr>
          <p:cNvPr id="6" name="TextBox 5"/>
          <p:cNvSpPr txBox="1"/>
          <p:nvPr/>
        </p:nvSpPr>
        <p:spPr>
          <a:xfrm>
            <a:off x="7620000" y="1075956"/>
            <a:ext cx="782587"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1600" b="1" smtClean="0">
                <a:solidFill>
                  <a:srgbClr val="002060"/>
                </a:solidFill>
              </a:rPr>
              <a:t>E.Elsen</a:t>
            </a:r>
            <a:endParaRPr lang="en-US" sz="1600" b="1" dirty="0">
              <a:solidFill>
                <a:srgbClr val="002060"/>
              </a:solidFill>
            </a:endParaRPr>
          </a:p>
        </p:txBody>
      </p:sp>
    </p:spTree>
    <p:extLst>
      <p:ext uri="{BB962C8B-B14F-4D97-AF65-F5344CB8AC3E}">
        <p14:creationId xmlns:p14="http://schemas.microsoft.com/office/powerpoint/2010/main" val="183595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346050"/>
          </a:xfrm>
        </p:spPr>
        <p:txBody>
          <a:bodyPr/>
          <a:lstStyle/>
          <a:p>
            <a:r>
              <a:rPr lang="en-US" sz="4000"/>
              <a:t>Muon Collider Working </a:t>
            </a:r>
            <a:r>
              <a:rPr lang="en-US" sz="4000" smtClean="0"/>
              <a:t>Group</a:t>
            </a:r>
            <a:endParaRPr lang="en-US" sz="400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9</a:t>
            </a:fld>
            <a:endParaRPr lang="en-US" altLang="en-US"/>
          </a:p>
        </p:txBody>
      </p:sp>
      <p:sp>
        <p:nvSpPr>
          <p:cNvPr id="5" name="Rectangle 4"/>
          <p:cNvSpPr/>
          <p:nvPr/>
        </p:nvSpPr>
        <p:spPr>
          <a:xfrm>
            <a:off x="3857819" y="3569811"/>
            <a:ext cx="5370749" cy="923330"/>
          </a:xfrm>
          <a:prstGeom prst="rect">
            <a:avLst/>
          </a:prstGeom>
        </p:spPr>
        <p:txBody>
          <a:bodyPr wrap="square">
            <a:spAutoFit/>
          </a:bodyPr>
          <a:lstStyle/>
          <a:p>
            <a:pPr algn="ctr"/>
            <a:r>
              <a:rPr lang="en-US" b="1" dirty="0" smtClean="0">
                <a:solidFill>
                  <a:srgbClr val="000000"/>
                </a:solidFill>
                <a:latin typeface="+mn-lt"/>
                <a:ea typeface="Arial Unicode MS" charset="0"/>
              </a:rPr>
              <a:t>Input </a:t>
            </a:r>
            <a:r>
              <a:rPr lang="en-US" b="1" dirty="0">
                <a:solidFill>
                  <a:srgbClr val="000000"/>
                </a:solidFill>
                <a:latin typeface="+mn-lt"/>
                <a:ea typeface="Arial Unicode MS" charset="0"/>
              </a:rPr>
              <a:t>Document to </a:t>
            </a:r>
            <a:r>
              <a:rPr lang="en-US" b="1" dirty="0" smtClean="0">
                <a:solidFill>
                  <a:srgbClr val="000000"/>
                </a:solidFill>
                <a:latin typeface="+mn-lt"/>
                <a:ea typeface="Arial Unicode MS" charset="0"/>
              </a:rPr>
              <a:t>EU </a:t>
            </a:r>
            <a:r>
              <a:rPr lang="en-US" b="1" dirty="0">
                <a:solidFill>
                  <a:srgbClr val="000000"/>
                </a:solidFill>
                <a:latin typeface="+mn-lt"/>
                <a:ea typeface="Arial Unicode MS" charset="0"/>
              </a:rPr>
              <a:t>Strategy </a:t>
            </a:r>
            <a:r>
              <a:rPr lang="en-US" b="1" dirty="0" smtClean="0">
                <a:solidFill>
                  <a:srgbClr val="000000"/>
                </a:solidFill>
                <a:latin typeface="+mn-lt"/>
                <a:ea typeface="Arial Unicode MS" charset="0"/>
              </a:rPr>
              <a:t>Update -  Dec 2018:</a:t>
            </a:r>
            <a:r>
              <a:rPr lang="en-US" b="1" i="1" dirty="0" smtClean="0">
                <a:solidFill>
                  <a:srgbClr val="000000"/>
                </a:solidFill>
                <a:latin typeface="+mn-lt"/>
                <a:ea typeface="Arial Unicode MS" charset="0"/>
              </a:rPr>
              <a:t> </a:t>
            </a:r>
            <a:endParaRPr lang="en-US" b="1" i="1" dirty="0">
              <a:solidFill>
                <a:srgbClr val="000000"/>
              </a:solidFill>
              <a:latin typeface="+mn-lt"/>
              <a:ea typeface="Arial Unicode MS" charset="0"/>
            </a:endParaRPr>
          </a:p>
          <a:p>
            <a:pPr algn="ctr"/>
            <a:r>
              <a:rPr lang="en-US" dirty="0">
                <a:latin typeface="+mn-lt"/>
              </a:rPr>
              <a:t>“Muon Colliders,” </a:t>
            </a:r>
            <a:r>
              <a:rPr lang="nb-NO" b="1" dirty="0" smtClean="0">
                <a:latin typeface="+mn-lt"/>
                <a:hlinkClick r:id="rId2"/>
              </a:rPr>
              <a:t>arXiv:1901.06150</a:t>
            </a:r>
            <a:r>
              <a:rPr lang="nb-NO" b="1" dirty="0" smtClean="0">
                <a:latin typeface="+mn-lt"/>
              </a:rPr>
              <a:t> </a:t>
            </a:r>
            <a:r>
              <a:rPr lang="nb-NO" dirty="0">
                <a:latin typeface="+mn-lt"/>
              </a:rPr>
              <a:t>[</a:t>
            </a:r>
            <a:r>
              <a:rPr lang="nb-NO" dirty="0" err="1">
                <a:latin typeface="+mn-lt"/>
              </a:rPr>
              <a:t>physics.acc-ph</a:t>
            </a:r>
            <a:r>
              <a:rPr lang="nb-NO" dirty="0">
                <a:latin typeface="+mn-lt"/>
              </a:rPr>
              <a:t>]</a:t>
            </a:r>
            <a:endParaRPr lang="nb-NO" b="1" dirty="0" smtClean="0">
              <a:latin typeface="+mn-lt"/>
            </a:endParaRPr>
          </a:p>
          <a:p>
            <a:pPr algn="ctr"/>
            <a:r>
              <a:rPr lang="nb-NO" dirty="0" smtClean="0">
                <a:latin typeface="+mn-lt"/>
              </a:rPr>
              <a:t>by</a:t>
            </a:r>
            <a:r>
              <a:rPr lang="nb-NO" b="1" i="1" dirty="0" smtClean="0">
                <a:latin typeface="+mn-lt"/>
              </a:rPr>
              <a:t> </a:t>
            </a:r>
            <a:r>
              <a:rPr lang="en-US" altLang="en-US" i="1" dirty="0" smtClean="0">
                <a:latin typeface="+mn-lt"/>
              </a:rPr>
              <a:t>CERN-WG </a:t>
            </a:r>
            <a:r>
              <a:rPr lang="en-US" altLang="en-US" i="1" dirty="0">
                <a:latin typeface="+mn-lt"/>
              </a:rPr>
              <a:t>on Muon </a:t>
            </a:r>
            <a:r>
              <a:rPr lang="en-US" altLang="en-US" i="1" dirty="0" smtClean="0">
                <a:latin typeface="+mn-lt"/>
              </a:rPr>
              <a:t>Colliders</a:t>
            </a:r>
            <a:endParaRPr lang="en-US" altLang="en-US" i="1" dirty="0">
              <a:latin typeface="+mn-lt"/>
            </a:endParaRPr>
          </a:p>
        </p:txBody>
      </p:sp>
      <p:sp>
        <p:nvSpPr>
          <p:cNvPr id="6" name="Rectangle 5"/>
          <p:cNvSpPr/>
          <p:nvPr/>
        </p:nvSpPr>
        <p:spPr>
          <a:xfrm>
            <a:off x="107633" y="4150401"/>
            <a:ext cx="9100120" cy="2677656"/>
          </a:xfrm>
          <a:prstGeom prst="rect">
            <a:avLst/>
          </a:prstGeom>
        </p:spPr>
        <p:txBody>
          <a:bodyPr wrap="square">
            <a:spAutoFit/>
          </a:bodyPr>
          <a:lstStyle/>
          <a:p>
            <a:r>
              <a:rPr lang="en-US" i="1" dirty="0" smtClean="0">
                <a:latin typeface="+mn-lt"/>
              </a:rPr>
              <a:t>FINDINGS and RECOMMENDATIONS:   </a:t>
            </a:r>
            <a:endParaRPr lang="en-US" sz="1000" i="1" dirty="0" smtClean="0">
              <a:latin typeface="+mn-lt"/>
            </a:endParaRPr>
          </a:p>
          <a:p>
            <a:r>
              <a:rPr lang="en-US" sz="1000" i="1" dirty="0" smtClean="0">
                <a:latin typeface="+mn-lt"/>
              </a:rPr>
              <a:t>  </a:t>
            </a:r>
          </a:p>
          <a:p>
            <a:r>
              <a:rPr lang="en-US" sz="2000" b="1" dirty="0" smtClean="0">
                <a:solidFill>
                  <a:srgbClr val="800000"/>
                </a:solidFill>
                <a:latin typeface="+mn-lt"/>
              </a:rPr>
              <a:t>Set-up </a:t>
            </a:r>
            <a:r>
              <a:rPr lang="en-US" sz="2000" b="1" dirty="0">
                <a:solidFill>
                  <a:srgbClr val="800000"/>
                </a:solidFill>
                <a:latin typeface="+mn-lt"/>
              </a:rPr>
              <a:t>an international collaboration to promote muon colliders </a:t>
            </a:r>
          </a:p>
          <a:p>
            <a:r>
              <a:rPr lang="en-US" sz="2000" dirty="0" smtClean="0">
                <a:latin typeface="+mn-lt"/>
              </a:rPr>
              <a:t>and </a:t>
            </a:r>
            <a:r>
              <a:rPr lang="en-US" sz="2000" b="1" dirty="0" smtClean="0">
                <a:latin typeface="+mn-lt"/>
              </a:rPr>
              <a:t>to organize </a:t>
            </a:r>
            <a:r>
              <a:rPr lang="en-US" sz="2000" b="1" dirty="0">
                <a:latin typeface="+mn-lt"/>
              </a:rPr>
              <a:t>the effort on the development of both accelerators and detectors </a:t>
            </a:r>
            <a:r>
              <a:rPr lang="en-US" sz="2000" dirty="0" smtClean="0">
                <a:latin typeface="+mn-lt"/>
              </a:rPr>
              <a:t>and </a:t>
            </a:r>
            <a:r>
              <a:rPr lang="en-US" sz="2000" dirty="0">
                <a:latin typeface="+mn-lt"/>
              </a:rPr>
              <a:t>to define the road-map towards a CDR by the next Strategy </a:t>
            </a:r>
            <a:r>
              <a:rPr lang="en-US" sz="2000" dirty="0" smtClean="0">
                <a:latin typeface="+mn-lt"/>
              </a:rPr>
              <a:t>update</a:t>
            </a:r>
          </a:p>
          <a:p>
            <a:r>
              <a:rPr lang="mr-IN" sz="2000" dirty="0" smtClean="0">
                <a:latin typeface="+mn-lt"/>
              </a:rPr>
              <a:t>……</a:t>
            </a:r>
            <a:r>
              <a:rPr lang="en-US" sz="2000" dirty="0" smtClean="0">
                <a:latin typeface="+mn-lt"/>
              </a:rPr>
              <a:t> </a:t>
            </a:r>
          </a:p>
          <a:p>
            <a:r>
              <a:rPr lang="en-US" sz="2000" b="1" dirty="0">
                <a:solidFill>
                  <a:srgbClr val="800000"/>
                </a:solidFill>
                <a:latin typeface="+mn-lt"/>
              </a:rPr>
              <a:t>Carry out the R&amp;D program toward the muon </a:t>
            </a:r>
            <a:r>
              <a:rPr lang="en-US" sz="2000" b="1" dirty="0" smtClean="0">
                <a:solidFill>
                  <a:srgbClr val="800000"/>
                </a:solidFill>
                <a:latin typeface="+mn-lt"/>
              </a:rPr>
              <a:t>collider: </a:t>
            </a:r>
          </a:p>
          <a:p>
            <a:r>
              <a:rPr lang="en-US" sz="2000" dirty="0" smtClean="0">
                <a:latin typeface="+mn-lt"/>
              </a:rPr>
              <a:t>RF, magnets, materials, cooling, targets</a:t>
            </a:r>
            <a:r>
              <a:rPr lang="mr-IN" sz="2000" dirty="0" smtClean="0">
                <a:latin typeface="+mn-lt"/>
              </a:rPr>
              <a:t>…</a:t>
            </a:r>
            <a:r>
              <a:rPr lang="en-US" sz="2000" dirty="0" smtClean="0">
                <a:latin typeface="+mn-lt"/>
              </a:rPr>
              <a:t>   </a:t>
            </a:r>
            <a:r>
              <a:rPr lang="en-US" sz="2000" dirty="0" smtClean="0">
                <a:solidFill>
                  <a:srgbClr val="800000"/>
                </a:solidFill>
                <a:latin typeface="+mn-lt"/>
                <a:sym typeface="Wingdings"/>
              </a:rPr>
              <a:t> </a:t>
            </a:r>
            <a:r>
              <a:rPr lang="en-US" sz="2000" b="1" dirty="0" smtClean="0">
                <a:solidFill>
                  <a:srgbClr val="800000"/>
                </a:solidFill>
                <a:latin typeface="+mn-lt"/>
                <a:sym typeface="Wingdings"/>
              </a:rPr>
              <a:t>SYNERGIES with other Future Colliders</a:t>
            </a:r>
            <a:endParaRPr lang="en-US" sz="2000" b="1" dirty="0">
              <a:solidFill>
                <a:srgbClr val="800000"/>
              </a:solidFill>
              <a:latin typeface="+mn-lt"/>
            </a:endParaRPr>
          </a:p>
          <a:p>
            <a:endParaRPr lang="en-US" sz="2000" dirty="0">
              <a:latin typeface="+mn-lt"/>
            </a:endParaRPr>
          </a:p>
        </p:txBody>
      </p:sp>
      <p:sp>
        <p:nvSpPr>
          <p:cNvPr id="7" name="Rectangle 6"/>
          <p:cNvSpPr/>
          <p:nvPr/>
        </p:nvSpPr>
        <p:spPr>
          <a:xfrm>
            <a:off x="0" y="851859"/>
            <a:ext cx="9108249" cy="2487861"/>
          </a:xfrm>
          <a:prstGeom prst="rect">
            <a:avLst/>
          </a:prstGeom>
        </p:spPr>
        <p:txBody>
          <a:bodyPr wrap="square">
            <a:spAutoFit/>
          </a:bodyPr>
          <a:lstStyle/>
          <a:p>
            <a:pPr algn="ctr">
              <a:lnSpc>
                <a:spcPts val="1400"/>
              </a:lnSpc>
              <a:spcAft>
                <a:spcPts val="0"/>
              </a:spcAft>
            </a:pPr>
            <a:r>
              <a:rPr lang="en-GB" b="1" i="1" dirty="0" smtClean="0">
                <a:solidFill>
                  <a:srgbClr val="000000"/>
                </a:solidFill>
                <a:uFill>
                  <a:solidFill>
                    <a:srgbClr val="000000"/>
                  </a:solidFill>
                </a:uFill>
                <a:latin typeface="+mn-lt"/>
                <a:ea typeface="Times New Roman" charset="0"/>
              </a:rPr>
              <a:t> </a:t>
            </a:r>
            <a:r>
              <a:rPr lang="it-IT" i="1" dirty="0" smtClean="0">
                <a:solidFill>
                  <a:srgbClr val="000000"/>
                </a:solidFill>
                <a:latin typeface="+mn-lt"/>
                <a:ea typeface="Arial Unicode MS" charset="0"/>
              </a:rPr>
              <a:t>Jean </a:t>
            </a:r>
            <a:r>
              <a:rPr lang="it-IT" i="1" dirty="0">
                <a:solidFill>
                  <a:srgbClr val="000000"/>
                </a:solidFill>
                <a:latin typeface="+mn-lt"/>
                <a:ea typeface="Arial Unicode MS" charset="0"/>
              </a:rPr>
              <a:t>Pierre </a:t>
            </a:r>
            <a:r>
              <a:rPr lang="it-IT" i="1" dirty="0" err="1">
                <a:solidFill>
                  <a:srgbClr val="000000"/>
                </a:solidFill>
                <a:latin typeface="+mn-lt"/>
                <a:ea typeface="Arial Unicode MS" charset="0"/>
              </a:rPr>
              <a:t>Delahaye</a:t>
            </a:r>
            <a:r>
              <a:rPr lang="it-IT" i="1" dirty="0">
                <a:solidFill>
                  <a:srgbClr val="000000"/>
                </a:solidFill>
                <a:latin typeface="+mn-lt"/>
                <a:ea typeface="Arial Unicode MS" charset="0"/>
              </a:rPr>
              <a:t>, </a:t>
            </a:r>
            <a:r>
              <a:rPr lang="it-IT" i="1" dirty="0" smtClean="0">
                <a:solidFill>
                  <a:srgbClr val="000000"/>
                </a:solidFill>
                <a:latin typeface="+mn-lt"/>
                <a:ea typeface="Arial Unicode MS" charset="0"/>
              </a:rPr>
              <a:t>CERN, </a:t>
            </a:r>
            <a:r>
              <a:rPr lang="it-IT" i="1" dirty="0">
                <a:solidFill>
                  <a:srgbClr val="000000"/>
                </a:solidFill>
                <a:latin typeface="+mn-lt"/>
                <a:ea typeface="Arial Unicode MS" charset="0"/>
              </a:rPr>
              <a:t>Marcella </a:t>
            </a:r>
            <a:r>
              <a:rPr lang="it-IT" i="1" dirty="0" err="1">
                <a:solidFill>
                  <a:srgbClr val="000000"/>
                </a:solidFill>
                <a:latin typeface="+mn-lt"/>
                <a:ea typeface="Arial Unicode MS" charset="0"/>
              </a:rPr>
              <a:t>Diemoz</a:t>
            </a:r>
            <a:r>
              <a:rPr lang="it-IT" i="1" dirty="0">
                <a:solidFill>
                  <a:srgbClr val="000000"/>
                </a:solidFill>
                <a:latin typeface="+mn-lt"/>
                <a:ea typeface="Arial Unicode MS" charset="0"/>
              </a:rPr>
              <a:t>, </a:t>
            </a:r>
            <a:r>
              <a:rPr lang="it-IT" i="1" dirty="0" smtClean="0">
                <a:solidFill>
                  <a:srgbClr val="000000"/>
                </a:solidFill>
                <a:latin typeface="+mn-lt"/>
                <a:ea typeface="Arial Unicode MS" charset="0"/>
              </a:rPr>
              <a:t>INFN, </a:t>
            </a:r>
            <a:r>
              <a:rPr lang="en-US" i="1" dirty="0">
                <a:solidFill>
                  <a:srgbClr val="000000"/>
                </a:solidFill>
                <a:latin typeface="+mn-lt"/>
                <a:ea typeface="Arial Unicode MS" charset="0"/>
              </a:rPr>
              <a:t>Italy, </a:t>
            </a:r>
          </a:p>
          <a:p>
            <a:pPr algn="ctr"/>
            <a:r>
              <a:rPr lang="en-US" i="1" dirty="0" smtClean="0">
                <a:solidFill>
                  <a:srgbClr val="000000"/>
                </a:solidFill>
                <a:latin typeface="+mn-lt"/>
                <a:ea typeface="Arial Unicode MS" charset="0"/>
              </a:rPr>
              <a:t>Ken </a:t>
            </a:r>
            <a:r>
              <a:rPr lang="en-US" i="1" dirty="0">
                <a:solidFill>
                  <a:srgbClr val="000000"/>
                </a:solidFill>
                <a:latin typeface="+mn-lt"/>
                <a:ea typeface="Arial Unicode MS" charset="0"/>
              </a:rPr>
              <a:t>Long, Imperial College, UK, Bruno </a:t>
            </a:r>
            <a:r>
              <a:rPr lang="en-US" i="1" dirty="0" err="1">
                <a:solidFill>
                  <a:srgbClr val="000000"/>
                </a:solidFill>
                <a:latin typeface="+mn-lt"/>
                <a:ea typeface="Arial Unicode MS" charset="0"/>
              </a:rPr>
              <a:t>Mansoulie</a:t>
            </a:r>
            <a:r>
              <a:rPr lang="en-US" i="1" dirty="0">
                <a:solidFill>
                  <a:srgbClr val="000000"/>
                </a:solidFill>
                <a:latin typeface="+mn-lt"/>
                <a:ea typeface="Arial Unicode MS" charset="0"/>
              </a:rPr>
              <a:t>, IRFU, France, </a:t>
            </a:r>
          </a:p>
          <a:p>
            <a:pPr algn="ctr"/>
            <a:r>
              <a:rPr lang="en-US" i="1" dirty="0" smtClean="0">
                <a:solidFill>
                  <a:srgbClr val="000000"/>
                </a:solidFill>
                <a:latin typeface="+mn-lt"/>
                <a:ea typeface="Arial Unicode MS" charset="0"/>
              </a:rPr>
              <a:t>Nadia </a:t>
            </a:r>
            <a:r>
              <a:rPr lang="en-US" i="1" dirty="0" err="1">
                <a:solidFill>
                  <a:srgbClr val="000000"/>
                </a:solidFill>
                <a:latin typeface="+mn-lt"/>
                <a:ea typeface="Arial Unicode MS" charset="0"/>
              </a:rPr>
              <a:t>Pastrone</a:t>
            </a:r>
            <a:r>
              <a:rPr lang="en-US" i="1" dirty="0">
                <a:solidFill>
                  <a:srgbClr val="000000"/>
                </a:solidFill>
                <a:latin typeface="+mn-lt"/>
                <a:ea typeface="Arial Unicode MS" charset="0"/>
              </a:rPr>
              <a:t>, INFN, Italy (chair), </a:t>
            </a:r>
            <a:r>
              <a:rPr lang="en-US" i="1" dirty="0" smtClean="0">
                <a:solidFill>
                  <a:srgbClr val="000000"/>
                </a:solidFill>
                <a:latin typeface="+mn-lt"/>
                <a:ea typeface="Arial Unicode MS" charset="0"/>
              </a:rPr>
              <a:t>Lenny </a:t>
            </a:r>
            <a:r>
              <a:rPr lang="en-US" i="1" dirty="0" err="1">
                <a:solidFill>
                  <a:srgbClr val="000000"/>
                </a:solidFill>
                <a:latin typeface="+mn-lt"/>
                <a:ea typeface="Arial Unicode MS" charset="0"/>
              </a:rPr>
              <a:t>Rivkin</a:t>
            </a:r>
            <a:r>
              <a:rPr lang="en-US" i="1" dirty="0">
                <a:solidFill>
                  <a:srgbClr val="000000"/>
                </a:solidFill>
                <a:latin typeface="+mn-lt"/>
                <a:ea typeface="Arial Unicode MS" charset="0"/>
              </a:rPr>
              <a:t>, EPFL and </a:t>
            </a:r>
            <a:r>
              <a:rPr lang="en-US" i="1" dirty="0" smtClean="0">
                <a:solidFill>
                  <a:srgbClr val="000000"/>
                </a:solidFill>
                <a:latin typeface="+mn-lt"/>
                <a:ea typeface="Arial Unicode MS" charset="0"/>
              </a:rPr>
              <a:t>PSI, Switzerland</a:t>
            </a:r>
            <a:r>
              <a:rPr lang="en-US" i="1" dirty="0">
                <a:solidFill>
                  <a:srgbClr val="000000"/>
                </a:solidFill>
                <a:latin typeface="+mn-lt"/>
                <a:ea typeface="Arial Unicode MS" charset="0"/>
              </a:rPr>
              <a:t>, </a:t>
            </a:r>
            <a:endParaRPr lang="en-US" i="1" dirty="0" smtClean="0">
              <a:solidFill>
                <a:srgbClr val="000000"/>
              </a:solidFill>
              <a:latin typeface="+mn-lt"/>
              <a:ea typeface="Arial Unicode MS" charset="0"/>
            </a:endParaRPr>
          </a:p>
          <a:p>
            <a:pPr algn="ctr"/>
            <a:r>
              <a:rPr lang="en-US" i="1" dirty="0" smtClean="0">
                <a:solidFill>
                  <a:srgbClr val="000000"/>
                </a:solidFill>
                <a:latin typeface="+mn-lt"/>
                <a:ea typeface="Arial Unicode MS" charset="0"/>
              </a:rPr>
              <a:t>Daniel </a:t>
            </a:r>
            <a:r>
              <a:rPr lang="en-US" i="1" dirty="0">
                <a:solidFill>
                  <a:srgbClr val="000000"/>
                </a:solidFill>
                <a:latin typeface="+mn-lt"/>
                <a:ea typeface="Arial Unicode MS" charset="0"/>
              </a:rPr>
              <a:t>Schulte, CERN, Alexander </a:t>
            </a:r>
            <a:r>
              <a:rPr lang="en-US" i="1" dirty="0" err="1">
                <a:solidFill>
                  <a:srgbClr val="000000"/>
                </a:solidFill>
                <a:latin typeface="+mn-lt"/>
                <a:ea typeface="Arial Unicode MS" charset="0"/>
              </a:rPr>
              <a:t>Skrinsky</a:t>
            </a:r>
            <a:r>
              <a:rPr lang="en-US" i="1" dirty="0">
                <a:solidFill>
                  <a:srgbClr val="000000"/>
                </a:solidFill>
                <a:latin typeface="+mn-lt"/>
                <a:ea typeface="Arial Unicode MS" charset="0"/>
              </a:rPr>
              <a:t>, BINP, Russia, Andrea </a:t>
            </a:r>
            <a:r>
              <a:rPr lang="en-US" i="1" dirty="0" err="1">
                <a:solidFill>
                  <a:srgbClr val="000000"/>
                </a:solidFill>
                <a:latin typeface="+mn-lt"/>
                <a:ea typeface="Arial Unicode MS" charset="0"/>
              </a:rPr>
              <a:t>Wulzer</a:t>
            </a:r>
            <a:r>
              <a:rPr lang="en-US" i="1" dirty="0">
                <a:solidFill>
                  <a:srgbClr val="000000"/>
                </a:solidFill>
                <a:latin typeface="+mn-lt"/>
                <a:ea typeface="Arial Unicode MS" charset="0"/>
              </a:rPr>
              <a:t>, EPFL and </a:t>
            </a:r>
            <a:r>
              <a:rPr lang="en-US" i="1" dirty="0" smtClean="0">
                <a:solidFill>
                  <a:srgbClr val="000000"/>
                </a:solidFill>
                <a:latin typeface="+mn-lt"/>
                <a:ea typeface="Arial Unicode MS" charset="0"/>
              </a:rPr>
              <a:t>CERN</a:t>
            </a:r>
          </a:p>
          <a:p>
            <a:pPr algn="ctr"/>
            <a:endParaRPr lang="en-US" sz="1000" i="1" dirty="0" smtClean="0">
              <a:solidFill>
                <a:srgbClr val="000000"/>
              </a:solidFill>
              <a:latin typeface="+mn-lt"/>
              <a:ea typeface="Arial Unicode MS" charset="0"/>
            </a:endParaRPr>
          </a:p>
          <a:p>
            <a:pPr algn="ctr"/>
            <a:r>
              <a:rPr lang="en-US" altLang="en-US" sz="2000" i="1" dirty="0" smtClean="0">
                <a:latin typeface="+mn-lt"/>
              </a:rPr>
              <a:t>appointed </a:t>
            </a:r>
            <a:r>
              <a:rPr lang="en-US" altLang="en-US" sz="2000" i="1" dirty="0">
                <a:latin typeface="+mn-lt"/>
              </a:rPr>
              <a:t>by </a:t>
            </a:r>
            <a:r>
              <a:rPr lang="en-US" altLang="en-US" sz="2000" i="1" dirty="0" smtClean="0">
                <a:latin typeface="+mn-lt"/>
              </a:rPr>
              <a:t>CERN Directorate in September 2017</a:t>
            </a:r>
            <a:endParaRPr lang="en-US" sz="2000" i="1" dirty="0" smtClean="0">
              <a:solidFill>
                <a:srgbClr val="000000"/>
              </a:solidFill>
              <a:latin typeface="+mn-lt"/>
              <a:ea typeface="Arial Unicode MS" charset="0"/>
            </a:endParaRPr>
          </a:p>
          <a:p>
            <a:pPr algn="ctr"/>
            <a:r>
              <a:rPr lang="en-US" sz="2400" b="1" dirty="0">
                <a:solidFill>
                  <a:srgbClr val="000000"/>
                </a:solidFill>
                <a:latin typeface="+mn-lt"/>
                <a:ea typeface="Arial Unicode MS" charset="0"/>
              </a:rPr>
              <a:t>t</a:t>
            </a:r>
            <a:r>
              <a:rPr lang="en-US" sz="2400" b="1" dirty="0" smtClean="0">
                <a:solidFill>
                  <a:srgbClr val="000000"/>
                </a:solidFill>
                <a:latin typeface="+mn-lt"/>
                <a:ea typeface="Arial Unicode MS" charset="0"/>
              </a:rPr>
              <a:t>o prepare an Input Document to the European Strategy Update</a:t>
            </a:r>
          </a:p>
          <a:p>
            <a:pPr algn="ctr"/>
            <a:endParaRPr lang="nb-NO" sz="800" dirty="0" smtClean="0">
              <a:latin typeface="+mn-lt"/>
            </a:endParaRPr>
          </a:p>
          <a:p>
            <a:pPr algn="ctr"/>
            <a:r>
              <a:rPr lang="en-US" altLang="en-US" sz="2800" b="1" dirty="0">
                <a:solidFill>
                  <a:srgbClr val="800000"/>
                </a:solidFill>
                <a:latin typeface="+mn-lt"/>
              </a:rPr>
              <a:t>d</a:t>
            </a:r>
            <a:r>
              <a:rPr lang="en-US" altLang="en-US" sz="2800" b="1" dirty="0" smtClean="0">
                <a:solidFill>
                  <a:srgbClr val="800000"/>
                </a:solidFill>
                <a:latin typeface="+mn-lt"/>
              </a:rPr>
              <a:t>e facto the seed of </a:t>
            </a:r>
            <a:r>
              <a:rPr lang="en-US" altLang="en-US" sz="2800" b="1" dirty="0">
                <a:solidFill>
                  <a:srgbClr val="800000"/>
                </a:solidFill>
                <a:latin typeface="+mn-lt"/>
              </a:rPr>
              <a:t>a</a:t>
            </a:r>
            <a:r>
              <a:rPr lang="en-US" altLang="en-US" sz="2800" b="1" dirty="0" smtClean="0">
                <a:solidFill>
                  <a:srgbClr val="800000"/>
                </a:solidFill>
                <a:latin typeface="+mn-lt"/>
              </a:rPr>
              <a:t> </a:t>
            </a:r>
            <a:r>
              <a:rPr lang="en-US" altLang="en-US" sz="2800" b="1" dirty="0">
                <a:solidFill>
                  <a:srgbClr val="800000"/>
                </a:solidFill>
                <a:latin typeface="+mn-lt"/>
              </a:rPr>
              <a:t>renewed </a:t>
            </a:r>
            <a:r>
              <a:rPr lang="en-US" altLang="en-US" sz="2800" b="1" dirty="0" smtClean="0">
                <a:solidFill>
                  <a:srgbClr val="800000"/>
                </a:solidFill>
                <a:latin typeface="+mn-lt"/>
              </a:rPr>
              <a:t>on-going international effort</a:t>
            </a:r>
            <a:endParaRPr lang="nb-NO" sz="2800" b="1" dirty="0">
              <a:solidFill>
                <a:srgbClr val="800000"/>
              </a:solidFill>
              <a:latin typeface="+mn-lt"/>
            </a:endParaRPr>
          </a:p>
        </p:txBody>
      </p:sp>
    </p:spTree>
    <p:extLst>
      <p:ext uri="{BB962C8B-B14F-4D97-AF65-F5344CB8AC3E}">
        <p14:creationId xmlns:p14="http://schemas.microsoft.com/office/powerpoint/2010/main" val="2116662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17857</TotalTime>
  <Words>1352</Words>
  <Application>Microsoft Macintosh PowerPoint</Application>
  <PresentationFormat>On-screen Show (4:3)</PresentationFormat>
  <Paragraphs>341</Paragraphs>
  <Slides>18</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 Unicode MS</vt:lpstr>
      <vt:lpstr>Calibri</vt:lpstr>
      <vt:lpstr>Cambria Math</vt:lpstr>
      <vt:lpstr>Mangal</vt:lpstr>
      <vt:lpstr>ＭＳ Ｐゴシック</vt:lpstr>
      <vt:lpstr>Times New Roman</vt:lpstr>
      <vt:lpstr>Wingdings</vt:lpstr>
      <vt:lpstr>Wingdings 3</vt:lpstr>
      <vt:lpstr>Arial</vt:lpstr>
      <vt:lpstr>Office Theme</vt:lpstr>
      <vt:lpstr>PowerPoint Presentation</vt:lpstr>
      <vt:lpstr>Agenda </vt:lpstr>
      <vt:lpstr>Punti fermi</vt:lpstr>
      <vt:lpstr>Technically Limited Potential Timeline</vt:lpstr>
      <vt:lpstr>Recent Tentative Target Parameters</vt:lpstr>
      <vt:lpstr>Next steps</vt:lpstr>
      <vt:lpstr>extras</vt:lpstr>
      <vt:lpstr>RRB – aprile 2020</vt:lpstr>
      <vt:lpstr>Muon Collider Working Group</vt:lpstr>
      <vt:lpstr>Why a multi-TeV Muon Collider? </vt:lpstr>
      <vt:lpstr>PowerPoint Presentation</vt:lpstr>
      <vt:lpstr>Briefing Book Tentative Timeline (2019)</vt:lpstr>
      <vt:lpstr>proton (MAP) vs positron (LEMMA) driven muon source</vt:lpstr>
      <vt:lpstr>Proton-driven Muon Collider Concept</vt:lpstr>
      <vt:lpstr>Muon Collider Parameters</vt:lpstr>
      <vt:lpstr>Muon Beams Induced Background </vt:lpstr>
      <vt:lpstr>e-groups towards an international collaboration</vt:lpstr>
      <vt:lpstr>Referee CSN1 – RD_FA 2020</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INFN-CSN1 status &amp; plans   Subnuclear Physics with accelerators CVI meeting @ Torino - October 10, 2016</dc:title>
  <dc:creator>Microsoft Office User</dc:creator>
  <cp:lastModifiedBy>Microsoft Office User</cp:lastModifiedBy>
  <cp:revision>526</cp:revision>
  <cp:lastPrinted>2018-11-16T12:10:22Z</cp:lastPrinted>
  <dcterms:created xsi:type="dcterms:W3CDTF">2016-10-10T04:14:03Z</dcterms:created>
  <dcterms:modified xsi:type="dcterms:W3CDTF">2020-05-05T13:55:44Z</dcterms:modified>
</cp:coreProperties>
</file>