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29A8"/>
    <a:srgbClr val="16269A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9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FC247-038A-4961-82D3-FA66A7B0249C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C32D92-969F-44C3-A45F-57E50E0625D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45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C32D92-969F-44C3-A45F-57E50E0625D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921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DC14-E876-4AF9-97A0-70CAB04BE3D4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E420-BC1A-4F1F-8064-769320A4238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9230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DC14-E876-4AF9-97A0-70CAB04BE3D4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E420-BC1A-4F1F-8064-769320A4238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6599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DC14-E876-4AF9-97A0-70CAB04BE3D4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E420-BC1A-4F1F-8064-769320A4238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787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DC14-E876-4AF9-97A0-70CAB04BE3D4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E420-BC1A-4F1F-8064-769320A4238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665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DC14-E876-4AF9-97A0-70CAB04BE3D4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E420-BC1A-4F1F-8064-769320A4238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112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DC14-E876-4AF9-97A0-70CAB04BE3D4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E420-BC1A-4F1F-8064-769320A4238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485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DC14-E876-4AF9-97A0-70CAB04BE3D4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E420-BC1A-4F1F-8064-769320A4238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289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DC14-E876-4AF9-97A0-70CAB04BE3D4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E420-BC1A-4F1F-8064-769320A4238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530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DC14-E876-4AF9-97A0-70CAB04BE3D4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E420-BC1A-4F1F-8064-769320A4238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3789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DC14-E876-4AF9-97A0-70CAB04BE3D4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E420-BC1A-4F1F-8064-769320A4238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206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DC14-E876-4AF9-97A0-70CAB04BE3D4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E420-BC1A-4F1F-8064-769320A4238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2183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4DC14-E876-4AF9-97A0-70CAB04BE3D4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DE420-BC1A-4F1F-8064-769320A4238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643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63929" y="740778"/>
            <a:ext cx="10123990" cy="963533"/>
          </a:xfrm>
        </p:spPr>
        <p:txBody>
          <a:bodyPr>
            <a:normAutofit fontScale="90000"/>
          </a:bodyPr>
          <a:lstStyle/>
          <a:p>
            <a:r>
              <a:rPr lang="it-IT" sz="4000" b="1" dirty="0" smtClean="0">
                <a:solidFill>
                  <a:srgbClr val="FF0000"/>
                </a:solidFill>
              </a:rPr>
              <a:t>Acquisto NA-02-CAL-INFN e NA-03-CAL-INFN</a:t>
            </a:r>
            <a:br>
              <a:rPr lang="it-IT" sz="4000" b="1" dirty="0" smtClean="0">
                <a:solidFill>
                  <a:srgbClr val="FF0000"/>
                </a:solidFill>
              </a:rPr>
            </a:br>
            <a:r>
              <a:rPr lang="it-IT" sz="3600" b="1" dirty="0" smtClean="0"/>
              <a:t>unica gara in 2 lotti </a:t>
            </a:r>
            <a:endParaRPr lang="en-GB" sz="3600" b="1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2046633"/>
              </p:ext>
            </p:extLst>
          </p:nvPr>
        </p:nvGraphicFramePr>
        <p:xfrm>
          <a:off x="347238" y="2161541"/>
          <a:ext cx="10127851" cy="29081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2334">
                  <a:extLst>
                    <a:ext uri="{9D8B030D-6E8A-4147-A177-3AD203B41FA5}">
                      <a16:colId xmlns:a16="http://schemas.microsoft.com/office/drawing/2014/main" val="142352642"/>
                    </a:ext>
                  </a:extLst>
                </a:gridCol>
                <a:gridCol w="1688793">
                  <a:extLst>
                    <a:ext uri="{9D8B030D-6E8A-4147-A177-3AD203B41FA5}">
                      <a16:colId xmlns:a16="http://schemas.microsoft.com/office/drawing/2014/main" val="4133734089"/>
                    </a:ext>
                  </a:extLst>
                </a:gridCol>
                <a:gridCol w="2968249">
                  <a:extLst>
                    <a:ext uri="{9D8B030D-6E8A-4147-A177-3AD203B41FA5}">
                      <a16:colId xmlns:a16="http://schemas.microsoft.com/office/drawing/2014/main" val="3184457342"/>
                    </a:ext>
                  </a:extLst>
                </a:gridCol>
                <a:gridCol w="2196234">
                  <a:extLst>
                    <a:ext uri="{9D8B030D-6E8A-4147-A177-3AD203B41FA5}">
                      <a16:colId xmlns:a16="http://schemas.microsoft.com/office/drawing/2014/main" val="3396545863"/>
                    </a:ext>
                  </a:extLst>
                </a:gridCol>
                <a:gridCol w="2582241">
                  <a:extLst>
                    <a:ext uri="{9D8B030D-6E8A-4147-A177-3AD203B41FA5}">
                      <a16:colId xmlns:a16="http://schemas.microsoft.com/office/drawing/2014/main" val="2460273119"/>
                    </a:ext>
                  </a:extLst>
                </a:gridCol>
              </a:tblGrid>
              <a:tr h="96939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</a:rPr>
                        <a:t>Lotto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</a:rPr>
                        <a:t>Nome </a:t>
                      </a:r>
                      <a:r>
                        <a:rPr lang="it-IT" sz="2000" dirty="0" smtClean="0">
                          <a:effectLst/>
                        </a:rPr>
                        <a:t>del </a:t>
                      </a:r>
                      <a:r>
                        <a:rPr lang="it-IT" sz="2000" dirty="0">
                          <a:effectLst/>
                        </a:rPr>
                        <a:t>bene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</a:rPr>
                        <a:t>Oggetto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Somma assentita (</a:t>
                      </a:r>
                      <a:r>
                        <a:rPr lang="it-IT" sz="20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incl.IVA</a:t>
                      </a:r>
                      <a:r>
                        <a:rPr lang="it-IT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per server</a:t>
                      </a:r>
                      <a:r>
                        <a:rPr lang="it-IT" sz="20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it-IT" sz="20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incl.IVA</a:t>
                      </a:r>
                      <a:r>
                        <a:rPr lang="it-IT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20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986840232"/>
                  </a:ext>
                </a:extLst>
              </a:tr>
              <a:tr h="96939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</a:rPr>
                        <a:t>1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</a:rPr>
                        <a:t>NA-02-CAL-INFN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effectLst/>
                        </a:rPr>
                        <a:t>110 nodi </a:t>
                      </a:r>
                      <a:r>
                        <a:rPr lang="it-IT" sz="2000" dirty="0">
                          <a:effectLst/>
                        </a:rPr>
                        <a:t>di calcolo a 2 </a:t>
                      </a:r>
                      <a:r>
                        <a:rPr lang="it-IT" sz="2000" dirty="0" smtClean="0">
                          <a:effectLst/>
                        </a:rPr>
                        <a:t>vie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(4</a:t>
                      </a:r>
                      <a:r>
                        <a:rPr lang="it-IT" sz="20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già acquistati )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1.111.180 €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10.100</a:t>
                      </a:r>
                      <a:r>
                        <a:rPr lang="it-IT" sz="20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€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268336189"/>
                  </a:ext>
                </a:extLst>
              </a:tr>
              <a:tr h="96939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</a:rPr>
                        <a:t>2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</a:rPr>
                        <a:t>NA-03-CAL-INFN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effectLst/>
                        </a:rPr>
                        <a:t>38 nodi </a:t>
                      </a:r>
                      <a:r>
                        <a:rPr lang="it-IT" sz="2000" dirty="0">
                          <a:effectLst/>
                        </a:rPr>
                        <a:t>di calcolo per </a:t>
                      </a:r>
                      <a:r>
                        <a:rPr lang="it-IT" sz="2000" dirty="0" err="1">
                          <a:effectLst/>
                        </a:rPr>
                        <a:t>cloud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440.420 €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11.590 €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126132677"/>
                  </a:ext>
                </a:extLst>
              </a:tr>
            </a:tbl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555585" y="5636871"/>
            <a:ext cx="103323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I 106 nodi di calcolo verranno posizionati in sala 1g01 RECAS</a:t>
            </a:r>
          </a:p>
          <a:p>
            <a:r>
              <a:rPr lang="it-IT" dirty="0" smtClean="0"/>
              <a:t>I 38 nodi per </a:t>
            </a:r>
            <a:r>
              <a:rPr lang="it-IT" dirty="0" err="1" smtClean="0"/>
              <a:t>cloud</a:t>
            </a:r>
            <a:r>
              <a:rPr lang="it-IT" dirty="0" smtClean="0"/>
              <a:t> saranno installati al capannone SCOPE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0175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b="1" dirty="0" smtClean="0">
                <a:solidFill>
                  <a:srgbClr val="FF0000"/>
                </a:solidFill>
              </a:rPr>
              <a:t>Preparazione</a:t>
            </a:r>
            <a:r>
              <a:rPr lang="it-IT" b="1" dirty="0" smtClean="0">
                <a:solidFill>
                  <a:srgbClr val="FF0000"/>
                </a:solidFill>
              </a:rPr>
              <a:t> </a:t>
            </a:r>
            <a:r>
              <a:rPr lang="it-IT" sz="3600" b="1" dirty="0" smtClean="0">
                <a:solidFill>
                  <a:srgbClr val="FF0000"/>
                </a:solidFill>
              </a:rPr>
              <a:t>capitolato</a:t>
            </a:r>
            <a:r>
              <a:rPr lang="it-IT" b="1" dirty="0" smtClean="0">
                <a:solidFill>
                  <a:srgbClr val="FF0000"/>
                </a:solidFill>
              </a:rPr>
              <a:t> 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</a:pPr>
            <a:r>
              <a:rPr lang="it-IT" dirty="0" smtClean="0"/>
              <a:t>Il capitolato è  pronto in tutta la parte «formale», da inviare all’INFN entro Maggio</a:t>
            </a:r>
          </a:p>
          <a:p>
            <a:pPr>
              <a:lnSpc>
                <a:spcPct val="110000"/>
              </a:lnSpc>
            </a:pPr>
            <a:r>
              <a:rPr lang="it-IT" dirty="0" smtClean="0"/>
              <a:t>Definita la maggior parte delle caratteristiche tecniche minime per i server biprocessori:	</a:t>
            </a:r>
          </a:p>
          <a:p>
            <a:pPr lvl="1">
              <a:lnSpc>
                <a:spcPct val="110000"/>
              </a:lnSpc>
            </a:pPr>
            <a:r>
              <a:rPr lang="it-IT" dirty="0" smtClean="0">
                <a:solidFill>
                  <a:schemeClr val="accent5">
                    <a:lumMod val="75000"/>
                  </a:schemeClr>
                </a:solidFill>
              </a:rPr>
              <a:t>Se INTEL </a:t>
            </a:r>
            <a:r>
              <a:rPr lang="it-IT" dirty="0">
                <a:solidFill>
                  <a:schemeClr val="accent5">
                    <a:lumMod val="75000"/>
                  </a:schemeClr>
                </a:solidFill>
              </a:rPr>
              <a:t>- “</a:t>
            </a:r>
            <a:r>
              <a:rPr lang="it-IT" i="1" dirty="0" err="1">
                <a:solidFill>
                  <a:schemeClr val="accent5">
                    <a:lumMod val="75000"/>
                  </a:schemeClr>
                </a:solidFill>
              </a:rPr>
              <a:t>Cascade</a:t>
            </a:r>
            <a:r>
              <a:rPr lang="it-IT" i="1" dirty="0">
                <a:solidFill>
                  <a:schemeClr val="accent5">
                    <a:lumMod val="75000"/>
                  </a:schemeClr>
                </a:solidFill>
              </a:rPr>
              <a:t> Lake</a:t>
            </a:r>
            <a:r>
              <a:rPr lang="it-IT" dirty="0">
                <a:solidFill>
                  <a:schemeClr val="accent5">
                    <a:lumMod val="75000"/>
                  </a:schemeClr>
                </a:solidFill>
              </a:rPr>
              <a:t>" (o più recenti)  di modello </a:t>
            </a:r>
            <a:r>
              <a:rPr lang="it-IT" dirty="0" err="1">
                <a:solidFill>
                  <a:schemeClr val="accent5">
                    <a:lumMod val="75000"/>
                  </a:schemeClr>
                </a:solidFill>
              </a:rPr>
              <a:t>Xeon</a:t>
            </a:r>
            <a:r>
              <a:rPr lang="it-IT" dirty="0">
                <a:solidFill>
                  <a:schemeClr val="accent5">
                    <a:lumMod val="75000"/>
                  </a:schemeClr>
                </a:solidFill>
              </a:rPr>
              <a:t> Gold 52XX o 62XX o </a:t>
            </a:r>
            <a:r>
              <a:rPr lang="it-IT" dirty="0" smtClean="0">
                <a:solidFill>
                  <a:schemeClr val="accent5">
                    <a:lumMod val="75000"/>
                  </a:schemeClr>
                </a:solidFill>
              </a:rPr>
              <a:t>superiore</a:t>
            </a:r>
            <a:endParaRPr lang="en-GB" dirty="0">
              <a:solidFill>
                <a:schemeClr val="accent5">
                  <a:lumMod val="75000"/>
                </a:schemeClr>
              </a:solidFill>
            </a:endParaRPr>
          </a:p>
          <a:p>
            <a:pPr lvl="1">
              <a:lnSpc>
                <a:spcPct val="110000"/>
              </a:lnSpc>
            </a:pPr>
            <a:r>
              <a:rPr lang="it-IT" dirty="0" smtClean="0">
                <a:solidFill>
                  <a:schemeClr val="accent5">
                    <a:lumMod val="75000"/>
                  </a:schemeClr>
                </a:solidFill>
              </a:rPr>
              <a:t>Se AMD</a:t>
            </a:r>
            <a:r>
              <a:rPr lang="it-IT" dirty="0">
                <a:solidFill>
                  <a:schemeClr val="accent5">
                    <a:lumMod val="75000"/>
                  </a:schemeClr>
                </a:solidFill>
              </a:rPr>
              <a:t>, "</a:t>
            </a:r>
            <a:r>
              <a:rPr lang="it-IT" i="1" dirty="0">
                <a:solidFill>
                  <a:schemeClr val="accent5">
                    <a:lumMod val="75000"/>
                  </a:schemeClr>
                </a:solidFill>
              </a:rPr>
              <a:t>Rome</a:t>
            </a:r>
            <a:r>
              <a:rPr lang="it-IT" dirty="0">
                <a:solidFill>
                  <a:schemeClr val="accent5">
                    <a:lumMod val="75000"/>
                  </a:schemeClr>
                </a:solidFill>
              </a:rPr>
              <a:t>" (o più recenti)  di modello </a:t>
            </a:r>
            <a:r>
              <a:rPr lang="it-IT" dirty="0" err="1">
                <a:solidFill>
                  <a:schemeClr val="accent5">
                    <a:lumMod val="75000"/>
                  </a:schemeClr>
                </a:solidFill>
              </a:rPr>
              <a:t>Epyc</a:t>
            </a:r>
            <a:r>
              <a:rPr lang="it-IT" dirty="0">
                <a:solidFill>
                  <a:schemeClr val="accent5">
                    <a:lumMod val="75000"/>
                  </a:schemeClr>
                </a:solidFill>
              </a:rPr>
              <a:t> 73XX o </a:t>
            </a:r>
            <a:r>
              <a:rPr lang="it-IT" dirty="0" smtClean="0">
                <a:solidFill>
                  <a:schemeClr val="accent5">
                    <a:lumMod val="75000"/>
                  </a:schemeClr>
                </a:solidFill>
              </a:rPr>
              <a:t>superiore</a:t>
            </a:r>
          </a:p>
          <a:p>
            <a:pPr lvl="1">
              <a:lnSpc>
                <a:spcPct val="110000"/>
              </a:lnSpc>
            </a:pPr>
            <a:r>
              <a:rPr lang="it-IT" dirty="0" smtClean="0">
                <a:solidFill>
                  <a:srgbClr val="7030A0"/>
                </a:solidFill>
              </a:rPr>
              <a:t>Almeno 40 core fisici  per server (80 </a:t>
            </a:r>
            <a:r>
              <a:rPr lang="it-IT" dirty="0" err="1" smtClean="0">
                <a:solidFill>
                  <a:srgbClr val="7030A0"/>
                </a:solidFill>
              </a:rPr>
              <a:t>threads</a:t>
            </a:r>
            <a:r>
              <a:rPr lang="it-IT" dirty="0" smtClean="0">
                <a:solidFill>
                  <a:srgbClr val="7030A0"/>
                </a:solidFill>
              </a:rPr>
              <a:t>)</a:t>
            </a:r>
          </a:p>
          <a:p>
            <a:pPr lvl="1">
              <a:lnSpc>
                <a:spcPct val="110000"/>
              </a:lnSpc>
            </a:pPr>
            <a:r>
              <a:rPr lang="it-IT" dirty="0" smtClean="0">
                <a:solidFill>
                  <a:srgbClr val="008A3E"/>
                </a:solidFill>
              </a:rPr>
              <a:t>RAM &gt;= </a:t>
            </a:r>
            <a:r>
              <a:rPr lang="it-IT" dirty="0">
                <a:solidFill>
                  <a:srgbClr val="008A3E"/>
                </a:solidFill>
              </a:rPr>
              <a:t>4GB x (nr core fisici</a:t>
            </a:r>
            <a:r>
              <a:rPr lang="it-IT" dirty="0" smtClean="0">
                <a:solidFill>
                  <a:srgbClr val="008A3E"/>
                </a:solidFill>
              </a:rPr>
              <a:t>) (lotto 1) o &gt;= </a:t>
            </a:r>
            <a:r>
              <a:rPr lang="it-IT" dirty="0">
                <a:solidFill>
                  <a:srgbClr val="008A3E"/>
                </a:solidFill>
              </a:rPr>
              <a:t>384 </a:t>
            </a:r>
            <a:r>
              <a:rPr lang="it-IT" dirty="0" smtClean="0">
                <a:solidFill>
                  <a:srgbClr val="008A3E"/>
                </a:solidFill>
              </a:rPr>
              <a:t>GB (lotto 2)</a:t>
            </a:r>
          </a:p>
          <a:p>
            <a:pPr lvl="1">
              <a:lnSpc>
                <a:spcPct val="110000"/>
              </a:lnSpc>
            </a:pPr>
            <a:r>
              <a:rPr lang="it-IT" dirty="0" smtClean="0"/>
              <a:t>2 porte 10Gbps</a:t>
            </a:r>
          </a:p>
          <a:p>
            <a:pPr lvl="1">
              <a:lnSpc>
                <a:spcPct val="110000"/>
              </a:lnSpc>
            </a:pPr>
            <a:r>
              <a:rPr lang="it-IT" dirty="0" smtClean="0">
                <a:solidFill>
                  <a:srgbClr val="C00000"/>
                </a:solidFill>
              </a:rPr>
              <a:t>2 server in 1U (lotto1) , 1 server in 1U (lotto2)</a:t>
            </a:r>
          </a:p>
          <a:p>
            <a:pPr>
              <a:lnSpc>
                <a:spcPct val="110000"/>
              </a:lnSpc>
            </a:pPr>
            <a:r>
              <a:rPr lang="it-IT" dirty="0" smtClean="0"/>
              <a:t>Estensione di garanzia, RAM aggiuntiva premiate con punteggio tecnico</a:t>
            </a:r>
          </a:p>
          <a:p>
            <a:pPr lvl="2">
              <a:lnSpc>
                <a:spcPct val="110000"/>
              </a:lnSpc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4098581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b="1" dirty="0" smtClean="0">
                <a:solidFill>
                  <a:srgbClr val="FF0000"/>
                </a:solidFill>
              </a:rPr>
              <a:t>Preparazione capitolato – Prestazioni</a:t>
            </a:r>
            <a:endParaRPr lang="en-GB" sz="36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53006" y="1536258"/>
            <a:ext cx="10515600" cy="5443276"/>
          </a:xfrm>
        </p:spPr>
        <p:txBody>
          <a:bodyPr>
            <a:normAutofit/>
          </a:bodyPr>
          <a:lstStyle/>
          <a:p>
            <a:r>
              <a:rPr lang="it-IT" dirty="0" smtClean="0"/>
              <a:t>Alcuni dubbi nella definizione dei requisiti minimi e dei criteri che assegnano il punteggio tecnico.</a:t>
            </a:r>
          </a:p>
          <a:p>
            <a:pPr lvl="1"/>
            <a:r>
              <a:rPr lang="it-IT" dirty="0" smtClean="0"/>
              <a:t>Come quantificare le prestazioni dei server?  </a:t>
            </a:r>
            <a:endParaRPr lang="it-IT" sz="2400" b="1" dirty="0" smtClean="0">
              <a:solidFill>
                <a:srgbClr val="00B050"/>
              </a:solidFill>
            </a:endParaRPr>
          </a:p>
          <a:p>
            <a:pPr lvl="2"/>
            <a:r>
              <a:rPr lang="it-IT" sz="2400" dirty="0" smtClean="0">
                <a:solidFill>
                  <a:srgbClr val="008A3E"/>
                </a:solidFill>
              </a:rPr>
              <a:t>Punti tecnici per il numero di core oltre il minimo</a:t>
            </a:r>
          </a:p>
          <a:p>
            <a:pPr lvl="2"/>
            <a:r>
              <a:rPr lang="it-IT" sz="2400" dirty="0" smtClean="0">
                <a:solidFill>
                  <a:srgbClr val="C00000"/>
                </a:solidFill>
              </a:rPr>
              <a:t>Quale benchmark utilizzare per assegnare un punteggio tecnico? </a:t>
            </a:r>
          </a:p>
          <a:p>
            <a:pPr lvl="3"/>
            <a:r>
              <a:rPr lang="it-IT" sz="2200" b="1" dirty="0" smtClean="0"/>
              <a:t>CPU2017</a:t>
            </a:r>
            <a:r>
              <a:rPr lang="it-IT" sz="2200" dirty="0" smtClean="0"/>
              <a:t>:  </a:t>
            </a:r>
            <a:r>
              <a:rPr lang="it-IT" sz="2200" dirty="0"/>
              <a:t>tabelle esistenti per </a:t>
            </a:r>
            <a:r>
              <a:rPr lang="it-IT" sz="2200" dirty="0" smtClean="0"/>
              <a:t>FP/INT/rate/</a:t>
            </a:r>
            <a:r>
              <a:rPr lang="it-IT" sz="2200" dirty="0" err="1" smtClean="0"/>
              <a:t>speed</a:t>
            </a:r>
            <a:r>
              <a:rPr lang="it-IT" sz="2200" dirty="0" smtClean="0"/>
              <a:t>, ma quale valore adatto alle nostre esigenze? </a:t>
            </a:r>
          </a:p>
          <a:p>
            <a:pPr lvl="4"/>
            <a:r>
              <a:rPr lang="it-IT" sz="2200" dirty="0" smtClean="0"/>
              <a:t>Esiste una suite CPU2017 correlata con HS06, ma i risultati non sono disponibili</a:t>
            </a:r>
            <a:endParaRPr lang="it-IT" sz="2200" dirty="0"/>
          </a:p>
          <a:p>
            <a:pPr lvl="3"/>
            <a:r>
              <a:rPr lang="it-IT" sz="2200" b="1" dirty="0" smtClean="0">
                <a:solidFill>
                  <a:srgbClr val="16269A"/>
                </a:solidFill>
              </a:rPr>
              <a:t>HS06: </a:t>
            </a:r>
            <a:r>
              <a:rPr lang="it-IT" sz="2200" dirty="0" smtClean="0">
                <a:solidFill>
                  <a:srgbClr val="16269A"/>
                </a:solidFill>
              </a:rPr>
              <a:t> non ci sono le tabelle per i processori più recenti, si può richiedere ai fornitori di girare il benchmark. </a:t>
            </a:r>
          </a:p>
          <a:p>
            <a:pPr lvl="4"/>
            <a:r>
              <a:rPr lang="it-IT" sz="2200" dirty="0" smtClean="0">
                <a:solidFill>
                  <a:srgbClr val="16269A"/>
                </a:solidFill>
              </a:rPr>
              <a:t>Non avendo noi i valori di riferimento , si può assegnare un punteggio tecnico «relativo», normalizzato al massimo offerto?</a:t>
            </a: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759680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b="1" dirty="0" smtClean="0">
                <a:solidFill>
                  <a:srgbClr val="FF0000"/>
                </a:solidFill>
              </a:rPr>
              <a:t>Preparazione capitolato – Consumi</a:t>
            </a:r>
            <a:endParaRPr lang="en-GB" sz="36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53006" y="1536258"/>
            <a:ext cx="5284807" cy="4968714"/>
          </a:xfrm>
        </p:spPr>
        <p:txBody>
          <a:bodyPr>
            <a:normAutofit/>
          </a:bodyPr>
          <a:lstStyle/>
          <a:p>
            <a:r>
              <a:rPr lang="it-IT" dirty="0" smtClean="0"/>
              <a:t>Conviene considerare i consumi?</a:t>
            </a:r>
          </a:p>
          <a:p>
            <a:pPr lvl="1"/>
            <a:r>
              <a:rPr lang="it-IT" dirty="0" smtClean="0"/>
              <a:t>Le macchine migliori sono quelle con un miglior rapporto prestazioni/consumi. </a:t>
            </a:r>
          </a:p>
          <a:p>
            <a:pPr lvl="2"/>
            <a:r>
              <a:rPr lang="it-IT" dirty="0" smtClean="0"/>
              <a:t>Ci si può aspettare un rapporto che varia tra </a:t>
            </a:r>
            <a:r>
              <a:rPr lang="it-IT" dirty="0" smtClean="0"/>
              <a:t>1.5 </a:t>
            </a:r>
            <a:r>
              <a:rPr lang="it-IT" dirty="0" smtClean="0"/>
              <a:t>e </a:t>
            </a:r>
            <a:r>
              <a:rPr lang="it-IT" dirty="0" smtClean="0"/>
              <a:t>2 HS06/W    </a:t>
            </a:r>
            <a:r>
              <a:rPr lang="it-IT" sz="1800" dirty="0" smtClean="0"/>
              <a:t>( un server con 2 AMD </a:t>
            </a:r>
            <a:r>
              <a:rPr lang="it-IT" sz="1800" dirty="0" err="1" smtClean="0"/>
              <a:t>Epyc</a:t>
            </a:r>
            <a:r>
              <a:rPr lang="it-IT" sz="1800" dirty="0" smtClean="0"/>
              <a:t> 7351- 2x16 </a:t>
            </a:r>
            <a:r>
              <a:rPr lang="it-IT" sz="1800" dirty="0" err="1" smtClean="0"/>
              <a:t>cores</a:t>
            </a:r>
            <a:r>
              <a:rPr lang="it-IT" sz="1800" dirty="0" smtClean="0"/>
              <a:t> fisici ha 770 HS06 e consuma di picco 400 W)</a:t>
            </a:r>
            <a:endParaRPr lang="it-IT" sz="1800" dirty="0" smtClean="0"/>
          </a:p>
          <a:p>
            <a:pPr lvl="1"/>
            <a:r>
              <a:rPr lang="it-IT" dirty="0" smtClean="0">
                <a:solidFill>
                  <a:srgbClr val="1829A8"/>
                </a:solidFill>
              </a:rPr>
              <a:t>Si può imporre un massimo di consumo di </a:t>
            </a:r>
            <a:r>
              <a:rPr lang="it-IT" dirty="0" smtClean="0">
                <a:solidFill>
                  <a:srgbClr val="1829A8"/>
                </a:solidFill>
              </a:rPr>
              <a:t>500W </a:t>
            </a:r>
            <a:r>
              <a:rPr lang="it-IT" dirty="0" smtClean="0">
                <a:solidFill>
                  <a:srgbClr val="1829A8"/>
                </a:solidFill>
              </a:rPr>
              <a:t>per </a:t>
            </a:r>
            <a:r>
              <a:rPr lang="it-IT" dirty="0" smtClean="0">
                <a:solidFill>
                  <a:srgbClr val="1829A8"/>
                </a:solidFill>
              </a:rPr>
              <a:t>server</a:t>
            </a:r>
            <a:endParaRPr lang="it-IT" dirty="0" smtClean="0"/>
          </a:p>
          <a:p>
            <a:pPr lvl="1"/>
            <a:endParaRPr lang="it-IT" sz="2000" dirty="0" smtClean="0"/>
          </a:p>
          <a:p>
            <a:pPr lvl="1"/>
            <a:endParaRPr lang="it-IT" sz="2000" dirty="0"/>
          </a:p>
          <a:p>
            <a:pPr lvl="1"/>
            <a:r>
              <a:rPr lang="it-IT" dirty="0" smtClean="0"/>
              <a:t>Premiare </a:t>
            </a:r>
            <a:r>
              <a:rPr lang="it-IT" dirty="0" smtClean="0"/>
              <a:t>un consumo ridotto può andare a scapito delle prestazioni</a:t>
            </a:r>
          </a:p>
          <a:p>
            <a:pPr lvl="1"/>
            <a:endParaRPr lang="en-GB" sz="2000" dirty="0" smtClean="0"/>
          </a:p>
          <a:p>
            <a:endParaRPr lang="en-GB" dirty="0"/>
          </a:p>
        </p:txBody>
      </p:sp>
      <p:pic>
        <p:nvPicPr>
          <p:cNvPr id="4" name="Picture 2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3007" y="1536258"/>
            <a:ext cx="5648446" cy="4251084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" name="CasellaDiTesto 4"/>
          <p:cNvSpPr txBox="1"/>
          <p:nvPr/>
        </p:nvSpPr>
        <p:spPr>
          <a:xfrm>
            <a:off x="8947230" y="5521653"/>
            <a:ext cx="763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2020</a:t>
            </a:r>
            <a:endParaRPr lang="en-GB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6435524" y="4560425"/>
            <a:ext cx="12847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2 HS06/W</a:t>
            </a:r>
            <a:r>
              <a:rPr lang="it-IT" dirty="0" smtClean="0"/>
              <a:t> </a:t>
            </a:r>
            <a:endParaRPr lang="en-GB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6435524" y="4191093"/>
            <a:ext cx="347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3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7029309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302</Words>
  <Application>Microsoft Office PowerPoint</Application>
  <PresentationFormat>Widescreen</PresentationFormat>
  <Paragraphs>50</Paragraphs>
  <Slides>4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Tema di Office</vt:lpstr>
      <vt:lpstr>Acquisto NA-02-CAL-INFN e NA-03-CAL-INFN unica gara in 2 lotti </vt:lpstr>
      <vt:lpstr>Preparazione capitolato </vt:lpstr>
      <vt:lpstr>Preparazione capitolato – Prestazioni</vt:lpstr>
      <vt:lpstr>Preparazione capitolato – Consumi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Acquisto NA-02-CAL-INFN e NA-03-CAL-INFN </dc:title>
  <dc:creator>Alessandra</dc:creator>
  <cp:lastModifiedBy>Alessandra</cp:lastModifiedBy>
  <cp:revision>20</cp:revision>
  <dcterms:created xsi:type="dcterms:W3CDTF">2020-04-23T16:49:25Z</dcterms:created>
  <dcterms:modified xsi:type="dcterms:W3CDTF">2020-04-24T08:47:32Z</dcterms:modified>
</cp:coreProperties>
</file>