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69" r:id="rId4"/>
    <p:sldId id="267" r:id="rId5"/>
    <p:sldId id="268" r:id="rId6"/>
    <p:sldId id="274" r:id="rId7"/>
    <p:sldId id="270" r:id="rId8"/>
    <p:sldId id="271" r:id="rId9"/>
    <p:sldId id="272" r:id="rId10"/>
    <p:sldId id="275" r:id="rId11"/>
    <p:sldId id="276" r:id="rId12"/>
    <p:sldId id="277" r:id="rId13"/>
    <p:sldId id="273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3"/>
    <p:restoredTop sz="94862"/>
  </p:normalViewPr>
  <p:slideViewPr>
    <p:cSldViewPr snapToGrid="0" snapToObjects="1">
      <p:cViewPr varScale="1">
        <p:scale>
          <a:sx n="64" d="100"/>
          <a:sy n="64" d="100"/>
        </p:scale>
        <p:origin x="103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24/04/2020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4124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64074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8768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06203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4034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95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9481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192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9517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8175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3238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8995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7988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Le gara CNR a Napoli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09677"/>
          </a:xfrm>
        </p:spPr>
        <p:txBody>
          <a:bodyPr>
            <a:normAutofit/>
          </a:bodyPr>
          <a:lstStyle/>
          <a:p>
            <a:r>
              <a:rPr lang="it-IT" sz="3600" dirty="0" smtClean="0"/>
              <a:t>A. Doria, G</a:t>
            </a:r>
            <a:r>
              <a:rPr lang="it-IT" sz="3600" dirty="0"/>
              <a:t>. Russo </a:t>
            </a:r>
          </a:p>
          <a:p>
            <a:r>
              <a:rPr lang="it-IT" dirty="0"/>
              <a:t>Riunione Comitato Scientifico </a:t>
            </a:r>
            <a:r>
              <a:rPr lang="it-IT" dirty="0" err="1"/>
              <a:t>IBiSCo</a:t>
            </a:r>
            <a:endParaRPr lang="it-IT" dirty="0"/>
          </a:p>
          <a:p>
            <a:r>
              <a:rPr lang="it-IT" dirty="0"/>
              <a:t>Riunione Telematica, Aprile 2020</a:t>
            </a:r>
          </a:p>
          <a:p>
            <a:pPr algn="l"/>
            <a:endParaRPr lang="it-IT" baseline="30000" dirty="0"/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2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CNR: SPIN e ISASI, gara </a:t>
            </a:r>
            <a:r>
              <a:rPr lang="it-IT" b="1" dirty="0" smtClean="0">
                <a:solidFill>
                  <a:srgbClr val="0000FF"/>
                </a:solidFill>
              </a:rPr>
              <a:t>GPU - punteggi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10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0121" y="1773405"/>
            <a:ext cx="9109125" cy="383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86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CNR: SPIN e ISASI, gara </a:t>
            </a:r>
            <a:r>
              <a:rPr lang="it-IT" b="1" dirty="0" smtClean="0">
                <a:solidFill>
                  <a:srgbClr val="0000FF"/>
                </a:solidFill>
              </a:rPr>
              <a:t>GPU - punteggi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11</a:t>
            </a:fld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309" y="1037698"/>
            <a:ext cx="8346407" cy="501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41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CNR: SPIN e ISASI, gara </a:t>
            </a:r>
            <a:r>
              <a:rPr lang="it-IT" b="1" dirty="0" smtClean="0">
                <a:solidFill>
                  <a:srgbClr val="0000FF"/>
                </a:solidFill>
              </a:rPr>
              <a:t>GPU - punteggi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12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998" y="786089"/>
            <a:ext cx="7778416" cy="551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94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CNR: SPIN e ISASI, gara GPU - punteggi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13</a:t>
            </a:fld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3798" y="1863317"/>
            <a:ext cx="9648678" cy="335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25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CNR-ISASI: gara rete locale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921275" y="1595044"/>
            <a:ext cx="6393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dirty="0" smtClean="0"/>
              <a:t>Gara «RdO» di euro 39.926,23 + IVA  </a:t>
            </a:r>
          </a:p>
          <a:p>
            <a:pPr marL="285750" indent="-285750">
              <a:buFontTx/>
              <a:buChar char="-"/>
            </a:pPr>
            <a:endParaRPr lang="it-IT" dirty="0" smtClean="0"/>
          </a:p>
          <a:p>
            <a:pPr marL="285750" indent="-285750">
              <a:buFontTx/>
              <a:buChar char="-"/>
            </a:pPr>
            <a:endParaRPr lang="it-IT" dirty="0" smtClean="0"/>
          </a:p>
          <a:p>
            <a:pPr marL="285750" indent="-285750">
              <a:buFontTx/>
              <a:buChar char="-"/>
            </a:pPr>
            <a:endParaRPr lang="it-IT" dirty="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323229"/>
              </p:ext>
            </p:extLst>
          </p:nvPr>
        </p:nvGraphicFramePr>
        <p:xfrm>
          <a:off x="5401047" y="1460564"/>
          <a:ext cx="4126230" cy="689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2230">
                  <a:extLst>
                    <a:ext uri="{9D8B030D-6E8A-4147-A177-3AD203B41FA5}">
                      <a16:colId xmlns:a16="http://schemas.microsoft.com/office/drawing/2014/main" val="340870867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581774099"/>
                    </a:ext>
                  </a:extLst>
                </a:gridCol>
              </a:tblGrid>
              <a:tr h="264160"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cap="all">
                          <a:effectLst/>
                        </a:rPr>
                        <a:t>Codice Univoco del bene 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cap="all">
                          <a:effectLst/>
                        </a:rPr>
                        <a:t>Nome breve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0338316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cap="all">
                          <a:effectLst/>
                        </a:rPr>
                        <a:t>PIR01_00011_148937</a:t>
                      </a:r>
                      <a:endParaRPr lang="it-IT" sz="1200">
                        <a:solidFill>
                          <a:srgbClr val="000000"/>
                        </a:solidFill>
                        <a:effectLst/>
                        <a:latin typeface="Book-Antiqua,Bold"/>
                        <a:ea typeface="Calibri" panose="020F0502020204030204" pitchFamily="34" charset="0"/>
                        <a:cs typeface="Book-Antiqua,Bold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cap="all">
                          <a:effectLst/>
                        </a:rPr>
                        <a:t>NA-30-NET-CNR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8217048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cap="all">
                          <a:effectLst/>
                        </a:rPr>
                        <a:t>PIR01_00011_150616</a:t>
                      </a:r>
                      <a:endParaRPr lang="it-IT" sz="1200">
                        <a:solidFill>
                          <a:srgbClr val="000000"/>
                        </a:solidFill>
                        <a:effectLst/>
                        <a:latin typeface="Book-Antiqua,Bold"/>
                        <a:ea typeface="Calibri" panose="020F0502020204030204" pitchFamily="34" charset="0"/>
                        <a:cs typeface="Book-Antiqua,Bold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3390" indent="-226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cap="all" dirty="0">
                          <a:effectLst/>
                        </a:rPr>
                        <a:t>NA-32-NET-CNR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2456103"/>
                  </a:ext>
                </a:extLst>
              </a:tr>
            </a:tbl>
          </a:graphicData>
        </a:graphic>
      </p:graphicFrame>
      <p:sp>
        <p:nvSpPr>
          <p:cNvPr id="10" name="Rettangolo 9"/>
          <p:cNvSpPr/>
          <p:nvPr/>
        </p:nvSpPr>
        <p:spPr>
          <a:xfrm>
            <a:off x="838200" y="2472016"/>
            <a:ext cx="9962720" cy="3363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 Capitolato: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i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 </a:t>
            </a:r>
            <a:r>
              <a:rPr lang="it-IT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precisa che la presente gara unisce le due voci, ma potrà essere richiesta una fatturazione separata; le fatture dovranno riportare anche dei riferimenti al PON ed ai suddetti codici, il dettaglio sarà comunicato all’Aggiudicataria.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sede interessata è quella dell’ISASI, Istituto di Scienze Applicate e Sistemi Intelligenti (ScienceApp) del Consiglio Nazionale delle Ricerche (CNR), sito a Pozzuoli (Napoli), nel Comprensorio Olivetti, via Campi Flegrei 34, come da mappa che segue.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Presso questa sede esiste già una infrastruttura di rete locale, che va potenziata nell’ambito del presente appalto. L’edificio ospita anche altri istituti del CNR, che beneficeranno marginalmente di tale potenziamento.</a:t>
            </a:r>
            <a:endParaRPr lang="it-IT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98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CNR ISASI: gara rete locale (RUP)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3</a:t>
            </a:fld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998" y="729352"/>
            <a:ext cx="6542700" cy="5714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0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CNR-ISASI: punteggi RdO rete locale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4</a:t>
            </a:fld>
            <a:endParaRPr lang="it-IT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042178"/>
              </p:ext>
            </p:extLst>
          </p:nvPr>
        </p:nvGraphicFramePr>
        <p:xfrm>
          <a:off x="1150665" y="1280232"/>
          <a:ext cx="9987139" cy="4933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424">
                  <a:extLst>
                    <a:ext uri="{9D8B030D-6E8A-4147-A177-3AD203B41FA5}">
                      <a16:colId xmlns:a16="http://schemas.microsoft.com/office/drawing/2014/main" val="1251305192"/>
                    </a:ext>
                  </a:extLst>
                </a:gridCol>
                <a:gridCol w="2228005">
                  <a:extLst>
                    <a:ext uri="{9D8B030D-6E8A-4147-A177-3AD203B41FA5}">
                      <a16:colId xmlns:a16="http://schemas.microsoft.com/office/drawing/2014/main" val="2518764937"/>
                    </a:ext>
                  </a:extLst>
                </a:gridCol>
                <a:gridCol w="819923">
                  <a:extLst>
                    <a:ext uri="{9D8B030D-6E8A-4147-A177-3AD203B41FA5}">
                      <a16:colId xmlns:a16="http://schemas.microsoft.com/office/drawing/2014/main" val="3063967286"/>
                    </a:ext>
                  </a:extLst>
                </a:gridCol>
                <a:gridCol w="1039392">
                  <a:extLst>
                    <a:ext uri="{9D8B030D-6E8A-4147-A177-3AD203B41FA5}">
                      <a16:colId xmlns:a16="http://schemas.microsoft.com/office/drawing/2014/main" val="2318588023"/>
                    </a:ext>
                  </a:extLst>
                </a:gridCol>
                <a:gridCol w="4028860">
                  <a:extLst>
                    <a:ext uri="{9D8B030D-6E8A-4147-A177-3AD203B41FA5}">
                      <a16:colId xmlns:a16="http://schemas.microsoft.com/office/drawing/2014/main" val="1102460431"/>
                    </a:ext>
                  </a:extLst>
                </a:gridCol>
                <a:gridCol w="501889">
                  <a:extLst>
                    <a:ext uri="{9D8B030D-6E8A-4147-A177-3AD203B41FA5}">
                      <a16:colId xmlns:a16="http://schemas.microsoft.com/office/drawing/2014/main" val="2370505546"/>
                    </a:ext>
                  </a:extLst>
                </a:gridCol>
                <a:gridCol w="446887">
                  <a:extLst>
                    <a:ext uri="{9D8B030D-6E8A-4147-A177-3AD203B41FA5}">
                      <a16:colId xmlns:a16="http://schemas.microsoft.com/office/drawing/2014/main" val="3243210142"/>
                    </a:ext>
                  </a:extLst>
                </a:gridCol>
                <a:gridCol w="343759">
                  <a:extLst>
                    <a:ext uri="{9D8B030D-6E8A-4147-A177-3AD203B41FA5}">
                      <a16:colId xmlns:a16="http://schemas.microsoft.com/office/drawing/2014/main" val="3439886379"/>
                    </a:ext>
                  </a:extLst>
                </a:gridCol>
              </a:tblGrid>
              <a:tr h="8909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cap="small" dirty="0">
                          <a:effectLst/>
                        </a:rPr>
                        <a:t>n°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cap="small" dirty="0">
                          <a:effectLst/>
                        </a:rPr>
                        <a:t>criteri di valutazione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cap="small">
                          <a:effectLst/>
                        </a:rPr>
                        <a:t>punti max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cap="small">
                          <a:effectLst/>
                        </a:rPr>
                        <a:t> 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cap="small">
                          <a:effectLst/>
                        </a:rPr>
                        <a:t>sub-criteri di valutazione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cap="small">
                          <a:effectLst/>
                        </a:rPr>
                        <a:t>punti D max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cap="small">
                          <a:effectLst/>
                        </a:rPr>
                        <a:t>punti Q max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cap="small" dirty="0">
                          <a:effectLst/>
                        </a:rPr>
                        <a:t>punti T </a:t>
                      </a:r>
                      <a:r>
                        <a:rPr lang="it-IT" sz="1100" cap="small" dirty="0" err="1">
                          <a:effectLst/>
                        </a:rPr>
                        <a:t>max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2454061413"/>
                  </a:ext>
                </a:extLst>
              </a:tr>
              <a:tr h="1478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1879734066"/>
                  </a:ext>
                </a:extLst>
              </a:tr>
              <a:tr h="22844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1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Qualità del progetto tecnico complessivo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10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1.1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Qualità e completezza della progettazione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7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….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….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4218771368"/>
                  </a:ext>
                </a:extLst>
              </a:tr>
              <a:tr h="22844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1.2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Adeguatezza e completezza della documentazione che verrà proposta “as built”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3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2582815762"/>
                  </a:ext>
                </a:extLst>
              </a:tr>
              <a:tr h="342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2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Durata del periodo di assistenza in garanzia on-site, NBD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20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2.1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Numero aggiuntivo di mesi offerto, rispetto al minimo di 24 (verranno premiati solo i mesi aggiuntivi)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20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3585043767"/>
                  </a:ext>
                </a:extLst>
              </a:tr>
              <a:tr h="228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3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Fornitura switch Centro Stella (Layer 3)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10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3.1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Qualità e caratteristiche tecniche del materiale offerto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10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510027449"/>
                  </a:ext>
                </a:extLst>
              </a:tr>
              <a:tr h="22844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4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Fornitura switch di distribuzione (Layer 2)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10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4.1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Qualità e caratteristiche tecniche del materiale offerto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4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1894991542"/>
                  </a:ext>
                </a:extLst>
              </a:tr>
              <a:tr h="22844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4.2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Numero di switch offerti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6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900134638"/>
                  </a:ext>
                </a:extLst>
              </a:tr>
              <a:tr h="22844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5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Realizzazione del cablaggio in fibra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10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5.1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Qualità e caratteristiche tecniche del cablaggio offerto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4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3469230441"/>
                  </a:ext>
                </a:extLst>
              </a:tr>
              <a:tr h="22844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5.2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Numero di prese doppie offerte, incluso il cablaggio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6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2748476085"/>
                  </a:ext>
                </a:extLst>
              </a:tr>
              <a:tr h="22844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6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Realizzazione del cablaggio in rame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15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6.1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Qualità e caratteristiche tecniche del cablaggio offerto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7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1640751704"/>
                  </a:ext>
                </a:extLst>
              </a:tr>
              <a:tr h="22844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6.2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Numero di prese doppie offerte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8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2990198637"/>
                  </a:ext>
                </a:extLst>
              </a:tr>
              <a:tr h="22844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7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Risistemazione armadi esistenti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8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8.1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Caratteristiche del servizio offerto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4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1297007110"/>
                  </a:ext>
                </a:extLst>
              </a:tr>
              <a:tr h="22844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8.2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Proposte per minimizzare i disservizi per l’utenza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4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….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904627677"/>
                  </a:ext>
                </a:extLst>
              </a:tr>
              <a:tr h="228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8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Caratteristiche del servizio di garanzia e manutenzione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7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9.1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Caratteristiche del servizio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7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….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….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696164508"/>
                  </a:ext>
                </a:extLst>
              </a:tr>
              <a:tr h="228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Totale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>
                          <a:effectLst/>
                        </a:rPr>
                        <a:t>90</a:t>
                      </a: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it-IT" sz="110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50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20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dirty="0">
                          <a:effectLst/>
                        </a:rPr>
                        <a:t>20</a:t>
                      </a:r>
                      <a:endParaRPr lang="it-IT" sz="11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336" marR="26336" marT="0" marB="0" anchor="ctr"/>
                </a:tc>
                <a:extLst>
                  <a:ext uri="{0D108BD9-81ED-4DB2-BD59-A6C34878D82A}">
                    <a16:rowId xmlns:a16="http://schemas.microsoft.com/office/drawing/2014/main" val="22560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32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CNR: SPIN e ISASI, gara GPU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5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921275" y="1595044"/>
            <a:ext cx="6393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it-IT" dirty="0" smtClean="0"/>
              <a:t>Gara «aperta» di euro 807.540,98 + IVA  </a:t>
            </a:r>
          </a:p>
          <a:p>
            <a:pPr marL="285750" indent="-285750">
              <a:buFontTx/>
              <a:buChar char="-"/>
            </a:pPr>
            <a:endParaRPr lang="it-IT" dirty="0" smtClean="0"/>
          </a:p>
          <a:p>
            <a:pPr marL="285750" indent="-285750">
              <a:buFontTx/>
              <a:buChar char="-"/>
            </a:pPr>
            <a:endParaRPr lang="it-IT" dirty="0" smtClean="0"/>
          </a:p>
          <a:p>
            <a:pPr marL="285750" indent="-285750">
              <a:buFontTx/>
              <a:buChar char="-"/>
            </a:pPr>
            <a:endParaRPr lang="it-IT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239399"/>
              </p:ext>
            </p:extLst>
          </p:nvPr>
        </p:nvGraphicFramePr>
        <p:xfrm>
          <a:off x="724801" y="2006238"/>
          <a:ext cx="10439887" cy="3612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299">
                  <a:extLst>
                    <a:ext uri="{9D8B030D-6E8A-4147-A177-3AD203B41FA5}">
                      <a16:colId xmlns:a16="http://schemas.microsoft.com/office/drawing/2014/main" val="3153803673"/>
                    </a:ext>
                  </a:extLst>
                </a:gridCol>
                <a:gridCol w="4464803">
                  <a:extLst>
                    <a:ext uri="{9D8B030D-6E8A-4147-A177-3AD203B41FA5}">
                      <a16:colId xmlns:a16="http://schemas.microsoft.com/office/drawing/2014/main" val="1106342094"/>
                    </a:ext>
                  </a:extLst>
                </a:gridCol>
                <a:gridCol w="1299411">
                  <a:extLst>
                    <a:ext uri="{9D8B030D-6E8A-4147-A177-3AD203B41FA5}">
                      <a16:colId xmlns:a16="http://schemas.microsoft.com/office/drawing/2014/main" val="2379551159"/>
                    </a:ext>
                  </a:extLst>
                </a:gridCol>
                <a:gridCol w="2234828">
                  <a:extLst>
                    <a:ext uri="{9D8B030D-6E8A-4147-A177-3AD203B41FA5}">
                      <a16:colId xmlns:a16="http://schemas.microsoft.com/office/drawing/2014/main" val="730426378"/>
                    </a:ext>
                  </a:extLst>
                </a:gridCol>
                <a:gridCol w="2006546">
                  <a:extLst>
                    <a:ext uri="{9D8B030D-6E8A-4147-A177-3AD203B41FA5}">
                      <a16:colId xmlns:a16="http://schemas.microsoft.com/office/drawing/2014/main" val="2857359617"/>
                    </a:ext>
                  </a:extLst>
                </a:gridCol>
              </a:tblGrid>
              <a:tr h="808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n.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Descrizione dei beni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CPV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P (principale)</a:t>
                      </a:r>
                      <a:endParaRPr lang="it-IT" sz="2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S (secondaria)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Importo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extLst>
                  <a:ext uri="{0D108BD9-81ED-4DB2-BD59-A6C34878D82A}">
                    <a16:rowId xmlns:a16="http://schemas.microsoft.com/office/drawing/2014/main" val="3873138448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1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N° 21 Nodi con 2 GPU (N° 11 CNR-SPIN, N° 10 CNR-ISASI)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4882000-2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€ 734.852,46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extLst>
                  <a:ext uri="{0D108BD9-81ED-4DB2-BD59-A6C34878D82A}">
                    <a16:rowId xmlns:a16="http://schemas.microsoft.com/office/drawing/2014/main" val="436706001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2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N° 30 Unità di visualizzazione e monitoraggio (N° 15 CNR-SPIN, N° 15 CNR-ISASI)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30213000-5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460462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3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N° 2 Switch Infiniband (N° 1 CNR-SPIN, N° 1 CNR-ISASI)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32420000-3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€ 26.245,90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/>
                </a:tc>
                <a:extLst>
                  <a:ext uri="{0D108BD9-81ED-4DB2-BD59-A6C34878D82A}">
                    <a16:rowId xmlns:a16="http://schemas.microsoft.com/office/drawing/2014/main" val="2961817745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4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N° 4 Storage server (N° 2 CNR-SPIN, N° 2 CNR-ISASI)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48823000-3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€ 37.803,28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extLst>
                  <a:ext uri="{0D108BD9-81ED-4DB2-BD59-A6C34878D82A}">
                    <a16:rowId xmlns:a16="http://schemas.microsoft.com/office/drawing/2014/main" val="1911516481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5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N° 4 Monitor (N° 2 CNR-SPIN, N° 2 CNR-ISASI)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30231310-3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18086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6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N° 8 Switch ethernet (CNR-SPIN)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32420000-3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S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€ 8.639,34</a:t>
                      </a:r>
                      <a:endParaRPr lang="it-IT" sz="240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/>
                </a:tc>
                <a:extLst>
                  <a:ext uri="{0D108BD9-81ED-4DB2-BD59-A6C34878D82A}">
                    <a16:rowId xmlns:a16="http://schemas.microsoft.com/office/drawing/2014/main" val="403726366"/>
                  </a:ext>
                </a:extLst>
              </a:tr>
              <a:tr h="143510">
                <a:tc gridSpan="4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Importo totale a base d’asta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€ 807.540,98</a:t>
                      </a:r>
                      <a:endParaRPr lang="it-IT" sz="24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85" marR="45085" marT="0" marB="0"/>
                </a:tc>
                <a:extLst>
                  <a:ext uri="{0D108BD9-81ED-4DB2-BD59-A6C34878D82A}">
                    <a16:rowId xmlns:a16="http://schemas.microsoft.com/office/drawing/2014/main" val="277829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309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CNR: SPIN e ISASI, gara </a:t>
            </a:r>
            <a:r>
              <a:rPr lang="it-IT" b="1" dirty="0" smtClean="0">
                <a:solidFill>
                  <a:srgbClr val="0000FF"/>
                </a:solidFill>
              </a:rPr>
              <a:t>GPU (RUP)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6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5756" y="1509577"/>
            <a:ext cx="8610857" cy="1251823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3194" y="2943169"/>
            <a:ext cx="8556834" cy="3472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7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CNR: SPIN e ISASI, gara GPU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7</a:t>
            </a:fld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1166" y="781560"/>
            <a:ext cx="7169667" cy="5522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92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CNR: SPIN e ISASI, gara </a:t>
            </a:r>
            <a:r>
              <a:rPr lang="it-IT" b="1" dirty="0" smtClean="0">
                <a:solidFill>
                  <a:srgbClr val="0000FF"/>
                </a:solidFill>
              </a:rPr>
              <a:t>GPU - configurazione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8</a:t>
            </a:fld>
            <a:endParaRPr lang="it-IT"/>
          </a:p>
        </p:txBody>
      </p:sp>
      <p:pic>
        <p:nvPicPr>
          <p:cNvPr id="8" name="Immagin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005" y="1464908"/>
            <a:ext cx="7087530" cy="40781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048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00FF"/>
                </a:solidFill>
              </a:rPr>
              <a:t>CNR: SPIN e ISASI, gara </a:t>
            </a:r>
            <a:r>
              <a:rPr lang="it-IT" b="1" dirty="0" smtClean="0">
                <a:solidFill>
                  <a:srgbClr val="0000FF"/>
                </a:solidFill>
              </a:rPr>
              <a:t>GPU - punteggi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aprile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9</a:t>
            </a:fld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3194" y="893166"/>
            <a:ext cx="7350042" cy="5299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02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812</Words>
  <Application>Microsoft Office PowerPoint</Application>
  <PresentationFormat>Widescreen</PresentationFormat>
  <Paragraphs>226</Paragraphs>
  <Slides>13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Arial</vt:lpstr>
      <vt:lpstr>Book-Antiqua,Bold</vt:lpstr>
      <vt:lpstr>Calibri</vt:lpstr>
      <vt:lpstr>Calibri Light</vt:lpstr>
      <vt:lpstr>Garamond</vt:lpstr>
      <vt:lpstr>Times New Roman</vt:lpstr>
      <vt:lpstr>Tema di Office</vt:lpstr>
      <vt:lpstr>Le gara CNR a Napoli</vt:lpstr>
      <vt:lpstr>CNR-ISASI: gara rete locale</vt:lpstr>
      <vt:lpstr>CNR ISASI: gara rete locale (RUP)</vt:lpstr>
      <vt:lpstr>CNR-ISASI: punteggi RdO rete locale</vt:lpstr>
      <vt:lpstr>CNR: SPIN e ISASI, gara GPU</vt:lpstr>
      <vt:lpstr>CNR: SPIN e ISASI, gara GPU (RUP)</vt:lpstr>
      <vt:lpstr>CNR: SPIN e ISASI, gara GPU</vt:lpstr>
      <vt:lpstr>CNR: SPIN e ISASI, gara GPU - configurazione</vt:lpstr>
      <vt:lpstr>CNR: SPIN e ISASI, gara GPU - punteggi</vt:lpstr>
      <vt:lpstr>CNR: SPIN e ISASI, gara GPU - punteggi</vt:lpstr>
      <vt:lpstr>CNR: SPIN e ISASI, gara GPU - punteggi</vt:lpstr>
      <vt:lpstr>CNR: SPIN e ISASI, gara GPU - punteggi</vt:lpstr>
      <vt:lpstr>CNR: SPIN e ISASI, gara GPU - punteggi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2019-09-20T12:52:27Z</dcterms:created>
  <dcterms:modified xsi:type="dcterms:W3CDTF">2020-04-24T09:43:32Z</dcterms:modified>
</cp:coreProperties>
</file>