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8" r:id="rId4"/>
    <p:sldId id="269" r:id="rId5"/>
    <p:sldId id="271" r:id="rId6"/>
    <p:sldId id="275" r:id="rId7"/>
    <p:sldId id="278" r:id="rId8"/>
    <p:sldId id="274" r:id="rId9"/>
    <p:sldId id="267" r:id="rId10"/>
    <p:sldId id="265" r:id="rId11"/>
    <p:sldId id="272" r:id="rId12"/>
    <p:sldId id="273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862"/>
  </p:normalViewPr>
  <p:slideViewPr>
    <p:cSldViewPr snapToGrid="0" snapToObjects="1">
      <p:cViewPr varScale="1">
        <p:scale>
          <a:sx n="111" d="100"/>
          <a:sy n="111" d="100"/>
        </p:scale>
        <p:origin x="9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FFD4-A7E0-8B49-B1AF-B8B2EB978813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A4D6-1DEF-5447-8901-10FD96744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2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81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39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86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64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39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98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13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4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12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75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7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nuova gara UNINA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9677"/>
          </a:xfrm>
        </p:spPr>
        <p:txBody>
          <a:bodyPr>
            <a:normAutofit/>
          </a:bodyPr>
          <a:lstStyle/>
          <a:p>
            <a:r>
              <a:rPr lang="it-IT" sz="3600" dirty="0"/>
              <a:t>G. Russo </a:t>
            </a:r>
          </a:p>
          <a:p>
            <a:r>
              <a:rPr lang="it-IT" dirty="0"/>
              <a:t>Riunione Comitato Scientifico </a:t>
            </a:r>
            <a:r>
              <a:rPr lang="it-IT" dirty="0" err="1"/>
              <a:t>IBiSCo</a:t>
            </a:r>
            <a:endParaRPr lang="it-IT" dirty="0"/>
          </a:p>
          <a:p>
            <a:r>
              <a:rPr lang="it-IT" dirty="0"/>
              <a:t>Riunione Telematica, Aprile 2020</a:t>
            </a:r>
          </a:p>
          <a:p>
            <a:pPr algn="l"/>
            <a:endParaRPr lang="it-IT" baseline="300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58093" y="6492875"/>
            <a:ext cx="2743200" cy="365125"/>
          </a:xfrm>
        </p:spPr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4779" y="197424"/>
            <a:ext cx="5502441" cy="770220"/>
          </a:xfrm>
        </p:spPr>
        <p:txBody>
          <a:bodyPr/>
          <a:lstStyle/>
          <a:p>
            <a:r>
              <a:rPr lang="it-IT" b="1" dirty="0">
                <a:solidFill>
                  <a:srgbClr val="0000FF"/>
                </a:solidFill>
              </a:rPr>
              <a:t>I singoli nodi</a:t>
            </a:r>
            <a:endParaRPr lang="it-IT" dirty="0"/>
          </a:p>
        </p:txBody>
      </p:sp>
      <p:sp>
        <p:nvSpPr>
          <p:cNvPr id="130" name="Rettangolo 129"/>
          <p:cNvSpPr/>
          <p:nvPr/>
        </p:nvSpPr>
        <p:spPr>
          <a:xfrm>
            <a:off x="4135009" y="1029865"/>
            <a:ext cx="2257778" cy="5385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1" name="Rettangolo arrotondato 130"/>
          <p:cNvSpPr/>
          <p:nvPr/>
        </p:nvSpPr>
        <p:spPr>
          <a:xfrm>
            <a:off x="4326269" y="1244355"/>
            <a:ext cx="768295" cy="5983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32" name="Rettangolo arrotondato 131"/>
          <p:cNvSpPr/>
          <p:nvPr/>
        </p:nvSpPr>
        <p:spPr>
          <a:xfrm>
            <a:off x="5285824" y="1244355"/>
            <a:ext cx="768295" cy="5983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33" name="Rettangolo arrotondato 132"/>
          <p:cNvSpPr/>
          <p:nvPr/>
        </p:nvSpPr>
        <p:spPr>
          <a:xfrm>
            <a:off x="5285824" y="2057154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34" name="Rettangolo arrotondato 133"/>
          <p:cNvSpPr/>
          <p:nvPr/>
        </p:nvSpPr>
        <p:spPr>
          <a:xfrm>
            <a:off x="4326269" y="2057155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35" name="Rettangolo arrotondato 134"/>
          <p:cNvSpPr/>
          <p:nvPr/>
        </p:nvSpPr>
        <p:spPr>
          <a:xfrm>
            <a:off x="4326269" y="2864309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Disco boot</a:t>
            </a:r>
          </a:p>
        </p:txBody>
      </p:sp>
      <p:sp>
        <p:nvSpPr>
          <p:cNvPr id="136" name="Rettangolo arrotondato 135"/>
          <p:cNvSpPr/>
          <p:nvPr/>
        </p:nvSpPr>
        <p:spPr>
          <a:xfrm>
            <a:off x="5285823" y="2864309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Disco boot</a:t>
            </a:r>
          </a:p>
        </p:txBody>
      </p:sp>
      <p:sp>
        <p:nvSpPr>
          <p:cNvPr id="137" name="Rettangolo arrotondato 136"/>
          <p:cNvSpPr/>
          <p:nvPr/>
        </p:nvSpPr>
        <p:spPr>
          <a:xfrm>
            <a:off x="4326267" y="4955580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#1</a:t>
            </a:r>
          </a:p>
        </p:txBody>
      </p:sp>
      <p:sp>
        <p:nvSpPr>
          <p:cNvPr id="138" name="Rettangolo arrotondato 137"/>
          <p:cNvSpPr/>
          <p:nvPr/>
        </p:nvSpPr>
        <p:spPr>
          <a:xfrm>
            <a:off x="5285821" y="4955580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#2</a:t>
            </a:r>
          </a:p>
        </p:txBody>
      </p:sp>
      <p:sp>
        <p:nvSpPr>
          <p:cNvPr id="139" name="Rettangolo arrotondato 138"/>
          <p:cNvSpPr/>
          <p:nvPr/>
        </p:nvSpPr>
        <p:spPr>
          <a:xfrm>
            <a:off x="4326266" y="3576921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Disco dati</a:t>
            </a:r>
          </a:p>
        </p:txBody>
      </p:sp>
      <p:sp>
        <p:nvSpPr>
          <p:cNvPr id="140" name="Rettangolo arrotondato 139"/>
          <p:cNvSpPr/>
          <p:nvPr/>
        </p:nvSpPr>
        <p:spPr>
          <a:xfrm>
            <a:off x="4337552" y="4283184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41" name="Rettangolo arrotondato 140"/>
          <p:cNvSpPr/>
          <p:nvPr/>
        </p:nvSpPr>
        <p:spPr>
          <a:xfrm>
            <a:off x="5285821" y="4261309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42" name="Rettangolo arrotondato 141"/>
          <p:cNvSpPr/>
          <p:nvPr/>
        </p:nvSpPr>
        <p:spPr>
          <a:xfrm>
            <a:off x="4337552" y="5661133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Power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3" name="Rettangolo arrotondato 142"/>
          <p:cNvSpPr/>
          <p:nvPr/>
        </p:nvSpPr>
        <p:spPr>
          <a:xfrm>
            <a:off x="5297106" y="5661133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Power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56" name="Rettangolo arrotondato 155"/>
          <p:cNvSpPr/>
          <p:nvPr/>
        </p:nvSpPr>
        <p:spPr>
          <a:xfrm>
            <a:off x="6613753" y="2100852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7" name="Rettangolo arrotondato 156"/>
          <p:cNvSpPr/>
          <p:nvPr/>
        </p:nvSpPr>
        <p:spPr>
          <a:xfrm>
            <a:off x="6613755" y="1407574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8" name="Rettangolo arrotondato 157"/>
          <p:cNvSpPr/>
          <p:nvPr/>
        </p:nvSpPr>
        <p:spPr>
          <a:xfrm>
            <a:off x="6613753" y="2804574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9" name="CasellaDiTesto 158"/>
          <p:cNvSpPr txBox="1"/>
          <p:nvPr/>
        </p:nvSpPr>
        <p:spPr>
          <a:xfrm>
            <a:off x="7475033" y="1497885"/>
            <a:ext cx="18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(1) Richiesta base</a:t>
            </a:r>
          </a:p>
        </p:txBody>
      </p:sp>
      <p:sp>
        <p:nvSpPr>
          <p:cNvPr id="160" name="CasellaDiTesto 159"/>
          <p:cNvSpPr txBox="1"/>
          <p:nvPr/>
        </p:nvSpPr>
        <p:spPr>
          <a:xfrm>
            <a:off x="7437908" y="2220373"/>
            <a:ext cx="380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(2) Miglioria per aggiunta componente</a:t>
            </a:r>
          </a:p>
        </p:txBody>
      </p:sp>
      <p:sp>
        <p:nvSpPr>
          <p:cNvPr id="161" name="CasellaDiTesto 160"/>
          <p:cNvSpPr txBox="1"/>
          <p:nvPr/>
        </p:nvSpPr>
        <p:spPr>
          <a:xfrm>
            <a:off x="7475033" y="2942861"/>
            <a:ext cx="378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(3) Miglioria per quantità componente</a:t>
            </a:r>
          </a:p>
        </p:txBody>
      </p:sp>
      <p:sp>
        <p:nvSpPr>
          <p:cNvPr id="162" name="CasellaDiTesto 161"/>
          <p:cNvSpPr txBox="1"/>
          <p:nvPr/>
        </p:nvSpPr>
        <p:spPr>
          <a:xfrm>
            <a:off x="6613753" y="3835295"/>
            <a:ext cx="4741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(1) Non è necessaria alcuna miglioria</a:t>
            </a:r>
          </a:p>
          <a:p>
            <a:r>
              <a:rPr lang="it-IT" dirty="0"/>
              <a:t>(2) Esempio; altre GPU</a:t>
            </a:r>
          </a:p>
          <a:p>
            <a:r>
              <a:rPr lang="it-IT" dirty="0"/>
              <a:t>(3) Esempio: più RAM; disco più capace; più core</a:t>
            </a:r>
          </a:p>
        </p:txBody>
      </p:sp>
    </p:spTree>
    <p:extLst>
      <p:ext uri="{BB962C8B-B14F-4D97-AF65-F5344CB8AC3E}">
        <p14:creationId xmlns:p14="http://schemas.microsoft.com/office/powerpoint/2010/main" val="153384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667705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Criteri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10263"/>
              </p:ext>
            </p:extLst>
          </p:nvPr>
        </p:nvGraphicFramePr>
        <p:xfrm>
          <a:off x="3181002" y="285585"/>
          <a:ext cx="7633668" cy="645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99">
                  <a:extLst>
                    <a:ext uri="{9D8B030D-6E8A-4147-A177-3AD203B41FA5}">
                      <a16:colId xmlns:a16="http://schemas.microsoft.com/office/drawing/2014/main" val="3176983853"/>
                    </a:ext>
                  </a:extLst>
                </a:gridCol>
                <a:gridCol w="1744921">
                  <a:extLst>
                    <a:ext uri="{9D8B030D-6E8A-4147-A177-3AD203B41FA5}">
                      <a16:colId xmlns:a16="http://schemas.microsoft.com/office/drawing/2014/main" val="1594049105"/>
                    </a:ext>
                  </a:extLst>
                </a:gridCol>
                <a:gridCol w="323297">
                  <a:extLst>
                    <a:ext uri="{9D8B030D-6E8A-4147-A177-3AD203B41FA5}">
                      <a16:colId xmlns:a16="http://schemas.microsoft.com/office/drawing/2014/main" val="3345542437"/>
                    </a:ext>
                  </a:extLst>
                </a:gridCol>
                <a:gridCol w="504549">
                  <a:extLst>
                    <a:ext uri="{9D8B030D-6E8A-4147-A177-3AD203B41FA5}">
                      <a16:colId xmlns:a16="http://schemas.microsoft.com/office/drawing/2014/main" val="3233682562"/>
                    </a:ext>
                  </a:extLst>
                </a:gridCol>
                <a:gridCol w="3362292">
                  <a:extLst>
                    <a:ext uri="{9D8B030D-6E8A-4147-A177-3AD203B41FA5}">
                      <a16:colId xmlns:a16="http://schemas.microsoft.com/office/drawing/2014/main" val="1782710416"/>
                    </a:ext>
                  </a:extLst>
                </a:gridCol>
                <a:gridCol w="468524">
                  <a:extLst>
                    <a:ext uri="{9D8B030D-6E8A-4147-A177-3AD203B41FA5}">
                      <a16:colId xmlns:a16="http://schemas.microsoft.com/office/drawing/2014/main" val="2662646793"/>
                    </a:ext>
                  </a:extLst>
                </a:gridCol>
                <a:gridCol w="473603">
                  <a:extLst>
                    <a:ext uri="{9D8B030D-6E8A-4147-A177-3AD203B41FA5}">
                      <a16:colId xmlns:a16="http://schemas.microsoft.com/office/drawing/2014/main" val="1961199697"/>
                    </a:ext>
                  </a:extLst>
                </a:gridCol>
                <a:gridCol w="363983">
                  <a:extLst>
                    <a:ext uri="{9D8B030D-6E8A-4147-A177-3AD203B41FA5}">
                      <a16:colId xmlns:a16="http://schemas.microsoft.com/office/drawing/2014/main" val="3671695698"/>
                    </a:ext>
                  </a:extLst>
                </a:gridCol>
              </a:tblGrid>
              <a:tr h="603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cap="small" dirty="0">
                          <a:effectLst/>
                        </a:rPr>
                        <a:t>n°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cap="small" dirty="0">
                          <a:effectLst/>
                        </a:rPr>
                        <a:t>criteri di valutazione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cap="small">
                          <a:effectLst/>
                        </a:rPr>
                        <a:t>punti max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cap="small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cap="small" dirty="0">
                          <a:effectLst/>
                        </a:rPr>
                        <a:t>sub-criteri di valutazione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 dirty="0">
                          <a:effectLst/>
                        </a:rPr>
                        <a:t>punti D </a:t>
                      </a:r>
                      <a:r>
                        <a:rPr lang="it-IT" sz="1050" cap="small" dirty="0" err="1">
                          <a:effectLst/>
                        </a:rPr>
                        <a:t>max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 dirty="0">
                          <a:effectLst/>
                        </a:rPr>
                        <a:t>punti Q </a:t>
                      </a:r>
                      <a:r>
                        <a:rPr lang="it-IT" sz="1050" cap="small" dirty="0" err="1">
                          <a:effectLst/>
                        </a:rPr>
                        <a:t>max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punti T max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3894634097"/>
                  </a:ext>
                </a:extLst>
              </a:tr>
              <a:tr h="1547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dirty="0">
                          <a:effectLst/>
                        </a:rPr>
                        <a:t>Caratteristiche generali dei prodotti offerti in termini di architettura, espandibilità, interconnessione interna, modularità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1.1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Nodi di calcolo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7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672113376"/>
                  </a:ext>
                </a:extLst>
              </a:tr>
              <a:tr h="1547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1.2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Switch Infiniband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180294945"/>
                  </a:ext>
                </a:extLst>
              </a:tr>
              <a:tr h="3437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1.3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Personal Computer per visualizzazione risultati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1674929837"/>
                  </a:ext>
                </a:extLst>
              </a:tr>
              <a:tr h="15473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Specifiche di dettaglio dei nodi di calcolo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40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2.1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Numero di core fisici di ciascuna CPU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3563712135"/>
                  </a:ext>
                </a:extLst>
              </a:tr>
              <a:tr h="1547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2.2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Frequenza del processore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254418690"/>
                  </a:ext>
                </a:extLst>
              </a:tr>
              <a:tr h="1547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2.3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 err="1">
                          <a:effectLst/>
                        </a:rPr>
                        <a:t>SPECrate</a:t>
                      </a:r>
                      <a:r>
                        <a:rPr lang="it-IT" sz="1100" dirty="0">
                          <a:effectLst/>
                        </a:rPr>
                        <a:t> 2017 </a:t>
                      </a:r>
                      <a:r>
                        <a:rPr lang="it-IT" sz="1100" dirty="0" err="1">
                          <a:effectLst/>
                        </a:rPr>
                        <a:t>Floating</a:t>
                      </a:r>
                      <a:r>
                        <a:rPr lang="it-IT" sz="1100" dirty="0">
                          <a:effectLst/>
                        </a:rPr>
                        <a:t> Point F.P.R.), valore "base </a:t>
                      </a:r>
                      <a:r>
                        <a:rPr lang="it-IT" sz="1100" dirty="0" err="1">
                          <a:effectLst/>
                        </a:rPr>
                        <a:t>result</a:t>
                      </a:r>
                      <a:r>
                        <a:rPr lang="it-IT" sz="1100" dirty="0">
                          <a:effectLst/>
                        </a:rPr>
                        <a:t>", di ogni nodo di calcolo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1741444525"/>
                  </a:ext>
                </a:extLst>
              </a:tr>
              <a:tr h="1547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2.4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Memoria RAM fisica, fornita per ogni nodo di calcolo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3816962846"/>
                  </a:ext>
                </a:extLst>
              </a:tr>
              <a:tr h="1547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2.5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Capacità totale dei dischi interni, in </a:t>
                      </a:r>
                      <a:r>
                        <a:rPr lang="it-IT" sz="1100" dirty="0" err="1">
                          <a:effectLst/>
                        </a:rPr>
                        <a:t>Tbyte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2700541813"/>
                  </a:ext>
                </a:extLst>
              </a:tr>
              <a:tr h="1547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2.6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Numero di GPU per ogni nodo di calcolo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2230431586"/>
                  </a:ext>
                </a:extLst>
              </a:tr>
              <a:tr h="23209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Specifiche di dettaglio dei PC di visualizzazione</a:t>
                      </a:r>
                      <a:endParaRPr lang="it-IT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3.1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Numero di core per ogni PC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3026440718"/>
                  </a:ext>
                </a:extLst>
              </a:tr>
              <a:tr h="232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3.2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Frequenza del processore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2439186287"/>
                  </a:ext>
                </a:extLst>
              </a:tr>
              <a:tr h="232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3.3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Memoria RAM fisica fornita per ogni PC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2008250989"/>
                  </a:ext>
                </a:extLst>
              </a:tr>
              <a:tr h="232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3.4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Capacità totale dei dischi interni SSD, in </a:t>
                      </a:r>
                      <a:r>
                        <a:rPr lang="it-IT" sz="1100" dirty="0" err="1">
                          <a:effectLst/>
                        </a:rPr>
                        <a:t>Tbyte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3669311300"/>
                  </a:ext>
                </a:extLst>
              </a:tr>
              <a:tr h="618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Numero di PC di visualizzazione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4.1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Numero di PC aggiuntivi offerti (oltre al minimo di 1):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it-IT" sz="1100" dirty="0">
                          <a:effectLst/>
                        </a:rPr>
                        <a:t>2 PC = 1 punto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it-IT" sz="1100" dirty="0">
                          <a:effectLst/>
                        </a:rPr>
                        <a:t>4 PC = 2 punti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it-IT" sz="1100" dirty="0">
                          <a:effectLst/>
                        </a:rPr>
                        <a:t>6 PC = 3 punti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it-IT" sz="1100" dirty="0">
                          <a:effectLst/>
                        </a:rPr>
                        <a:t>8 PC = 4 punti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it-IT" sz="1100" dirty="0">
                          <a:effectLst/>
                        </a:rPr>
                        <a:t>10 PC = 5 punti</a:t>
                      </a:r>
                      <a:endParaRPr lang="it-IT" sz="1200" dirty="0">
                        <a:effectLst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2814527722"/>
                  </a:ext>
                </a:extLst>
              </a:tr>
              <a:tr h="30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Durata del periodo di assistenza in garanzia on-site, NBD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28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5.1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Numero aggiuntivo di anni offerto, rispetto al minimo di 2 anni (verranno premiati solo gli anni aggiuntivi; massimo 4 anni aggiuntivi) per tutto il Lotto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28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192640116"/>
                  </a:ext>
                </a:extLst>
              </a:tr>
              <a:tr h="154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6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Caratteristiche del servizio di garanzia e manutenzione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6.1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Specifiche del servizio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353508791"/>
                  </a:ext>
                </a:extLst>
              </a:tr>
              <a:tr h="154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Totale</a:t>
                      </a:r>
                      <a:endParaRPr lang="it-IT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90</a:t>
                      </a:r>
                      <a:endParaRPr lang="it-IT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endParaRPr lang="it-IT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endParaRPr lang="it-IT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14</a:t>
                      </a:r>
                      <a:endParaRPr lang="it-IT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71</a:t>
                      </a:r>
                      <a:endParaRPr lang="it-IT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5</a:t>
                      </a:r>
                      <a:endParaRPr lang="it-IT" sz="16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838" marR="17838" marT="0" marB="0" anchor="ctr"/>
                </a:tc>
                <a:extLst>
                  <a:ext uri="{0D108BD9-81ED-4DB2-BD59-A6C34878D82A}">
                    <a16:rowId xmlns:a16="http://schemas.microsoft.com/office/drawing/2014/main" val="104021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94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667705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Lotto 3: storage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12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40334" y="1422912"/>
            <a:ext cx="10954361" cy="434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Due sistemi da 1,2 PB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raw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ciascuno: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Quattro server di front-end per sistema</a:t>
            </a:r>
          </a:p>
          <a:p>
            <a:pPr marL="1257300" marR="1905" lvl="2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2 porte 10/25 GbE con </a:t>
            </a:r>
          </a:p>
          <a:p>
            <a:pPr marL="1257300" marR="1905" lvl="2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2 porte Infiniband a 100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Gb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/s</a:t>
            </a:r>
          </a:p>
          <a:p>
            <a:pPr marL="1257300" marR="1905" lvl="2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2 porte di connessione al controller di storage, da almeno 16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Gb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/sec cad.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N cassetti </a:t>
            </a:r>
          </a:p>
          <a:p>
            <a:pPr marL="1257300" marR="1905" lvl="2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Totale 1,2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Pbyte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raw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(punti tecnici per incremento)</a:t>
            </a:r>
          </a:p>
          <a:p>
            <a:pPr marL="1257300" marR="1905" lvl="2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Ogni disco di almeno 12 TB (punti tecnici se 14, 16, 18, 20 TB ciascuno)</a:t>
            </a: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3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667705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Criteri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35377"/>
              </p:ext>
            </p:extLst>
          </p:nvPr>
        </p:nvGraphicFramePr>
        <p:xfrm>
          <a:off x="2906525" y="174077"/>
          <a:ext cx="8719417" cy="5926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495">
                  <a:extLst>
                    <a:ext uri="{9D8B030D-6E8A-4147-A177-3AD203B41FA5}">
                      <a16:colId xmlns:a16="http://schemas.microsoft.com/office/drawing/2014/main" val="141627354"/>
                    </a:ext>
                  </a:extLst>
                </a:gridCol>
                <a:gridCol w="1827681">
                  <a:extLst>
                    <a:ext uri="{9D8B030D-6E8A-4147-A177-3AD203B41FA5}">
                      <a16:colId xmlns:a16="http://schemas.microsoft.com/office/drawing/2014/main" val="3338679590"/>
                    </a:ext>
                  </a:extLst>
                </a:gridCol>
                <a:gridCol w="672600">
                  <a:extLst>
                    <a:ext uri="{9D8B030D-6E8A-4147-A177-3AD203B41FA5}">
                      <a16:colId xmlns:a16="http://schemas.microsoft.com/office/drawing/2014/main" val="2930566098"/>
                    </a:ext>
                  </a:extLst>
                </a:gridCol>
                <a:gridCol w="437107">
                  <a:extLst>
                    <a:ext uri="{9D8B030D-6E8A-4147-A177-3AD203B41FA5}">
                      <a16:colId xmlns:a16="http://schemas.microsoft.com/office/drawing/2014/main" val="843406456"/>
                    </a:ext>
                  </a:extLst>
                </a:gridCol>
                <a:gridCol w="4237540">
                  <a:extLst>
                    <a:ext uri="{9D8B030D-6E8A-4147-A177-3AD203B41FA5}">
                      <a16:colId xmlns:a16="http://schemas.microsoft.com/office/drawing/2014/main" val="3331518943"/>
                    </a:ext>
                  </a:extLst>
                </a:gridCol>
                <a:gridCol w="338696">
                  <a:extLst>
                    <a:ext uri="{9D8B030D-6E8A-4147-A177-3AD203B41FA5}">
                      <a16:colId xmlns:a16="http://schemas.microsoft.com/office/drawing/2014/main" val="1968516561"/>
                    </a:ext>
                  </a:extLst>
                </a:gridCol>
                <a:gridCol w="335380">
                  <a:extLst>
                    <a:ext uri="{9D8B030D-6E8A-4147-A177-3AD203B41FA5}">
                      <a16:colId xmlns:a16="http://schemas.microsoft.com/office/drawing/2014/main" val="2709797799"/>
                    </a:ext>
                  </a:extLst>
                </a:gridCol>
                <a:gridCol w="395918">
                  <a:extLst>
                    <a:ext uri="{9D8B030D-6E8A-4147-A177-3AD203B41FA5}">
                      <a16:colId xmlns:a16="http://schemas.microsoft.com/office/drawing/2014/main" val="959746307"/>
                    </a:ext>
                  </a:extLst>
                </a:gridCol>
              </a:tblGrid>
              <a:tr h="81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 dirty="0">
                          <a:effectLst/>
                        </a:rPr>
                        <a:t>n°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 dirty="0">
                          <a:effectLst/>
                        </a:rPr>
                        <a:t>criteri di valutazione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punti max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 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sub-criteri di valutazione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punti D max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punti Q max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cap="small">
                          <a:effectLst/>
                        </a:rPr>
                        <a:t>punti T max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1258339130"/>
                  </a:ext>
                </a:extLst>
              </a:tr>
              <a:tr h="2081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Caratteristiche generali dei prodotti offerti, in termini di architettura, software, interconnessione interna, modularità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10</a:t>
                      </a:r>
                      <a:endParaRPr lang="it-IT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1.1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Sistemi di storage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7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3516936701"/>
                  </a:ext>
                </a:extLst>
              </a:tr>
              <a:tr h="2081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1.2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Sistemi di front-end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3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1591141066"/>
                  </a:ext>
                </a:extLst>
              </a:tr>
              <a:tr h="2081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Specifiche di dettaglio dei sistemi di storage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38</a:t>
                      </a:r>
                      <a:endParaRPr lang="it-IT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2.1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Caratteristiche e prestazioni del sistema di interconnessione tra front-end e sistema di storage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3023737985"/>
                  </a:ext>
                </a:extLst>
              </a:tr>
              <a:tr h="2081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2.2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Numero di core fisici totali di ogni front-end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3902064311"/>
                  </a:ext>
                </a:extLst>
              </a:tr>
              <a:tr h="2081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2.3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Memoria centrale di ogni front-end</a:t>
                      </a:r>
                      <a:endParaRPr lang="it-IT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3725575415"/>
                  </a:ext>
                </a:extLst>
              </a:tr>
              <a:tr h="2081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2.4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Capacità complessiva (</a:t>
                      </a:r>
                      <a:r>
                        <a:rPr lang="it-IT" sz="1200" dirty="0" err="1">
                          <a:effectLst/>
                        </a:rPr>
                        <a:t>raw</a:t>
                      </a:r>
                      <a:r>
                        <a:rPr lang="it-IT" sz="1200" dirty="0">
                          <a:effectLst/>
                        </a:rPr>
                        <a:t>) di ogni sistema di storage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22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3371487602"/>
                  </a:ext>
                </a:extLst>
              </a:tr>
              <a:tr h="2081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2.5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Capacità in </a:t>
                      </a:r>
                      <a:r>
                        <a:rPr lang="it-IT" sz="1200" dirty="0" err="1">
                          <a:effectLst/>
                        </a:rPr>
                        <a:t>Tbyte</a:t>
                      </a:r>
                      <a:r>
                        <a:rPr lang="it-IT" sz="1200" dirty="0">
                          <a:effectLst/>
                        </a:rPr>
                        <a:t> di ogni singolo disco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8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4124266492"/>
                  </a:ext>
                </a:extLst>
              </a:tr>
              <a:tr h="31229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Specifiche di dettaglio dei Notebook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2</a:t>
                      </a:r>
                      <a:endParaRPr lang="it-IT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3.1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Numero di core per ogni Notebook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0,5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348272228"/>
                  </a:ext>
                </a:extLst>
              </a:tr>
              <a:tr h="3122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3.2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Frequenza del processore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0,5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2448591879"/>
                  </a:ext>
                </a:extLst>
              </a:tr>
              <a:tr h="3122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3.3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Memoria RAM fisica, fornita per ogni Notebook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187354024"/>
                  </a:ext>
                </a:extLst>
              </a:tr>
              <a:tr h="3122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3.4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Capacità totale dei dischi interni SSD, in </a:t>
                      </a:r>
                      <a:r>
                        <a:rPr lang="it-IT" sz="1200" dirty="0" err="1">
                          <a:effectLst/>
                        </a:rPr>
                        <a:t>Tbyte</a:t>
                      </a:r>
                      <a:r>
                        <a:rPr lang="it-IT" sz="1200" dirty="0">
                          <a:effectLst/>
                        </a:rPr>
                        <a:t>, per ogni Notebook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1728444243"/>
                  </a:ext>
                </a:extLst>
              </a:tr>
              <a:tr h="416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4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Durata del periodo di assistenza in garanzia on-site, NBD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35</a:t>
                      </a:r>
                      <a:endParaRPr lang="it-IT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4.1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Numero aggiuntivo di anni offerto, rispetto al minimo di 2 anni (verranno premiati solo gli anni aggiuntivi; massimo 4 anni aggiuntivi) per tutto il Lotto</a:t>
                      </a:r>
                      <a:endParaRPr lang="it-IT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35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878828608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</a:t>
                      </a:r>
                      <a:endParaRPr lang="it-IT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Caratteristiche del servizio di garanzia e manutenzione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5</a:t>
                      </a:r>
                      <a:endParaRPr lang="it-IT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4.1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Specifiche del servizio</a:t>
                      </a:r>
                      <a:endParaRPr lang="it-IT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2129466882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 </a:t>
                      </a:r>
                      <a:endParaRPr lang="it-IT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Totale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90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75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0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02" marR="24002" marT="0" marB="0" anchor="ctr"/>
                </a:tc>
                <a:extLst>
                  <a:ext uri="{0D108BD9-81ED-4DB2-BD59-A6C34878D82A}">
                    <a16:rowId xmlns:a16="http://schemas.microsoft.com/office/drawing/2014/main" val="209317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104773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Quadro sinottico impegni UNINA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501" y="915450"/>
            <a:ext cx="8565481" cy="52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104773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La nuova (ed ultima) gara UNINA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06905" y="1280232"/>
            <a:ext cx="9776517" cy="504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Lotto 1: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n.1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switch di rete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, e relativi componenti accessori.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</a:rPr>
              <a:t>[voce NA-16-NET-UNINA del progetto IBISCO corrispondente al codice univoco PIR01_00011_142352].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05" lvl="0" indent="-342900" algn="just">
              <a:lnSpc>
                <a:spcPct val="12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Lotto 2: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n.7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nodi per Data Science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con GPU con collegamento Infiniband e relativo switch.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</a:rPr>
              <a:t> [voce NA-17-CAL-UNINA del progetto IBISCO corrispondente al codice univoco PIR01_00011_142724, più voce NA-20-NET-UNINA corrispondente al codice univoco PIR01_00011_143509].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05" lvl="0" indent="-342900" algn="just">
              <a:lnSpc>
                <a:spcPct val="12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Lotto 3: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n.2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TimesNewRomanPSMT"/>
              </a:rPr>
              <a:t>sistemi di storage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TimesNewRomanPSMT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TimesNewRomanPSMT"/>
              </a:rPr>
              <a:t>da rack per un totale di almeno 1,2 </a:t>
            </a:r>
            <a:r>
              <a:rPr lang="it-IT" sz="2400" dirty="0" err="1">
                <a:latin typeface="Calibri" panose="020F0502020204030204" pitchFamily="34" charset="0"/>
                <a:ea typeface="TimesNewRomanPSMT"/>
              </a:rPr>
              <a:t>PetaByte</a:t>
            </a:r>
            <a:r>
              <a:rPr lang="it-IT" sz="2400" dirty="0">
                <a:latin typeface="Calibri" panose="020F0502020204030204" pitchFamily="34" charset="0"/>
                <a:ea typeface="TimesNewRomanPSMT"/>
              </a:rPr>
              <a:t> di capacità cadauno “</a:t>
            </a:r>
            <a:r>
              <a:rPr lang="it-IT" sz="2400" dirty="0" err="1">
                <a:latin typeface="Calibri" panose="020F0502020204030204" pitchFamily="34" charset="0"/>
                <a:ea typeface="TimesNewRomanPSMT"/>
              </a:rPr>
              <a:t>raw</a:t>
            </a:r>
            <a:r>
              <a:rPr lang="it-IT" sz="2400" dirty="0">
                <a:latin typeface="Calibri" panose="020F0502020204030204" pitchFamily="34" charset="0"/>
                <a:ea typeface="TimesNewRomanPSMT"/>
              </a:rPr>
              <a:t>”,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e relativi componenti accessori.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</a:rPr>
              <a:t> [voce NA-15-STO-UNINA del progetto IBISCO corrispondente al codice univoco PIR01_00011_142051].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0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667705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Lotto 1 (switch)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4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106905" y="1280232"/>
            <a:ext cx="9776517" cy="249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UNINA non ha una somma alta per la rete</a:t>
            </a: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Si sta cercando di sopperire con switch in stack ma di alte prestazioni</a:t>
            </a: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Due in ordine con fondi INFN: Huawei C8861 (€ 31.000 cad. + IVA)</a:t>
            </a: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Due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(ma non completi) nella gara nuova UNINA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12/F/2019</a:t>
            </a: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Vecchi Cisco 6513 da sostituire (400 porte)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667705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Lotto 1: caratteristiche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5</a:t>
            </a:fld>
            <a:endParaRPr lang="it-IT"/>
          </a:p>
        </p:txBody>
      </p:sp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2" y="4690745"/>
            <a:ext cx="5044440" cy="16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740334" y="1422912"/>
            <a:ext cx="9776517" cy="434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Le prestazioni di questo switch CE8861 sono sintetizzate in due numeri: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Capacità di switching:	 6,4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Tbit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/s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Prestazioni di inoltro:	 2030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Mpps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96 porte 10/25 GbE (SFP28, compatibili SFP+), su 4 moduli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8 porte a 100GbE QSFP28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 ottiche a 25 GbE SFP28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Esistono anche altri moduli (a 40, a 100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30" y="4691537"/>
            <a:ext cx="3845777" cy="157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3079" y="225178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Connessioni e configurazione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BC3385-7E74-4921-8E4C-9B0AFE9CC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407" y="1060795"/>
            <a:ext cx="10527703" cy="55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212621"/>
            <a:ext cx="1618383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Criteri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81936"/>
              </p:ext>
            </p:extLst>
          </p:nvPr>
        </p:nvGraphicFramePr>
        <p:xfrm>
          <a:off x="1907931" y="837200"/>
          <a:ext cx="9692054" cy="5678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77">
                  <a:extLst>
                    <a:ext uri="{9D8B030D-6E8A-4147-A177-3AD203B41FA5}">
                      <a16:colId xmlns:a16="http://schemas.microsoft.com/office/drawing/2014/main" val="2246292793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4126321875"/>
                    </a:ext>
                  </a:extLst>
                </a:gridCol>
                <a:gridCol w="727753">
                  <a:extLst>
                    <a:ext uri="{9D8B030D-6E8A-4147-A177-3AD203B41FA5}">
                      <a16:colId xmlns:a16="http://schemas.microsoft.com/office/drawing/2014/main" val="783394709"/>
                    </a:ext>
                  </a:extLst>
                </a:gridCol>
                <a:gridCol w="630147">
                  <a:extLst>
                    <a:ext uri="{9D8B030D-6E8A-4147-A177-3AD203B41FA5}">
                      <a16:colId xmlns:a16="http://schemas.microsoft.com/office/drawing/2014/main" val="3191040355"/>
                    </a:ext>
                  </a:extLst>
                </a:gridCol>
                <a:gridCol w="4658410">
                  <a:extLst>
                    <a:ext uri="{9D8B030D-6E8A-4147-A177-3AD203B41FA5}">
                      <a16:colId xmlns:a16="http://schemas.microsoft.com/office/drawing/2014/main" val="3032015942"/>
                    </a:ext>
                  </a:extLst>
                </a:gridCol>
                <a:gridCol w="383176">
                  <a:extLst>
                    <a:ext uri="{9D8B030D-6E8A-4147-A177-3AD203B41FA5}">
                      <a16:colId xmlns:a16="http://schemas.microsoft.com/office/drawing/2014/main" val="2469078186"/>
                    </a:ext>
                  </a:extLst>
                </a:gridCol>
                <a:gridCol w="302097">
                  <a:extLst>
                    <a:ext uri="{9D8B030D-6E8A-4147-A177-3AD203B41FA5}">
                      <a16:colId xmlns:a16="http://schemas.microsoft.com/office/drawing/2014/main" val="655652573"/>
                    </a:ext>
                  </a:extLst>
                </a:gridCol>
                <a:gridCol w="352779">
                  <a:extLst>
                    <a:ext uri="{9D8B030D-6E8A-4147-A177-3AD203B41FA5}">
                      <a16:colId xmlns:a16="http://schemas.microsoft.com/office/drawing/2014/main" val="2865144380"/>
                    </a:ext>
                  </a:extLst>
                </a:gridCol>
              </a:tblGrid>
              <a:tr h="773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effectLst/>
                        </a:rPr>
                        <a:t>n°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effectLst/>
                        </a:rPr>
                        <a:t>criteri di valutazione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effectLst/>
                        </a:rPr>
                        <a:t>punti </a:t>
                      </a:r>
                      <a:r>
                        <a:rPr lang="it-IT" sz="1600" cap="small" dirty="0" err="1">
                          <a:effectLst/>
                        </a:rPr>
                        <a:t>max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effectLst/>
                        </a:rPr>
                        <a:t>sub-criteri di valutazione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cap="small">
                          <a:effectLst/>
                        </a:rPr>
                        <a:t>punti D max</a:t>
                      </a:r>
                      <a:endParaRPr lang="it-IT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cap="small">
                          <a:effectLst/>
                        </a:rPr>
                        <a:t>punti Q max</a:t>
                      </a:r>
                      <a:endParaRPr lang="it-IT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cap="small">
                          <a:effectLst/>
                        </a:rPr>
                        <a:t>punti T max</a:t>
                      </a:r>
                      <a:endParaRPr lang="it-IT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extLst>
                  <a:ext uri="{0D108BD9-81ED-4DB2-BD59-A6C34878D82A}">
                    <a16:rowId xmlns:a16="http://schemas.microsoft.com/office/drawing/2014/main" val="1768697461"/>
                  </a:ext>
                </a:extLst>
              </a:tr>
              <a:tr h="40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Caratteristiche generali dei prodotti offerti, in termini di architettura, software, </a:t>
                      </a:r>
                      <a:r>
                        <a:rPr lang="it-IT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stacking</a:t>
                      </a: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modularità </a:t>
                      </a: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Switch di rete</a:t>
                      </a: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44424"/>
                  </a:ext>
                </a:extLst>
              </a:tr>
              <a:tr h="198397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Specifiche di dettaglio dello switch di rete (N:B. </a:t>
                      </a: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 non diversamente specificato, le quantità sono da riferire all’insieme degli switch e non al singolo switch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porte a 10/25 GbE offerte </a:t>
                      </a: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0919372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porte a 40 GbE offerte</a:t>
                      </a: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9167345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porte 100 GbE offerte</a:t>
                      </a: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0130112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ottiche a 10 GbE Short Range offerte</a:t>
                      </a: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8384749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ottiche a 25GbE Short Range offerte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7227146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ottiche a 40 GbE Short Range offerte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1934802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Numero di ottiche a 100 GbE Short Range offerte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2042927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Capacità di switching del singolo switch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1713365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Capacità di forwarding del singolo switch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3609926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Protocolli di rete offerti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9950495"/>
                  </a:ext>
                </a:extLst>
              </a:tr>
              <a:tr h="198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Switch di management (Accessori)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6578648"/>
                  </a:ext>
                </a:extLst>
              </a:tr>
              <a:tr h="198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 del periodo di assistenza in garanzia on-site, NBD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aggiuntivo di anni offerto, rispetto al minimo di 2 anni (verranno premiati solo gli anni aggiuntivi; massimo 4 anni aggiuntivi) per tutto il Lotto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7961843"/>
                  </a:ext>
                </a:extLst>
              </a:tr>
              <a:tr h="39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Caratteristiche del servizio di garanzia 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Specifiche del servizio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4937682"/>
                  </a:ext>
                </a:extLst>
              </a:tr>
              <a:tr h="198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72" marR="228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it-IT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it-IT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182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8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7" y="667705"/>
            <a:ext cx="8185841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Lotto 2: server con GPU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8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40334" y="1422912"/>
            <a:ext cx="9776517" cy="532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Analoga alla gara CNR e alla gara INFN già approvate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7 nodi con 2 GPU (punti tecnici per incremento GPU)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1 switch Infiniband</a:t>
            </a:r>
          </a:p>
          <a:p>
            <a:pPr marL="342900" marR="1905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Da inserire in un unico cluster Infiniband + GPU con: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11 nodi CNR SPIN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10 nodi CNR ISASI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4 nodi INFN Napoli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7 nodi UNINA</a:t>
            </a:r>
          </a:p>
          <a:p>
            <a:pPr marL="800100" marR="1905" lvl="1" indent="-342900" algn="just">
              <a:lnSpc>
                <a:spcPct val="12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TOTALE 32 nodi (ma 3 gare diverse)</a:t>
            </a:r>
          </a:p>
          <a:p>
            <a:pPr marR="1905" lvl="1" algn="just">
              <a:lnSpc>
                <a:spcPct val="122000"/>
              </a:lnSpc>
              <a:spcBef>
                <a:spcPts val="300"/>
              </a:spcBef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05" lvl="0" indent="-342900" algn="just">
              <a:lnSpc>
                <a:spcPct val="122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9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4757" y="243040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Il cluster Infiniband con GPU – 32 nodi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2" y="44268"/>
            <a:ext cx="1333948" cy="1280232"/>
          </a:xfrm>
          <a:prstGeom prst="rect">
            <a:avLst/>
          </a:prstGeom>
        </p:spPr>
      </p:pic>
      <p:sp>
        <p:nvSpPr>
          <p:cNvPr id="34" name="Rettangolo arrotondato 33"/>
          <p:cNvSpPr/>
          <p:nvPr/>
        </p:nvSpPr>
        <p:spPr>
          <a:xfrm>
            <a:off x="2674763" y="4626789"/>
            <a:ext cx="4109156" cy="72248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</a:t>
            </a:r>
            <a:r>
              <a:rPr lang="it-IT" dirty="0"/>
              <a:t> </a:t>
            </a:r>
            <a:r>
              <a:rPr lang="it-IT" b="1" dirty="0">
                <a:solidFill>
                  <a:schemeClr val="tx1"/>
                </a:solidFill>
              </a:rPr>
              <a:t>10 </a:t>
            </a:r>
            <a:r>
              <a:rPr lang="it-IT" b="1" dirty="0" err="1">
                <a:solidFill>
                  <a:schemeClr val="tx1"/>
                </a:solidFill>
              </a:rPr>
              <a:t>Gb</a:t>
            </a:r>
            <a:r>
              <a:rPr lang="it-IT" b="1" dirty="0">
                <a:solidFill>
                  <a:schemeClr val="tx1"/>
                </a:solidFill>
              </a:rPr>
              <a:t> Ethernet con porte SFP+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2550276" y="913068"/>
            <a:ext cx="3874116" cy="722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Infiniband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48407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760363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2914652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6335186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7489474" y="2224053"/>
            <a:ext cx="1068033" cy="1806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storage (master del cluster)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8877030" y="2224053"/>
            <a:ext cx="1025701" cy="1806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storage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068941" y="263045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. . . . . . .</a:t>
            </a:r>
          </a:p>
        </p:txBody>
      </p:sp>
      <p:cxnSp>
        <p:nvCxnSpPr>
          <p:cNvPr id="43" name="Connettore diritto 42"/>
          <p:cNvCxnSpPr>
            <a:stCxn id="36" idx="0"/>
          </p:cNvCxnSpPr>
          <p:nvPr/>
        </p:nvCxnSpPr>
        <p:spPr>
          <a:xfrm flipV="1">
            <a:off x="1097140" y="1643574"/>
            <a:ext cx="1817512" cy="5804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 flipV="1">
            <a:off x="2030731" y="1651592"/>
            <a:ext cx="1332654" cy="57246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V="1">
            <a:off x="7818264" y="1660890"/>
            <a:ext cx="68546" cy="5631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ttore diritto 45"/>
          <p:cNvCxnSpPr>
            <a:cxnSpLocks/>
            <a:endCxn id="41" idx="0"/>
          </p:cNvCxnSpPr>
          <p:nvPr/>
        </p:nvCxnSpPr>
        <p:spPr>
          <a:xfrm>
            <a:off x="9306987" y="1660890"/>
            <a:ext cx="82894" cy="5631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ttore diritto 46"/>
          <p:cNvCxnSpPr>
            <a:endCxn id="36" idx="2"/>
          </p:cNvCxnSpPr>
          <p:nvPr/>
        </p:nvCxnSpPr>
        <p:spPr>
          <a:xfrm flipH="1" flipV="1">
            <a:off x="1097140" y="4030275"/>
            <a:ext cx="2161120" cy="59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 flipV="1">
            <a:off x="3258260" y="1660890"/>
            <a:ext cx="788102" cy="5693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diritto 48"/>
          <p:cNvCxnSpPr>
            <a:stCxn id="39" idx="0"/>
          </p:cNvCxnSpPr>
          <p:nvPr/>
        </p:nvCxnSpPr>
        <p:spPr>
          <a:xfrm flipH="1" flipV="1">
            <a:off x="6191253" y="1655233"/>
            <a:ext cx="592666" cy="5688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ttore diritto 49"/>
          <p:cNvCxnSpPr>
            <a:cxnSpLocks/>
            <a:stCxn id="40" idx="2"/>
          </p:cNvCxnSpPr>
          <p:nvPr/>
        </p:nvCxnSpPr>
        <p:spPr>
          <a:xfrm flipH="1">
            <a:off x="6335186" y="4030275"/>
            <a:ext cx="1688305" cy="59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ttore diritto 50"/>
          <p:cNvCxnSpPr/>
          <p:nvPr/>
        </p:nvCxnSpPr>
        <p:spPr>
          <a:xfrm flipH="1" flipV="1">
            <a:off x="2119666" y="4019401"/>
            <a:ext cx="1730201" cy="6073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ttore diritto 51"/>
          <p:cNvCxnSpPr>
            <a:endCxn id="38" idx="2"/>
          </p:cNvCxnSpPr>
          <p:nvPr/>
        </p:nvCxnSpPr>
        <p:spPr>
          <a:xfrm flipH="1" flipV="1">
            <a:off x="3363385" y="4030275"/>
            <a:ext cx="743305" cy="5965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ttore diritto 52"/>
          <p:cNvCxnSpPr>
            <a:cxnSpLocks/>
          </p:cNvCxnSpPr>
          <p:nvPr/>
        </p:nvCxnSpPr>
        <p:spPr>
          <a:xfrm flipV="1">
            <a:off x="6776075" y="4031462"/>
            <a:ext cx="2605962" cy="634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3830057" y="1761911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DAC in rame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4348744" y="429516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in fibra</a:t>
            </a:r>
          </a:p>
        </p:txBody>
      </p:sp>
      <p:cxnSp>
        <p:nvCxnSpPr>
          <p:cNvPr id="56" name="Connettore diritto 55"/>
          <p:cNvCxnSpPr/>
          <p:nvPr/>
        </p:nvCxnSpPr>
        <p:spPr>
          <a:xfrm flipH="1">
            <a:off x="5949991" y="4037233"/>
            <a:ext cx="968429" cy="5895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ttangolo arrotondato 56"/>
          <p:cNvSpPr/>
          <p:nvPr/>
        </p:nvSpPr>
        <p:spPr>
          <a:xfrm>
            <a:off x="2657829" y="6019006"/>
            <a:ext cx="4109156" cy="7224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</a:t>
            </a:r>
            <a:r>
              <a:rPr lang="it-IT" dirty="0"/>
              <a:t> </a:t>
            </a:r>
            <a:r>
              <a:rPr lang="it-IT" b="1" dirty="0">
                <a:solidFill>
                  <a:schemeClr val="tx1"/>
                </a:solidFill>
              </a:rPr>
              <a:t>1 </a:t>
            </a:r>
            <a:r>
              <a:rPr lang="it-IT" b="1" dirty="0" err="1">
                <a:solidFill>
                  <a:schemeClr val="tx1"/>
                </a:solidFill>
              </a:rPr>
              <a:t>Gb</a:t>
            </a:r>
            <a:r>
              <a:rPr lang="it-IT" b="1" dirty="0">
                <a:solidFill>
                  <a:schemeClr val="tx1"/>
                </a:solidFill>
              </a:rPr>
              <a:t> Ethernet in rame (management)</a:t>
            </a:r>
          </a:p>
        </p:txBody>
      </p:sp>
      <p:cxnSp>
        <p:nvCxnSpPr>
          <p:cNvPr id="58" name="Connettore diritto 57"/>
          <p:cNvCxnSpPr/>
          <p:nvPr/>
        </p:nvCxnSpPr>
        <p:spPr>
          <a:xfrm>
            <a:off x="6783919" y="5126579"/>
            <a:ext cx="2455332" cy="709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Ovale 58"/>
          <p:cNvSpPr/>
          <p:nvPr/>
        </p:nvSpPr>
        <p:spPr>
          <a:xfrm>
            <a:off x="9146120" y="5481538"/>
            <a:ext cx="1670755" cy="1153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Centro stella del Data Center</a:t>
            </a:r>
          </a:p>
        </p:txBody>
      </p:sp>
      <p:cxnSp>
        <p:nvCxnSpPr>
          <p:cNvPr id="60" name="Connettore diritto 59"/>
          <p:cNvCxnSpPr/>
          <p:nvPr/>
        </p:nvCxnSpPr>
        <p:spPr>
          <a:xfrm>
            <a:off x="1963793" y="4012637"/>
            <a:ext cx="1281907" cy="198669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nettore diritto 60"/>
          <p:cNvCxnSpPr/>
          <p:nvPr/>
        </p:nvCxnSpPr>
        <p:spPr>
          <a:xfrm>
            <a:off x="944005" y="4017539"/>
            <a:ext cx="2142068" cy="199960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nettore diritto 61"/>
          <p:cNvCxnSpPr/>
          <p:nvPr/>
        </p:nvCxnSpPr>
        <p:spPr>
          <a:xfrm>
            <a:off x="3572922" y="4046503"/>
            <a:ext cx="239196" cy="197064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nettore diritto 62"/>
          <p:cNvCxnSpPr/>
          <p:nvPr/>
        </p:nvCxnSpPr>
        <p:spPr>
          <a:xfrm flipH="1">
            <a:off x="6527097" y="4030275"/>
            <a:ext cx="2740377" cy="196905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nettore diritto 63"/>
          <p:cNvCxnSpPr/>
          <p:nvPr/>
        </p:nvCxnSpPr>
        <p:spPr>
          <a:xfrm flipH="1">
            <a:off x="6112577" y="4046503"/>
            <a:ext cx="2085968" cy="195282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Connettore diritto 64"/>
          <p:cNvCxnSpPr/>
          <p:nvPr/>
        </p:nvCxnSpPr>
        <p:spPr>
          <a:xfrm flipH="1">
            <a:off x="5906901" y="4030275"/>
            <a:ext cx="1239496" cy="196905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1816680" y="570675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UTP</a:t>
            </a:r>
          </a:p>
        </p:txBody>
      </p:sp>
      <p:cxnSp>
        <p:nvCxnSpPr>
          <p:cNvPr id="67" name="Connettore diritto 66"/>
          <p:cNvCxnSpPr/>
          <p:nvPr/>
        </p:nvCxnSpPr>
        <p:spPr>
          <a:xfrm flipV="1">
            <a:off x="6766985" y="6337306"/>
            <a:ext cx="2466988" cy="60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5051294" y="560063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UTP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7890558" y="581315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in fibra</a:t>
            </a:r>
          </a:p>
        </p:txBody>
      </p:sp>
      <p:sp>
        <p:nvSpPr>
          <p:cNvPr id="70" name="Rettangolo arrotondato 69"/>
          <p:cNvSpPr/>
          <p:nvPr/>
        </p:nvSpPr>
        <p:spPr>
          <a:xfrm>
            <a:off x="6918420" y="917077"/>
            <a:ext cx="2982950" cy="722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Infiniband</a:t>
            </a:r>
          </a:p>
        </p:txBody>
      </p:sp>
      <p:cxnSp>
        <p:nvCxnSpPr>
          <p:cNvPr id="71" name="Connettore diritto 70"/>
          <p:cNvCxnSpPr/>
          <p:nvPr/>
        </p:nvCxnSpPr>
        <p:spPr>
          <a:xfrm>
            <a:off x="6434205" y="1168014"/>
            <a:ext cx="484215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nettore diritto 71"/>
          <p:cNvCxnSpPr>
            <a:endCxn id="70" idx="1"/>
          </p:cNvCxnSpPr>
          <p:nvPr/>
        </p:nvCxnSpPr>
        <p:spPr>
          <a:xfrm flipV="1">
            <a:off x="6410231" y="1278322"/>
            <a:ext cx="508189" cy="870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Segnaposto data 4"/>
          <p:cNvSpPr>
            <a:spLocks noGrp="1"/>
          </p:cNvSpPr>
          <p:nvPr>
            <p:ph type="dt" sz="half" idx="10"/>
          </p:nvPr>
        </p:nvSpPr>
        <p:spPr>
          <a:xfrm>
            <a:off x="278694" y="6380046"/>
            <a:ext cx="2743200" cy="365125"/>
          </a:xfrm>
        </p:spPr>
        <p:txBody>
          <a:bodyPr/>
          <a:lstStyle/>
          <a:p>
            <a:r>
              <a:rPr lang="it-IT" dirty="0"/>
              <a:t>Riunione Telematica – aprile 2020</a:t>
            </a:r>
          </a:p>
        </p:txBody>
      </p:sp>
      <p:sp>
        <p:nvSpPr>
          <p:cNvPr id="7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693263" y="6487085"/>
            <a:ext cx="4114800" cy="365125"/>
          </a:xfrm>
        </p:spPr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4C3E3B-CA28-2640-8C42-4E498BACB7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400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Microsoft Office PowerPoint</Application>
  <PresentationFormat>Widescreen</PresentationFormat>
  <Paragraphs>445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Symbol</vt:lpstr>
      <vt:lpstr>Times New Roman</vt:lpstr>
      <vt:lpstr>TimesNewRomanPSMT</vt:lpstr>
      <vt:lpstr>Tema di Office</vt:lpstr>
      <vt:lpstr>La nuova gara UNINA</vt:lpstr>
      <vt:lpstr>Quadro sinottico impegni UNINA</vt:lpstr>
      <vt:lpstr>La nuova (ed ultima) gara UNINA</vt:lpstr>
      <vt:lpstr>Lotto 1 (switch)</vt:lpstr>
      <vt:lpstr>Lotto 1: caratteristiche</vt:lpstr>
      <vt:lpstr>Connessioni e configurazione</vt:lpstr>
      <vt:lpstr>Criteri</vt:lpstr>
      <vt:lpstr>Lotto 2: server con GPU</vt:lpstr>
      <vt:lpstr>Il cluster Infiniband con GPU – 32 nodi</vt:lpstr>
      <vt:lpstr>I singoli nodi</vt:lpstr>
      <vt:lpstr>Criteri</vt:lpstr>
      <vt:lpstr>Lotto 3: storage</vt:lpstr>
      <vt:lpstr>Criteri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2019-09-20T12:52:27Z</dcterms:created>
  <dcterms:modified xsi:type="dcterms:W3CDTF">2020-04-16T12:39:27Z</dcterms:modified>
</cp:coreProperties>
</file>