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62" r:id="rId3"/>
    <p:sldId id="330" r:id="rId4"/>
    <p:sldId id="368" r:id="rId5"/>
    <p:sldId id="371" r:id="rId6"/>
    <p:sldId id="372" r:id="rId7"/>
    <p:sldId id="353" r:id="rId8"/>
    <p:sldId id="313" r:id="rId9"/>
    <p:sldId id="339" r:id="rId10"/>
    <p:sldId id="333" r:id="rId11"/>
    <p:sldId id="332" r:id="rId12"/>
    <p:sldId id="355" r:id="rId13"/>
    <p:sldId id="321" r:id="rId14"/>
    <p:sldId id="370" r:id="rId15"/>
    <p:sldId id="340" r:id="rId16"/>
    <p:sldId id="363" r:id="rId17"/>
    <p:sldId id="354" r:id="rId18"/>
    <p:sldId id="369" r:id="rId19"/>
    <p:sldId id="36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/>
    <p:restoredTop sz="94830"/>
  </p:normalViewPr>
  <p:slideViewPr>
    <p:cSldViewPr snapToGrid="0" snapToObjects="1">
      <p:cViewPr varScale="1">
        <p:scale>
          <a:sx n="117" d="100"/>
          <a:sy n="117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anpaolocarlino/Documents/PON/IBISCO/Schede/IBISCO%20Schede-v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anpaolocarlino/Documents/PON/IBISCO/Schede/IBISCO%20Schede-v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dirty="0"/>
              <a:t>Profilo</a:t>
            </a:r>
            <a:r>
              <a:rPr lang="it-IT" baseline="0" dirty="0"/>
              <a:t> Finanziario - zoom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Somma Ass. o Var.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Finanziario'!$E$9:$E$20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705913.98</c:v>
                </c:pt>
                <c:pt idx="5">
                  <c:v>196560</c:v>
                </c:pt>
                <c:pt idx="6">
                  <c:v>0</c:v>
                </c:pt>
                <c:pt idx="7">
                  <c:v>0</c:v>
                </c:pt>
                <c:pt idx="8">
                  <c:v>87050</c:v>
                </c:pt>
                <c:pt idx="9">
                  <c:v>150300</c:v>
                </c:pt>
                <c:pt idx="10">
                  <c:v>0</c:v>
                </c:pt>
                <c:pt idx="11">
                  <c:v>711717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B-574F-B2D5-40AF98E5F4B6}"/>
            </c:ext>
          </c:extLst>
        </c:ser>
        <c:ser>
          <c:idx val="2"/>
          <c:order val="1"/>
          <c:tx>
            <c:v>Spesa Fatturata + IVA</c:v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Finanziario'!$G$9:$G$20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125856.41999999998</c:v>
                </c:pt>
                <c:pt idx="4">
                  <c:v>652740.26</c:v>
                </c:pt>
                <c:pt idx="5">
                  <c:v>0</c:v>
                </c:pt>
                <c:pt idx="6">
                  <c:v>196252.76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B-574F-B2D5-40AF98E5F4B6}"/>
            </c:ext>
          </c:extLst>
        </c:ser>
        <c:ser>
          <c:idx val="3"/>
          <c:order val="2"/>
          <c:tx>
            <c:v>Previsione Spesa</c:v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Finanziario'!$H$9:$H$20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82940.479999999996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B-574F-B2D5-40AF98E5F4B6}"/>
            </c:ext>
          </c:extLst>
        </c:ser>
        <c:ser>
          <c:idx val="1"/>
          <c:order val="3"/>
          <c:tx>
            <c:v>Somma Rendicontata</c:v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Finanziario'!$I$9:$I$20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901671.4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B-574F-B2D5-40AF98E5F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91412991"/>
        <c:axId val="1591363135"/>
      </c:barChart>
      <c:catAx>
        <c:axId val="1591412991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1363135"/>
        <c:crosses val="autoZero"/>
        <c:auto val="1"/>
        <c:lblAlgn val="ctr"/>
        <c:lblOffset val="100"/>
        <c:noMultiLvlLbl val="0"/>
      </c:catAx>
      <c:valAx>
        <c:axId val="159136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141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Profilo Finanziario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Spesa Ass. o Var.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Finanziario'!$E$5:$E$36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705913.98</c:v>
                </c:pt>
                <c:pt idx="9">
                  <c:v>196560</c:v>
                </c:pt>
                <c:pt idx="10">
                  <c:v>0</c:v>
                </c:pt>
                <c:pt idx="11">
                  <c:v>0</c:v>
                </c:pt>
                <c:pt idx="12">
                  <c:v>87050</c:v>
                </c:pt>
                <c:pt idx="13">
                  <c:v>150300</c:v>
                </c:pt>
                <c:pt idx="14">
                  <c:v>0</c:v>
                </c:pt>
                <c:pt idx="15">
                  <c:v>711717</c:v>
                </c:pt>
                <c:pt idx="16">
                  <c:v>428370</c:v>
                </c:pt>
                <c:pt idx="17">
                  <c:v>2439760</c:v>
                </c:pt>
                <c:pt idx="18">
                  <c:v>1024180</c:v>
                </c:pt>
                <c:pt idx="19">
                  <c:v>3180870</c:v>
                </c:pt>
                <c:pt idx="20">
                  <c:v>1540769.62</c:v>
                </c:pt>
                <c:pt idx="21">
                  <c:v>1778760</c:v>
                </c:pt>
                <c:pt idx="22">
                  <c:v>2413350</c:v>
                </c:pt>
                <c:pt idx="23">
                  <c:v>1937460</c:v>
                </c:pt>
                <c:pt idx="24">
                  <c:v>2097740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7-2444-A5C7-3C2B90AAE5E0}"/>
            </c:ext>
          </c:extLst>
        </c:ser>
        <c:ser>
          <c:idx val="2"/>
          <c:order val="1"/>
          <c:tx>
            <c:v>Spesa Fatturata + IVA</c:v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Finanziario'!$G$5:$G$36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125856.41999999998</c:v>
                </c:pt>
                <c:pt idx="8">
                  <c:v>652740.26</c:v>
                </c:pt>
                <c:pt idx="9">
                  <c:v>0</c:v>
                </c:pt>
                <c:pt idx="10">
                  <c:v>196252.76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7-2444-A5C7-3C2B90AAE5E0}"/>
            </c:ext>
          </c:extLst>
        </c:ser>
        <c:ser>
          <c:idx val="4"/>
          <c:order val="2"/>
          <c:tx>
            <c:v>Previsione Spesa</c:v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Finanziario'!$H$5:$H$36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82940.479999999996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428370</c:v>
                </c:pt>
                <c:pt idx="17">
                  <c:v>256020</c:v>
                </c:pt>
                <c:pt idx="18">
                  <c:v>38980</c:v>
                </c:pt>
                <c:pt idx="19">
                  <c:v>1115430</c:v>
                </c:pt>
                <c:pt idx="20">
                  <c:v>20470</c:v>
                </c:pt>
                <c:pt idx="21">
                  <c:v>3703620</c:v>
                </c:pt>
                <c:pt idx="22">
                  <c:v>3188300</c:v>
                </c:pt>
                <c:pt idx="23">
                  <c:v>2768000</c:v>
                </c:pt>
                <c:pt idx="24">
                  <c:v>5222061.9600000009</c:v>
                </c:pt>
                <c:pt idx="25">
                  <c:v>0</c:v>
                </c:pt>
                <c:pt idx="26">
                  <c:v>860390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7-2444-A5C7-3C2B90AAE5E0}"/>
            </c:ext>
          </c:extLst>
        </c:ser>
        <c:ser>
          <c:idx val="3"/>
          <c:order val="3"/>
          <c:tx>
            <c:v>Somma Rendicontata</c:v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Finanziario'!$I$5:$I$36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901671.4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7-2444-A5C7-3C2B90AAE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03309311"/>
        <c:axId val="1336321423"/>
      </c:barChart>
      <c:catAx>
        <c:axId val="160330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321423"/>
        <c:crosses val="autoZero"/>
        <c:auto val="1"/>
        <c:lblAlgn val="ctr"/>
        <c:lblOffset val="100"/>
        <c:noMultiLvlLbl val="0"/>
      </c:catAx>
      <c:valAx>
        <c:axId val="1336321423"/>
        <c:scaling>
          <c:orientation val="minMax"/>
          <c:max val="7000000"/>
          <c:min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3309311"/>
        <c:crosses val="autoZero"/>
        <c:crossBetween val="between"/>
        <c:majorUnit val="50000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FFD4-A7E0-8B49-B1AF-B8B2EB978813}" type="datetimeFigureOut">
              <a:rPr lang="it-IT" smtClean="0"/>
              <a:t>25/04/20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A4D6-1DEF-5447-8901-10FD96744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5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6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19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99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64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53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06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59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5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9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28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15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92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084444" cy="365125"/>
          </a:xfrm>
        </p:spPr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8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Comitato Scientifico IBiSCo - 24/04/20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6824" y="1940864"/>
            <a:ext cx="10314257" cy="1752159"/>
          </a:xfrm>
        </p:spPr>
        <p:txBody>
          <a:bodyPr>
            <a:normAutofit/>
          </a:bodyPr>
          <a:lstStyle/>
          <a:p>
            <a:r>
              <a:rPr lang="it-IT" dirty="0" err="1"/>
              <a:t>I.Bi.S.Co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Stato attività 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6787" y="5377728"/>
            <a:ext cx="9634330" cy="1101449"/>
          </a:xfrm>
        </p:spPr>
        <p:txBody>
          <a:bodyPr>
            <a:noAutofit/>
          </a:bodyPr>
          <a:lstStyle/>
          <a:p>
            <a:r>
              <a:rPr lang="it-IT" sz="2000" dirty="0"/>
              <a:t>Riunione Comitato Scientifico</a:t>
            </a:r>
          </a:p>
          <a:p>
            <a:r>
              <a:rPr lang="it-IT" sz="2000" dirty="0"/>
              <a:t>G. Carlino – INFN Napoli      </a:t>
            </a:r>
          </a:p>
          <a:p>
            <a:r>
              <a:rPr lang="it-IT" sz="2000" dirty="0"/>
              <a:t>24/4/2020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8E4B3-0D19-224E-BFCC-1EC94C48723D}"/>
              </a:ext>
            </a:extLst>
          </p:cNvPr>
          <p:cNvSpPr txBox="1"/>
          <p:nvPr/>
        </p:nvSpPr>
        <p:spPr>
          <a:xfrm>
            <a:off x="12049432" y="1342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22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in previsione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10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2435"/>
              </p:ext>
            </p:extLst>
          </p:nvPr>
        </p:nvGraphicFramePr>
        <p:xfrm>
          <a:off x="1803399" y="1814627"/>
          <a:ext cx="85852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90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1012783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2107128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1238560"/>
                    </a:ext>
                  </a:extLst>
                </a:gridCol>
              </a:tblGrid>
              <a:tr h="49522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Tempistica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CT-12-CAL-INFN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mepa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Virtualizzazione CT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230.580 €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7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BA-03-IMP-INFN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mepa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Rack 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35.140 €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Mese fine 12/20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7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BA-04-IMP-INFN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mepa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PDU 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21.870 €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Mese fine 12/20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8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BA-14-NET-INFN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Switch 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28.060 €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Mese fine 11/20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6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CT-05-NET-INFN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Switch CT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9.220 €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Uscita convenzione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9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BA-16-IMP-UNIBA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Antincendio UNIBA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 27.220 €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 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5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NA-01-IMP-INFN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Rack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20.470 €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8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NA-12-IMP-INFN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Telecontrollo CED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38.980 €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500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96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Tempistica acquisti con procedura aperta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11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292BDC-89D6-A942-BE00-D3C2A1A23342}"/>
              </a:ext>
            </a:extLst>
          </p:cNvPr>
          <p:cNvSpPr txBox="1"/>
          <p:nvPr/>
        </p:nvSpPr>
        <p:spPr>
          <a:xfrm>
            <a:off x="1473798" y="1185704"/>
            <a:ext cx="93787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FF0000"/>
                </a:solidFill>
              </a:rPr>
              <a:t>Impossibile fare un cronoprogramma preciso delle gare</a:t>
            </a:r>
            <a:r>
              <a:rPr lang="it-IT" sz="2200" dirty="0"/>
              <a:t> </a:t>
            </a:r>
          </a:p>
          <a:p>
            <a:endParaRPr lang="it-IT" sz="2200" dirty="0"/>
          </a:p>
          <a:p>
            <a:r>
              <a:rPr lang="it-IT" sz="2200" dirty="0"/>
              <a:t>Incertezze: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/>
              <a:t>Tempi di preparazione capitolato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/>
              <a:t>Interazione con AC prima della delibera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/>
              <a:t>Tempi della procedura</a:t>
            </a:r>
          </a:p>
          <a:p>
            <a:pPr marL="457200" indent="-457200">
              <a:buFont typeface="+mj-lt"/>
              <a:buAutoNum type="arabicPeriod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70C0"/>
                </a:solidFill>
              </a:rPr>
              <a:t>1  richiede almeno 2 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70C0"/>
                </a:solidFill>
              </a:rPr>
              <a:t>2+3 richiedono almeno 12 mesi</a:t>
            </a:r>
          </a:p>
          <a:p>
            <a:r>
              <a:rPr lang="it-IT" sz="2200" dirty="0">
                <a:solidFill>
                  <a:srgbClr val="0070C0"/>
                </a:solidFill>
              </a:rPr>
              <a:t>Totale procedura almeno 15 mesi (ipotesi ottimistica)</a:t>
            </a:r>
          </a:p>
          <a:p>
            <a:endParaRPr lang="it-IT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FF0000"/>
                </a:solidFill>
              </a:rPr>
              <a:t> Le procedure di gara devono partire al massimo dopo l’estate, mese 15/16 (settembre/ottobre 2020) per terminare non prima del mese 27/28 (settembre/ottobre 2021) </a:t>
            </a:r>
            <a:r>
              <a:rPr lang="it-IT" sz="2200" dirty="0"/>
              <a:t>(fine progetto mese 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FF0000"/>
                </a:solidFill>
              </a:rPr>
              <a:t>La preparazione del capitolato deve quindi iniziare in primavera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2F9309-7DFF-FC40-A929-C417EB04479D}"/>
              </a:ext>
            </a:extLst>
          </p:cNvPr>
          <p:cNvSpPr txBox="1"/>
          <p:nvPr/>
        </p:nvSpPr>
        <p:spPr>
          <a:xfrm rot="20879399">
            <a:off x="8058167" y="2075205"/>
            <a:ext cx="314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Riunione Febbraio 2020</a:t>
            </a:r>
          </a:p>
        </p:txBody>
      </p:sp>
    </p:spTree>
    <p:extLst>
      <p:ext uri="{BB962C8B-B14F-4D97-AF65-F5344CB8AC3E}">
        <p14:creationId xmlns:p14="http://schemas.microsoft.com/office/powerpoint/2010/main" val="296403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Procedure aperte in previsione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12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DFF603F-F7C0-2C46-92C3-31CB4C688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67708"/>
              </p:ext>
            </p:extLst>
          </p:nvPr>
        </p:nvGraphicFramePr>
        <p:xfrm>
          <a:off x="1590371" y="1900717"/>
          <a:ext cx="9011258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308">
                  <a:extLst>
                    <a:ext uri="{9D8B030D-6E8A-4147-A177-3AD203B41FA5}">
                      <a16:colId xmlns:a16="http://schemas.microsoft.com/office/drawing/2014/main" val="3185270608"/>
                    </a:ext>
                  </a:extLst>
                </a:gridCol>
                <a:gridCol w="2931979">
                  <a:extLst>
                    <a:ext uri="{9D8B030D-6E8A-4147-A177-3AD203B41FA5}">
                      <a16:colId xmlns:a16="http://schemas.microsoft.com/office/drawing/2014/main" val="3129902404"/>
                    </a:ext>
                  </a:extLst>
                </a:gridCol>
                <a:gridCol w="2004637">
                  <a:extLst>
                    <a:ext uri="{9D8B030D-6E8A-4147-A177-3AD203B41FA5}">
                      <a16:colId xmlns:a16="http://schemas.microsoft.com/office/drawing/2014/main" val="3676349636"/>
                    </a:ext>
                  </a:extLst>
                </a:gridCol>
                <a:gridCol w="1606334">
                  <a:extLst>
                    <a:ext uri="{9D8B030D-6E8A-4147-A177-3AD203B41FA5}">
                      <a16:colId xmlns:a16="http://schemas.microsoft.com/office/drawing/2014/main" val="554532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Avvio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84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CPU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BA-01-CAL / BA-06-CAL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1.769.620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6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STORAGE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BA-07-STO / BA-08-STO / BA-11-STO / BA-12-STO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1.655.770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1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STORAGE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NA-05-STO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1.202.430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 AC 06/20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CPU e STORAGE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CT-01-CAL / CT-02-STO / CT-07-CAL / CT-08-STO / CT-10-CAL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1.632.713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6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TAPE LIBRARY UNIBA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BA-19-STO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651.700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5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8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13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Variazioni tipo A effettuate nel SAL 5 (4/20)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6E1400-8E7A-C548-B7FF-6FE0CD74BF4F}"/>
              </a:ext>
            </a:extLst>
          </p:cNvPr>
          <p:cNvSpPr txBox="1"/>
          <p:nvPr/>
        </p:nvSpPr>
        <p:spPr>
          <a:xfrm>
            <a:off x="1473798" y="1241948"/>
            <a:ext cx="92983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Tipo A</a:t>
            </a:r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dirty="0"/>
          </a:p>
          <a:p>
            <a:endParaRPr lang="it-IT" sz="20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2CE925-FAF2-F545-98D8-E6C6991C4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86826"/>
              </p:ext>
            </p:extLst>
          </p:nvPr>
        </p:nvGraphicFramePr>
        <p:xfrm>
          <a:off x="435429" y="1227580"/>
          <a:ext cx="11440885" cy="450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2">
                  <a:extLst>
                    <a:ext uri="{9D8B030D-6E8A-4147-A177-3AD203B41FA5}">
                      <a16:colId xmlns:a16="http://schemas.microsoft.com/office/drawing/2014/main" val="1203787382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22834405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008432339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val="3540177853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0115692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38725645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1086730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originale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variato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Diff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45791"/>
                  </a:ext>
                </a:extLst>
              </a:tr>
              <a:tr h="314907">
                <a:tc>
                  <a:txBody>
                    <a:bodyPr/>
                    <a:lstStyle/>
                    <a:p>
                      <a:r>
                        <a:rPr lang="it-IT" sz="1400" dirty="0"/>
                        <a:t>BA-03-IMP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Rack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35.140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71997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r>
                        <a:rPr lang="it-IT" sz="1400" dirty="0"/>
                        <a:t>BA-04-IMP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PDU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21.870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77213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r>
                        <a:rPr lang="it-IT" sz="1400" dirty="0"/>
                        <a:t>BA-10-NET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Firewall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69.540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12582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r>
                        <a:rPr lang="it-IT" sz="1400" dirty="0"/>
                        <a:t>BA-14-NET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Switch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28.060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57053"/>
                  </a:ext>
                </a:extLst>
              </a:tr>
              <a:tr h="327693">
                <a:tc>
                  <a:txBody>
                    <a:bodyPr/>
                    <a:lstStyle/>
                    <a:p>
                      <a:r>
                        <a:rPr lang="it-IT" sz="1400" dirty="0"/>
                        <a:t>BA-23-CAL / BA-24-STO / BA-25-CAL / BA-26-NET / BA-27-STO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IREA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12 - 18 - 24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3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BA-20-CAL / BA-28-CAL / BA-21-NET / BA-22-NET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UNIBA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 –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3228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r>
                        <a:rPr lang="it-IT" sz="1400" dirty="0"/>
                        <a:t>NA-13-IMP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Impianti 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143.840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151.000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28865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r>
                        <a:rPr lang="it-IT" sz="1400" dirty="0"/>
                        <a:t>NA-19-NET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Rete 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65.490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792168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r>
                        <a:rPr lang="it-IT" sz="1400" dirty="0"/>
                        <a:t>NA-30-NET / NA-32-NET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Cablaggio 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–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4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NA-24-CAL / NA-25-NET / NA-26-NET / NA-27-STO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–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5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NA-28-CAL / NA-29-NET / NA-31-STO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–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3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2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14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Variazioni tipo C effettuate nel SAL 5 (4/20)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2CE925-FAF2-F545-98D8-E6C6991C4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54267"/>
              </p:ext>
            </p:extLst>
          </p:nvPr>
        </p:nvGraphicFramePr>
        <p:xfrm>
          <a:off x="2033195" y="1060074"/>
          <a:ext cx="8747166" cy="529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3">
                  <a:extLst>
                    <a:ext uri="{9D8B030D-6E8A-4147-A177-3AD203B41FA5}">
                      <a16:colId xmlns:a16="http://schemas.microsoft.com/office/drawing/2014/main" val="1203787382"/>
                    </a:ext>
                  </a:extLst>
                </a:gridCol>
                <a:gridCol w="1492626">
                  <a:extLst>
                    <a:ext uri="{9D8B030D-6E8A-4147-A177-3AD203B41FA5}">
                      <a16:colId xmlns:a16="http://schemas.microsoft.com/office/drawing/2014/main" val="2228344057"/>
                    </a:ext>
                  </a:extLst>
                </a:gridCol>
                <a:gridCol w="1270659">
                  <a:extLst>
                    <a:ext uri="{9D8B030D-6E8A-4147-A177-3AD203B41FA5}">
                      <a16:colId xmlns:a16="http://schemas.microsoft.com/office/drawing/2014/main" val="3008432339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3540177853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3901156925"/>
                    </a:ext>
                  </a:extLst>
                </a:gridCol>
                <a:gridCol w="1349535">
                  <a:extLst>
                    <a:ext uri="{9D8B030D-6E8A-4147-A177-3AD203B41FA5}">
                      <a16:colId xmlns:a16="http://schemas.microsoft.com/office/drawing/2014/main" val="323872564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Rete BA-CT-LNF-NA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8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 Originarie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 Variate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originale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variato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45791"/>
                  </a:ext>
                </a:extLst>
              </a:tr>
              <a:tr h="31490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BA-09-NET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198.220.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71997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BA-29-NET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21.870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77213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BA-30-NET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549.580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12582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CT-03-NET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43.520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57053"/>
                  </a:ext>
                </a:extLst>
              </a:tr>
              <a:tr h="327693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CT-06-NET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66.540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3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CT-11-NET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334.000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 </a:t>
                      </a:r>
                      <a:r>
                        <a:rPr lang="it-IT" sz="14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3228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CT-13-NET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444.060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28865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LNF-O2-NET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106.020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4176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LNF-06-NET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106.200 €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067403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NA-06-NET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49.100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792168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NA-08-NET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233.580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4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NA-34-NET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351.360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5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NA-35-NET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634.040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3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02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15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Ricapitolo Variazioni al SAL 5 (4/20)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6E1400-8E7A-C548-B7FF-6FE0CD74BF4F}"/>
              </a:ext>
            </a:extLst>
          </p:cNvPr>
          <p:cNvSpPr txBox="1"/>
          <p:nvPr/>
        </p:nvSpPr>
        <p:spPr>
          <a:xfrm>
            <a:off x="2055420" y="1031815"/>
            <a:ext cx="92983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Tipo A</a:t>
            </a:r>
          </a:p>
          <a:p>
            <a:pPr lvl="1"/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sz="2000" dirty="0"/>
          </a:p>
          <a:p>
            <a:r>
              <a:rPr lang="it-IT" sz="2000" b="1" dirty="0"/>
              <a:t>Tipo C  </a:t>
            </a:r>
            <a:r>
              <a:rPr lang="it-IT" sz="2000" dirty="0"/>
              <a:t> </a:t>
            </a:r>
          </a:p>
          <a:p>
            <a:endParaRPr lang="it-IT" sz="2000" dirty="0"/>
          </a:p>
          <a:p>
            <a:endParaRPr lang="it-IT" sz="20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7F527B3-C9DF-524A-AE11-AD211C064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66900"/>
              </p:ext>
            </p:extLst>
          </p:nvPr>
        </p:nvGraphicFramePr>
        <p:xfrm>
          <a:off x="3576239" y="1140567"/>
          <a:ext cx="53827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23">
                  <a:extLst>
                    <a:ext uri="{9D8B030D-6E8A-4147-A177-3AD203B41FA5}">
                      <a16:colId xmlns:a16="http://schemas.microsoft.com/office/drawing/2014/main" val="4205844994"/>
                    </a:ext>
                  </a:extLst>
                </a:gridCol>
                <a:gridCol w="1325781">
                  <a:extLst>
                    <a:ext uri="{9D8B030D-6E8A-4147-A177-3AD203B41FA5}">
                      <a16:colId xmlns:a16="http://schemas.microsoft.com/office/drawing/2014/main" val="1634909791"/>
                    </a:ext>
                  </a:extLst>
                </a:gridCol>
                <a:gridCol w="1478810">
                  <a:extLst>
                    <a:ext uri="{9D8B030D-6E8A-4147-A177-3AD203B41FA5}">
                      <a16:colId xmlns:a16="http://schemas.microsoft.com/office/drawing/2014/main" val="598580883"/>
                    </a:ext>
                  </a:extLst>
                </a:gridCol>
                <a:gridCol w="1492990">
                  <a:extLst>
                    <a:ext uri="{9D8B030D-6E8A-4147-A177-3AD203B41FA5}">
                      <a16:colId xmlns:a16="http://schemas.microsoft.com/office/drawing/2014/main" val="361144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# Variazioni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Differenza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Prospettiva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- 4.370,00 €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- 4.370,00 €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7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- 17.360,00 €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6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- 4.566,02 €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- 4.566,02 €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9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UNIBA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5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- 18.303,38 €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- 13,38 €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7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Totale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-44.599, 40 €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- 8.949,40 €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9972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6E5ED0D-D507-B44A-8CD5-4C00D0365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99022"/>
              </p:ext>
            </p:extLst>
          </p:nvPr>
        </p:nvGraphicFramePr>
        <p:xfrm>
          <a:off x="4298371" y="4785904"/>
          <a:ext cx="376942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6">
                  <a:extLst>
                    <a:ext uri="{9D8B030D-6E8A-4147-A177-3AD203B41FA5}">
                      <a16:colId xmlns:a16="http://schemas.microsoft.com/office/drawing/2014/main" val="603065114"/>
                    </a:ext>
                  </a:extLst>
                </a:gridCol>
                <a:gridCol w="1292822">
                  <a:extLst>
                    <a:ext uri="{9D8B030D-6E8A-4147-A177-3AD203B41FA5}">
                      <a16:colId xmlns:a16="http://schemas.microsoft.com/office/drawing/2014/main" val="1684596120"/>
                    </a:ext>
                  </a:extLst>
                </a:gridCol>
                <a:gridCol w="1425039">
                  <a:extLst>
                    <a:ext uri="{9D8B030D-6E8A-4147-A177-3AD203B41FA5}">
                      <a16:colId xmlns:a16="http://schemas.microsoft.com/office/drawing/2014/main" val="271580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# Variazioni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# Schede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8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66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81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65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16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289" y="327826"/>
            <a:ext cx="9909882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Rendicontazioni nel SAL 5 (4/20) e SAL 6 (6/20)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6E1400-8E7A-C548-B7FF-6FE0CD74BF4F}"/>
              </a:ext>
            </a:extLst>
          </p:cNvPr>
          <p:cNvSpPr txBox="1"/>
          <p:nvPr/>
        </p:nvSpPr>
        <p:spPr>
          <a:xfrm>
            <a:off x="1694289" y="1685181"/>
            <a:ext cx="8489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000" dirty="0">
                <a:sym typeface="Wingdings" pitchFamily="2" charset="2"/>
              </a:rPr>
              <a:t>Beni rendicontabili nel SAL 5 attuale, ma da spostare al SAL 6 per il problema con la registrazione delle variazioni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LNF-01-CAL-INFN</a:t>
            </a:r>
            <a:r>
              <a:rPr lang="it-IT" sz="2000" dirty="0">
                <a:sym typeface="Wingdings" pitchFamily="2" charset="2"/>
              </a:rPr>
              <a:t> – server in convenzione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NA-14-CAL-UNINA</a:t>
            </a:r>
            <a:r>
              <a:rPr lang="it-IT" sz="2000" dirty="0">
                <a:sym typeface="Wingdings" pitchFamily="2" charset="2"/>
              </a:rPr>
              <a:t> – CPU in convenzione (2 acquisti)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NA-18-CAL-UNINA</a:t>
            </a:r>
            <a:r>
              <a:rPr lang="it-IT" sz="2000" dirty="0">
                <a:sym typeface="Wingdings" pitchFamily="2" charset="2"/>
              </a:rPr>
              <a:t> – server in convenzione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NA-10-CAL-INFN</a:t>
            </a:r>
            <a:r>
              <a:rPr lang="it-IT" sz="2000" dirty="0">
                <a:sym typeface="Wingdings" pitchFamily="2" charset="2"/>
              </a:rPr>
              <a:t> – server in convenzione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ym typeface="Wingdings" pitchFamily="2" charset="2"/>
            </a:endParaRPr>
          </a:p>
          <a:p>
            <a:pPr lvl="1"/>
            <a:r>
              <a:rPr lang="it-IT" sz="2000" dirty="0">
                <a:sym typeface="Wingdings" pitchFamily="2" charset="2"/>
              </a:rPr>
              <a:t>Beni da rendicontare nel SAL 6 (6/20):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BA-02-CAL-INFN</a:t>
            </a:r>
            <a:r>
              <a:rPr lang="it-IT" sz="2000" dirty="0">
                <a:sym typeface="Wingdings" pitchFamily="2" charset="2"/>
              </a:rPr>
              <a:t> – server in convenzione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NA-33-CAL-INFN</a:t>
            </a:r>
            <a:r>
              <a:rPr lang="it-IT" sz="2000" dirty="0">
                <a:sym typeface="Wingdings" pitchFamily="2" charset="2"/>
              </a:rPr>
              <a:t> – server multi-core in convenzione </a:t>
            </a:r>
          </a:p>
          <a:p>
            <a:pPr lvl="1"/>
            <a:r>
              <a:rPr lang="it-IT" sz="2000" dirty="0">
                <a:sym typeface="Wingdings" pitchFamily="2" charset="2"/>
              </a:rPr>
              <a:t>ritardo nel pagamento della fornitura per l’impossibilità di installare i server a marzo causa covid19</a:t>
            </a:r>
          </a:p>
        </p:txBody>
      </p:sp>
    </p:spTree>
    <p:extLst>
      <p:ext uri="{BB962C8B-B14F-4D97-AF65-F5344CB8AC3E}">
        <p14:creationId xmlns:p14="http://schemas.microsoft.com/office/powerpoint/2010/main" val="109497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Profilo Finanziario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17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090E84A-0697-A542-9875-EA90C5B76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4089"/>
              </p:ext>
            </p:extLst>
          </p:nvPr>
        </p:nvGraphicFramePr>
        <p:xfrm>
          <a:off x="1674202" y="1045952"/>
          <a:ext cx="884359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066">
                  <a:extLst>
                    <a:ext uri="{9D8B030D-6E8A-4147-A177-3AD203B41FA5}">
                      <a16:colId xmlns:a16="http://schemas.microsoft.com/office/drawing/2014/main" val="508143018"/>
                    </a:ext>
                  </a:extLst>
                </a:gridCol>
                <a:gridCol w="1521555">
                  <a:extLst>
                    <a:ext uri="{9D8B030D-6E8A-4147-A177-3AD203B41FA5}">
                      <a16:colId xmlns:a16="http://schemas.microsoft.com/office/drawing/2014/main" val="1935739684"/>
                    </a:ext>
                  </a:extLst>
                </a:gridCol>
                <a:gridCol w="1503410">
                  <a:extLst>
                    <a:ext uri="{9D8B030D-6E8A-4147-A177-3AD203B41FA5}">
                      <a16:colId xmlns:a16="http://schemas.microsoft.com/office/drawing/2014/main" val="1757170147"/>
                    </a:ext>
                  </a:extLst>
                </a:gridCol>
                <a:gridCol w="1746212">
                  <a:extLst>
                    <a:ext uri="{9D8B030D-6E8A-4147-A177-3AD203B41FA5}">
                      <a16:colId xmlns:a16="http://schemas.microsoft.com/office/drawing/2014/main" val="1089869325"/>
                    </a:ext>
                  </a:extLst>
                </a:gridCol>
                <a:gridCol w="1579351">
                  <a:extLst>
                    <a:ext uri="{9D8B030D-6E8A-4147-A177-3AD203B41FA5}">
                      <a16:colId xmlns:a16="http://schemas.microsoft.com/office/drawing/2014/main" val="169756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Somma         </a:t>
                      </a:r>
                      <a:r>
                        <a:rPr lang="it-IT" sz="1600" dirty="0" err="1"/>
                        <a:t>Ass</a:t>
                      </a:r>
                      <a:r>
                        <a:rPr lang="it-IT" sz="1600" dirty="0"/>
                        <a:t>. e </a:t>
                      </a:r>
                      <a:r>
                        <a:rPr lang="it-IT" sz="1600" dirty="0" err="1"/>
                        <a:t>Var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Spesa Fatturata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Spesa Fatturata + 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Somma Rendicontata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6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Gennaio 2020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103.161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2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Febbraio 2020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535.033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125.856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5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Marzo 2020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705.914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652.740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Aprile 2020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196.560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161.018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6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Maggio 2020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196.253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8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Giugno 2020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901.671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1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Totale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902.474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799.212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974.849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901.671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 (5%)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18313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6B80F5E-AC4D-7448-B8D6-8F9ED3249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667675"/>
              </p:ext>
            </p:extLst>
          </p:nvPr>
        </p:nvGraphicFramePr>
        <p:xfrm>
          <a:off x="2619374" y="4311651"/>
          <a:ext cx="6953249" cy="21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417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Profilo Finanziario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1D358BB-D221-8144-9D22-16F12ADE1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7741"/>
              </p:ext>
            </p:extLst>
          </p:nvPr>
        </p:nvGraphicFramePr>
        <p:xfrm>
          <a:off x="1368050" y="1080971"/>
          <a:ext cx="7728857" cy="381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FF590AE6-167C-1E47-B42E-75325452F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150" y="5084525"/>
            <a:ext cx="8775700" cy="889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CC7BE4-4043-7548-9F05-3AAF4A4F6995}"/>
              </a:ext>
            </a:extLst>
          </p:cNvPr>
          <p:cNvSpPr txBox="1"/>
          <p:nvPr/>
        </p:nvSpPr>
        <p:spPr>
          <a:xfrm>
            <a:off x="9437914" y="1951672"/>
            <a:ext cx="2340429" cy="14773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/>
              <a:t>Necessario sincronizzare il cronoprogramma della </a:t>
            </a:r>
            <a:r>
              <a:rPr lang="it-IT" sz="1500" dirty="0">
                <a:solidFill>
                  <a:srgbClr val="FF0000"/>
                </a:solidFill>
              </a:rPr>
              <a:t>Previsione Spesa </a:t>
            </a:r>
            <a:r>
              <a:rPr lang="it-IT" sz="1500" dirty="0"/>
              <a:t>con quello della 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</a:rPr>
              <a:t>Somma Assentita o Variata </a:t>
            </a:r>
            <a:r>
              <a:rPr lang="it-IT" sz="1500" dirty="0"/>
              <a:t>attraverso le variazioni temporali. </a:t>
            </a:r>
          </a:p>
        </p:txBody>
      </p:sp>
    </p:spTree>
    <p:extLst>
      <p:ext uri="{BB962C8B-B14F-4D97-AF65-F5344CB8AC3E}">
        <p14:creationId xmlns:p14="http://schemas.microsoft.com/office/powerpoint/2010/main" val="65760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Prossima Riunione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2533401" y="1983496"/>
            <a:ext cx="671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2400" dirty="0"/>
              <a:t>Riunione remota a Maggio prima del 25 per permettere di inviare in AC le gare autorizzate dal 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3983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Argomenti aperti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3176451" y="2104586"/>
            <a:ext cx="5434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sz="2200" dirty="0"/>
              <a:t>Variazioni non registrate sul portale: </a:t>
            </a:r>
            <a:r>
              <a:rPr lang="it-IT" sz="2200" dirty="0">
                <a:solidFill>
                  <a:srgbClr val="FF0000"/>
                </a:solidFill>
              </a:rPr>
              <a:t>impossibilità a rendicontare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200" dirty="0"/>
              <a:t>Intestazione documenti gara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200" dirty="0"/>
              <a:t>Pubblicazioni</a:t>
            </a:r>
          </a:p>
        </p:txBody>
      </p:sp>
    </p:spTree>
    <p:extLst>
      <p:ext uri="{BB962C8B-B14F-4D97-AF65-F5344CB8AC3E}">
        <p14:creationId xmlns:p14="http://schemas.microsoft.com/office/powerpoint/2010/main" val="335963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Variazioni non registrate - 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1320800" y="1641701"/>
            <a:ext cx="9505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dirty="0">
                <a:solidFill>
                  <a:srgbClr val="FF0000"/>
                </a:solidFill>
              </a:rPr>
              <a:t>Il problema:</a:t>
            </a:r>
          </a:p>
          <a:p>
            <a:pPr lvl="0" algn="ctr"/>
            <a:endParaRPr lang="it-IT" sz="2000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le variazioni di tipo A eseguite fino ad ora (a partire da settembre) non sono ancora registrate sul portale. Risultano ancora gli importi e le date del progetto originale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conseguenze all’atto della rendicontazione dei beni variati (4 nel SAL4):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il cronoprogramma di spesa non è rispettato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la variazione dell’importo del bene non risulta per cui il risparmio nell’acquisto viene considerato come economia di gara e non utilizzabile per altri beni. Quindi perso!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Nello specifico, i beni in questione sono acquisti in convezione, per cui la variazione dell’importo era stata eseguita con grande anticipo</a:t>
            </a:r>
          </a:p>
        </p:txBody>
      </p:sp>
    </p:spTree>
    <p:extLst>
      <p:ext uri="{BB962C8B-B14F-4D97-AF65-F5344CB8AC3E}">
        <p14:creationId xmlns:p14="http://schemas.microsoft.com/office/powerpoint/2010/main" val="273429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Variazioni non registrate - II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1473798" y="1176017"/>
            <a:ext cx="97699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dirty="0" err="1">
                <a:solidFill>
                  <a:srgbClr val="FF0000"/>
                </a:solidFill>
              </a:rPr>
              <a:t>Bemporad</a:t>
            </a:r>
            <a:r>
              <a:rPr lang="it-IT" sz="2000" dirty="0">
                <a:solidFill>
                  <a:srgbClr val="FF0000"/>
                </a:solidFill>
              </a:rPr>
              <a:t> sostiene che:</a:t>
            </a:r>
          </a:p>
          <a:p>
            <a:pPr lvl="0" algn="ctr"/>
            <a:endParaRPr lang="it-IT" sz="2000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Il meccanismo delle variazioni era stato concepito come strumento da utilizzare in casi rari e di emergenza. Si sono resi conto solo successivamente che, a causa della richiesta stringente di rispetto del cronoprogramma, il ricorso alle variazioni di tipo A è a tappeto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Per registrare le variazioni, è necessario il parere positivo dell’ETS alla modifica del cronoprogramma generale del progetto e un decreto di rettifica per emendare l’allegato B (il progetto)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Anche in seguito alla mia segnalazione, ha posto il problema ma ha avuto le solite difficoltà a convincere gli uffici del ministero ad accettare il massiccio uso delle variazioni e definire una pratica veloce per la registrazione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In prospettiva il decreto di rettifica sarà automatico dopo il rapporto bimestrale dell’ETS. Al momento andrà fatto a mano, con tempi non chiarissimi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Nel frattempo,  a causa della necessità di rispettare il cronoprogramma </a:t>
            </a:r>
            <a:r>
              <a:rPr lang="it-IT" sz="2000" dirty="0">
                <a:solidFill>
                  <a:srgbClr val="FF0000"/>
                </a:solidFill>
              </a:rPr>
              <a:t>NON È POSSIBILE RENDICONTARE I BENI</a:t>
            </a:r>
            <a:r>
              <a:rPr lang="it-IT" sz="2000" dirty="0"/>
              <a:t> nell’attuale SAL</a:t>
            </a:r>
          </a:p>
        </p:txBody>
      </p:sp>
    </p:spTree>
    <p:extLst>
      <p:ext uri="{BB962C8B-B14F-4D97-AF65-F5344CB8AC3E}">
        <p14:creationId xmlns:p14="http://schemas.microsoft.com/office/powerpoint/2010/main" val="384704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Intestazione documenti gara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5B2E5F-213A-5248-85D5-E0BC8CF79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4" b="34921"/>
          <a:stretch/>
        </p:blipFill>
        <p:spPr>
          <a:xfrm>
            <a:off x="2543126" y="679022"/>
            <a:ext cx="6713862" cy="56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7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Pubblicazioni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pic>
        <p:nvPicPr>
          <p:cNvPr id="8" name="Immagine 7" descr="Immagine che contiene testo, quotidiano, metro, parcheggio&#10;&#10;Descrizione generata automaticamente">
            <a:extLst>
              <a:ext uri="{FF2B5EF4-FFF2-40B4-BE49-F238E27FC236}">
                <a16:creationId xmlns:a16="http://schemas.microsoft.com/office/drawing/2014/main" id="{C7962562-5282-CE45-A6C7-5CD6CBE0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1415602"/>
            <a:ext cx="3563001" cy="4514850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500398-5F4C-294D-B2F1-3DDDEBF8E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570" y="3434146"/>
            <a:ext cx="6777188" cy="2719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8F1B5C-D47A-A345-AE68-D542CCEC83E5}"/>
              </a:ext>
            </a:extLst>
          </p:cNvPr>
          <p:cNvSpPr txBox="1"/>
          <p:nvPr/>
        </p:nvSpPr>
        <p:spPr>
          <a:xfrm>
            <a:off x="3783813" y="989703"/>
            <a:ext cx="3687548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Gara GPU Napoli</a:t>
            </a:r>
          </a:p>
          <a:p>
            <a:r>
              <a:rPr lang="it-IT" dirty="0"/>
              <a:t>Tiratura Nazionale: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Corriere della Sera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Messaggero</a:t>
            </a:r>
          </a:p>
          <a:p>
            <a:r>
              <a:rPr lang="it-IT" dirty="0"/>
              <a:t>Tiratura locale (costo 450 </a:t>
            </a:r>
            <a:r>
              <a:rPr lang="it-IT" dirty="0" err="1"/>
              <a:t>Eur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Gazzetta delle Sport ed. Campania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Corriere del Mezzogiorno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465D5B-A7F0-0B40-A6FB-FE1CDB3DCC4F}"/>
              </a:ext>
            </a:extLst>
          </p:cNvPr>
          <p:cNvSpPr txBox="1"/>
          <p:nvPr/>
        </p:nvSpPr>
        <p:spPr>
          <a:xfrm>
            <a:off x="7536463" y="989703"/>
            <a:ext cx="4681987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Preinformazione</a:t>
            </a:r>
            <a:endParaRPr lang="it-IT" dirty="0"/>
          </a:p>
          <a:p>
            <a:r>
              <a:rPr lang="it-IT" dirty="0"/>
              <a:t>IBISCO: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Corriere del Mezzogiorno Puglia e Campania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Gazzetta dello Sport ed. Puglia e Campania</a:t>
            </a:r>
          </a:p>
          <a:p>
            <a:r>
              <a:rPr lang="it-IT" dirty="0"/>
              <a:t>BIOMICS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Gazzetta delle Sport ed. Puglia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Corriere del Mezzogiorno ed. Puglia</a:t>
            </a:r>
          </a:p>
        </p:txBody>
      </p:sp>
    </p:spTree>
    <p:extLst>
      <p:ext uri="{BB962C8B-B14F-4D97-AF65-F5344CB8AC3E}">
        <p14:creationId xmlns:p14="http://schemas.microsoft.com/office/powerpoint/2010/main" val="217448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conclusi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7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06307"/>
              </p:ext>
            </p:extLst>
          </p:nvPr>
        </p:nvGraphicFramePr>
        <p:xfrm>
          <a:off x="337953" y="1358029"/>
          <a:ext cx="11677984" cy="4377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90">
                  <a:extLst>
                    <a:ext uri="{9D8B030D-6E8A-4147-A177-3AD203B41FA5}">
                      <a16:colId xmlns:a16="http://schemas.microsoft.com/office/drawing/2014/main" val="2772967881"/>
                    </a:ext>
                  </a:extLst>
                </a:gridCol>
                <a:gridCol w="1883228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3136778159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3332163844"/>
                    </a:ext>
                  </a:extLst>
                </a:gridCol>
                <a:gridCol w="1687286">
                  <a:extLst>
                    <a:ext uri="{9D8B030D-6E8A-4147-A177-3AD203B41FA5}">
                      <a16:colId xmlns:a16="http://schemas.microsoft.com/office/drawing/2014/main" val="2682587171"/>
                    </a:ext>
                  </a:extLst>
                </a:gridCol>
                <a:gridCol w="1426028">
                  <a:extLst>
                    <a:ext uri="{9D8B030D-6E8A-4147-A177-3AD203B41FA5}">
                      <a16:colId xmlns:a16="http://schemas.microsoft.com/office/drawing/2014/main" val="21238560"/>
                    </a:ext>
                  </a:extLst>
                </a:gridCol>
                <a:gridCol w="553280">
                  <a:extLst>
                    <a:ext uri="{9D8B030D-6E8A-4147-A177-3AD203B41FA5}">
                      <a16:colId xmlns:a16="http://schemas.microsoft.com/office/drawing/2014/main" val="4288118281"/>
                    </a:ext>
                  </a:extLst>
                </a:gridCol>
              </a:tblGrid>
              <a:tr h="669531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Fattura   (con IVA)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NA-02-CAL-INFN/1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CPU INFN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36.711 €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produzione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02/20 (8)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??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7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CT-01-CAL-INFN/1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CPU INFN CT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36.467 €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produzione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02/20 (8)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??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NA-14-CAL-UNINA/1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 UNINA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484.220 €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460.500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138.154 €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Installato 1/20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03/20 (9)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3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NA-14-CAL-UNINA/2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322.328 €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Installato 2/20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0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NA-10-CAL-INFN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Server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105.410 €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100.844 €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100.844 €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Installato 2/20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03/20 (9)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7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LNF-01-CAL-INFN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Server LNF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52.700 €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50.400 €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Installato 1/20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02/20 (8)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5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NA-18-CAL-UNINA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Server UNINA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96.620 €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91.870 €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91.870 €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Installato 2/20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03/20 (9)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5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BA-02-CAL-INFN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Server BA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96.620 €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92.250 </a:t>
                      </a:r>
                      <a:r>
                        <a:rPr lang="it-IT" sz="1600" dirty="0"/>
                        <a:t>€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92.242 €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Installazione 4/20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04/20 (10)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8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NA-33-CAL-INFN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ManyCore</a:t>
                      </a:r>
                      <a:r>
                        <a:rPr lang="it-IT" sz="1600" dirty="0"/>
                        <a:t>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105.410 €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104.011 €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Installazione </a:t>
                      </a:r>
                      <a:r>
                        <a:rPr lang="it-IT" sz="1600" strike="sngStrike" dirty="0"/>
                        <a:t>4</a:t>
                      </a:r>
                      <a:r>
                        <a:rPr lang="it-IT" sz="1600" dirty="0"/>
                        <a:t>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04/20 (10)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1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NA-04-NET-INFN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mepa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Line Card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87.045 €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82.940 €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Ordine in corso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5-6/20 (11-12)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73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4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in corso 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52153"/>
              </p:ext>
            </p:extLst>
          </p:nvPr>
        </p:nvGraphicFramePr>
        <p:xfrm>
          <a:off x="566055" y="1488512"/>
          <a:ext cx="107877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32">
                  <a:extLst>
                    <a:ext uri="{9D8B030D-6E8A-4147-A177-3AD203B41FA5}">
                      <a16:colId xmlns:a16="http://schemas.microsoft.com/office/drawing/2014/main" val="2372110697"/>
                    </a:ext>
                  </a:extLst>
                </a:gridCol>
                <a:gridCol w="1712356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793777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1648178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230489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128888">
                  <a:extLst>
                    <a:ext uri="{9D8B030D-6E8A-4147-A177-3AD203B41FA5}">
                      <a16:colId xmlns:a16="http://schemas.microsoft.com/office/drawing/2014/main" val="3136778159"/>
                    </a:ext>
                  </a:extLst>
                </a:gridCol>
                <a:gridCol w="1195413">
                  <a:extLst>
                    <a:ext uri="{9D8B030D-6E8A-4147-A177-3AD203B41FA5}">
                      <a16:colId xmlns:a16="http://schemas.microsoft.com/office/drawing/2014/main" val="3332163844"/>
                    </a:ext>
                  </a:extLst>
                </a:gridCol>
                <a:gridCol w="2722711">
                  <a:extLst>
                    <a:ext uri="{9D8B030D-6E8A-4147-A177-3AD203B41FA5}">
                      <a16:colId xmlns:a16="http://schemas.microsoft.com/office/drawing/2014/main" val="2682587171"/>
                    </a:ext>
                  </a:extLst>
                </a:gridCol>
              </a:tblGrid>
              <a:tr h="495228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 o Impegno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NA-*-IMP-UNINA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Impianti UNINA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830.540 €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845.760 €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889.380 €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Valutazione offerte (1) 4/20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4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NA-07-CAL-INFN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GPU 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400.310 €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400.310 €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Scadenza offerte 6/20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NA-*-NET-CNR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RdO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Cablaggio ISASI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48.710 €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400.310 €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Nominato RUP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NA-*-*-CNR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GPU SPIN/ISASI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985.200 €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985.200 €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Nominato RUP - Bando 5/20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3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BA-*-CAL-UNIBA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Calcolo 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475.790 €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475.790 €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CdA</a:t>
                      </a:r>
                      <a:r>
                        <a:rPr lang="it-IT" sz="1600" dirty="0"/>
                        <a:t> 3/20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9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BA-*-IMP-UNIBA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Impianti 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895.310 €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CdA</a:t>
                      </a:r>
                      <a:r>
                        <a:rPr lang="it-IT" sz="1600" dirty="0"/>
                        <a:t> 3/20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84702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201C2C-686E-6849-AE6B-8687381C5ED3}"/>
              </a:ext>
            </a:extLst>
          </p:cNvPr>
          <p:cNvSpPr txBox="1"/>
          <p:nvPr/>
        </p:nvSpPr>
        <p:spPr>
          <a:xfrm>
            <a:off x="838199" y="4852440"/>
            <a:ext cx="97065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NA-*-IMP-UNINA: NA-13-IMP + NA-22-IMP + NA-23-IMP + NA-19-NET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NA-*-*-CNR: </a:t>
            </a:r>
          </a:p>
          <a:p>
            <a:r>
              <a:rPr lang="it-IT" sz="1400" dirty="0"/>
              <a:t>              NA-24-CAL-CNR / NA-25-NET-CNR / NA-26-NET-CNR / NA-27-STO-CNR / NA-28-CAL-CNR / NA-29-NET-CNR / NA-31-STO-CNR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NA-*-NET-CNR: NA-30-CAL-CNR / NA-32-NET-CNR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BA-*-CAL-UNIBA: BA-20-CAL-UNIBA + BA-22-CAL-UNIBA + BA-28-CAL-UNIBA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BA-*-IMP-UNIBA: BA-15-IMP / BA-16-IMP / BA-17-IMP </a:t>
            </a:r>
          </a:p>
        </p:txBody>
      </p:sp>
    </p:spTree>
    <p:extLst>
      <p:ext uri="{BB962C8B-B14F-4D97-AF65-F5344CB8AC3E}">
        <p14:creationId xmlns:p14="http://schemas.microsoft.com/office/powerpoint/2010/main" val="240408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in preparazione  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- 24/04/20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9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88507"/>
              </p:ext>
            </p:extLst>
          </p:nvPr>
        </p:nvGraphicFramePr>
        <p:xfrm>
          <a:off x="501237" y="1030280"/>
          <a:ext cx="11145981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573">
                  <a:extLst>
                    <a:ext uri="{9D8B030D-6E8A-4147-A177-3AD203B41FA5}">
                      <a16:colId xmlns:a16="http://schemas.microsoft.com/office/drawing/2014/main" val="2508777414"/>
                    </a:ext>
                  </a:extLst>
                </a:gridCol>
                <a:gridCol w="2200214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975396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3136778159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3332163844"/>
                    </a:ext>
                  </a:extLst>
                </a:gridCol>
                <a:gridCol w="2242455">
                  <a:extLst>
                    <a:ext uri="{9D8B030D-6E8A-4147-A177-3AD203B41FA5}">
                      <a16:colId xmlns:a16="http://schemas.microsoft.com/office/drawing/2014/main" val="2682587171"/>
                    </a:ext>
                  </a:extLst>
                </a:gridCol>
              </a:tblGrid>
              <a:tr h="495228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Base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*-*-NET-INFN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Rete 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1.864.470 €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1.864.470 €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Variazione schede 3/20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2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CT-04-IMP-INFN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Impianti CT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860.390 €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877.750 €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895.985 €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 AC – Delibera 5/20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5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NA-21-IMP-UNINA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RdO</a:t>
                      </a:r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UPS 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199.540 €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209.517 €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209.517 €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 AC - Bando 6/20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39293"/>
                  </a:ext>
                </a:extLst>
              </a:tr>
              <a:tr h="186423">
                <a:tc gridSpan="8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FF0000"/>
                          </a:solidFill>
                        </a:rPr>
                        <a:t>da approvare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0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NA-*-*-UNINA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Risorse 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691.750 €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695.010 €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649.503 €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AC 5/20 dopo autorizzazione CS 4/20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9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NA*-CAL-INFN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CPU 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1.551.600 €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1.514.889 €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AC 5/20 dopo autorizzazione CS 5/20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2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LNF-*-*-INAF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Risorse INAF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502.200 €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502.200 €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 documenti pronti 05/20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36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BA-*-*-CNR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Risorse IREA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594.300 €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594.300 €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documenti pronti 05/20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8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CT-01-STO-INGV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RdO</a:t>
                      </a:r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Storage INGV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150.300 €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150.300 €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4241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E2E726-0175-9642-857A-9158408F6A83}"/>
              </a:ext>
            </a:extLst>
          </p:cNvPr>
          <p:cNvSpPr txBox="1"/>
          <p:nvPr/>
        </p:nvSpPr>
        <p:spPr>
          <a:xfrm>
            <a:off x="1283853" y="5434454"/>
            <a:ext cx="9905725" cy="11695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*-*-NET-INFN: </a:t>
            </a:r>
          </a:p>
          <a:p>
            <a:r>
              <a:rPr lang="it-IT" sz="1400" dirty="0"/>
              <a:t>              BA-09-NET / BA-10-NET / BA-29-NET / CT-03-NET / CT-06-NET / CT-11-NET / NA-06-NET / NA-08-NET / NA-09-NET / NA-34-NET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NA-*-CAL-INFN: NA-02-CAL / NA-03-CAL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NA-*-*-UNINA: NA-15-STO / NA-16-NET / NA-17-CAL / NA-20-NET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LNF-*-*INAF: LNF-03-CAL / LNF-04-STO / LNF-05-CAL</a:t>
            </a:r>
          </a:p>
        </p:txBody>
      </p:sp>
    </p:spTree>
    <p:extLst>
      <p:ext uri="{BB962C8B-B14F-4D97-AF65-F5344CB8AC3E}">
        <p14:creationId xmlns:p14="http://schemas.microsoft.com/office/powerpoint/2010/main" val="3022668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11930</TotalTime>
  <Words>1857</Words>
  <Application>Microsoft Macintosh PowerPoint</Application>
  <PresentationFormat>Widescreen</PresentationFormat>
  <Paragraphs>661</Paragraphs>
  <Slides>19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I.Bi.S.Co. Stato attività </vt:lpstr>
      <vt:lpstr>Argomenti aperti</vt:lpstr>
      <vt:lpstr>Variazioni non registrate - I</vt:lpstr>
      <vt:lpstr>Variazioni non registrate - II</vt:lpstr>
      <vt:lpstr>Intestazione documenti gara</vt:lpstr>
      <vt:lpstr>Pubblicazioni</vt:lpstr>
      <vt:lpstr>Acquisti conclusi</vt:lpstr>
      <vt:lpstr>Acquisti in corso </vt:lpstr>
      <vt:lpstr>Acquisti in preparazione  </vt:lpstr>
      <vt:lpstr>Acquisti in previsione</vt:lpstr>
      <vt:lpstr>Tempistica acquisti con procedura aperta</vt:lpstr>
      <vt:lpstr>Procedure aperte in previsione</vt:lpstr>
      <vt:lpstr>Variazioni tipo A effettuate nel SAL 5 (4/20)</vt:lpstr>
      <vt:lpstr>Variazioni tipo C effettuate nel SAL 5 (4/20)</vt:lpstr>
      <vt:lpstr>Ricapitolo Variazioni al SAL 5 (4/20)</vt:lpstr>
      <vt:lpstr>Rendicontazioni nel SAL 5 (4/20) e SAL 6 (6/20)</vt:lpstr>
      <vt:lpstr>Profilo Finanziario</vt:lpstr>
      <vt:lpstr>Profilo Finanziario</vt:lpstr>
      <vt:lpstr>Prossima Riunione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Ibisco per le CSN e organizzazione gare </dc:title>
  <dc:creator>Utente di Microsoft Office</dc:creator>
  <cp:lastModifiedBy>Gianpaolo Carlino</cp:lastModifiedBy>
  <cp:revision>459</cp:revision>
  <cp:lastPrinted>2020-04-25T14:55:16Z</cp:lastPrinted>
  <dcterms:created xsi:type="dcterms:W3CDTF">2018-10-22T13:38:33Z</dcterms:created>
  <dcterms:modified xsi:type="dcterms:W3CDTF">2020-04-25T15:28:32Z</dcterms:modified>
</cp:coreProperties>
</file>