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  <p:sldMasterId id="2147483667" r:id="rId3"/>
    <p:sldMasterId id="2147483693" r:id="rId4"/>
    <p:sldMasterId id="2147483706" r:id="rId5"/>
  </p:sldMasterIdLst>
  <p:notesMasterIdLst>
    <p:notesMasterId r:id="rId51"/>
  </p:notesMasterIdLst>
  <p:sldIdLst>
    <p:sldId id="256" r:id="rId6"/>
    <p:sldId id="320" r:id="rId7"/>
    <p:sldId id="386" r:id="rId8"/>
    <p:sldId id="375" r:id="rId9"/>
    <p:sldId id="1302" r:id="rId10"/>
    <p:sldId id="260" r:id="rId11"/>
    <p:sldId id="381" r:id="rId12"/>
    <p:sldId id="262" r:id="rId13"/>
    <p:sldId id="394" r:id="rId14"/>
    <p:sldId id="1314" r:id="rId15"/>
    <p:sldId id="325" r:id="rId16"/>
    <p:sldId id="387" r:id="rId17"/>
    <p:sldId id="1303" r:id="rId18"/>
    <p:sldId id="1304" r:id="rId19"/>
    <p:sldId id="258" r:id="rId20"/>
    <p:sldId id="1305" r:id="rId21"/>
    <p:sldId id="1306" r:id="rId22"/>
    <p:sldId id="1307" r:id="rId23"/>
    <p:sldId id="1315" r:id="rId24"/>
    <p:sldId id="322" r:id="rId25"/>
    <p:sldId id="257" r:id="rId26"/>
    <p:sldId id="380" r:id="rId27"/>
    <p:sldId id="382" r:id="rId28"/>
    <p:sldId id="392" r:id="rId29"/>
    <p:sldId id="393" r:id="rId30"/>
    <p:sldId id="270" r:id="rId31"/>
    <p:sldId id="273" r:id="rId32"/>
    <p:sldId id="274" r:id="rId33"/>
    <p:sldId id="275" r:id="rId34"/>
    <p:sldId id="278" r:id="rId35"/>
    <p:sldId id="279" r:id="rId36"/>
    <p:sldId id="1316" r:id="rId37"/>
    <p:sldId id="1312" r:id="rId38"/>
    <p:sldId id="1309" r:id="rId39"/>
    <p:sldId id="384" r:id="rId40"/>
    <p:sldId id="286" r:id="rId41"/>
    <p:sldId id="261" r:id="rId42"/>
    <p:sldId id="1313" r:id="rId43"/>
    <p:sldId id="1308" r:id="rId44"/>
    <p:sldId id="1310" r:id="rId45"/>
    <p:sldId id="373" r:id="rId46"/>
    <p:sldId id="287" r:id="rId47"/>
    <p:sldId id="1301" r:id="rId48"/>
    <p:sldId id="1311" r:id="rId49"/>
    <p:sldId id="289" r:id="rId5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88723" autoAdjust="0"/>
  </p:normalViewPr>
  <p:slideViewPr>
    <p:cSldViewPr showGuides="1">
      <p:cViewPr varScale="1">
        <p:scale>
          <a:sx n="67" d="100"/>
          <a:sy n="67" d="100"/>
        </p:scale>
        <p:origin x="466" y="62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18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75147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67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7f92e23417_0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7f92e23417_0_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3" name="Shape 3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This window of opportunity should be realized.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f92e234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g7f92e234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f92e23417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f92e23417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f92e23417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7f92e23417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f92e23417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f92e23417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7f92e23417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7f92e23417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7f92e23417_0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7f92e23417_0_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f92e23417_0_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f92e23417_0_5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7f92e23417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7f92e23417_0_5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23" y="6404294"/>
            <a:ext cx="263978" cy="269237"/>
          </a:xfrm>
          <a:prstGeom prst="rect">
            <a:avLst/>
          </a:prstGeom>
        </p:spPr>
        <p:txBody>
          <a:bodyPr lIns="45718" tIns="45718" rIns="45718" bIns="45718"/>
          <a:lstStyle>
            <a:lvl1pPr indent="0">
              <a:defRPr spc="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045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44541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08738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5291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4603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55379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06EAC-FE8E-4099-8B99-547297C93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FDCDE34-AB00-4206-9BE6-67A277659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AB5A610-F03F-4B85-A3F4-96E7A5C4F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6E61-8C80-4E5B-B56B-C5FD01EEE80F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145CC7D-F331-4511-8D47-0073EA94F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0BC1FE4-2598-4ABE-BD3A-7B747CE22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5DB2-BAED-4269-AD31-779B4681E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35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860726-0259-4885-8DBC-4FEEA980C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F43932-65E2-4E3A-B0B8-4FDF0571D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BD54C8-8623-4C2F-8860-C037FF5B3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F5D0-C379-44CF-9CB9-E668F89E5CE6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7EB9EE1-5B18-467B-B251-8378EB7B3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8FE410A-E7D9-40D8-83FC-28068746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5DB2-BAED-4269-AD31-779B4681E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41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AB806F-3286-4DE5-B75A-ABD61416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C80CB89-4BBC-4802-A42C-C07360738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0636359-EA54-487A-AF2F-4AC104336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27B3-FBE3-4B13-B400-ED4D759B21AE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02509C3-CC59-470D-AC77-B8A7E0002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B3B59D7-7195-41E9-A377-695589E17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5DB2-BAED-4269-AD31-779B4681E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54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BC8EA4-3077-4146-A411-7B3C191A3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E38BF01-AD3A-4F01-B734-7E90708F80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0B8D10A-6FCB-4CD1-A08F-82B92BB0B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1952C16-9FC0-4EA0-8AE0-8A3AC0E34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945A-D23B-4CBC-9F2C-51230A864958}" type="datetime1">
              <a:rPr lang="en-US" smtClean="0"/>
              <a:t>5/6/2020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12F1793-E9E8-4334-9A31-B0BA02124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5654FB9-6A3F-4CD5-A33D-BB0172572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5DB2-BAED-4269-AD31-779B4681E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3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24" y="6404294"/>
            <a:ext cx="263978" cy="269237"/>
          </a:xfrm>
          <a:prstGeom prst="rect">
            <a:avLst/>
          </a:prstGeom>
        </p:spPr>
        <p:txBody>
          <a:bodyPr lIns="45718" tIns="45718" rIns="45718" bIns="45718"/>
          <a:lstStyle>
            <a:lvl1pPr indent="0">
              <a:defRPr spc="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131DB3-739E-45EB-AEFA-65ED983F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F34E2C2-405A-441E-9E86-3362DF7B3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0D3474F-85A1-4F05-9FDC-900CAC899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0AC2B59-3DE4-4FAB-906B-A010470FA9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858AD23-D07A-4F94-A1E3-DD381B18CB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2BB3E4D-3B71-486E-8F0F-F2FF5B8BB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C500-7615-49D0-9EFD-A40B19F379D1}" type="datetime1">
              <a:rPr lang="en-US" smtClean="0"/>
              <a:t>5/6/2020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7A528AE-E09A-4A70-BB0E-D2551392F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9F0031A-CCFB-47F0-A03A-A8B8355C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5DB2-BAED-4269-AD31-779B4681E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06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514C42-11FA-42C0-B274-3D6F8440B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940C1EC-5C33-4ABA-9C35-9F76044C9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3061-24D9-4984-B140-38AD0B2BBC02}" type="datetime1">
              <a:rPr lang="en-US" smtClean="0"/>
              <a:t>5/6/2020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8E517C5-78CC-4BA8-8B79-9C1737CF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A3D8CF8-2B97-4FCC-9019-1EA8E210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5DB2-BAED-4269-AD31-779B4681E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60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36947824-6A09-40EA-AA58-4A38B8153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6C42-1042-43F4-8AF6-7BFE4B602253}" type="datetime1">
              <a:rPr lang="en-US" smtClean="0"/>
              <a:t>5/6/2020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F936683-5509-4471-98AB-8544E8D1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BDAC57B-DA68-47D2-AC8D-1E681512A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5DB2-BAED-4269-AD31-779B4681E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28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D245F7-6E77-46AF-B388-FAEFADF2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F300760-BA1C-4DA7-AA42-621D1A0E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C47600C-3EAA-404A-91C6-BBB58AE1A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5346507-D437-40A5-9390-D32408CDD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D7C3-3F58-4076-B703-717B6C23EDD2}" type="datetime1">
              <a:rPr lang="en-US" smtClean="0"/>
              <a:t>5/6/2020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FA877DB-C3A3-4ADC-801E-134A8E5F9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8075205-7052-4798-A0CD-C5270F6F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5DB2-BAED-4269-AD31-779B4681E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49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495BC4-479C-400D-B323-C61207166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F1A237E-30A1-4D47-96B8-C76157FA9D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BC1563E-4883-4599-9CEE-66AA1A1F9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F088C96-D253-4DAF-B937-AA127BE5B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BB92-1872-4B60-A70B-F84A4B058FC0}" type="datetime1">
              <a:rPr lang="en-US" smtClean="0"/>
              <a:t>5/6/2020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C521C90-117C-498F-88C3-0C99C0DDA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A04EAF2-9E1A-4EBF-9950-9CC9DA7CF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5DB2-BAED-4269-AD31-779B4681E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362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8BC281-ADA0-4C1A-B716-3D62A6789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26D7B94-443B-4269-9AB8-3DE791AAB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FB9AFB7-A365-4AE3-9478-750520AE1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27FE-714E-433A-AAB8-ABD2C4D8C0C1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7FABD6F-2161-40DB-B5AD-A6FA347C7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B8D01A5-9102-4135-823A-4B0A6F7AF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5DB2-BAED-4269-AD31-779B4681E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85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B5E41666-5876-4EDC-820B-326FA99ED6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5D1D8D2-5F04-4A29-B50E-CA3D196F6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CDF6258-0B01-44DF-A9E0-6E6BB304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A8C4-1172-4F8B-B697-F481C3FCF9BA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22C80FE-AFC7-4833-89CE-7571E5C6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91ED277-3C03-412D-B0C3-84A3E7717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5DB2-BAED-4269-AD31-779B4681E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63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006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171" y="273352"/>
            <a:ext cx="8228437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991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171" y="1604841"/>
            <a:ext cx="8228437" cy="39771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87616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171" y="273352"/>
            <a:ext cx="8228437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991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171" y="1604841"/>
            <a:ext cx="8228437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417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25" y="6404298"/>
            <a:ext cx="263979" cy="269237"/>
          </a:xfrm>
          <a:prstGeom prst="rect">
            <a:avLst/>
          </a:prstGeom>
        </p:spPr>
        <p:txBody>
          <a:bodyPr lIns="45718" tIns="45718" rIns="45718" bIns="45718"/>
          <a:lstStyle>
            <a:lvl1pPr indent="0">
              <a:defRPr spc="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171" y="273352"/>
            <a:ext cx="8228437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991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172" y="1604841"/>
            <a:ext cx="4015273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601" y="1604841"/>
            <a:ext cx="4015273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1701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171" y="273352"/>
            <a:ext cx="8228437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991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92587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171" y="273352"/>
            <a:ext cx="8228437" cy="53073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79610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171" y="273352"/>
            <a:ext cx="8228437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991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172" y="1604841"/>
            <a:ext cx="401527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172" y="3682251"/>
            <a:ext cx="401527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601" y="1604841"/>
            <a:ext cx="4015273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4145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171" y="273352"/>
            <a:ext cx="8228437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991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172" y="1604841"/>
            <a:ext cx="4015273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601" y="1604841"/>
            <a:ext cx="401527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601" y="3682251"/>
            <a:ext cx="401527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98490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171" y="273352"/>
            <a:ext cx="8228437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991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172" y="1604841"/>
            <a:ext cx="401527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601" y="1604841"/>
            <a:ext cx="401527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171" y="3682251"/>
            <a:ext cx="8228437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1315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171" y="273352"/>
            <a:ext cx="8228437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991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171" y="1604841"/>
            <a:ext cx="8228437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171" y="3682251"/>
            <a:ext cx="8228437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3237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171" y="273352"/>
            <a:ext cx="8228437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991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172" y="1604841"/>
            <a:ext cx="401527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601" y="1604841"/>
            <a:ext cx="401527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601" y="3682251"/>
            <a:ext cx="401527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172" y="3682251"/>
            <a:ext cx="401527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40040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171" y="273352"/>
            <a:ext cx="8228437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991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171" y="1604841"/>
            <a:ext cx="8228437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171" y="1604841"/>
            <a:ext cx="8228437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2079151" y="1604841"/>
            <a:ext cx="4984151" cy="3977158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9151" y="1604841"/>
            <a:ext cx="4984151" cy="39771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34599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1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9361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171" y="273352"/>
            <a:ext cx="8228437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991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171" y="1604841"/>
            <a:ext cx="8228437" cy="39771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06362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171" y="273352"/>
            <a:ext cx="8228437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991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171" y="1604841"/>
            <a:ext cx="8228437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07746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171" y="273352"/>
            <a:ext cx="8228437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991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172" y="1604841"/>
            <a:ext cx="4015273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3601" y="1604841"/>
            <a:ext cx="4015273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87918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171" y="273352"/>
            <a:ext cx="8228437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991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8309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171" y="273352"/>
            <a:ext cx="8228437" cy="53073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61598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171" y="273352"/>
            <a:ext cx="8228437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991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172" y="1604841"/>
            <a:ext cx="401527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172" y="3682251"/>
            <a:ext cx="401527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3601" y="1604841"/>
            <a:ext cx="4015273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91725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171" y="273352"/>
            <a:ext cx="8228437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991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172" y="1604841"/>
            <a:ext cx="4015273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3601" y="1604841"/>
            <a:ext cx="401527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601" y="3682251"/>
            <a:ext cx="401527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14222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171" y="273352"/>
            <a:ext cx="8228437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991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172" y="1604841"/>
            <a:ext cx="401527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601" y="1604841"/>
            <a:ext cx="401527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171" y="3682251"/>
            <a:ext cx="8228437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90363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171" y="273352"/>
            <a:ext cx="8228437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991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171" y="1604841"/>
            <a:ext cx="8228437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171" y="3682251"/>
            <a:ext cx="8228437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81771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171" y="273352"/>
            <a:ext cx="8228437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991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172" y="1604841"/>
            <a:ext cx="401527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601" y="1604841"/>
            <a:ext cx="401527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3601" y="3682251"/>
            <a:ext cx="401527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172" y="3682251"/>
            <a:ext cx="401527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383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58746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171" y="273352"/>
            <a:ext cx="8228437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991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171" y="1604841"/>
            <a:ext cx="8228437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171" y="1604841"/>
            <a:ext cx="8228437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Picture 69"/>
          <p:cNvPicPr/>
          <p:nvPr/>
        </p:nvPicPr>
        <p:blipFill>
          <a:blip r:embed="rId2"/>
          <a:stretch/>
        </p:blipFill>
        <p:spPr>
          <a:xfrm>
            <a:off x="2079151" y="1604841"/>
            <a:ext cx="4984151" cy="3977158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2079151" y="1604841"/>
            <a:ext cx="4984151" cy="39771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727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0251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0251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887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077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930" y="6450011"/>
            <a:ext cx="272872" cy="177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indent="102870" algn="r">
              <a:defRPr sz="1200" b="0" spc="-1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92" r:id="rId4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02127" marR="0" indent="-244927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143000" marR="0" indent="-2286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45920" marR="0" indent="-27431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336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10287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-1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10287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-1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10287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-1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-1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0287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-1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0287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-1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0287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-1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0287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-1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0287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-1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449312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D0F3169E-C75D-415F-A05E-F8E22432B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168F8C5-9731-4ABC-82DA-09545D36B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C654152-9689-4FF8-BB97-B6C1284883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331A6-303A-4C33-B421-5FB1F9D3B5CC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FD16BD0-78B2-40DD-A9B9-FB78C296E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65AFE52-4E24-4B5B-BCCB-3D29F5562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15DB2-BAED-4269-AD31-779B4681E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4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171" y="273352"/>
            <a:ext cx="8228437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991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903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5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175602" lvl="2" indent="-26124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177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567469" lvl="3" indent="-195934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14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1959336" lvl="4" indent="-19593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14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351203" lvl="5" indent="-19593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14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2743070" lvl="6" indent="-19593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14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421939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defTabSz="829452" rtl="0" eaLnBrk="1" latinLnBrk="0" hangingPunct="1">
        <a:lnSpc>
          <a:spcPct val="90000"/>
        </a:lnSpc>
        <a:spcBef>
          <a:spcPct val="0"/>
        </a:spcBef>
        <a:buNone/>
        <a:defRPr sz="39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867" indent="-293900" algn="l" defTabSz="829452" rtl="0" eaLnBrk="1" latinLnBrk="0" hangingPunct="1">
        <a:lnSpc>
          <a:spcPct val="90000"/>
        </a:lnSpc>
        <a:spcBef>
          <a:spcPts val="907"/>
        </a:spcBef>
        <a:buClr>
          <a:srgbClr val="000000"/>
        </a:buClr>
        <a:buSzPct val="45000"/>
        <a:buFont typeface="Wingdings" charset="2"/>
        <a:buChar char="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089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5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1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268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171" y="273352"/>
            <a:ext cx="8228437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991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171" y="1604841"/>
            <a:ext cx="8228437" cy="3977158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633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633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175602" lvl="2" indent="-26124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633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567469" lvl="3" indent="-195934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633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1959336" lvl="4" indent="-19593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633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351203" lvl="5" indent="-19593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633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2743070" lvl="6" indent="-19593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633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408076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defTabSz="829452" rtl="0" eaLnBrk="1" latinLnBrk="0" hangingPunct="1">
        <a:lnSpc>
          <a:spcPct val="90000"/>
        </a:lnSpc>
        <a:spcBef>
          <a:spcPct val="0"/>
        </a:spcBef>
        <a:buNone/>
        <a:defRPr sz="39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867" indent="-293900" algn="l" defTabSz="829452" rtl="0" eaLnBrk="1" latinLnBrk="0" hangingPunct="1">
        <a:lnSpc>
          <a:spcPct val="90000"/>
        </a:lnSpc>
        <a:spcBef>
          <a:spcPts val="907"/>
        </a:spcBef>
        <a:buClr>
          <a:srgbClr val="000000"/>
        </a:buClr>
        <a:buSzPct val="45000"/>
        <a:buFont typeface="Wingdings" charset="2"/>
        <a:buChar char="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089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5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1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268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4" y="73230"/>
            <a:ext cx="8927664" cy="6696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00" y="0"/>
                </a:moveTo>
                <a:cubicBezTo>
                  <a:pt x="1209" y="0"/>
                  <a:pt x="0" y="1611"/>
                  <a:pt x="0" y="3600"/>
                </a:cubicBezTo>
                <a:lnTo>
                  <a:pt x="0" y="17999"/>
                </a:lnTo>
                <a:cubicBezTo>
                  <a:pt x="0" y="19987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19987"/>
                  <a:pt x="21600" y="17999"/>
                </a:cubicBezTo>
                <a:lnTo>
                  <a:pt x="21600" y="3600"/>
                </a:lnTo>
                <a:cubicBezTo>
                  <a:pt x="21600" y="1611"/>
                  <a:pt x="20391" y="0"/>
                  <a:pt x="18900" y="0"/>
                </a:cubicBezTo>
                <a:lnTo>
                  <a:pt x="2700" y="0"/>
                </a:lnTo>
                <a:close/>
              </a:path>
            </a:pathLst>
          </a:custGeom>
          <a:ln w="12700">
            <a:miter lim="400000"/>
          </a:ln>
          <a:effectLst>
            <a:outerShdw blurRad="76200" dist="38100" dir="7800000" rotWithShape="0">
              <a:srgbClr val="000000">
                <a:alpha val="40000"/>
              </a:srgbClr>
            </a:outerShdw>
          </a:effectLst>
        </p:spPr>
      </p:pic>
      <p:grpSp>
        <p:nvGrpSpPr>
          <p:cNvPr id="63" name="Rounded Rectangle 1"/>
          <p:cNvGrpSpPr/>
          <p:nvPr/>
        </p:nvGrpSpPr>
        <p:grpSpPr>
          <a:xfrm>
            <a:off x="755576" y="4829469"/>
            <a:ext cx="7632847" cy="1191819"/>
            <a:chOff x="0" y="0"/>
            <a:chExt cx="5112571" cy="1577737"/>
          </a:xfrm>
          <a:solidFill>
            <a:srgbClr val="FFFF00"/>
          </a:solidFill>
        </p:grpSpPr>
        <p:sp>
          <p:nvSpPr>
            <p:cNvPr id="61" name="Rounded Rectangle"/>
            <p:cNvSpPr/>
            <p:nvPr/>
          </p:nvSpPr>
          <p:spPr>
            <a:xfrm>
              <a:off x="0" y="0"/>
              <a:ext cx="5112571" cy="1577737"/>
            </a:xfrm>
            <a:prstGeom prst="roundRect">
              <a:avLst>
                <a:gd name="adj" fmla="val 16667"/>
              </a:avLst>
            </a:prstGeom>
            <a:grpFill/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2000" b="0"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62" name="Florin Sirghi…"/>
            <p:cNvSpPr txBox="1"/>
            <p:nvPr/>
          </p:nvSpPr>
          <p:spPr>
            <a:xfrm>
              <a:off x="77019" y="77018"/>
              <a:ext cx="4958532" cy="143281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spcBef>
                  <a:spcPts val="1200"/>
                </a:spcBef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lang="en-GB" sz="2800" b="0" dirty="0">
                  <a:solidFill>
                    <a:srgbClr val="0000FF"/>
                  </a:solidFill>
                </a:rPr>
                <a:t>Catalina Curceanu, </a:t>
              </a:r>
              <a:r>
                <a:rPr sz="2800" b="0" dirty="0">
                  <a:solidFill>
                    <a:srgbClr val="0000FF"/>
                  </a:solidFill>
                </a:rPr>
                <a:t>INFN - LNF</a:t>
              </a:r>
            </a:p>
            <a:p>
              <a:pPr algn="ctr">
                <a:spcBef>
                  <a:spcPts val="1000"/>
                </a:spcBef>
                <a:defRPr sz="2000" b="0"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2800" b="0" dirty="0">
                  <a:solidFill>
                    <a:srgbClr val="0000FF"/>
                  </a:solidFill>
                </a:rPr>
                <a:t>on behalf of the SIDDHARTA-</a:t>
              </a:r>
              <a:r>
                <a:rPr lang="en-GB" sz="2800" b="0" dirty="0">
                  <a:solidFill>
                    <a:srgbClr val="0000FF"/>
                  </a:solidFill>
                </a:rPr>
                <a:t>2 </a:t>
              </a:r>
              <a:r>
                <a:rPr sz="2800" b="0" dirty="0">
                  <a:solidFill>
                    <a:srgbClr val="0000FF"/>
                  </a:solidFill>
                </a:rPr>
                <a:t>collaboration</a:t>
              </a:r>
            </a:p>
          </p:txBody>
        </p:sp>
      </p:grpSp>
      <p:sp>
        <p:nvSpPr>
          <p:cNvPr id="65" name="SIDDHARTA-2 experiment…"/>
          <p:cNvSpPr txBox="1"/>
          <p:nvPr/>
        </p:nvSpPr>
        <p:spPr>
          <a:xfrm>
            <a:off x="1475656" y="349401"/>
            <a:ext cx="5760640" cy="58477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/>
          <a:p>
            <a:pPr algn="ctr">
              <a:defRPr sz="3200" i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rPr lang="en-GB" dirty="0">
                <a:solidFill>
                  <a:srgbClr val="FFFF00"/>
                </a:solidFill>
              </a:rPr>
              <a:t>SIDDHARTA-2  Status Report</a:t>
            </a:r>
          </a:p>
        </p:txBody>
      </p:sp>
      <p:sp>
        <p:nvSpPr>
          <p:cNvPr id="10" name="3– 5 December 2018…"/>
          <p:cNvSpPr txBox="1"/>
          <p:nvPr/>
        </p:nvSpPr>
        <p:spPr>
          <a:xfrm>
            <a:off x="985743" y="6093296"/>
            <a:ext cx="558011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1600" b="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GB" dirty="0">
                <a:solidFill>
                  <a:schemeClr val="bg1"/>
                </a:solidFill>
              </a:rPr>
              <a:t>7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May 2020</a:t>
            </a:r>
          </a:p>
          <a:p>
            <a:pPr>
              <a:defRPr sz="1600" b="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GB" sz="1600" dirty="0">
                <a:solidFill>
                  <a:schemeClr val="bg1"/>
                </a:solidFill>
                <a:sym typeface="Times New Roman"/>
              </a:rPr>
              <a:t>SC-LNF</a:t>
            </a:r>
            <a:endParaRPr lang="it-IT" sz="1600" dirty="0">
              <a:solidFill>
                <a:schemeClr val="bg1"/>
              </a:solidFill>
              <a:sym typeface="Times New Roman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15261437-36AF-405F-B30B-E884B9E7DEC6}"/>
              </a:ext>
            </a:extLst>
          </p:cNvPr>
          <p:cNvSpPr txBox="1"/>
          <p:nvPr/>
        </p:nvSpPr>
        <p:spPr>
          <a:xfrm>
            <a:off x="611560" y="188640"/>
            <a:ext cx="7148724" cy="5509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3200" i="1">
                <a:solidFill>
                  <a:srgbClr val="53535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en-GB" dirty="0"/>
              <a:t>Work done:</a:t>
            </a:r>
          </a:p>
          <a:p>
            <a:endParaRPr lang="en-GB" dirty="0"/>
          </a:p>
          <a:p>
            <a:endParaRPr lang="en-GB" dirty="0"/>
          </a:p>
          <a:p>
            <a:pPr marL="457200" indent="-457200" algn="l">
              <a:buFontTx/>
              <a:buChar char="-"/>
            </a:pPr>
            <a:r>
              <a:rPr lang="en-GB" dirty="0">
                <a:solidFill>
                  <a:srgbClr val="FF0000"/>
                </a:solidFill>
              </a:rPr>
              <a:t>SDD calibration optimization</a:t>
            </a:r>
          </a:p>
          <a:p>
            <a:pPr algn="l"/>
            <a:endParaRPr lang="en-GB" dirty="0"/>
          </a:p>
          <a:p>
            <a:pPr marL="457200" indent="-457200" algn="l">
              <a:buFontTx/>
              <a:buChar char="-"/>
            </a:pPr>
            <a:r>
              <a:rPr lang="en-GB" dirty="0"/>
              <a:t>Luminosity measurement: SIDDHARTA-2 luminometer and kaon trigger</a:t>
            </a:r>
          </a:p>
          <a:p>
            <a:pPr algn="l"/>
            <a:endParaRPr lang="en-GB" dirty="0"/>
          </a:p>
          <a:p>
            <a:pPr marL="457200" indent="-457200" algn="l">
              <a:buFontTx/>
              <a:buChar char="-"/>
            </a:pPr>
            <a:r>
              <a:rPr lang="en-GB" dirty="0"/>
              <a:t>Procedure for comparison between SIDDHARTA and SIDDHARTA-2 refinement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040670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o 16"/>
          <p:cNvGrpSpPr/>
          <p:nvPr/>
        </p:nvGrpSpPr>
        <p:grpSpPr>
          <a:xfrm>
            <a:off x="1149811" y="1323055"/>
            <a:ext cx="6806565" cy="5268137"/>
            <a:chOff x="1158662" y="995377"/>
            <a:chExt cx="6806565" cy="526813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33495"/>
            <a:stretch/>
          </p:blipFill>
          <p:spPr bwMode="auto">
            <a:xfrm>
              <a:off x="1158662" y="1314923"/>
              <a:ext cx="6806565" cy="4948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CasellaDiTesto 2"/>
            <p:cNvSpPr txBox="1"/>
            <p:nvPr/>
          </p:nvSpPr>
          <p:spPr>
            <a:xfrm>
              <a:off x="6381051" y="5986517"/>
              <a:ext cx="1215285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Energy [eV]</a:t>
              </a:r>
              <a:endParaRPr kumimoji="0" lang="it-IT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2051720" y="4160115"/>
              <a:ext cx="432048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Ti</a:t>
              </a:r>
              <a:r>
                <a:rPr kumimoji="0" lang="en-US" sz="1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 K</a:t>
              </a:r>
              <a:r>
                <a:rPr kumimoji="0" lang="en-US" sz="1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Symbol"/>
                </a:rPr>
                <a:t></a:t>
              </a:r>
              <a:endParaRPr kumimoji="0" lang="it-IT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2339752" y="5240235"/>
              <a:ext cx="432048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Ti</a:t>
              </a:r>
              <a:r>
                <a:rPr kumimoji="0" lang="en-US" sz="1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 K</a:t>
              </a:r>
              <a:r>
                <a:rPr kumimoji="0" lang="en-US" sz="1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Symbol"/>
                </a:rPr>
                <a:t></a:t>
              </a:r>
              <a:endParaRPr kumimoji="0" lang="it-IT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347864" y="5240235"/>
              <a:ext cx="576064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Fe K</a:t>
              </a:r>
              <a:r>
                <a:rPr kumimoji="0" lang="en-US" sz="1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Symbol"/>
                </a:rPr>
                <a:t></a:t>
              </a:r>
              <a:endParaRPr kumimoji="0" lang="it-IT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2987824" y="4149080"/>
              <a:ext cx="504056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Fe K</a:t>
              </a:r>
              <a:r>
                <a:rPr kumimoji="0" lang="en-US" sz="1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Symbol"/>
                </a:rPr>
                <a:t></a:t>
              </a:r>
              <a:endParaRPr kumimoji="0" lang="it-IT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3707904" y="4221088"/>
              <a:ext cx="504056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Cu K</a:t>
              </a:r>
              <a:r>
                <a:rPr kumimoji="0" lang="en-US" sz="1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Symbol"/>
                </a:rPr>
                <a:t></a:t>
              </a:r>
              <a:endParaRPr kumimoji="0" lang="it-IT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4211960" y="3933056"/>
              <a:ext cx="504056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W L</a:t>
              </a:r>
              <a:r>
                <a:rPr kumimoji="0" lang="en-US" sz="1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Symbol"/>
                </a:rPr>
                <a:t></a:t>
              </a:r>
              <a:endParaRPr kumimoji="0" lang="it-IT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4572000" y="4304075"/>
              <a:ext cx="576064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W </a:t>
              </a:r>
              <a:r>
                <a:rPr lang="en-US" sz="1200" dirty="0"/>
                <a:t>L</a:t>
              </a:r>
              <a:r>
                <a:rPr kumimoji="0" lang="en-US" sz="1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Symbol"/>
                </a:rPr>
                <a:t>1</a:t>
              </a:r>
              <a:endParaRPr kumimoji="0" lang="it-IT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4860032" y="4797152"/>
              <a:ext cx="576064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W </a:t>
              </a:r>
              <a:r>
                <a:rPr lang="en-US" sz="1200" dirty="0"/>
                <a:t>L</a:t>
              </a:r>
              <a:r>
                <a:rPr kumimoji="0" lang="en-US" sz="1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Symbol"/>
                </a:rPr>
                <a:t>2</a:t>
              </a:r>
              <a:endParaRPr kumimoji="0" lang="it-IT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5436096" y="5229200"/>
              <a:ext cx="576064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W </a:t>
              </a:r>
              <a:r>
                <a:rPr lang="en-US" sz="1200" dirty="0"/>
                <a:t>L</a:t>
              </a:r>
              <a:r>
                <a:rPr kumimoji="0" lang="en-US" sz="1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Symbol"/>
                </a:rPr>
                <a:t></a:t>
              </a:r>
              <a:endParaRPr kumimoji="0" lang="it-IT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cxnSp>
          <p:nvCxnSpPr>
            <p:cNvPr id="14" name="Connettore 2 13"/>
            <p:cNvCxnSpPr/>
            <p:nvPr/>
          </p:nvCxnSpPr>
          <p:spPr>
            <a:xfrm>
              <a:off x="2267744" y="4685498"/>
              <a:ext cx="0" cy="759726"/>
            </a:xfrm>
            <a:prstGeom prst="straightConnector1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" name="Connettore 2 15"/>
            <p:cNvCxnSpPr/>
            <p:nvPr/>
          </p:nvCxnSpPr>
          <p:spPr>
            <a:xfrm>
              <a:off x="3212699" y="4581072"/>
              <a:ext cx="0" cy="565085"/>
            </a:xfrm>
            <a:prstGeom prst="straightConnector1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" name="Connettore 2 17"/>
            <p:cNvCxnSpPr/>
            <p:nvPr/>
          </p:nvCxnSpPr>
          <p:spPr>
            <a:xfrm>
              <a:off x="3995936" y="4437112"/>
              <a:ext cx="0" cy="1008112"/>
            </a:xfrm>
            <a:prstGeom prst="straightConnector1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" name="CasellaDiTesto 18"/>
            <p:cNvSpPr txBox="1"/>
            <p:nvPr/>
          </p:nvSpPr>
          <p:spPr>
            <a:xfrm rot="16200000">
              <a:off x="1057511" y="4262610"/>
              <a:ext cx="936104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Counts </a:t>
              </a:r>
              <a:endParaRPr kumimoji="0" lang="it-IT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 rot="16200000">
              <a:off x="1057510" y="1958354"/>
              <a:ext cx="936104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Counts </a:t>
              </a:r>
              <a:endParaRPr kumimoji="0" lang="it-IT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6165027" y="3432615"/>
              <a:ext cx="1447903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ADC channels</a:t>
              </a:r>
              <a:endParaRPr kumimoji="0" lang="it-IT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4059138" y="995377"/>
              <a:ext cx="1376958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SDD 48 BUS 5</a:t>
              </a:r>
              <a:endParaRPr kumimoji="0" lang="it-IT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4" name="Rettangolo 3"/>
          <p:cNvSpPr/>
          <p:nvPr/>
        </p:nvSpPr>
        <p:spPr>
          <a:xfrm>
            <a:off x="724274" y="332656"/>
            <a:ext cx="76954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3200" i="1">
                <a:solidFill>
                  <a:srgbClr val="53535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rPr lang="en-US" i="1" dirty="0">
                <a:solidFill>
                  <a:srgbClr val="53535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sym typeface="Calibri"/>
              </a:rPr>
              <a:t>Optimization of calibration of SDD’s in DA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F</a:t>
            </a:r>
            <a:r>
              <a:rPr lang="en-US" i="1" dirty="0">
                <a:solidFill>
                  <a:srgbClr val="53535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sym typeface="Calibri"/>
              </a:rPr>
              <a:t>NE</a:t>
            </a:r>
          </a:p>
        </p:txBody>
      </p:sp>
      <p:sp>
        <p:nvSpPr>
          <p:cNvPr id="27" name="Fumetto 3 26"/>
          <p:cNvSpPr/>
          <p:nvPr/>
        </p:nvSpPr>
        <p:spPr>
          <a:xfrm>
            <a:off x="275714" y="3845387"/>
            <a:ext cx="2003778" cy="735741"/>
          </a:xfrm>
          <a:prstGeom prst="wedgeEllipseCallout">
            <a:avLst>
              <a:gd name="adj1" fmla="val 165756"/>
              <a:gd name="adj2" fmla="val 111882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n-ea"/>
                <a:cs typeface="+mn-cs"/>
                <a:sym typeface="Helvetica"/>
              </a:rPr>
              <a:t>X-ray tube 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n-ea"/>
                <a:cs typeface="+mn-cs"/>
                <a:sym typeface="Helvetica"/>
              </a:rPr>
              <a:t>target materials</a:t>
            </a:r>
          </a:p>
        </p:txBody>
      </p:sp>
      <p:sp>
        <p:nvSpPr>
          <p:cNvPr id="28" name="Fumetto 3 27"/>
          <p:cNvSpPr/>
          <p:nvPr/>
        </p:nvSpPr>
        <p:spPr>
          <a:xfrm>
            <a:off x="7116366" y="5069523"/>
            <a:ext cx="2016224" cy="735741"/>
          </a:xfrm>
          <a:prstGeom prst="wedgeEllipseCallout">
            <a:avLst>
              <a:gd name="adj1" fmla="val -62441"/>
              <a:gd name="adj2" fmla="val 84693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Helvetica"/>
              </a:rPr>
              <a:t>Missing</a:t>
            </a:r>
            <a:r>
              <a:rPr kumimoji="0" lang="en-US" sz="1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Helvetica"/>
              </a:rPr>
              <a:t> lines in the upper region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2741495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>
            <a:extLst>
              <a:ext uri="{FF2B5EF4-FFF2-40B4-BE49-F238E27FC236}">
                <a16:creationId xmlns:a16="http://schemas.microsoft.com/office/drawing/2014/main" id="{00A57779-F00A-4EB5-B053-32E9F056DE22}"/>
              </a:ext>
            </a:extLst>
          </p:cNvPr>
          <p:cNvSpPr/>
          <p:nvPr/>
        </p:nvSpPr>
        <p:spPr>
          <a:xfrm>
            <a:off x="724274" y="332656"/>
            <a:ext cx="76954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3200" i="1">
                <a:solidFill>
                  <a:srgbClr val="53535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rPr lang="en-US" i="1" dirty="0">
                <a:solidFill>
                  <a:srgbClr val="53535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sym typeface="Calibri"/>
              </a:rPr>
              <a:t>Optimization of calibration of SDD’s in DA</a:t>
            </a:r>
            <a:r>
              <a:rPr lang="en-US" b="0" dirty="0">
                <a:latin typeface="Symbol"/>
                <a:ea typeface="Symbol"/>
                <a:cs typeface="Symbol"/>
                <a:sym typeface="Symbol"/>
              </a:rPr>
              <a:t>F</a:t>
            </a:r>
            <a:r>
              <a:rPr lang="en-US" i="1" dirty="0">
                <a:solidFill>
                  <a:srgbClr val="53535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sym typeface="Calibri"/>
              </a:rPr>
              <a:t>NE (window to eliminate W)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6B32F4-C6F4-4CA0-9F49-42B79EF38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25295"/>
            <a:ext cx="9144000" cy="455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999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/>
          <p:cNvPicPr/>
          <p:nvPr/>
        </p:nvPicPr>
        <p:blipFill>
          <a:blip r:embed="rId2"/>
          <a:stretch/>
        </p:blipFill>
        <p:spPr>
          <a:xfrm>
            <a:off x="522482" y="3527113"/>
            <a:ext cx="8163453" cy="3101910"/>
          </a:xfrm>
          <a:prstGeom prst="rect">
            <a:avLst/>
          </a:prstGeom>
          <a:ln>
            <a:noFill/>
          </a:ln>
        </p:spPr>
      </p:pic>
      <p:pic>
        <p:nvPicPr>
          <p:cNvPr id="73" name="Picture 72"/>
          <p:cNvPicPr/>
          <p:nvPr/>
        </p:nvPicPr>
        <p:blipFill>
          <a:blip r:embed="rId3"/>
          <a:stretch/>
        </p:blipFill>
        <p:spPr>
          <a:xfrm>
            <a:off x="326552" y="555497"/>
            <a:ext cx="8163453" cy="3101910"/>
          </a:xfrm>
          <a:prstGeom prst="rect">
            <a:avLst/>
          </a:prstGeom>
          <a:ln>
            <a:noFill/>
          </a:ln>
        </p:spPr>
      </p:pic>
      <p:sp>
        <p:nvSpPr>
          <p:cNvPr id="74" name="CustomShape 1"/>
          <p:cNvSpPr/>
          <p:nvPr/>
        </p:nvSpPr>
        <p:spPr>
          <a:xfrm>
            <a:off x="2024291" y="228977"/>
            <a:ext cx="6292125" cy="3261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2177" kern="1200" spc="-1" dirty="0">
                <a:uFill>
                  <a:solidFill>
                    <a:srgbClr val="FFFFFF"/>
                  </a:solidFill>
                </a:uFill>
                <a:latin typeface="Arial"/>
              </a:rPr>
              <a:t>Spectrum SDD 52 (X-ray tube and beam)</a:t>
            </a:r>
            <a:endParaRPr lang="en-GB" sz="1633" b="0" kern="1200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CustomShape 2"/>
          <p:cNvSpPr/>
          <p:nvPr/>
        </p:nvSpPr>
        <p:spPr>
          <a:xfrm>
            <a:off x="1564507" y="5486420"/>
            <a:ext cx="652776" cy="3138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Ti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CustomShape 3"/>
          <p:cNvSpPr/>
          <p:nvPr/>
        </p:nvSpPr>
        <p:spPr>
          <a:xfrm>
            <a:off x="1763377" y="5800562"/>
            <a:ext cx="652776" cy="3138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Ti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β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CustomShape 4"/>
          <p:cNvSpPr/>
          <p:nvPr/>
        </p:nvSpPr>
        <p:spPr>
          <a:xfrm>
            <a:off x="2481790" y="5355800"/>
            <a:ext cx="783396" cy="5459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Fe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5"/>
          <p:cNvSpPr/>
          <p:nvPr/>
        </p:nvSpPr>
        <p:spPr>
          <a:xfrm>
            <a:off x="3265512" y="4898628"/>
            <a:ext cx="848707" cy="5459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Cu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6"/>
          <p:cNvSpPr/>
          <p:nvPr/>
        </p:nvSpPr>
        <p:spPr>
          <a:xfrm>
            <a:off x="5159509" y="4257935"/>
            <a:ext cx="783396" cy="379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Br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7"/>
          <p:cNvSpPr/>
          <p:nvPr/>
        </p:nvSpPr>
        <p:spPr>
          <a:xfrm>
            <a:off x="6073853" y="3931384"/>
            <a:ext cx="783396" cy="379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Sr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CustomShape 8"/>
          <p:cNvSpPr/>
          <p:nvPr/>
        </p:nvSpPr>
        <p:spPr>
          <a:xfrm>
            <a:off x="2694701" y="5760070"/>
            <a:ext cx="783396" cy="5459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Fe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β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9"/>
          <p:cNvSpPr/>
          <p:nvPr/>
        </p:nvSpPr>
        <p:spPr>
          <a:xfrm>
            <a:off x="3657373" y="5682351"/>
            <a:ext cx="848707" cy="3262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Cu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β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10"/>
          <p:cNvSpPr/>
          <p:nvPr/>
        </p:nvSpPr>
        <p:spPr>
          <a:xfrm>
            <a:off x="5681991" y="5368209"/>
            <a:ext cx="783396" cy="379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Br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β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CustomShape 11"/>
          <p:cNvSpPr/>
          <p:nvPr/>
        </p:nvSpPr>
        <p:spPr>
          <a:xfrm>
            <a:off x="7053506" y="5159869"/>
            <a:ext cx="848707" cy="5459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Sr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β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CustomShape 12"/>
          <p:cNvSpPr/>
          <p:nvPr/>
        </p:nvSpPr>
        <p:spPr>
          <a:xfrm>
            <a:off x="1371515" y="2506967"/>
            <a:ext cx="652776" cy="3138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Ti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13"/>
          <p:cNvSpPr/>
          <p:nvPr/>
        </p:nvSpPr>
        <p:spPr>
          <a:xfrm>
            <a:off x="1567446" y="2821109"/>
            <a:ext cx="652776" cy="3138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Ti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β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14"/>
          <p:cNvSpPr/>
          <p:nvPr/>
        </p:nvSpPr>
        <p:spPr>
          <a:xfrm>
            <a:off x="2220549" y="2393001"/>
            <a:ext cx="783396" cy="5459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Fe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15"/>
          <p:cNvSpPr/>
          <p:nvPr/>
        </p:nvSpPr>
        <p:spPr>
          <a:xfrm>
            <a:off x="2547100" y="2808700"/>
            <a:ext cx="783396" cy="3262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Fe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β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16"/>
          <p:cNvSpPr/>
          <p:nvPr/>
        </p:nvSpPr>
        <p:spPr>
          <a:xfrm>
            <a:off x="2938961" y="1906766"/>
            <a:ext cx="848707" cy="3138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 dirty="0">
                <a:uFill>
                  <a:solidFill>
                    <a:srgbClr val="FFFFFF"/>
                  </a:solidFill>
                </a:uFill>
                <a:latin typeface="Arial"/>
              </a:rPr>
              <a:t>Cu K</a:t>
            </a:r>
            <a:r>
              <a:rPr lang="en-GB" sz="1633" b="0" kern="1200" spc="-1" dirty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17"/>
          <p:cNvSpPr/>
          <p:nvPr/>
        </p:nvSpPr>
        <p:spPr>
          <a:xfrm>
            <a:off x="3396132" y="2612770"/>
            <a:ext cx="848707" cy="3262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Cu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β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18"/>
          <p:cNvSpPr/>
          <p:nvPr/>
        </p:nvSpPr>
        <p:spPr>
          <a:xfrm>
            <a:off x="4898268" y="1514905"/>
            <a:ext cx="783396" cy="379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Br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19"/>
          <p:cNvSpPr/>
          <p:nvPr/>
        </p:nvSpPr>
        <p:spPr>
          <a:xfrm>
            <a:off x="5420750" y="2429248"/>
            <a:ext cx="783396" cy="379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Br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β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20"/>
          <p:cNvSpPr/>
          <p:nvPr/>
        </p:nvSpPr>
        <p:spPr>
          <a:xfrm>
            <a:off x="5943232" y="992423"/>
            <a:ext cx="783396" cy="379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Sr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21"/>
          <p:cNvSpPr/>
          <p:nvPr/>
        </p:nvSpPr>
        <p:spPr>
          <a:xfrm>
            <a:off x="6726955" y="2024978"/>
            <a:ext cx="848707" cy="3138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Sr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β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3069582" y="165595"/>
            <a:ext cx="3591736" cy="4222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2177" kern="1200" spc="-1">
                <a:uFill>
                  <a:solidFill>
                    <a:srgbClr val="FFFFFF"/>
                  </a:solidFill>
                </a:uFill>
                <a:latin typeface="Arial"/>
              </a:rPr>
              <a:t>Calibration Line SDD 52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6" name="Picture 95"/>
          <p:cNvPicPr/>
          <p:nvPr/>
        </p:nvPicPr>
        <p:blipFill>
          <a:blip r:embed="rId2"/>
          <a:stretch/>
        </p:blipFill>
        <p:spPr>
          <a:xfrm>
            <a:off x="195931" y="1110635"/>
            <a:ext cx="8751245" cy="4700051"/>
          </a:xfrm>
          <a:prstGeom prst="rect">
            <a:avLst/>
          </a:prstGeom>
          <a:ln>
            <a:noFill/>
          </a:ln>
        </p:spPr>
      </p:pic>
      <p:sp>
        <p:nvSpPr>
          <p:cNvPr id="97" name="CustomShape 2"/>
          <p:cNvSpPr/>
          <p:nvPr/>
        </p:nvSpPr>
        <p:spPr>
          <a:xfrm>
            <a:off x="1502136" y="4180215"/>
            <a:ext cx="652776" cy="3138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Ti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2547100" y="3657734"/>
            <a:ext cx="783396" cy="3138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Fe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3461443" y="3200562"/>
            <a:ext cx="848707" cy="3138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Cu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5681991" y="2168007"/>
            <a:ext cx="783396" cy="379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Br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6"/>
          <p:cNvSpPr/>
          <p:nvPr/>
        </p:nvSpPr>
        <p:spPr>
          <a:xfrm>
            <a:off x="6857575" y="1710836"/>
            <a:ext cx="783396" cy="379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Sr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1115616" y="44624"/>
            <a:ext cx="8028384" cy="10787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2177" kern="1200" spc="-1" dirty="0">
                <a:uFill>
                  <a:solidFill>
                    <a:srgbClr val="FFFFFF"/>
                  </a:solidFill>
                </a:uFill>
                <a:latin typeface="Arial"/>
              </a:rPr>
              <a:t>Residuals SDD 52 – systematics at 7 keV (</a:t>
            </a:r>
            <a:r>
              <a:rPr lang="en-GB" sz="2177" kern="1200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Kd</a:t>
            </a:r>
            <a:r>
              <a:rPr lang="en-GB" sz="2177" kern="1200" spc="-1" dirty="0">
                <a:uFill>
                  <a:solidFill>
                    <a:srgbClr val="FFFFFF"/>
                  </a:solidFill>
                </a:uFill>
                <a:latin typeface="Arial"/>
              </a:rPr>
              <a:t>) within 2 eV</a:t>
            </a:r>
            <a:endParaRPr lang="en-GB" sz="1633" b="0" kern="1200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3" name="Picture 102"/>
          <p:cNvPicPr/>
          <p:nvPr/>
        </p:nvPicPr>
        <p:blipFill>
          <a:blip r:embed="rId2"/>
          <a:stretch/>
        </p:blipFill>
        <p:spPr>
          <a:xfrm>
            <a:off x="391862" y="664892"/>
            <a:ext cx="8630748" cy="5474631"/>
          </a:xfrm>
          <a:prstGeom prst="rect">
            <a:avLst/>
          </a:prstGeom>
          <a:ln>
            <a:noFill/>
          </a:ln>
        </p:spPr>
      </p:pic>
      <p:sp>
        <p:nvSpPr>
          <p:cNvPr id="104" name="CustomShape 2"/>
          <p:cNvSpPr/>
          <p:nvPr/>
        </p:nvSpPr>
        <p:spPr>
          <a:xfrm>
            <a:off x="6204473" y="4192951"/>
            <a:ext cx="783396" cy="379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Br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7119143" y="2220908"/>
            <a:ext cx="783396" cy="379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Sr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4"/>
          <p:cNvSpPr/>
          <p:nvPr/>
        </p:nvSpPr>
        <p:spPr>
          <a:xfrm>
            <a:off x="4506407" y="2560195"/>
            <a:ext cx="783396" cy="379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Cu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5"/>
          <p:cNvSpPr/>
          <p:nvPr/>
        </p:nvSpPr>
        <p:spPr>
          <a:xfrm>
            <a:off x="3788321" y="2690816"/>
            <a:ext cx="783396" cy="379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Fe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6"/>
          <p:cNvSpPr/>
          <p:nvPr/>
        </p:nvSpPr>
        <p:spPr>
          <a:xfrm>
            <a:off x="2938961" y="2037713"/>
            <a:ext cx="783396" cy="379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Ti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08"/>
          <p:cNvPicPr/>
          <p:nvPr/>
        </p:nvPicPr>
        <p:blipFill>
          <a:blip r:embed="rId2"/>
          <a:stretch/>
        </p:blipFill>
        <p:spPr>
          <a:xfrm>
            <a:off x="522482" y="3527113"/>
            <a:ext cx="8163453" cy="3101910"/>
          </a:xfrm>
          <a:prstGeom prst="rect">
            <a:avLst/>
          </a:prstGeom>
          <a:ln>
            <a:noFill/>
          </a:ln>
        </p:spPr>
      </p:pic>
      <p:pic>
        <p:nvPicPr>
          <p:cNvPr id="110" name="Picture 109"/>
          <p:cNvPicPr/>
          <p:nvPr/>
        </p:nvPicPr>
        <p:blipFill>
          <a:blip r:embed="rId3"/>
          <a:stretch/>
        </p:blipFill>
        <p:spPr>
          <a:xfrm>
            <a:off x="326552" y="555497"/>
            <a:ext cx="8163453" cy="3101910"/>
          </a:xfrm>
          <a:prstGeom prst="rect">
            <a:avLst/>
          </a:prstGeom>
          <a:ln>
            <a:noFill/>
          </a:ln>
        </p:spPr>
      </p:pic>
      <p:sp>
        <p:nvSpPr>
          <p:cNvPr id="111" name="CustomShape 1"/>
          <p:cNvSpPr/>
          <p:nvPr/>
        </p:nvSpPr>
        <p:spPr>
          <a:xfrm>
            <a:off x="3134892" y="165269"/>
            <a:ext cx="2677393" cy="3899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2177" kern="1200" spc="-1">
                <a:uFill>
                  <a:solidFill>
                    <a:srgbClr val="FFFFFF"/>
                  </a:solidFill>
                </a:uFill>
                <a:latin typeface="Arial"/>
              </a:rPr>
              <a:t>Spectrum SDD 53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1371515" y="2559868"/>
            <a:ext cx="652776" cy="3138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Ti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1632756" y="5433519"/>
            <a:ext cx="652776" cy="3138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Ti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4"/>
          <p:cNvSpPr/>
          <p:nvPr/>
        </p:nvSpPr>
        <p:spPr>
          <a:xfrm>
            <a:off x="1567446" y="2821109"/>
            <a:ext cx="652776" cy="3138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Ti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β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5"/>
          <p:cNvSpPr/>
          <p:nvPr/>
        </p:nvSpPr>
        <p:spPr>
          <a:xfrm>
            <a:off x="1828687" y="5760070"/>
            <a:ext cx="652776" cy="3138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Ti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β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6"/>
          <p:cNvSpPr/>
          <p:nvPr/>
        </p:nvSpPr>
        <p:spPr>
          <a:xfrm>
            <a:off x="2155238" y="2482149"/>
            <a:ext cx="783396" cy="5459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Fe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7"/>
          <p:cNvSpPr/>
          <p:nvPr/>
        </p:nvSpPr>
        <p:spPr>
          <a:xfrm>
            <a:off x="2351169" y="5421110"/>
            <a:ext cx="783396" cy="5459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Fe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8"/>
          <p:cNvSpPr/>
          <p:nvPr/>
        </p:nvSpPr>
        <p:spPr>
          <a:xfrm>
            <a:off x="2481790" y="2808700"/>
            <a:ext cx="783396" cy="3262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Fe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β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9"/>
          <p:cNvSpPr/>
          <p:nvPr/>
        </p:nvSpPr>
        <p:spPr>
          <a:xfrm>
            <a:off x="2677720" y="5705209"/>
            <a:ext cx="783396" cy="3262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Fe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β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10"/>
          <p:cNvSpPr/>
          <p:nvPr/>
        </p:nvSpPr>
        <p:spPr>
          <a:xfrm>
            <a:off x="2938961" y="2020732"/>
            <a:ext cx="848707" cy="3138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Cu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11"/>
          <p:cNvSpPr/>
          <p:nvPr/>
        </p:nvSpPr>
        <p:spPr>
          <a:xfrm>
            <a:off x="3200202" y="4898628"/>
            <a:ext cx="848707" cy="3138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Cu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12"/>
          <p:cNvSpPr/>
          <p:nvPr/>
        </p:nvSpPr>
        <p:spPr>
          <a:xfrm>
            <a:off x="3330822" y="2678080"/>
            <a:ext cx="848707" cy="3262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Cu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β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13"/>
          <p:cNvSpPr/>
          <p:nvPr/>
        </p:nvSpPr>
        <p:spPr>
          <a:xfrm>
            <a:off x="3592063" y="5551730"/>
            <a:ext cx="848707" cy="3262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Cu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β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14"/>
          <p:cNvSpPr/>
          <p:nvPr/>
        </p:nvSpPr>
        <p:spPr>
          <a:xfrm>
            <a:off x="4832958" y="1384284"/>
            <a:ext cx="783396" cy="379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Br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15"/>
          <p:cNvSpPr/>
          <p:nvPr/>
        </p:nvSpPr>
        <p:spPr>
          <a:xfrm>
            <a:off x="5094199" y="4245526"/>
            <a:ext cx="783396" cy="3262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Br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16"/>
          <p:cNvSpPr/>
          <p:nvPr/>
        </p:nvSpPr>
        <p:spPr>
          <a:xfrm>
            <a:off x="5420750" y="2547460"/>
            <a:ext cx="783396" cy="379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Br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β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17"/>
          <p:cNvSpPr/>
          <p:nvPr/>
        </p:nvSpPr>
        <p:spPr>
          <a:xfrm>
            <a:off x="5747301" y="5433519"/>
            <a:ext cx="783396" cy="379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Br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β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18"/>
          <p:cNvSpPr/>
          <p:nvPr/>
        </p:nvSpPr>
        <p:spPr>
          <a:xfrm>
            <a:off x="5943232" y="914704"/>
            <a:ext cx="783396" cy="379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Sr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19"/>
          <p:cNvSpPr/>
          <p:nvPr/>
        </p:nvSpPr>
        <p:spPr>
          <a:xfrm>
            <a:off x="6139163" y="3918975"/>
            <a:ext cx="783396" cy="379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Sr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20"/>
          <p:cNvSpPr/>
          <p:nvPr/>
        </p:nvSpPr>
        <p:spPr>
          <a:xfrm>
            <a:off x="6661644" y="2168007"/>
            <a:ext cx="848707" cy="3138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Sr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β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21"/>
          <p:cNvSpPr/>
          <p:nvPr/>
        </p:nvSpPr>
        <p:spPr>
          <a:xfrm>
            <a:off x="6922885" y="5159869"/>
            <a:ext cx="848707" cy="3138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Sr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β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3069582" y="165595"/>
            <a:ext cx="3591736" cy="4222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2177" kern="1200" spc="-1">
                <a:uFill>
                  <a:solidFill>
                    <a:srgbClr val="FFFFFF"/>
                  </a:solidFill>
                </a:uFill>
                <a:latin typeface="Arial"/>
              </a:rPr>
              <a:t>Calibration Line SDD 53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3" name="Picture 132"/>
          <p:cNvPicPr/>
          <p:nvPr/>
        </p:nvPicPr>
        <p:blipFill>
          <a:blip r:embed="rId2"/>
          <a:stretch/>
        </p:blipFill>
        <p:spPr>
          <a:xfrm>
            <a:off x="261241" y="926133"/>
            <a:ext cx="8751245" cy="4700051"/>
          </a:xfrm>
          <a:prstGeom prst="rect">
            <a:avLst/>
          </a:prstGeom>
          <a:ln>
            <a:noFill/>
          </a:ln>
        </p:spPr>
      </p:pic>
      <p:sp>
        <p:nvSpPr>
          <p:cNvPr id="134" name="CustomShape 2"/>
          <p:cNvSpPr/>
          <p:nvPr/>
        </p:nvSpPr>
        <p:spPr>
          <a:xfrm>
            <a:off x="1371515" y="4245526"/>
            <a:ext cx="652776" cy="3138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Ti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2547100" y="3723044"/>
            <a:ext cx="783396" cy="5459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Fe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4"/>
          <p:cNvSpPr/>
          <p:nvPr/>
        </p:nvSpPr>
        <p:spPr>
          <a:xfrm>
            <a:off x="3461443" y="3265872"/>
            <a:ext cx="848707" cy="3138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Cu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5"/>
          <p:cNvSpPr/>
          <p:nvPr/>
        </p:nvSpPr>
        <p:spPr>
          <a:xfrm>
            <a:off x="5877922" y="2024978"/>
            <a:ext cx="783396" cy="379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Br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6"/>
          <p:cNvSpPr/>
          <p:nvPr/>
        </p:nvSpPr>
        <p:spPr>
          <a:xfrm>
            <a:off x="7053506" y="1502496"/>
            <a:ext cx="783396" cy="379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Sr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139"/>
          <p:cNvPicPr/>
          <p:nvPr/>
        </p:nvPicPr>
        <p:blipFill>
          <a:blip r:embed="rId2"/>
          <a:stretch/>
        </p:blipFill>
        <p:spPr>
          <a:xfrm>
            <a:off x="186134" y="730202"/>
            <a:ext cx="8630748" cy="5474631"/>
          </a:xfrm>
          <a:prstGeom prst="rect">
            <a:avLst/>
          </a:prstGeom>
          <a:ln>
            <a:noFill/>
          </a:ln>
        </p:spPr>
      </p:pic>
      <p:sp>
        <p:nvSpPr>
          <p:cNvPr id="141" name="CustomShape 2"/>
          <p:cNvSpPr/>
          <p:nvPr/>
        </p:nvSpPr>
        <p:spPr>
          <a:xfrm>
            <a:off x="2743030" y="2808700"/>
            <a:ext cx="652776" cy="3138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Ti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3"/>
          <p:cNvSpPr/>
          <p:nvPr/>
        </p:nvSpPr>
        <p:spPr>
          <a:xfrm>
            <a:off x="3592064" y="2808700"/>
            <a:ext cx="783396" cy="5459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Fe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4"/>
          <p:cNvSpPr/>
          <p:nvPr/>
        </p:nvSpPr>
        <p:spPr>
          <a:xfrm>
            <a:off x="4245166" y="2364264"/>
            <a:ext cx="848707" cy="3138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Cu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5"/>
          <p:cNvSpPr/>
          <p:nvPr/>
        </p:nvSpPr>
        <p:spPr>
          <a:xfrm>
            <a:off x="6008542" y="2874011"/>
            <a:ext cx="783396" cy="379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Br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6"/>
          <p:cNvSpPr/>
          <p:nvPr/>
        </p:nvSpPr>
        <p:spPr>
          <a:xfrm>
            <a:off x="6988522" y="2547460"/>
            <a:ext cx="783396" cy="379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</a:rPr>
              <a:t>Sr K</a:t>
            </a:r>
            <a:r>
              <a:rPr lang="en-GB" sz="1633" b="0" kern="1200" spc="-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en-GB" sz="1633" b="0" kern="1200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1"/>
          <p:cNvSpPr/>
          <p:nvPr/>
        </p:nvSpPr>
        <p:spPr>
          <a:xfrm>
            <a:off x="1979712" y="116633"/>
            <a:ext cx="5184576" cy="9361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defTabSz="829452" hangingPunct="1"/>
            <a:r>
              <a:rPr lang="en-GB" sz="2177" kern="1200" spc="-1" dirty="0">
                <a:uFill>
                  <a:solidFill>
                    <a:srgbClr val="FFFFFF"/>
                  </a:solidFill>
                </a:uFill>
                <a:latin typeface="Arial"/>
              </a:rPr>
              <a:t>Residuals SDD 53</a:t>
            </a:r>
          </a:p>
          <a:p>
            <a:pPr algn="ctr" defTabSz="829452" hangingPunct="1"/>
            <a:r>
              <a:rPr lang="en-GB" sz="2177" b="0" kern="1200" spc="-1" dirty="0">
                <a:solidFill>
                  <a:srgbClr val="FF0000"/>
                </a:solidFill>
                <a:highlight>
                  <a:srgbClr val="FFFF00"/>
                </a:highlight>
                <a:uFill>
                  <a:solidFill>
                    <a:srgbClr val="FFFFFF"/>
                  </a:solidFill>
                </a:uFill>
                <a:latin typeface="Arial"/>
              </a:rPr>
              <a:t>We plan to write a technical article – JINST or NIM</a:t>
            </a:r>
            <a:endParaRPr lang="en-GB" sz="1633" b="0" kern="1200" spc="-1" dirty="0">
              <a:solidFill>
                <a:srgbClr val="FF0000"/>
              </a:solidFill>
              <a:highlight>
                <a:srgbClr val="FFFF00"/>
              </a:highligh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15261437-36AF-405F-B30B-E884B9E7DEC6}"/>
              </a:ext>
            </a:extLst>
          </p:cNvPr>
          <p:cNvSpPr txBox="1"/>
          <p:nvPr/>
        </p:nvSpPr>
        <p:spPr>
          <a:xfrm>
            <a:off x="611560" y="332656"/>
            <a:ext cx="7560840" cy="5509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3200" i="1">
                <a:solidFill>
                  <a:srgbClr val="53535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1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Calibri"/>
                <a:sym typeface="Calibri"/>
              </a:rPr>
              <a:t>Work done: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1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1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3200" b="1" i="1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Calibri"/>
                <a:sym typeface="Calibri"/>
              </a:rPr>
              <a:t>SDD calibration optimization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1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Calibri"/>
                <a:sym typeface="Calibri"/>
              </a:rPr>
              <a:t>Luminosity measurement: SIDDHARTA-2 luminometer and kaon trigger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1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3200" b="1" i="1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Calibri"/>
                <a:sym typeface="Calibri"/>
              </a:rPr>
              <a:t>Procedure for comparison between SIDDHARTA and SIDDHARTA-2 refinement</a:t>
            </a:r>
            <a:endParaRPr kumimoji="0" sz="3200" b="1" i="1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420219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o 16"/>
          <p:cNvGrpSpPr/>
          <p:nvPr/>
        </p:nvGrpSpPr>
        <p:grpSpPr>
          <a:xfrm>
            <a:off x="82250" y="1844824"/>
            <a:ext cx="9061749" cy="4464496"/>
            <a:chOff x="292272" y="2248231"/>
            <a:chExt cx="8779722" cy="3905255"/>
          </a:xfrm>
        </p:grpSpPr>
        <p:pic>
          <p:nvPicPr>
            <p:cNvPr id="18" name="image.png" descr="imag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272" y="2248231"/>
              <a:ext cx="8585202" cy="390525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9" name="CasellaDiTesto 2"/>
            <p:cNvSpPr txBox="1"/>
            <p:nvPr/>
          </p:nvSpPr>
          <p:spPr>
            <a:xfrm>
              <a:off x="3203847" y="5229199"/>
              <a:ext cx="5868147" cy="815337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8" tIns="45718" rIns="45718" bIns="45718">
              <a:spAutoFit/>
            </a:bodyPr>
            <a:lstStyle>
              <a:lvl1pPr>
                <a:defRPr sz="1600" b="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Research Center for Electron Photon Science (ELPH), Tohoku University</a:t>
              </a:r>
            </a:p>
          </p:txBody>
        </p:sp>
      </p:grpSp>
      <p:grpSp>
        <p:nvGrpSpPr>
          <p:cNvPr id="20" name="Horizontal Scroll 1"/>
          <p:cNvGrpSpPr/>
          <p:nvPr/>
        </p:nvGrpSpPr>
        <p:grpSpPr>
          <a:xfrm>
            <a:off x="871710" y="21499"/>
            <a:ext cx="7200805" cy="1324130"/>
            <a:chOff x="0" y="-1"/>
            <a:chExt cx="7200803" cy="1676815"/>
          </a:xfrm>
        </p:grpSpPr>
        <p:sp>
          <p:nvSpPr>
            <p:cNvPr id="21" name="Shape"/>
            <p:cNvSpPr/>
            <p:nvPr/>
          </p:nvSpPr>
          <p:spPr>
            <a:xfrm>
              <a:off x="-1" y="-1"/>
              <a:ext cx="7200805" cy="1676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0"/>
                  </a:moveTo>
                  <a:cubicBezTo>
                    <a:pt x="21600" y="604"/>
                    <a:pt x="21459" y="0"/>
                    <a:pt x="21286" y="0"/>
                  </a:cubicBezTo>
                  <a:cubicBezTo>
                    <a:pt x="21112" y="0"/>
                    <a:pt x="20971" y="604"/>
                    <a:pt x="20971" y="1350"/>
                  </a:cubicBezTo>
                  <a:lnTo>
                    <a:pt x="20971" y="2700"/>
                  </a:lnTo>
                  <a:lnTo>
                    <a:pt x="314" y="2700"/>
                  </a:lnTo>
                  <a:cubicBezTo>
                    <a:pt x="141" y="2700"/>
                    <a:pt x="0" y="3304"/>
                    <a:pt x="0" y="4050"/>
                  </a:cubicBezTo>
                  <a:lnTo>
                    <a:pt x="0" y="20250"/>
                  </a:lnTo>
                  <a:cubicBezTo>
                    <a:pt x="0" y="20996"/>
                    <a:pt x="141" y="21600"/>
                    <a:pt x="314" y="21600"/>
                  </a:cubicBezTo>
                  <a:cubicBezTo>
                    <a:pt x="488" y="21600"/>
                    <a:pt x="629" y="20996"/>
                    <a:pt x="629" y="20250"/>
                  </a:cubicBezTo>
                  <a:lnTo>
                    <a:pt x="629" y="18900"/>
                  </a:lnTo>
                  <a:lnTo>
                    <a:pt x="21286" y="18900"/>
                  </a:lnTo>
                  <a:cubicBezTo>
                    <a:pt x="21459" y="18900"/>
                    <a:pt x="21600" y="18296"/>
                    <a:pt x="21600" y="175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 kumimoji="0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" name="Shape"/>
            <p:cNvSpPr/>
            <p:nvPr/>
          </p:nvSpPr>
          <p:spPr>
            <a:xfrm>
              <a:off x="104800" y="-2"/>
              <a:ext cx="7096002" cy="419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76" y="21600"/>
                    <a:pt x="319" y="19182"/>
                    <a:pt x="319" y="16200"/>
                  </a:cubicBezTo>
                  <a:cubicBezTo>
                    <a:pt x="319" y="14709"/>
                    <a:pt x="248" y="13500"/>
                    <a:pt x="160" y="13500"/>
                  </a:cubicBezTo>
                  <a:cubicBezTo>
                    <a:pt x="71" y="13500"/>
                    <a:pt x="0" y="14709"/>
                    <a:pt x="0" y="16200"/>
                  </a:cubicBezTo>
                  <a:close/>
                  <a:moveTo>
                    <a:pt x="21281" y="10800"/>
                  </a:moveTo>
                  <a:cubicBezTo>
                    <a:pt x="21457" y="10800"/>
                    <a:pt x="21600" y="8382"/>
                    <a:pt x="21600" y="5400"/>
                  </a:cubicBezTo>
                  <a:cubicBezTo>
                    <a:pt x="21600" y="2418"/>
                    <a:pt x="21457" y="0"/>
                    <a:pt x="21281" y="0"/>
                  </a:cubicBezTo>
                  <a:cubicBezTo>
                    <a:pt x="21105" y="0"/>
                    <a:pt x="20962" y="2418"/>
                    <a:pt x="20962" y="5400"/>
                  </a:cubicBezTo>
                  <a:cubicBezTo>
                    <a:pt x="20962" y="6891"/>
                    <a:pt x="21033" y="8100"/>
                    <a:pt x="21121" y="8100"/>
                  </a:cubicBezTo>
                  <a:cubicBezTo>
                    <a:pt x="21210" y="8100"/>
                    <a:pt x="21281" y="6891"/>
                    <a:pt x="21281" y="54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 kumimoji="0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3" name="Shape"/>
            <p:cNvSpPr/>
            <p:nvPr/>
          </p:nvSpPr>
          <p:spPr>
            <a:xfrm>
              <a:off x="-1" y="-1"/>
              <a:ext cx="7200805" cy="1676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050"/>
                  </a:moveTo>
                  <a:cubicBezTo>
                    <a:pt x="0" y="3304"/>
                    <a:pt x="141" y="2700"/>
                    <a:pt x="314" y="2700"/>
                  </a:cubicBezTo>
                  <a:lnTo>
                    <a:pt x="20971" y="2700"/>
                  </a:lnTo>
                  <a:lnTo>
                    <a:pt x="20971" y="1350"/>
                  </a:lnTo>
                  <a:cubicBezTo>
                    <a:pt x="20971" y="604"/>
                    <a:pt x="21112" y="0"/>
                    <a:pt x="21286" y="0"/>
                  </a:cubicBezTo>
                  <a:cubicBezTo>
                    <a:pt x="21459" y="0"/>
                    <a:pt x="21600" y="604"/>
                    <a:pt x="21600" y="1350"/>
                  </a:cubicBezTo>
                  <a:lnTo>
                    <a:pt x="21600" y="17550"/>
                  </a:lnTo>
                  <a:cubicBezTo>
                    <a:pt x="21600" y="18296"/>
                    <a:pt x="21459" y="18900"/>
                    <a:pt x="21286" y="18900"/>
                  </a:cubicBezTo>
                  <a:lnTo>
                    <a:pt x="629" y="18900"/>
                  </a:lnTo>
                  <a:lnTo>
                    <a:pt x="629" y="20250"/>
                  </a:lnTo>
                  <a:cubicBezTo>
                    <a:pt x="629" y="20996"/>
                    <a:pt x="488" y="21600"/>
                    <a:pt x="314" y="21600"/>
                  </a:cubicBezTo>
                  <a:cubicBezTo>
                    <a:pt x="141" y="21600"/>
                    <a:pt x="0" y="20996"/>
                    <a:pt x="0" y="20250"/>
                  </a:cubicBezTo>
                  <a:close/>
                  <a:moveTo>
                    <a:pt x="20971" y="2700"/>
                  </a:moveTo>
                  <a:lnTo>
                    <a:pt x="21286" y="2700"/>
                  </a:lnTo>
                  <a:cubicBezTo>
                    <a:pt x="21459" y="2700"/>
                    <a:pt x="21600" y="2096"/>
                    <a:pt x="21600" y="1350"/>
                  </a:cubicBezTo>
                  <a:moveTo>
                    <a:pt x="21286" y="2700"/>
                  </a:moveTo>
                  <a:lnTo>
                    <a:pt x="21286" y="1350"/>
                  </a:lnTo>
                  <a:cubicBezTo>
                    <a:pt x="21286" y="1723"/>
                    <a:pt x="21215" y="2025"/>
                    <a:pt x="21128" y="2025"/>
                  </a:cubicBezTo>
                  <a:cubicBezTo>
                    <a:pt x="21042" y="2025"/>
                    <a:pt x="20971" y="1723"/>
                    <a:pt x="20971" y="1350"/>
                  </a:cubicBezTo>
                  <a:moveTo>
                    <a:pt x="314" y="5400"/>
                  </a:moveTo>
                  <a:lnTo>
                    <a:pt x="314" y="4050"/>
                  </a:lnTo>
                  <a:cubicBezTo>
                    <a:pt x="314" y="3677"/>
                    <a:pt x="385" y="3375"/>
                    <a:pt x="472" y="3375"/>
                  </a:cubicBezTo>
                  <a:cubicBezTo>
                    <a:pt x="558" y="3375"/>
                    <a:pt x="629" y="3677"/>
                    <a:pt x="629" y="4050"/>
                  </a:cubicBezTo>
                  <a:cubicBezTo>
                    <a:pt x="629" y="4796"/>
                    <a:pt x="488" y="5400"/>
                    <a:pt x="314" y="5400"/>
                  </a:cubicBezTo>
                  <a:cubicBezTo>
                    <a:pt x="141" y="5400"/>
                    <a:pt x="0" y="4796"/>
                    <a:pt x="0" y="4050"/>
                  </a:cubicBezTo>
                  <a:moveTo>
                    <a:pt x="629" y="4050"/>
                  </a:moveTo>
                  <a:lnTo>
                    <a:pt x="629" y="18900"/>
                  </a:lnTo>
                </a:path>
              </a:pathLst>
            </a:cu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 kumimoji="0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4" name="SIDDHARTA-2…"/>
            <p:cNvSpPr txBox="1"/>
            <p:nvPr/>
          </p:nvSpPr>
          <p:spPr>
            <a:xfrm>
              <a:off x="209602" y="209602"/>
              <a:ext cx="6886400" cy="846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SIDDHARTA-2</a:t>
              </a:r>
              <a:endPara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>
                  <a:latin typeface="Arial"/>
                  <a:ea typeface="Arial"/>
                  <a:cs typeface="Arial"/>
                  <a:sym typeface="Arial"/>
                </a:defRPr>
              </a:pPr>
              <a:r>
                <a:rPr kumimoji="0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</a:t>
              </a:r>
              <a:r>
                <a:rPr kumimoji="0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Ilicon</a:t>
              </a:r>
              <a:r>
                <a: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r>
                <a: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D</a:t>
              </a:r>
              <a:r>
                <a: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rift </a:t>
              </a:r>
              <a:r>
                <a: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D</a:t>
              </a:r>
              <a:r>
                <a: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etector for </a:t>
              </a:r>
              <a:r>
                <a: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H</a:t>
              </a:r>
              <a:r>
                <a: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adronic </a:t>
              </a:r>
              <a:r>
                <a: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A</a:t>
              </a:r>
              <a:r>
                <a: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tom </a:t>
              </a:r>
              <a:r>
                <a: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R</a:t>
              </a:r>
              <a:r>
                <a: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esearch by </a:t>
              </a:r>
              <a:r>
                <a: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</a:t>
              </a:r>
              <a:r>
                <a: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iming </a:t>
              </a:r>
              <a:r>
                <a: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A</a:t>
              </a:r>
              <a:r>
                <a: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pplications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759679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Picture 2"/>
          <p:cNvGrpSpPr/>
          <p:nvPr/>
        </p:nvGrpSpPr>
        <p:grpSpPr>
          <a:xfrm>
            <a:off x="4135" y="263506"/>
            <a:ext cx="5028395" cy="3669550"/>
            <a:chOff x="-1" y="-69852"/>
            <a:chExt cx="4339740" cy="3030507"/>
          </a:xfrm>
        </p:grpSpPr>
        <p:pic>
          <p:nvPicPr>
            <p:cNvPr id="5" name="Picture 2" descr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-69852"/>
              <a:ext cx="4339740" cy="30305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" name="Picture 2" descr="Picture 2"/>
            <p:cNvPicPr>
              <a:picLocks noChangeAspect="1"/>
            </p:cNvPicPr>
            <p:nvPr/>
          </p:nvPicPr>
          <p:blipFill>
            <a:blip r:embed="rId3"/>
            <a:srcRect t="6753" b="6347"/>
            <a:stretch>
              <a:fillRect/>
            </a:stretch>
          </p:blipFill>
          <p:spPr>
            <a:xfrm>
              <a:off x="101599" y="101598"/>
              <a:ext cx="4123840" cy="26876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9" name="IMG_6406.JPG"/>
          <p:cNvGrpSpPr/>
          <p:nvPr/>
        </p:nvGrpSpPr>
        <p:grpSpPr>
          <a:xfrm>
            <a:off x="4355977" y="2564904"/>
            <a:ext cx="4521032" cy="4293095"/>
            <a:chOff x="0" y="0"/>
            <a:chExt cx="3776979" cy="3903979"/>
          </a:xfrm>
        </p:grpSpPr>
        <p:pic>
          <p:nvPicPr>
            <p:cNvPr id="10" name="IMG_6406.JPG" descr="IMG_6406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99" y="101599"/>
              <a:ext cx="3561081" cy="356108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" name="IMG_6406.JPG" descr="IMG_6406.JPG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-1"/>
              <a:ext cx="3776981" cy="3903981"/>
            </a:xfrm>
            <a:prstGeom prst="rect">
              <a:avLst/>
            </a:prstGeom>
            <a:effectLst/>
          </p:spPr>
        </p:pic>
      </p:grpSp>
      <p:sp>
        <p:nvSpPr>
          <p:cNvPr id="2" name="Rettangolo 5"/>
          <p:cNvSpPr/>
          <p:nvPr/>
        </p:nvSpPr>
        <p:spPr>
          <a:xfrm>
            <a:off x="418843" y="263506"/>
            <a:ext cx="3623745" cy="461661"/>
          </a:xfrm>
          <a:prstGeom prst="rect">
            <a:avLst/>
          </a:prstGeom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45718" tIns="45718" rIns="45718" bIns="45718">
            <a:spAutoFit/>
          </a:bodyPr>
          <a:lstStyle>
            <a:lvl1pPr>
              <a:defRPr i="1">
                <a:solidFill>
                  <a:srgbClr val="7030A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/>
              <a:t>DA</a:t>
            </a:r>
            <a:r>
              <a:rPr lang="en-US" dirty="0">
                <a:sym typeface="Symbol"/>
              </a:rPr>
              <a:t> </a:t>
            </a:r>
            <a:r>
              <a:rPr dirty="0"/>
              <a:t>NE luminosity monitor</a:t>
            </a:r>
          </a:p>
        </p:txBody>
      </p:sp>
      <p:sp>
        <p:nvSpPr>
          <p:cNvPr id="19" name="Rettangolo 5"/>
          <p:cNvSpPr/>
          <p:nvPr/>
        </p:nvSpPr>
        <p:spPr>
          <a:xfrm>
            <a:off x="1777495" y="4431859"/>
            <a:ext cx="2517673" cy="830993"/>
          </a:xfrm>
          <a:prstGeom prst="rect">
            <a:avLst/>
          </a:prstGeom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45718" tIns="45718" rIns="45718" bIns="45718">
            <a:spAutoFit/>
          </a:bodyPr>
          <a:lstStyle>
            <a:lvl1pPr>
              <a:defRPr i="1">
                <a:solidFill>
                  <a:srgbClr val="7030A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algn="ctr"/>
            <a:r>
              <a:rPr lang="en-US" dirty="0">
                <a:highlight>
                  <a:srgbClr val="FFFF00"/>
                </a:highlight>
              </a:rPr>
              <a:t>SIDDHARTA-2 </a:t>
            </a:r>
          </a:p>
          <a:p>
            <a:pPr algn="ctr"/>
            <a:r>
              <a:rPr lang="en-US" dirty="0">
                <a:highlight>
                  <a:srgbClr val="FFFF00"/>
                </a:highlight>
              </a:rPr>
              <a:t>luminosity monitor</a:t>
            </a:r>
            <a:endParaRPr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5870679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0" y="960650"/>
            <a:ext cx="864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indent="457200"/>
            <a:r>
              <a:rPr lang="en" sz="2700" b="1" dirty="0">
                <a:solidFill>
                  <a:srgbClr val="FF0000"/>
                </a:solidFill>
              </a:rPr>
              <a:t>Luminometer </a:t>
            </a:r>
            <a:r>
              <a:rPr lang="en-GB" sz="2700" b="1" dirty="0">
                <a:solidFill>
                  <a:srgbClr val="FF0000"/>
                </a:solidFill>
              </a:rPr>
              <a:t>of SIDDHARTA-2</a:t>
            </a:r>
            <a:endParaRPr sz="2700" b="1" dirty="0">
              <a:solidFill>
                <a:srgbClr val="FF0000"/>
              </a:solidFill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-66875" y="1843075"/>
            <a:ext cx="3986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36550">
              <a:lnSpc>
                <a:spcPct val="150000"/>
              </a:lnSpc>
              <a:buClr>
                <a:srgbClr val="000000"/>
              </a:buClr>
              <a:buSzPts val="1700"/>
            </a:pPr>
            <a:r>
              <a:rPr lang="en" sz="1700">
                <a:solidFill>
                  <a:srgbClr val="000000"/>
                </a:solidFill>
              </a:rPr>
              <a:t>scintillator: 80x40x2 mm</a:t>
            </a:r>
            <a:r>
              <a:rPr lang="en" sz="1700" baseline="30000">
                <a:solidFill>
                  <a:srgbClr val="000000"/>
                </a:solidFill>
              </a:rPr>
              <a:t>3  </a:t>
            </a:r>
            <a:r>
              <a:rPr lang="en" sz="1700">
                <a:solidFill>
                  <a:srgbClr val="000000"/>
                </a:solidFill>
              </a:rPr>
              <a:t>Scionix </a:t>
            </a:r>
            <a:r>
              <a:rPr lang="en" sz="1700" b="1">
                <a:solidFill>
                  <a:srgbClr val="000000"/>
                </a:solidFill>
              </a:rPr>
              <a:t>EJ-200</a:t>
            </a:r>
            <a:r>
              <a:rPr lang="en" sz="1700">
                <a:solidFill>
                  <a:srgbClr val="000000"/>
                </a:solidFill>
              </a:rPr>
              <a:t> (BC408)</a:t>
            </a:r>
            <a:endParaRPr sz="1700">
              <a:solidFill>
                <a:srgbClr val="000000"/>
              </a:solidFill>
            </a:endParaRPr>
          </a:p>
          <a:p>
            <a:pPr indent="-336550">
              <a:buClr>
                <a:srgbClr val="000000"/>
              </a:buClr>
              <a:buSzPts val="1700"/>
            </a:pPr>
            <a:r>
              <a:rPr lang="en" sz="1700" b="1">
                <a:solidFill>
                  <a:schemeClr val="dk1"/>
                </a:solidFill>
              </a:rPr>
              <a:t>R4998</a:t>
            </a:r>
            <a:r>
              <a:rPr lang="en" sz="1700">
                <a:solidFill>
                  <a:schemeClr val="dk1"/>
                </a:solidFill>
              </a:rPr>
              <a:t> PMTs (at an angle of </a:t>
            </a:r>
            <a:r>
              <a:rPr lang="en" sz="1600">
                <a:solidFill>
                  <a:schemeClr val="dk1"/>
                </a:solidFill>
              </a:rPr>
              <a:t>38deg with respect to scintillator axis</a:t>
            </a:r>
            <a:r>
              <a:rPr lang="en" sz="1700">
                <a:solidFill>
                  <a:schemeClr val="dk1"/>
                </a:solidFill>
              </a:rPr>
              <a:t>)</a:t>
            </a:r>
            <a:endParaRPr sz="1700">
              <a:solidFill>
                <a:schemeClr val="dk1"/>
              </a:solidFill>
            </a:endParaRPr>
          </a:p>
          <a:p>
            <a:pPr indent="-336550">
              <a:spcBef>
                <a:spcPts val="1600"/>
              </a:spcBef>
              <a:buClr>
                <a:schemeClr val="dk1"/>
              </a:buClr>
              <a:buSzPts val="1700"/>
            </a:pPr>
            <a:r>
              <a:rPr lang="en" sz="1700">
                <a:solidFill>
                  <a:schemeClr val="dk1"/>
                </a:solidFill>
              </a:rPr>
              <a:t>lightguides</a:t>
            </a:r>
            <a:endParaRPr sz="1700">
              <a:solidFill>
                <a:schemeClr val="dk1"/>
              </a:solidFill>
            </a:endParaRPr>
          </a:p>
          <a:p>
            <a:pPr indent="-336550">
              <a:spcBef>
                <a:spcPts val="1600"/>
              </a:spcBef>
              <a:buClr>
                <a:schemeClr val="dk1"/>
              </a:buClr>
              <a:buSzPts val="1700"/>
            </a:pPr>
            <a:r>
              <a:rPr lang="en" sz="1700">
                <a:solidFill>
                  <a:schemeClr val="dk1"/>
                </a:solidFill>
              </a:rPr>
              <a:t>aluminum tube + μMetal (0.1mm)</a:t>
            </a:r>
            <a:endParaRPr sz="1700">
              <a:solidFill>
                <a:schemeClr val="dk1"/>
              </a:solidFill>
            </a:endParaRPr>
          </a:p>
          <a:p>
            <a:pPr indent="-336550">
              <a:lnSpc>
                <a:spcPct val="150000"/>
              </a:lnSpc>
              <a:spcBef>
                <a:spcPts val="1600"/>
              </a:spcBef>
              <a:buClr>
                <a:srgbClr val="000000"/>
              </a:buClr>
              <a:buSzPts val="1700"/>
            </a:pPr>
            <a:r>
              <a:rPr lang="en" sz="1700">
                <a:solidFill>
                  <a:srgbClr val="000000"/>
                </a:solidFill>
              </a:rPr>
              <a:t>reflective and </a:t>
            </a:r>
            <a:r>
              <a:rPr lang="en" sz="1700">
                <a:solidFill>
                  <a:schemeClr val="dk1"/>
                </a:solidFill>
              </a:rPr>
              <a:t>light proof </a:t>
            </a:r>
            <a:r>
              <a:rPr lang="en" sz="1700">
                <a:solidFill>
                  <a:srgbClr val="000000"/>
                </a:solidFill>
              </a:rPr>
              <a:t> foil</a:t>
            </a:r>
            <a:endParaRPr sz="1700">
              <a:solidFill>
                <a:srgbClr val="000000"/>
              </a:solidFill>
            </a:endParaRPr>
          </a:p>
          <a:p>
            <a:pPr indent="-336550">
              <a:lnSpc>
                <a:spcPct val="150000"/>
              </a:lnSpc>
              <a:buClr>
                <a:srgbClr val="000000"/>
              </a:buClr>
              <a:buSzPts val="1700"/>
            </a:pPr>
            <a:r>
              <a:rPr lang="en" sz="1700">
                <a:solidFill>
                  <a:srgbClr val="000000"/>
                </a:solidFill>
              </a:rPr>
              <a:t>optical cement</a:t>
            </a:r>
            <a:endParaRPr sz="1700">
              <a:solidFill>
                <a:srgbClr val="000000"/>
              </a:solidFill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endParaRPr sz="1700">
              <a:solidFill>
                <a:srgbClr val="000000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endParaRPr sz="170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1700"/>
          </a:p>
        </p:txBody>
      </p:sp>
      <p:sp>
        <p:nvSpPr>
          <p:cNvPr id="61" name="Google Shape;61;p14"/>
          <p:cNvSpPr txBox="1"/>
          <p:nvPr/>
        </p:nvSpPr>
        <p:spPr>
          <a:xfrm>
            <a:off x="5754700" y="5220450"/>
            <a:ext cx="73425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hangingPunct="1">
              <a:buClr>
                <a:srgbClr val="000000"/>
              </a:buClr>
              <a:buSzPts val="1400"/>
            </a:pPr>
            <a:r>
              <a:rPr lang="en" sz="1400" b="0">
                <a:latin typeface="Arial"/>
                <a:ea typeface="Arial"/>
                <a:cs typeface="Arial"/>
                <a:sym typeface="Arial"/>
              </a:rPr>
              <a:t>       /prepared by Andrzej Heczko/</a:t>
            </a:r>
            <a:endParaRPr sz="1400" b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9225" y="1631326"/>
            <a:ext cx="5252724" cy="423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E:\2019_sc\sc matertials\24.10.2019\hhit_tl1_tl4_coin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" r="7780"/>
          <a:stretch/>
        </p:blipFill>
        <p:spPr bwMode="auto">
          <a:xfrm>
            <a:off x="148957" y="661392"/>
            <a:ext cx="5581404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4" name="Rectangle 3"/>
          <p:cNvSpPr txBox="1"/>
          <p:nvPr/>
        </p:nvSpPr>
        <p:spPr>
          <a:xfrm>
            <a:off x="5767303" y="277945"/>
            <a:ext cx="3247666" cy="3170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● </a:t>
            </a:r>
            <a:r>
              <a:rPr sz="2000" dirty="0"/>
              <a:t>2 pairs of scintillator</a:t>
            </a:r>
            <a:r>
              <a:rPr lang="en-GB" sz="2000" dirty="0"/>
              <a:t>s</a:t>
            </a:r>
            <a:r>
              <a:rPr sz="2000" dirty="0"/>
              <a:t>: 80x40x2 mm</a:t>
            </a:r>
            <a:r>
              <a:rPr sz="2000" baseline="30000" dirty="0"/>
              <a:t>3</a:t>
            </a:r>
            <a:r>
              <a:rPr sz="2000" dirty="0"/>
              <a:t> </a:t>
            </a:r>
          </a:p>
          <a:p>
            <a:pPr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rPr sz="2000" dirty="0" err="1"/>
              <a:t>Scionix</a:t>
            </a:r>
            <a:r>
              <a:rPr sz="2000" dirty="0"/>
              <a:t> EJ-200  </a:t>
            </a:r>
          </a:p>
          <a:p>
            <a:pPr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rPr sz="2000" dirty="0"/>
              <a:t>● R4998 PMTs Hamamatsu</a:t>
            </a:r>
          </a:p>
          <a:p>
            <a:pPr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rPr sz="2000" dirty="0"/>
              <a:t>● light-guides</a:t>
            </a:r>
          </a:p>
          <a:p>
            <a:pPr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rPr sz="2000" dirty="0"/>
              <a:t>● aluminum tube + </a:t>
            </a:r>
            <a:r>
              <a:rPr sz="2000" dirty="0" err="1"/>
              <a:t>μMetal</a:t>
            </a:r>
            <a:r>
              <a:rPr sz="2000" dirty="0"/>
              <a:t> (0.1mm)</a:t>
            </a:r>
          </a:p>
          <a:p>
            <a:pPr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rPr sz="2000" dirty="0"/>
              <a:t>● reflective and light proof foil</a:t>
            </a:r>
          </a:p>
          <a:p>
            <a:pPr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rPr sz="2000" dirty="0"/>
              <a:t>● optical cement</a:t>
            </a:r>
          </a:p>
        </p:txBody>
      </p:sp>
      <p:sp>
        <p:nvSpPr>
          <p:cNvPr id="265" name="TextBox 5"/>
          <p:cNvSpPr txBox="1"/>
          <p:nvPr/>
        </p:nvSpPr>
        <p:spPr>
          <a:xfrm>
            <a:off x="4771792" y="6525259"/>
            <a:ext cx="3480347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SIDDHARTA-2 Interaction regions</a:t>
            </a:r>
          </a:p>
        </p:txBody>
      </p:sp>
      <p:grpSp>
        <p:nvGrpSpPr>
          <p:cNvPr id="270" name="Picture 2"/>
          <p:cNvGrpSpPr/>
          <p:nvPr/>
        </p:nvGrpSpPr>
        <p:grpSpPr>
          <a:xfrm>
            <a:off x="4283968" y="3428999"/>
            <a:ext cx="4693196" cy="3172443"/>
            <a:chOff x="0" y="0"/>
            <a:chExt cx="4930394" cy="3172441"/>
          </a:xfrm>
        </p:grpSpPr>
        <p:pic>
          <p:nvPicPr>
            <p:cNvPr id="268" name="Picture 2" descr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600" y="101599"/>
              <a:ext cx="4714495" cy="28295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9" name="Picture 2" descr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4930395" cy="31724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" name="Oval Callout 2"/>
          <p:cNvSpPr/>
          <p:nvPr/>
        </p:nvSpPr>
        <p:spPr>
          <a:xfrm>
            <a:off x="320819" y="5079978"/>
            <a:ext cx="2016224" cy="476066"/>
          </a:xfrm>
          <a:prstGeom prst="wedgeEllipseCallout">
            <a:avLst>
              <a:gd name="adj1" fmla="val 62675"/>
              <a:gd name="adj2" fmla="val -530517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sz="1600" dirty="0">
                <a:latin typeface="+mj-lt"/>
              </a:rPr>
              <a:t>RF/4 structures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Helvetica"/>
            </a:endParaRPr>
          </a:p>
        </p:txBody>
      </p:sp>
      <p:sp>
        <p:nvSpPr>
          <p:cNvPr id="16" name="TextBox 2"/>
          <p:cNvSpPr txBox="1"/>
          <p:nvPr/>
        </p:nvSpPr>
        <p:spPr>
          <a:xfrm>
            <a:off x="827584" y="-52860"/>
            <a:ext cx="6768752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i="1">
                <a:solidFill>
                  <a:srgbClr val="53535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en-US" dirty="0"/>
              <a:t>SIDDHARTA-2 </a:t>
            </a:r>
            <a:r>
              <a:rPr dirty="0"/>
              <a:t>Luminosity monitor</a:t>
            </a:r>
          </a:p>
        </p:txBody>
      </p:sp>
    </p:spTree>
    <p:extLst>
      <p:ext uri="{BB962C8B-B14F-4D97-AF65-F5344CB8AC3E}">
        <p14:creationId xmlns:p14="http://schemas.microsoft.com/office/powerpoint/2010/main" val="286417258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ame&#10;&#10;Description automatically generated">
            <a:extLst>
              <a:ext uri="{FF2B5EF4-FFF2-40B4-BE49-F238E27FC236}">
                <a16:creationId xmlns:a16="http://schemas.microsoft.com/office/drawing/2014/main" id="{535DF80F-86B4-4591-9E32-156AEBC39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143"/>
            <a:ext cx="9144000" cy="4805713"/>
          </a:xfrm>
          <a:prstGeom prst="rect">
            <a:avLst/>
          </a:prstGeom>
        </p:spPr>
      </p:pic>
      <p:pic>
        <p:nvPicPr>
          <p:cNvPr id="7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1FC6E6C0-0171-4059-8104-006EFE543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-17828"/>
            <a:ext cx="3841688" cy="104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6942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25"/>
          <p:cNvGrpSpPr/>
          <p:nvPr/>
        </p:nvGrpSpPr>
        <p:grpSpPr>
          <a:xfrm>
            <a:off x="23351" y="795963"/>
            <a:ext cx="4175451" cy="4252276"/>
            <a:chOff x="3969925" y="104500"/>
            <a:chExt cx="4175451" cy="4252276"/>
          </a:xfrm>
        </p:grpSpPr>
        <p:sp>
          <p:nvSpPr>
            <p:cNvPr id="198" name="Google Shape;198;p25"/>
            <p:cNvSpPr txBox="1"/>
            <p:nvPr/>
          </p:nvSpPr>
          <p:spPr>
            <a:xfrm>
              <a:off x="5431225" y="104500"/>
              <a:ext cx="2239200" cy="44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hangingPunct="1">
                <a:buClr>
                  <a:srgbClr val="000000"/>
                </a:buClr>
              </a:pPr>
              <a:r>
                <a:rPr lang="en" sz="1400">
                  <a:latin typeface="Arial"/>
                  <a:cs typeface="Arial"/>
                  <a:sym typeface="Arial"/>
                </a:rPr>
                <a:t>Luminosity estimation</a:t>
              </a:r>
              <a:endParaRPr sz="1400"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99" name="Google Shape;199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69925" y="181325"/>
              <a:ext cx="4175451" cy="417545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0" name="Google Shape;200;p25"/>
            <p:cNvCxnSpPr/>
            <p:nvPr/>
          </p:nvCxnSpPr>
          <p:spPr>
            <a:xfrm>
              <a:off x="5194750" y="2125275"/>
              <a:ext cx="320400" cy="587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01" name="Google Shape;201;p25"/>
            <p:cNvCxnSpPr>
              <a:stCxn id="202" idx="2"/>
            </p:cNvCxnSpPr>
            <p:nvPr/>
          </p:nvCxnSpPr>
          <p:spPr>
            <a:xfrm>
              <a:off x="6057653" y="1368975"/>
              <a:ext cx="373200" cy="355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02" name="Google Shape;202;p25"/>
            <p:cNvSpPr txBox="1"/>
            <p:nvPr/>
          </p:nvSpPr>
          <p:spPr>
            <a:xfrm>
              <a:off x="5795153" y="1038375"/>
              <a:ext cx="525000" cy="330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hangingPunct="1">
                <a:buClr>
                  <a:srgbClr val="000000"/>
                </a:buClr>
              </a:pPr>
              <a:r>
                <a:rPr lang="en" sz="1000">
                  <a:latin typeface="Arial"/>
                  <a:cs typeface="Arial"/>
                  <a:sym typeface="Arial"/>
                </a:rPr>
                <a:t>MIPS</a:t>
              </a:r>
              <a:endParaRPr sz="1000"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5"/>
            <p:cNvSpPr txBox="1"/>
            <p:nvPr/>
          </p:nvSpPr>
          <p:spPr>
            <a:xfrm>
              <a:off x="4944552" y="1794675"/>
              <a:ext cx="600000" cy="330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hangingPunct="1">
                <a:buClr>
                  <a:srgbClr val="000000"/>
                </a:buClr>
              </a:pPr>
              <a:r>
                <a:rPr lang="en" sz="1000">
                  <a:latin typeface="Arial"/>
                  <a:cs typeface="Arial"/>
                  <a:sym typeface="Arial"/>
                </a:rPr>
                <a:t>Kaons</a:t>
              </a:r>
              <a:endParaRPr sz="1000"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4" name="Google Shape;204;p25"/>
          <p:cNvSpPr txBox="1"/>
          <p:nvPr/>
        </p:nvSpPr>
        <p:spPr>
          <a:xfrm>
            <a:off x="6116700" y="3429000"/>
            <a:ext cx="12531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hangingPunct="1">
              <a:buClr>
                <a:srgbClr val="000000"/>
              </a:buClr>
            </a:pPr>
            <a:r>
              <a:rPr lang="en" sz="1400" b="0">
                <a:latin typeface="Arial"/>
                <a:cs typeface="Arial"/>
                <a:sym typeface="Arial"/>
              </a:rPr>
              <a:t>After cut</a:t>
            </a:r>
            <a:endParaRPr sz="1400" b="0">
              <a:latin typeface="Arial"/>
              <a:cs typeface="Arial"/>
              <a:sym typeface="Arial"/>
            </a:endParaRPr>
          </a:p>
        </p:txBody>
      </p:sp>
      <p:pic>
        <p:nvPicPr>
          <p:cNvPr id="205" name="Google Shape;20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8789" y="2194999"/>
            <a:ext cx="4854475" cy="291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5"/>
          <p:cNvSpPr txBox="1"/>
          <p:nvPr/>
        </p:nvSpPr>
        <p:spPr>
          <a:xfrm>
            <a:off x="4945200" y="795963"/>
            <a:ext cx="3587240" cy="96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hangingPunct="1">
              <a:buClr>
                <a:srgbClr val="000000"/>
              </a:buClr>
            </a:pPr>
            <a:r>
              <a:rPr lang="en" sz="200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Projection on diagonal</a:t>
            </a:r>
            <a:endParaRPr sz="200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7" name="Google Shape;207;p25"/>
          <p:cNvSpPr txBox="1"/>
          <p:nvPr/>
        </p:nvSpPr>
        <p:spPr>
          <a:xfrm>
            <a:off x="2586825" y="5048250"/>
            <a:ext cx="12996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hangingPunct="1">
              <a:buClr>
                <a:srgbClr val="000000"/>
              </a:buClr>
            </a:pPr>
            <a:r>
              <a:rPr lang="en" sz="1200" b="0">
                <a:latin typeface="Arial"/>
                <a:cs typeface="Arial"/>
                <a:sym typeface="Arial"/>
              </a:rPr>
              <a:t>[channel/100ps]</a:t>
            </a:r>
            <a:endParaRPr sz="1200" b="0">
              <a:latin typeface="Arial"/>
              <a:cs typeface="Arial"/>
              <a:sym typeface="Arial"/>
            </a:endParaRPr>
          </a:p>
          <a:p>
            <a:pPr hangingPunct="1">
              <a:buClr>
                <a:srgbClr val="000000"/>
              </a:buClr>
            </a:pPr>
            <a:endParaRPr sz="1400" b="0">
              <a:latin typeface="Arial"/>
              <a:cs typeface="Arial"/>
              <a:sym typeface="Arial"/>
            </a:endParaRPr>
          </a:p>
        </p:txBody>
      </p:sp>
      <p:sp>
        <p:nvSpPr>
          <p:cNvPr id="208" name="Google Shape;208;p25"/>
          <p:cNvSpPr txBox="1"/>
          <p:nvPr/>
        </p:nvSpPr>
        <p:spPr>
          <a:xfrm rot="-5400000">
            <a:off x="-529700" y="2726213"/>
            <a:ext cx="12996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hangingPunct="1">
              <a:buClr>
                <a:srgbClr val="000000"/>
              </a:buClr>
            </a:pPr>
            <a:r>
              <a:rPr lang="en" sz="1200" b="0">
                <a:latin typeface="Arial"/>
                <a:cs typeface="Arial"/>
                <a:sym typeface="Arial"/>
              </a:rPr>
              <a:t>[channel/100ps]</a:t>
            </a:r>
            <a:endParaRPr sz="1200" b="0">
              <a:latin typeface="Arial"/>
              <a:cs typeface="Arial"/>
              <a:sym typeface="Arial"/>
            </a:endParaRPr>
          </a:p>
          <a:p>
            <a:pPr hangingPunct="1">
              <a:buClr>
                <a:srgbClr val="000000"/>
              </a:buClr>
            </a:pPr>
            <a:endParaRPr sz="1400" b="0">
              <a:latin typeface="Arial"/>
              <a:cs typeface="Arial"/>
              <a:sym typeface="Arial"/>
            </a:endParaRPr>
          </a:p>
        </p:txBody>
      </p:sp>
      <p:sp>
        <p:nvSpPr>
          <p:cNvPr id="209" name="Google Shape;209;p25"/>
          <p:cNvSpPr txBox="1"/>
          <p:nvPr/>
        </p:nvSpPr>
        <p:spPr>
          <a:xfrm>
            <a:off x="5538602" y="3629913"/>
            <a:ext cx="600000" cy="33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hangingPunct="1">
              <a:buClr>
                <a:srgbClr val="000000"/>
              </a:buClr>
            </a:pPr>
            <a:r>
              <a:rPr lang="en" sz="1000" b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Kaons</a:t>
            </a:r>
            <a:endParaRPr sz="1000" b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10" name="Google Shape;210;p25"/>
          <p:cNvCxnSpPr>
            <a:stCxn id="209" idx="2"/>
          </p:cNvCxnSpPr>
          <p:nvPr/>
        </p:nvCxnSpPr>
        <p:spPr>
          <a:xfrm flipH="1">
            <a:off x="5789402" y="3960513"/>
            <a:ext cx="49200" cy="767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/>
          <p:nvPr/>
        </p:nvSpPr>
        <p:spPr>
          <a:xfrm>
            <a:off x="2716075" y="1100700"/>
            <a:ext cx="33591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hangingPunct="1">
              <a:buClr>
                <a:srgbClr val="000000"/>
              </a:buClr>
            </a:pPr>
            <a:r>
              <a:rPr lang="en" sz="1400" b="0">
                <a:latin typeface="Arial"/>
                <a:cs typeface="Arial"/>
                <a:sym typeface="Arial"/>
              </a:rPr>
              <a:t>11/02/2020</a:t>
            </a:r>
            <a:endParaRPr sz="1400" b="0">
              <a:latin typeface="Arial"/>
              <a:cs typeface="Arial"/>
              <a:sym typeface="Arial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3987375" y="4057350"/>
            <a:ext cx="17262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hangingPunct="1">
              <a:buClr>
                <a:srgbClr val="000000"/>
              </a:buClr>
            </a:pPr>
            <a:endParaRPr sz="1400" b="0">
              <a:latin typeface="Arial"/>
              <a:cs typeface="Arial"/>
              <a:sym typeface="Arial"/>
            </a:endParaRPr>
          </a:p>
        </p:txBody>
      </p:sp>
      <p:pic>
        <p:nvPicPr>
          <p:cNvPr id="217" name="Google Shape;21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800" y="1977301"/>
            <a:ext cx="4139700" cy="280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1500" y="1950675"/>
            <a:ext cx="4359800" cy="2956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6"/>
          <p:cNvSpPr txBox="1"/>
          <p:nvPr/>
        </p:nvSpPr>
        <p:spPr>
          <a:xfrm>
            <a:off x="4572000" y="1121100"/>
            <a:ext cx="36735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hangingPunct="1">
              <a:buClr>
                <a:srgbClr val="000000"/>
              </a:buClr>
            </a:pPr>
            <a:r>
              <a:rPr lang="en" sz="1400" b="0">
                <a:latin typeface="Arial"/>
                <a:cs typeface="Arial"/>
                <a:sym typeface="Arial"/>
              </a:rPr>
              <a:t>1 hour slots</a:t>
            </a:r>
            <a:endParaRPr sz="1400" b="0"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7650" y="1044651"/>
            <a:ext cx="4159736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7"/>
          <p:cNvSpPr txBox="1"/>
          <p:nvPr/>
        </p:nvSpPr>
        <p:spPr>
          <a:xfrm>
            <a:off x="1068875" y="944000"/>
            <a:ext cx="21405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hangingPunct="1">
              <a:buClr>
                <a:srgbClr val="000000"/>
              </a:buClr>
            </a:pPr>
            <a:r>
              <a:rPr lang="en" sz="1400">
                <a:latin typeface="Arial"/>
                <a:cs typeface="Arial"/>
                <a:sym typeface="Arial"/>
              </a:rPr>
              <a:t>Measurement</a:t>
            </a:r>
            <a:endParaRPr sz="1400">
              <a:latin typeface="Arial"/>
              <a:cs typeface="Arial"/>
              <a:sym typeface="Arial"/>
            </a:endParaRPr>
          </a:p>
          <a:p>
            <a:pPr hangingPunct="1">
              <a:buClr>
                <a:srgbClr val="000000"/>
              </a:buClr>
            </a:pPr>
            <a:r>
              <a:rPr lang="en" sz="1400" b="0">
                <a:latin typeface="Arial"/>
                <a:cs typeface="Arial"/>
                <a:sym typeface="Arial"/>
              </a:rPr>
              <a:t>10.02 18:22 - 12.02 9:19  </a:t>
            </a:r>
            <a:endParaRPr sz="1400" b="0">
              <a:latin typeface="Arial"/>
              <a:cs typeface="Arial"/>
              <a:sym typeface="Arial"/>
            </a:endParaRPr>
          </a:p>
        </p:txBody>
      </p:sp>
      <p:pic>
        <p:nvPicPr>
          <p:cNvPr id="226" name="Google Shape;22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476" y="1656739"/>
            <a:ext cx="4746875" cy="339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7"/>
          <p:cNvSpPr txBox="1"/>
          <p:nvPr/>
        </p:nvSpPr>
        <p:spPr>
          <a:xfrm>
            <a:off x="349875" y="5056575"/>
            <a:ext cx="18006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hangingPunct="1">
              <a:buClr>
                <a:srgbClr val="000000"/>
              </a:buClr>
            </a:pPr>
            <a:r>
              <a:rPr lang="en" sz="1400" b="0">
                <a:latin typeface="Arial"/>
                <a:cs typeface="Arial"/>
                <a:sym typeface="Arial"/>
              </a:rPr>
              <a:t>𝛆=5.79+-0.04%</a:t>
            </a:r>
            <a:endParaRPr sz="1400" b="0">
              <a:latin typeface="Arial"/>
              <a:cs typeface="Arial"/>
              <a:sym typeface="Arial"/>
            </a:endParaRPr>
          </a:p>
        </p:txBody>
      </p:sp>
      <p:sp>
        <p:nvSpPr>
          <p:cNvPr id="228" name="Google Shape;228;p27"/>
          <p:cNvSpPr txBox="1"/>
          <p:nvPr/>
        </p:nvSpPr>
        <p:spPr>
          <a:xfrm>
            <a:off x="320725" y="5417600"/>
            <a:ext cx="30000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hangingPunct="1">
              <a:buClr>
                <a:srgbClr val="000000"/>
              </a:buClr>
            </a:pPr>
            <a:r>
              <a:rPr lang="en" sz="1400" b="0">
                <a:latin typeface="Arial"/>
                <a:cs typeface="Arial"/>
                <a:sym typeface="Arial"/>
              </a:rPr>
              <a:t>10</a:t>
            </a:r>
            <a:r>
              <a:rPr lang="en" sz="1400" b="0" baseline="30000">
                <a:latin typeface="Arial"/>
                <a:cs typeface="Arial"/>
                <a:sym typeface="Arial"/>
              </a:rPr>
              <a:t>32</a:t>
            </a:r>
            <a:r>
              <a:rPr lang="en" sz="1400" b="0">
                <a:latin typeface="Arial"/>
                <a:cs typeface="Arial"/>
                <a:sym typeface="Arial"/>
              </a:rPr>
              <a:t> cm</a:t>
            </a:r>
            <a:r>
              <a:rPr lang="en" sz="1400" b="0" baseline="30000">
                <a:latin typeface="Arial"/>
                <a:cs typeface="Arial"/>
                <a:sym typeface="Arial"/>
              </a:rPr>
              <a:t>-2 </a:t>
            </a:r>
            <a:r>
              <a:rPr lang="en" sz="1400" b="0">
                <a:latin typeface="Arial"/>
                <a:cs typeface="Arial"/>
                <a:sym typeface="Arial"/>
              </a:rPr>
              <a:t>s</a:t>
            </a:r>
            <a:r>
              <a:rPr lang="en" sz="1400" b="0" baseline="30000">
                <a:latin typeface="Arial"/>
                <a:cs typeface="Arial"/>
                <a:sym typeface="Arial"/>
              </a:rPr>
              <a:t>-2</a:t>
            </a:r>
            <a:r>
              <a:rPr lang="en" sz="1400" b="0">
                <a:latin typeface="Arial"/>
                <a:cs typeface="Arial"/>
                <a:sym typeface="Arial"/>
              </a:rPr>
              <a:t>=&gt;  𝛔</a:t>
            </a:r>
            <a:r>
              <a:rPr lang="en" sz="1400" b="0" baseline="-25000">
                <a:latin typeface="Arial"/>
                <a:cs typeface="Arial"/>
                <a:sym typeface="Arial"/>
              </a:rPr>
              <a:t>𝛗-&gt;e+e-</a:t>
            </a:r>
            <a:r>
              <a:rPr lang="en" sz="1400" b="0">
                <a:latin typeface="Arial"/>
                <a:cs typeface="Arial"/>
                <a:sym typeface="Arial"/>
              </a:rPr>
              <a:t>=3.34 𝛍b</a:t>
            </a:r>
            <a:endParaRPr sz="1400" b="0">
              <a:latin typeface="Arial"/>
              <a:cs typeface="Arial"/>
              <a:sym typeface="Arial"/>
            </a:endParaRPr>
          </a:p>
        </p:txBody>
      </p:sp>
      <p:sp>
        <p:nvSpPr>
          <p:cNvPr id="229" name="Google Shape;229;p27"/>
          <p:cNvSpPr txBox="1"/>
          <p:nvPr/>
        </p:nvSpPr>
        <p:spPr>
          <a:xfrm>
            <a:off x="3002025" y="5417600"/>
            <a:ext cx="30000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hangingPunct="1">
              <a:buClr>
                <a:srgbClr val="000000"/>
              </a:buClr>
            </a:pPr>
            <a:r>
              <a:rPr lang="en" sz="1400" b="0">
                <a:latin typeface="Arial"/>
                <a:cs typeface="Arial"/>
                <a:sym typeface="Arial"/>
              </a:rPr>
              <a:t>334𝛗/s =&gt; 167K/s</a:t>
            </a:r>
            <a:endParaRPr sz="1400" b="0">
              <a:latin typeface="Arial"/>
              <a:cs typeface="Arial"/>
              <a:sym typeface="Arial"/>
            </a:endParaRPr>
          </a:p>
          <a:p>
            <a:pPr hangingPunct="1">
              <a:buClr>
                <a:srgbClr val="000000"/>
              </a:buClr>
            </a:pPr>
            <a:endParaRPr sz="1400" b="0">
              <a:latin typeface="Arial"/>
              <a:cs typeface="Arial"/>
              <a:sym typeface="Arial"/>
            </a:endParaRPr>
          </a:p>
        </p:txBody>
      </p:sp>
      <p:sp>
        <p:nvSpPr>
          <p:cNvPr id="230" name="Google Shape;230;p27"/>
          <p:cNvSpPr txBox="1"/>
          <p:nvPr/>
        </p:nvSpPr>
        <p:spPr>
          <a:xfrm rot="-2700000">
            <a:off x="6445490" y="4676627"/>
            <a:ext cx="1904521" cy="391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hangingPunct="1">
              <a:buClr>
                <a:srgbClr val="000000"/>
              </a:buClr>
            </a:pPr>
            <a:r>
              <a:rPr lang="en" sz="1800" b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PRELIMINARY</a:t>
            </a:r>
            <a:endParaRPr sz="1800" b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"/>
          <p:cNvSpPr txBox="1"/>
          <p:nvPr/>
        </p:nvSpPr>
        <p:spPr>
          <a:xfrm>
            <a:off x="5994975" y="903175"/>
            <a:ext cx="13353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hangingPunct="1">
              <a:buClr>
                <a:srgbClr val="000000"/>
              </a:buClr>
            </a:pPr>
            <a:r>
              <a:rPr lang="en" sz="1400" u="sng">
                <a:latin typeface="Arial"/>
                <a:cs typeface="Arial"/>
                <a:sym typeface="Arial"/>
              </a:rPr>
              <a:t>Kaon Monitor </a:t>
            </a:r>
            <a:endParaRPr sz="1400" u="sng"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30"/>
          <p:cNvSpPr txBox="1"/>
          <p:nvPr/>
        </p:nvSpPr>
        <p:spPr>
          <a:xfrm>
            <a:off x="1439725" y="903175"/>
            <a:ext cx="13353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hangingPunct="1">
              <a:buClr>
                <a:srgbClr val="000000"/>
              </a:buClr>
            </a:pPr>
            <a:r>
              <a:rPr lang="en" sz="1400" u="sng">
                <a:latin typeface="Arial"/>
                <a:cs typeface="Arial"/>
                <a:sym typeface="Arial"/>
              </a:rPr>
              <a:t>Luminometer </a:t>
            </a:r>
            <a:endParaRPr sz="1400" u="sng">
              <a:latin typeface="Arial"/>
              <a:cs typeface="Arial"/>
              <a:sym typeface="Arial"/>
            </a:endParaRPr>
          </a:p>
        </p:txBody>
      </p:sp>
      <p:sp>
        <p:nvSpPr>
          <p:cNvPr id="266" name="Google Shape;266;p30"/>
          <p:cNvSpPr txBox="1"/>
          <p:nvPr/>
        </p:nvSpPr>
        <p:spPr>
          <a:xfrm>
            <a:off x="1172100" y="1294975"/>
            <a:ext cx="2453700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7500" hangingPunct="1"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 b="0">
                <a:latin typeface="Arial"/>
                <a:cs typeface="Arial"/>
                <a:sym typeface="Arial"/>
              </a:rPr>
              <a:t>L =7.2cm</a:t>
            </a:r>
            <a:endParaRPr sz="1400" b="0">
              <a:latin typeface="Arial"/>
              <a:cs typeface="Arial"/>
              <a:sym typeface="Arial"/>
            </a:endParaRPr>
          </a:p>
          <a:p>
            <a:pPr hangingPunct="1">
              <a:buClr>
                <a:srgbClr val="000000"/>
              </a:buClr>
            </a:pPr>
            <a:endParaRPr sz="1400" b="0">
              <a:latin typeface="Arial"/>
              <a:cs typeface="Arial"/>
              <a:sym typeface="Arial"/>
            </a:endParaRPr>
          </a:p>
          <a:p>
            <a:pPr marL="457200" indent="-317500" hangingPunct="1"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 b="0">
                <a:latin typeface="Arial"/>
                <a:cs typeface="Arial"/>
                <a:sym typeface="Arial"/>
              </a:rPr>
              <a:t>𝛆=5.79+-0.04%</a:t>
            </a:r>
            <a:endParaRPr sz="1400" b="0">
              <a:latin typeface="Arial"/>
              <a:cs typeface="Arial"/>
              <a:sym typeface="Arial"/>
            </a:endParaRPr>
          </a:p>
          <a:p>
            <a:pPr hangingPunct="1">
              <a:buClr>
                <a:srgbClr val="000000"/>
              </a:buClr>
            </a:pPr>
            <a:endParaRPr sz="1400" b="0">
              <a:latin typeface="Arial"/>
              <a:cs typeface="Arial"/>
              <a:sym typeface="Arial"/>
            </a:endParaRPr>
          </a:p>
        </p:txBody>
      </p:sp>
      <p:sp>
        <p:nvSpPr>
          <p:cNvPr id="267" name="Google Shape;267;p30"/>
          <p:cNvSpPr txBox="1"/>
          <p:nvPr/>
        </p:nvSpPr>
        <p:spPr>
          <a:xfrm>
            <a:off x="5616550" y="1294975"/>
            <a:ext cx="2453700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7500" hangingPunct="1"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 b="0">
                <a:latin typeface="Arial"/>
                <a:cs typeface="Arial"/>
                <a:sym typeface="Arial"/>
              </a:rPr>
              <a:t>L =11.0cm</a:t>
            </a:r>
            <a:endParaRPr sz="1400" b="0">
              <a:latin typeface="Arial"/>
              <a:cs typeface="Arial"/>
              <a:sym typeface="Arial"/>
            </a:endParaRPr>
          </a:p>
          <a:p>
            <a:pPr hangingPunct="1">
              <a:buClr>
                <a:srgbClr val="000000"/>
              </a:buClr>
            </a:pPr>
            <a:endParaRPr sz="1400" b="0">
              <a:latin typeface="Arial"/>
              <a:cs typeface="Arial"/>
              <a:sym typeface="Arial"/>
            </a:endParaRPr>
          </a:p>
          <a:p>
            <a:pPr marL="457200" indent="-317500" hangingPunct="1"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 b="0">
                <a:latin typeface="Arial"/>
                <a:cs typeface="Arial"/>
                <a:sym typeface="Arial"/>
              </a:rPr>
              <a:t>𝛆=4.82+-0.03%</a:t>
            </a:r>
            <a:endParaRPr sz="1400" b="0">
              <a:latin typeface="Arial"/>
              <a:cs typeface="Arial"/>
              <a:sym typeface="Arial"/>
            </a:endParaRPr>
          </a:p>
          <a:p>
            <a:pPr hangingPunct="1">
              <a:buClr>
                <a:srgbClr val="000000"/>
              </a:buClr>
            </a:pPr>
            <a:endParaRPr sz="1400" b="0">
              <a:latin typeface="Arial"/>
              <a:cs typeface="Arial"/>
              <a:sym typeface="Arial"/>
            </a:endParaRPr>
          </a:p>
        </p:txBody>
      </p:sp>
      <p:pic>
        <p:nvPicPr>
          <p:cNvPr id="268" name="Google Shape;26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851" y="2150425"/>
            <a:ext cx="4406649" cy="380222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0"/>
          <p:cNvSpPr txBox="1"/>
          <p:nvPr/>
        </p:nvSpPr>
        <p:spPr>
          <a:xfrm>
            <a:off x="5736155" y="3382849"/>
            <a:ext cx="600000" cy="28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hangingPunct="1">
              <a:buClr>
                <a:srgbClr val="000000"/>
              </a:buClr>
            </a:pPr>
            <a:r>
              <a:rPr lang="en" sz="1000">
                <a:latin typeface="Arial"/>
                <a:cs typeface="Arial"/>
                <a:sym typeface="Arial"/>
              </a:rPr>
              <a:t>Kaons</a:t>
            </a:r>
            <a:endParaRPr sz="1000">
              <a:latin typeface="Arial"/>
              <a:cs typeface="Arial"/>
              <a:sym typeface="Arial"/>
            </a:endParaRPr>
          </a:p>
        </p:txBody>
      </p:sp>
      <p:cxnSp>
        <p:nvCxnSpPr>
          <p:cNvPr id="270" name="Google Shape;270;p30"/>
          <p:cNvCxnSpPr/>
          <p:nvPr/>
        </p:nvCxnSpPr>
        <p:spPr>
          <a:xfrm>
            <a:off x="5994979" y="3710991"/>
            <a:ext cx="156000" cy="515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271" name="Google Shape;271;p30"/>
          <p:cNvGrpSpPr/>
          <p:nvPr/>
        </p:nvGrpSpPr>
        <p:grpSpPr>
          <a:xfrm>
            <a:off x="6300981" y="2906400"/>
            <a:ext cx="635700" cy="596482"/>
            <a:chOff x="5672678" y="884031"/>
            <a:chExt cx="635700" cy="686400"/>
          </a:xfrm>
        </p:grpSpPr>
        <p:cxnSp>
          <p:nvCxnSpPr>
            <p:cNvPr id="272" name="Google Shape;272;p30"/>
            <p:cNvCxnSpPr>
              <a:stCxn id="273" idx="2"/>
            </p:cNvCxnSpPr>
            <p:nvPr/>
          </p:nvCxnSpPr>
          <p:spPr>
            <a:xfrm>
              <a:off x="5935178" y="1214631"/>
              <a:ext cx="373200" cy="355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73" name="Google Shape;273;p30"/>
            <p:cNvSpPr txBox="1"/>
            <p:nvPr/>
          </p:nvSpPr>
          <p:spPr>
            <a:xfrm>
              <a:off x="5672678" y="884031"/>
              <a:ext cx="525000" cy="330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hangingPunct="1">
                <a:buClr>
                  <a:srgbClr val="000000"/>
                </a:buClr>
              </a:pPr>
              <a:r>
                <a:rPr lang="en" sz="1000">
                  <a:latin typeface="Arial"/>
                  <a:cs typeface="Arial"/>
                  <a:sym typeface="Arial"/>
                </a:rPr>
                <a:t>MIPS</a:t>
              </a:r>
              <a:endParaRPr sz="1000"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74" name="Google Shape;27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974" y="2118076"/>
            <a:ext cx="4149300" cy="388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0"/>
          <p:cNvSpPr txBox="1"/>
          <p:nvPr/>
        </p:nvSpPr>
        <p:spPr>
          <a:xfrm>
            <a:off x="1084630" y="3670249"/>
            <a:ext cx="600000" cy="28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hangingPunct="1">
              <a:buClr>
                <a:srgbClr val="000000"/>
              </a:buClr>
            </a:pPr>
            <a:r>
              <a:rPr lang="en" sz="1000">
                <a:latin typeface="Arial"/>
                <a:cs typeface="Arial"/>
                <a:sym typeface="Arial"/>
              </a:rPr>
              <a:t>Kaons</a:t>
            </a:r>
            <a:endParaRPr sz="1000">
              <a:latin typeface="Arial"/>
              <a:cs typeface="Arial"/>
              <a:sym typeface="Arial"/>
            </a:endParaRPr>
          </a:p>
        </p:txBody>
      </p:sp>
      <p:cxnSp>
        <p:nvCxnSpPr>
          <p:cNvPr id="276" name="Google Shape;276;p30"/>
          <p:cNvCxnSpPr/>
          <p:nvPr/>
        </p:nvCxnSpPr>
        <p:spPr>
          <a:xfrm>
            <a:off x="1430929" y="3910041"/>
            <a:ext cx="305400" cy="543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277" name="Google Shape;277;p30"/>
          <p:cNvGrpSpPr/>
          <p:nvPr/>
        </p:nvGrpSpPr>
        <p:grpSpPr>
          <a:xfrm>
            <a:off x="2056331" y="2988800"/>
            <a:ext cx="635700" cy="596482"/>
            <a:chOff x="5672678" y="884031"/>
            <a:chExt cx="635700" cy="686400"/>
          </a:xfrm>
        </p:grpSpPr>
        <p:cxnSp>
          <p:nvCxnSpPr>
            <p:cNvPr id="278" name="Google Shape;278;p30"/>
            <p:cNvCxnSpPr>
              <a:stCxn id="279" idx="2"/>
            </p:cNvCxnSpPr>
            <p:nvPr/>
          </p:nvCxnSpPr>
          <p:spPr>
            <a:xfrm>
              <a:off x="5935178" y="1214631"/>
              <a:ext cx="373200" cy="355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79" name="Google Shape;279;p30"/>
            <p:cNvSpPr txBox="1"/>
            <p:nvPr/>
          </p:nvSpPr>
          <p:spPr>
            <a:xfrm>
              <a:off x="5672678" y="884031"/>
              <a:ext cx="525000" cy="330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hangingPunct="1">
                <a:buClr>
                  <a:srgbClr val="000000"/>
                </a:buClr>
              </a:pPr>
              <a:r>
                <a:rPr lang="en" sz="1000">
                  <a:latin typeface="Arial"/>
                  <a:cs typeface="Arial"/>
                  <a:sym typeface="Arial"/>
                </a:rPr>
                <a:t>MIPS</a:t>
              </a:r>
              <a:endParaRPr sz="1000"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 txBox="1"/>
          <p:nvPr/>
        </p:nvSpPr>
        <p:spPr>
          <a:xfrm>
            <a:off x="5801000" y="1112350"/>
            <a:ext cx="13353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hangingPunct="1">
              <a:buClr>
                <a:srgbClr val="000000"/>
              </a:buClr>
            </a:pPr>
            <a:r>
              <a:rPr lang="en" sz="1400" u="sng">
                <a:latin typeface="Arial"/>
                <a:cs typeface="Arial"/>
                <a:sym typeface="Arial"/>
              </a:rPr>
              <a:t>Kaon Monitor </a:t>
            </a:r>
            <a:endParaRPr sz="1400" u="sng">
              <a:latin typeface="Arial"/>
              <a:cs typeface="Arial"/>
              <a:sym typeface="Arial"/>
            </a:endParaRPr>
          </a:p>
        </p:txBody>
      </p:sp>
      <p:sp>
        <p:nvSpPr>
          <p:cNvPr id="285" name="Google Shape;285;p31"/>
          <p:cNvSpPr txBox="1"/>
          <p:nvPr/>
        </p:nvSpPr>
        <p:spPr>
          <a:xfrm>
            <a:off x="1433900" y="1159775"/>
            <a:ext cx="13353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hangingPunct="1">
              <a:buClr>
                <a:srgbClr val="000000"/>
              </a:buClr>
            </a:pPr>
            <a:r>
              <a:rPr lang="en" sz="1400" u="sng">
                <a:latin typeface="Arial"/>
                <a:cs typeface="Arial"/>
                <a:sym typeface="Arial"/>
              </a:rPr>
              <a:t>Luminometer </a:t>
            </a:r>
            <a:endParaRPr sz="1400" u="sng">
              <a:latin typeface="Arial"/>
              <a:cs typeface="Arial"/>
              <a:sym typeface="Arial"/>
            </a:endParaRPr>
          </a:p>
        </p:txBody>
      </p:sp>
      <p:sp>
        <p:nvSpPr>
          <p:cNvPr id="286" name="Google Shape;286;p31"/>
          <p:cNvSpPr txBox="1"/>
          <p:nvPr/>
        </p:nvSpPr>
        <p:spPr>
          <a:xfrm>
            <a:off x="1195425" y="1662575"/>
            <a:ext cx="2453700" cy="9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7500" hangingPunct="1"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 b="0">
                <a:latin typeface="Arial"/>
                <a:cs typeface="Arial"/>
                <a:sym typeface="Arial"/>
              </a:rPr>
              <a:t>L =7.2cm</a:t>
            </a:r>
            <a:endParaRPr sz="1400" b="0">
              <a:latin typeface="Arial"/>
              <a:cs typeface="Arial"/>
              <a:sym typeface="Arial"/>
            </a:endParaRPr>
          </a:p>
          <a:p>
            <a:pPr hangingPunct="1">
              <a:buClr>
                <a:srgbClr val="000000"/>
              </a:buClr>
            </a:pPr>
            <a:endParaRPr sz="1400" b="0">
              <a:latin typeface="Arial"/>
              <a:cs typeface="Arial"/>
              <a:sym typeface="Arial"/>
            </a:endParaRPr>
          </a:p>
          <a:p>
            <a:pPr marL="457200" indent="-317500" hangingPunct="1"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 b="0">
                <a:latin typeface="Arial"/>
                <a:cs typeface="Arial"/>
                <a:sym typeface="Arial"/>
              </a:rPr>
              <a:t>𝛆=5.79+-0.04%</a:t>
            </a:r>
            <a:endParaRPr sz="1400" b="0">
              <a:latin typeface="Arial"/>
              <a:cs typeface="Arial"/>
              <a:sym typeface="Arial"/>
            </a:endParaRPr>
          </a:p>
          <a:p>
            <a:pPr hangingPunct="1">
              <a:buClr>
                <a:srgbClr val="000000"/>
              </a:buClr>
            </a:pPr>
            <a:endParaRPr sz="1400" b="0"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31"/>
          <p:cNvSpPr txBox="1"/>
          <p:nvPr/>
        </p:nvSpPr>
        <p:spPr>
          <a:xfrm>
            <a:off x="5435775" y="1710000"/>
            <a:ext cx="2453700" cy="9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7500" hangingPunct="1"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 b="0">
                <a:latin typeface="Arial"/>
                <a:cs typeface="Arial"/>
                <a:sym typeface="Arial"/>
              </a:rPr>
              <a:t>L =11.0cm</a:t>
            </a:r>
            <a:endParaRPr sz="1400" b="0">
              <a:latin typeface="Arial"/>
              <a:cs typeface="Arial"/>
              <a:sym typeface="Arial"/>
            </a:endParaRPr>
          </a:p>
          <a:p>
            <a:pPr hangingPunct="1">
              <a:buClr>
                <a:srgbClr val="000000"/>
              </a:buClr>
            </a:pPr>
            <a:endParaRPr sz="1400" b="0">
              <a:latin typeface="Arial"/>
              <a:cs typeface="Arial"/>
              <a:sym typeface="Arial"/>
            </a:endParaRPr>
          </a:p>
          <a:p>
            <a:pPr marL="457200" indent="-317500" hangingPunct="1"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 b="0">
                <a:latin typeface="Arial"/>
                <a:cs typeface="Arial"/>
                <a:sym typeface="Arial"/>
              </a:rPr>
              <a:t>𝛆=4.82+-0.03%</a:t>
            </a:r>
            <a:endParaRPr sz="1400" b="0">
              <a:latin typeface="Arial"/>
              <a:cs typeface="Arial"/>
              <a:sym typeface="Arial"/>
            </a:endParaRPr>
          </a:p>
        </p:txBody>
      </p:sp>
      <p:pic>
        <p:nvPicPr>
          <p:cNvPr id="288" name="Google Shape;2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01" y="2914351"/>
            <a:ext cx="4376975" cy="296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8901" y="2914351"/>
            <a:ext cx="4278049" cy="300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1"/>
          <p:cNvSpPr txBox="1"/>
          <p:nvPr/>
        </p:nvSpPr>
        <p:spPr>
          <a:xfrm>
            <a:off x="3250125" y="2652000"/>
            <a:ext cx="24537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hangingPunct="1">
              <a:buClr>
                <a:srgbClr val="000000"/>
              </a:buClr>
            </a:pPr>
            <a:r>
              <a:rPr lang="en" sz="1400">
                <a:solidFill>
                  <a:srgbClr val="0000FF"/>
                </a:solidFill>
                <a:latin typeface="Arial"/>
                <a:cs typeface="Arial"/>
                <a:sym typeface="Arial"/>
              </a:rPr>
              <a:t>Projections on diagonal</a:t>
            </a:r>
            <a:endParaRPr sz="140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"/>
          <p:cNvSpPr txBox="1"/>
          <p:nvPr/>
        </p:nvSpPr>
        <p:spPr>
          <a:xfrm>
            <a:off x="467544" y="592603"/>
            <a:ext cx="7111956" cy="829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hangingPunct="1">
              <a:buClr>
                <a:srgbClr val="000000"/>
              </a:buClr>
            </a:pPr>
            <a:r>
              <a:rPr lang="en" dirty="0">
                <a:latin typeface="Arial"/>
                <a:cs typeface="Arial"/>
                <a:sym typeface="Arial"/>
              </a:rPr>
              <a:t>Comparison: Kaon Monitor and Luminometer</a:t>
            </a:r>
          </a:p>
          <a:p>
            <a:pPr algn="ctr" hangingPunct="1">
              <a:buClr>
                <a:srgbClr val="000000"/>
              </a:buClr>
            </a:pPr>
            <a:r>
              <a:rPr lang="en-GB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Good</a:t>
            </a:r>
            <a:r>
              <a:rPr lang="en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GB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Agreement</a:t>
            </a:r>
            <a:endParaRPr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7" name="Google Shape;297;p32"/>
          <p:cNvSpPr txBox="1"/>
          <p:nvPr/>
        </p:nvSpPr>
        <p:spPr>
          <a:xfrm rot="-2700000">
            <a:off x="6521315" y="4554152"/>
            <a:ext cx="1904521" cy="391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hangingPunct="1">
              <a:buClr>
                <a:srgbClr val="000000"/>
              </a:buClr>
            </a:pPr>
            <a:r>
              <a:rPr lang="en" sz="1800" b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PRELIMINARY</a:t>
            </a:r>
            <a:endParaRPr sz="1800" b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98" name="Google Shape;29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520" y="1934497"/>
            <a:ext cx="5141477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2"/>
          <p:cNvSpPr txBox="1"/>
          <p:nvPr/>
        </p:nvSpPr>
        <p:spPr>
          <a:xfrm>
            <a:off x="5004048" y="1628800"/>
            <a:ext cx="4068602" cy="3384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hangingPunct="1">
              <a:buClr>
                <a:srgbClr val="000000"/>
              </a:buClr>
            </a:pPr>
            <a:r>
              <a:rPr lang="en" sz="1400" b="0" dirty="0">
                <a:latin typeface="Arial"/>
                <a:cs typeface="Arial"/>
                <a:sym typeface="Arial"/>
              </a:rPr>
              <a:t>date [D/M/Y] |            time [s] | N_K |  L     | L_err</a:t>
            </a:r>
            <a:endParaRPr sz="1400" b="0" dirty="0">
              <a:latin typeface="Arial"/>
              <a:cs typeface="Arial"/>
              <a:sym typeface="Arial"/>
            </a:endParaRPr>
          </a:p>
          <a:p>
            <a:pPr hangingPunct="1">
              <a:buClr>
                <a:srgbClr val="000000"/>
              </a:buClr>
            </a:pPr>
            <a:endParaRPr sz="1400" b="0" dirty="0">
              <a:latin typeface="Arial"/>
              <a:cs typeface="Arial"/>
              <a:sym typeface="Arial"/>
            </a:endParaRPr>
          </a:p>
          <a:p>
            <a:pPr hangingPunct="1">
              <a:buClr>
                <a:srgbClr val="000000"/>
              </a:buClr>
            </a:pPr>
            <a:r>
              <a:rPr lang="en" sz="140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16/02/2020</a:t>
            </a:r>
            <a:r>
              <a:rPr lang="en" sz="1400" b="0" dirty="0">
                <a:latin typeface="Arial"/>
                <a:cs typeface="Arial"/>
                <a:sym typeface="Arial"/>
              </a:rPr>
              <a:t>: cycle 1    1384    3696    3.3   0.12</a:t>
            </a:r>
            <a:endParaRPr sz="1400" b="0" dirty="0">
              <a:latin typeface="Arial"/>
              <a:cs typeface="Arial"/>
              <a:sym typeface="Arial"/>
            </a:endParaRPr>
          </a:p>
          <a:p>
            <a:pPr hangingPunct="1">
              <a:buClr>
                <a:srgbClr val="000000"/>
              </a:buClr>
            </a:pPr>
            <a:r>
              <a:rPr lang="en" sz="1400" b="0" dirty="0">
                <a:latin typeface="Arial"/>
                <a:cs typeface="Arial"/>
                <a:sym typeface="Arial"/>
              </a:rPr>
              <a:t>16/02/2020: cycle 2    1404    3634    3.2   0.12</a:t>
            </a:r>
            <a:endParaRPr sz="1400" b="0" dirty="0">
              <a:latin typeface="Arial"/>
              <a:cs typeface="Arial"/>
              <a:sym typeface="Arial"/>
            </a:endParaRPr>
          </a:p>
          <a:p>
            <a:pPr hangingPunct="1">
              <a:buClr>
                <a:srgbClr val="000000"/>
              </a:buClr>
            </a:pPr>
            <a:r>
              <a:rPr lang="en" sz="1400" b="0" dirty="0">
                <a:latin typeface="Arial"/>
                <a:cs typeface="Arial"/>
                <a:sym typeface="Arial"/>
              </a:rPr>
              <a:t>16/02/2020: cycle 3    1317    3324    3.1   0.08</a:t>
            </a:r>
            <a:endParaRPr sz="1400" b="0" dirty="0">
              <a:latin typeface="Arial"/>
              <a:cs typeface="Arial"/>
              <a:sym typeface="Arial"/>
            </a:endParaRPr>
          </a:p>
          <a:p>
            <a:pPr hangingPunct="1">
              <a:buClr>
                <a:srgbClr val="000000"/>
              </a:buClr>
            </a:pPr>
            <a:endParaRPr sz="1400" b="0" dirty="0">
              <a:latin typeface="Arial"/>
              <a:cs typeface="Arial"/>
              <a:sym typeface="Arial"/>
            </a:endParaRPr>
          </a:p>
          <a:p>
            <a:pPr hangingPunct="1">
              <a:buClr>
                <a:srgbClr val="000000"/>
              </a:buClr>
            </a:pPr>
            <a:endParaRPr sz="1400" b="0" dirty="0">
              <a:latin typeface="Arial"/>
              <a:cs typeface="Arial"/>
              <a:sym typeface="Arial"/>
            </a:endParaRPr>
          </a:p>
          <a:p>
            <a:pPr hangingPunct="1">
              <a:buClr>
                <a:srgbClr val="000000"/>
              </a:buClr>
            </a:pPr>
            <a:r>
              <a:rPr lang="en" sz="1400" b="0" dirty="0">
                <a:latin typeface="Arial"/>
                <a:cs typeface="Arial"/>
                <a:sym typeface="Arial"/>
              </a:rPr>
              <a:t>//Luminometer</a:t>
            </a:r>
            <a:endParaRPr sz="1400" b="0" dirty="0">
              <a:latin typeface="Arial"/>
              <a:cs typeface="Arial"/>
              <a:sym typeface="Arial"/>
            </a:endParaRPr>
          </a:p>
          <a:p>
            <a:pPr hangingPunct="1">
              <a:buClr>
                <a:srgbClr val="000000"/>
              </a:buClr>
            </a:pPr>
            <a:r>
              <a:rPr lang="en" sz="1400" b="0" dirty="0">
                <a:latin typeface="Arial"/>
                <a:cs typeface="Arial"/>
                <a:sym typeface="Arial"/>
              </a:rPr>
              <a:t>16/02/2020: cycle 1    1385    4039    3.1	  0.07</a:t>
            </a:r>
            <a:endParaRPr sz="1400" b="0" dirty="0">
              <a:latin typeface="Arial"/>
              <a:cs typeface="Arial"/>
              <a:sym typeface="Arial"/>
            </a:endParaRPr>
          </a:p>
          <a:p>
            <a:pPr hangingPunct="1">
              <a:buClr>
                <a:srgbClr val="000000"/>
              </a:buClr>
            </a:pPr>
            <a:r>
              <a:rPr lang="en" sz="1400" b="0" dirty="0">
                <a:latin typeface="Arial"/>
                <a:cs typeface="Arial"/>
                <a:sym typeface="Arial"/>
              </a:rPr>
              <a:t>16/02/2020: cycle 2    1405    3753    2.8   0.07</a:t>
            </a:r>
            <a:endParaRPr sz="1400" b="0" dirty="0">
              <a:latin typeface="Arial"/>
              <a:cs typeface="Arial"/>
              <a:sym typeface="Arial"/>
            </a:endParaRPr>
          </a:p>
          <a:p>
            <a:pPr hangingPunct="1">
              <a:buClr>
                <a:srgbClr val="000000"/>
              </a:buClr>
            </a:pPr>
            <a:r>
              <a:rPr lang="en" sz="1400" b="0" dirty="0">
                <a:latin typeface="Arial"/>
                <a:cs typeface="Arial"/>
                <a:sym typeface="Arial"/>
              </a:rPr>
              <a:t>16/02/2020: cycle 3    1317    3868    3.1	  0.08</a:t>
            </a:r>
            <a:endParaRPr sz="1400" b="0" dirty="0">
              <a:latin typeface="Arial"/>
              <a:cs typeface="Arial"/>
              <a:sym typeface="Arial"/>
            </a:endParaRPr>
          </a:p>
          <a:p>
            <a:pPr hangingPunct="1">
              <a:buClr>
                <a:srgbClr val="000000"/>
              </a:buClr>
            </a:pPr>
            <a:endParaRPr sz="1400" b="0" dirty="0">
              <a:latin typeface="Arial"/>
              <a:cs typeface="Arial"/>
              <a:sym typeface="Arial"/>
            </a:endParaRPr>
          </a:p>
          <a:p>
            <a:pPr hangingPunct="1">
              <a:buClr>
                <a:srgbClr val="000000"/>
              </a:buClr>
            </a:pPr>
            <a:endParaRPr sz="1400" b="0" dirty="0">
              <a:latin typeface="Arial"/>
              <a:cs typeface="Arial"/>
              <a:sym typeface="Arial"/>
            </a:endParaRPr>
          </a:p>
          <a:p>
            <a:pPr hangingPunct="1">
              <a:buClr>
                <a:srgbClr val="000000"/>
              </a:buClr>
            </a:pPr>
            <a:r>
              <a:rPr lang="en" sz="1400" b="0" dirty="0">
                <a:latin typeface="Arial"/>
                <a:cs typeface="Arial"/>
                <a:sym typeface="Arial"/>
              </a:rPr>
              <a:t>L [10^31 cm^-2 s^-1]</a:t>
            </a:r>
            <a:endParaRPr sz="1400" b="0" dirty="0">
              <a:latin typeface="Arial"/>
              <a:cs typeface="Arial"/>
              <a:sym typeface="Arial"/>
            </a:endParaRPr>
          </a:p>
          <a:p>
            <a:pPr hangingPunct="1">
              <a:buClr>
                <a:srgbClr val="000000"/>
              </a:buClr>
            </a:pPr>
            <a:endParaRPr sz="1000" b="0" dirty="0">
              <a:latin typeface="Arial"/>
              <a:cs typeface="Arial"/>
              <a:sym typeface="Arial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9EE2C249-2821-4D61-81BC-6349BA1F085E}"/>
              </a:ext>
            </a:extLst>
          </p:cNvPr>
          <p:cNvSpPr txBox="1"/>
          <p:nvPr/>
        </p:nvSpPr>
        <p:spPr>
          <a:xfrm>
            <a:off x="273718" y="5680626"/>
            <a:ext cx="8424938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3200" i="1">
                <a:solidFill>
                  <a:srgbClr val="53535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rPr lang="en-GB" sz="3200" i="1" dirty="0">
                <a:solidFill>
                  <a:srgbClr val="FF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Calibri"/>
                <a:sym typeface="Calibri"/>
              </a:rPr>
              <a:t>Plan: paper on cross section phi</a:t>
            </a:r>
            <a:endParaRPr sz="3200" i="1" dirty="0">
              <a:solidFill>
                <a:srgbClr val="FF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Calibri"/>
              <a:ea typeface="+mj-ea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5C6939-1293-48F8-A78E-E6F8FD54C3D1}"/>
              </a:ext>
            </a:extLst>
          </p:cNvPr>
          <p:cNvSpPr/>
          <p:nvPr/>
        </p:nvSpPr>
        <p:spPr>
          <a:xfrm>
            <a:off x="395536" y="489734"/>
            <a:ext cx="835292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pPr algn="ctr"/>
            <a:r>
              <a:rPr lang="en-GB" dirty="0">
                <a:solidFill>
                  <a:srgbClr val="FF0000"/>
                </a:solidFill>
              </a:rPr>
              <a:t>Papers 2020 2020:</a:t>
            </a:r>
          </a:p>
          <a:p>
            <a:endParaRPr lang="en-GB" dirty="0"/>
          </a:p>
          <a:p>
            <a:pPr marL="457200" indent="-457200">
              <a:buAutoNum type="arabicParenR"/>
            </a:pPr>
            <a:r>
              <a:rPr lang="en-GB" sz="2000" dirty="0">
                <a:solidFill>
                  <a:srgbClr val="0000FF"/>
                </a:solidFill>
              </a:rPr>
              <a:t>Kaonic Atoms to Investigate Global Symmetry Breaking</a:t>
            </a:r>
            <a:r>
              <a:rPr lang="en-GB" sz="2000" dirty="0"/>
              <a:t>, Symmetry  12(4) (2020) 547</a:t>
            </a:r>
          </a:p>
          <a:p>
            <a:pPr marL="457200" indent="-457200">
              <a:buAutoNum type="arabicParenR"/>
            </a:pPr>
            <a:r>
              <a:rPr lang="en-GB" sz="2000" dirty="0">
                <a:solidFill>
                  <a:srgbClr val="FF0000"/>
                </a:solidFill>
              </a:rPr>
              <a:t>Kaonic atoms experiment at the DAΦNE collider by SIDDHARTA/SIDDHARTA-2</a:t>
            </a:r>
            <a:r>
              <a:rPr lang="en-GB" sz="2000" dirty="0"/>
              <a:t>, </a:t>
            </a:r>
            <a:r>
              <a:rPr lang="fr-FR" sz="2000" dirty="0"/>
              <a:t>SciPost Phys.Proc. 3 (2020) 039</a:t>
            </a:r>
          </a:p>
          <a:p>
            <a:pPr marL="457200" indent="-457200">
              <a:buAutoNum type="arabicParenR"/>
            </a:pPr>
            <a:r>
              <a:rPr lang="en-GB" sz="2000" dirty="0">
                <a:solidFill>
                  <a:srgbClr val="FF0000"/>
                </a:solidFill>
              </a:rPr>
              <a:t>Kaonic Deuterium Precision Measurement at DAΦNE: The SIDDHARTA-2 Experiment</a:t>
            </a:r>
            <a:r>
              <a:rPr lang="en-GB" sz="2000" dirty="0"/>
              <a:t>, Springer </a:t>
            </a:r>
            <a:r>
              <a:rPr lang="en-GB" sz="2000" dirty="0" err="1"/>
              <a:t>Proc.Phys</a:t>
            </a:r>
            <a:r>
              <a:rPr lang="en-GB" sz="2000" dirty="0"/>
              <a:t>. 238 (2020) 965</a:t>
            </a:r>
          </a:p>
          <a:p>
            <a:pPr marL="457200" indent="-457200">
              <a:buAutoNum type="arabicParenR"/>
            </a:pPr>
            <a:r>
              <a:rPr lang="en-GB" sz="2000" dirty="0">
                <a:solidFill>
                  <a:srgbClr val="FF0000"/>
                </a:solidFill>
              </a:rPr>
              <a:t>Low-Energy K− Nucleon/Multi-nucleon Interaction Studies by AMADEUS</a:t>
            </a:r>
            <a:r>
              <a:rPr lang="en-GB" sz="2000" dirty="0"/>
              <a:t>, Springer </a:t>
            </a:r>
            <a:r>
              <a:rPr lang="en-GB" sz="2000" dirty="0" err="1"/>
              <a:t>Proc.Phys</a:t>
            </a:r>
            <a:r>
              <a:rPr lang="en-GB" sz="2000" dirty="0"/>
              <a:t>. 238 (2020) 937</a:t>
            </a:r>
          </a:p>
          <a:p>
            <a:pPr marL="457200" indent="-457200">
              <a:buAutoNum type="arabicParenR"/>
            </a:pPr>
            <a:r>
              <a:rPr lang="en-GB" sz="2000" dirty="0">
                <a:solidFill>
                  <a:srgbClr val="FF0000"/>
                </a:solidFill>
              </a:rPr>
              <a:t>Kaonic Deuterium Measurement with SIDDHARTA-2 on DAΦNE</a:t>
            </a:r>
            <a:r>
              <a:rPr lang="en-GB" sz="2000" dirty="0"/>
              <a:t>, </a:t>
            </a:r>
            <a:r>
              <a:rPr lang="fr-FR" sz="2000" dirty="0"/>
              <a:t>Acta Phys.Polon. B51 (2020) 251</a:t>
            </a:r>
          </a:p>
          <a:p>
            <a:pPr marL="457200" indent="-457200">
              <a:buAutoNum type="arabicParenR"/>
            </a:pPr>
            <a:r>
              <a:rPr lang="en-GB" sz="2000" dirty="0">
                <a:solidFill>
                  <a:srgbClr val="FF0000"/>
                </a:solidFill>
              </a:rPr>
              <a:t>Recent Experimental Results on the Low-energy K− Interaction with Nucleons by AMADEUS</a:t>
            </a:r>
            <a:r>
              <a:rPr lang="en-GB" sz="2000" dirty="0"/>
              <a:t>, </a:t>
            </a:r>
            <a:r>
              <a:rPr lang="fr-FR" sz="2000" dirty="0"/>
              <a:t>Acta Phys.Polon. B51 (2020) 121</a:t>
            </a:r>
          </a:p>
          <a:p>
            <a:pPr marL="457200" indent="-457200">
              <a:buAutoNum type="arabicParenR"/>
            </a:pPr>
            <a:r>
              <a:rPr lang="en-GB" sz="2000" dirty="0">
                <a:solidFill>
                  <a:srgbClr val="FF0000"/>
                </a:solidFill>
              </a:rPr>
              <a:t>Revisiting the Charged Kaon Mass</a:t>
            </a:r>
            <a:r>
              <a:rPr lang="en-GB" sz="2000" dirty="0"/>
              <a:t>, </a:t>
            </a:r>
            <a:r>
              <a:rPr lang="fr-FR" sz="2000" dirty="0"/>
              <a:t>Acta Phys.Polon. B51 (2020) 115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55099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00" y="971075"/>
            <a:ext cx="9033200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5"/>
          <p:cNvSpPr txBox="1"/>
          <p:nvPr/>
        </p:nvSpPr>
        <p:spPr>
          <a:xfrm>
            <a:off x="2342850" y="943275"/>
            <a:ext cx="8805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hangingPunct="1">
              <a:buClr>
                <a:srgbClr val="000000"/>
              </a:buClr>
            </a:pPr>
            <a:r>
              <a:rPr lang="en" sz="1400" b="0">
                <a:latin typeface="Arial"/>
                <a:cs typeface="Arial"/>
                <a:sym typeface="Arial"/>
              </a:rPr>
              <a:t>DAFNE</a:t>
            </a:r>
            <a:endParaRPr sz="1400" b="0">
              <a:latin typeface="Arial"/>
              <a:cs typeface="Arial"/>
              <a:sym typeface="Arial"/>
            </a:endParaRPr>
          </a:p>
        </p:txBody>
      </p:sp>
      <p:pic>
        <p:nvPicPr>
          <p:cNvPr id="332" name="Google Shape;33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7401" y="3318175"/>
            <a:ext cx="2684975" cy="22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5925" y="3366850"/>
            <a:ext cx="2807300" cy="22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5"/>
          <p:cNvSpPr/>
          <p:nvPr/>
        </p:nvSpPr>
        <p:spPr>
          <a:xfrm>
            <a:off x="645850" y="5532775"/>
            <a:ext cx="73200" cy="101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hangingPunct="1">
              <a:buClr>
                <a:srgbClr val="000000"/>
              </a:buClr>
            </a:pPr>
            <a:endParaRPr sz="1400" b="0"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35"/>
          <p:cNvSpPr/>
          <p:nvPr/>
        </p:nvSpPr>
        <p:spPr>
          <a:xfrm>
            <a:off x="645850" y="5813450"/>
            <a:ext cx="73200" cy="10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hangingPunct="1">
              <a:buClr>
                <a:srgbClr val="000000"/>
              </a:buClr>
            </a:pPr>
            <a:endParaRPr sz="1400" b="0"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35"/>
          <p:cNvSpPr txBox="1"/>
          <p:nvPr/>
        </p:nvSpPr>
        <p:spPr>
          <a:xfrm>
            <a:off x="804500" y="5383575"/>
            <a:ext cx="16794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hangingPunct="1">
              <a:buClr>
                <a:srgbClr val="000000"/>
              </a:buClr>
            </a:pPr>
            <a:r>
              <a:rPr lang="en" sz="1200" b="0">
                <a:latin typeface="Arial"/>
                <a:cs typeface="Arial"/>
                <a:sym typeface="Arial"/>
              </a:rPr>
              <a:t>Luminometer</a:t>
            </a:r>
            <a:endParaRPr sz="1200" b="0">
              <a:latin typeface="Arial"/>
              <a:cs typeface="Arial"/>
              <a:sym typeface="Arial"/>
            </a:endParaRPr>
          </a:p>
        </p:txBody>
      </p:sp>
      <p:sp>
        <p:nvSpPr>
          <p:cNvPr id="337" name="Google Shape;337;p35"/>
          <p:cNvSpPr txBox="1"/>
          <p:nvPr/>
        </p:nvSpPr>
        <p:spPr>
          <a:xfrm>
            <a:off x="804500" y="5662350"/>
            <a:ext cx="16794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hangingPunct="1">
              <a:buClr>
                <a:srgbClr val="000000"/>
              </a:buClr>
            </a:pPr>
            <a:r>
              <a:rPr lang="en" sz="1200" b="0">
                <a:latin typeface="Arial"/>
                <a:cs typeface="Arial"/>
                <a:sym typeface="Arial"/>
              </a:rPr>
              <a:t>Kaon Monitor</a:t>
            </a:r>
            <a:endParaRPr sz="1200" b="0">
              <a:latin typeface="Arial"/>
              <a:cs typeface="Arial"/>
              <a:sym typeface="Arial"/>
            </a:endParaRPr>
          </a:p>
        </p:txBody>
      </p:sp>
      <p:pic>
        <p:nvPicPr>
          <p:cNvPr id="338" name="Google Shape;338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88276" y="3341625"/>
            <a:ext cx="2649775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5"/>
          <p:cNvSpPr/>
          <p:nvPr/>
        </p:nvSpPr>
        <p:spPr>
          <a:xfrm>
            <a:off x="2168300" y="2261150"/>
            <a:ext cx="26100" cy="309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hangingPunct="1">
              <a:buClr>
                <a:srgbClr val="000000"/>
              </a:buClr>
            </a:pPr>
            <a:endParaRPr sz="1400" b="0"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35"/>
          <p:cNvSpPr/>
          <p:nvPr/>
        </p:nvSpPr>
        <p:spPr>
          <a:xfrm>
            <a:off x="2212050" y="2295225"/>
            <a:ext cx="26100" cy="309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hangingPunct="1">
              <a:buClr>
                <a:srgbClr val="000000"/>
              </a:buClr>
            </a:pPr>
            <a:endParaRPr sz="1400" b="0">
              <a:latin typeface="Arial"/>
              <a:cs typeface="Arial"/>
              <a:sym typeface="Arial"/>
            </a:endParaRPr>
          </a:p>
        </p:txBody>
      </p:sp>
      <p:sp>
        <p:nvSpPr>
          <p:cNvPr id="341" name="Google Shape;341;p35"/>
          <p:cNvSpPr/>
          <p:nvPr/>
        </p:nvSpPr>
        <p:spPr>
          <a:xfrm>
            <a:off x="2249838" y="2313550"/>
            <a:ext cx="26100" cy="309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hangingPunct="1">
              <a:buClr>
                <a:srgbClr val="000000"/>
              </a:buClr>
            </a:pPr>
            <a:endParaRPr sz="1400" b="0">
              <a:latin typeface="Arial"/>
              <a:cs typeface="Arial"/>
              <a:sym typeface="Arial"/>
            </a:endParaRPr>
          </a:p>
        </p:txBody>
      </p:sp>
      <p:sp>
        <p:nvSpPr>
          <p:cNvPr id="342" name="Google Shape;342;p35"/>
          <p:cNvSpPr/>
          <p:nvPr/>
        </p:nvSpPr>
        <p:spPr>
          <a:xfrm>
            <a:off x="2294825" y="2349200"/>
            <a:ext cx="26100" cy="309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hangingPunct="1">
              <a:buClr>
                <a:srgbClr val="000000"/>
              </a:buClr>
            </a:pPr>
            <a:endParaRPr sz="1400" b="0">
              <a:latin typeface="Arial"/>
              <a:cs typeface="Arial"/>
              <a:sym typeface="Arial"/>
            </a:endParaRPr>
          </a:p>
        </p:txBody>
      </p:sp>
      <p:sp>
        <p:nvSpPr>
          <p:cNvPr id="343" name="Google Shape;343;p35"/>
          <p:cNvSpPr/>
          <p:nvPr/>
        </p:nvSpPr>
        <p:spPr>
          <a:xfrm>
            <a:off x="2343400" y="2382550"/>
            <a:ext cx="26100" cy="309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hangingPunct="1">
              <a:buClr>
                <a:srgbClr val="000000"/>
              </a:buClr>
            </a:pPr>
            <a:endParaRPr sz="1400" b="0">
              <a:latin typeface="Arial"/>
              <a:cs typeface="Arial"/>
              <a:sym typeface="Arial"/>
            </a:endParaRPr>
          </a:p>
        </p:txBody>
      </p:sp>
      <p:sp>
        <p:nvSpPr>
          <p:cNvPr id="344" name="Google Shape;344;p35"/>
          <p:cNvSpPr/>
          <p:nvPr/>
        </p:nvSpPr>
        <p:spPr>
          <a:xfrm>
            <a:off x="2388575" y="2401000"/>
            <a:ext cx="26100" cy="309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hangingPunct="1">
              <a:buClr>
                <a:srgbClr val="000000"/>
              </a:buClr>
            </a:pPr>
            <a:endParaRPr sz="1400" b="0">
              <a:latin typeface="Arial"/>
              <a:cs typeface="Arial"/>
              <a:sym typeface="Arial"/>
            </a:endParaRPr>
          </a:p>
        </p:txBody>
      </p:sp>
      <p:sp>
        <p:nvSpPr>
          <p:cNvPr id="345" name="Google Shape;345;p35"/>
          <p:cNvSpPr/>
          <p:nvPr/>
        </p:nvSpPr>
        <p:spPr>
          <a:xfrm>
            <a:off x="2431838" y="2430975"/>
            <a:ext cx="26100" cy="309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hangingPunct="1">
              <a:buClr>
                <a:srgbClr val="000000"/>
              </a:buClr>
            </a:pPr>
            <a:endParaRPr sz="1400" b="0">
              <a:latin typeface="Arial"/>
              <a:cs typeface="Arial"/>
              <a:sym typeface="Arial"/>
            </a:endParaRPr>
          </a:p>
        </p:txBody>
      </p:sp>
      <p:sp>
        <p:nvSpPr>
          <p:cNvPr id="346" name="Google Shape;346;p35"/>
          <p:cNvSpPr/>
          <p:nvPr/>
        </p:nvSpPr>
        <p:spPr>
          <a:xfrm>
            <a:off x="2471200" y="2451550"/>
            <a:ext cx="26100" cy="309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hangingPunct="1">
              <a:buClr>
                <a:srgbClr val="000000"/>
              </a:buClr>
            </a:pPr>
            <a:endParaRPr sz="1400" b="0">
              <a:latin typeface="Arial"/>
              <a:cs typeface="Arial"/>
              <a:sym typeface="Arial"/>
            </a:endParaRPr>
          </a:p>
        </p:txBody>
      </p:sp>
      <p:sp>
        <p:nvSpPr>
          <p:cNvPr id="347" name="Google Shape;347;p35"/>
          <p:cNvSpPr/>
          <p:nvPr/>
        </p:nvSpPr>
        <p:spPr>
          <a:xfrm>
            <a:off x="2518138" y="2475025"/>
            <a:ext cx="26100" cy="309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hangingPunct="1">
              <a:buClr>
                <a:srgbClr val="000000"/>
              </a:buClr>
            </a:pPr>
            <a:endParaRPr sz="1400" b="0">
              <a:latin typeface="Arial"/>
              <a:cs typeface="Arial"/>
              <a:sym typeface="Arial"/>
            </a:endParaRPr>
          </a:p>
        </p:txBody>
      </p:sp>
      <p:sp>
        <p:nvSpPr>
          <p:cNvPr id="348" name="Google Shape;348;p35"/>
          <p:cNvSpPr/>
          <p:nvPr/>
        </p:nvSpPr>
        <p:spPr>
          <a:xfrm>
            <a:off x="2559938" y="2484900"/>
            <a:ext cx="26100" cy="309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hangingPunct="1">
              <a:buClr>
                <a:srgbClr val="000000"/>
              </a:buClr>
            </a:pPr>
            <a:endParaRPr sz="1400" b="0"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35"/>
          <p:cNvSpPr/>
          <p:nvPr/>
        </p:nvSpPr>
        <p:spPr>
          <a:xfrm>
            <a:off x="2606938" y="2518250"/>
            <a:ext cx="26100" cy="309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hangingPunct="1">
              <a:buClr>
                <a:srgbClr val="000000"/>
              </a:buClr>
            </a:pPr>
            <a:endParaRPr sz="1400" b="0">
              <a:latin typeface="Arial"/>
              <a:cs typeface="Arial"/>
              <a:sym typeface="Arial"/>
            </a:endParaRPr>
          </a:p>
        </p:txBody>
      </p:sp>
      <p:sp>
        <p:nvSpPr>
          <p:cNvPr id="350" name="Google Shape;350;p35"/>
          <p:cNvSpPr/>
          <p:nvPr/>
        </p:nvSpPr>
        <p:spPr>
          <a:xfrm>
            <a:off x="2654888" y="2538150"/>
            <a:ext cx="26100" cy="309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hangingPunct="1">
              <a:buClr>
                <a:srgbClr val="000000"/>
              </a:buClr>
            </a:pPr>
            <a:endParaRPr sz="1400" b="0">
              <a:latin typeface="Arial"/>
              <a:cs typeface="Arial"/>
              <a:sym typeface="Arial"/>
            </a:endParaRPr>
          </a:p>
        </p:txBody>
      </p:sp>
      <p:sp>
        <p:nvSpPr>
          <p:cNvPr id="351" name="Google Shape;351;p35"/>
          <p:cNvSpPr/>
          <p:nvPr/>
        </p:nvSpPr>
        <p:spPr>
          <a:xfrm>
            <a:off x="2700738" y="2569050"/>
            <a:ext cx="26100" cy="309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hangingPunct="1">
              <a:buClr>
                <a:srgbClr val="000000"/>
              </a:buClr>
            </a:pPr>
            <a:endParaRPr sz="1400" b="0">
              <a:latin typeface="Arial"/>
              <a:cs typeface="Arial"/>
              <a:sym typeface="Arial"/>
            </a:endParaRPr>
          </a:p>
        </p:txBody>
      </p:sp>
      <p:sp>
        <p:nvSpPr>
          <p:cNvPr id="352" name="Google Shape;352;p35"/>
          <p:cNvSpPr/>
          <p:nvPr/>
        </p:nvSpPr>
        <p:spPr>
          <a:xfrm>
            <a:off x="2743338" y="2590750"/>
            <a:ext cx="26100" cy="309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hangingPunct="1">
              <a:buClr>
                <a:srgbClr val="000000"/>
              </a:buClr>
            </a:pPr>
            <a:endParaRPr sz="1400" b="0"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95;p32">
            <a:extLst>
              <a:ext uri="{FF2B5EF4-FFF2-40B4-BE49-F238E27FC236}">
                <a16:creationId xmlns:a16="http://schemas.microsoft.com/office/drawing/2014/main" id="{21F3CB2F-FF21-4EE1-A7E9-FF8494499689}"/>
              </a:ext>
            </a:extLst>
          </p:cNvPr>
          <p:cNvSpPr txBox="1"/>
          <p:nvPr/>
        </p:nvSpPr>
        <p:spPr>
          <a:xfrm>
            <a:off x="1077401" y="80342"/>
            <a:ext cx="7834403" cy="60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hangingPunct="1">
              <a:buClr>
                <a:srgbClr val="000000"/>
              </a:buClr>
            </a:pPr>
            <a:r>
              <a:rPr lang="en-GB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DAFNE: geometric luminosity</a:t>
            </a:r>
            <a:endParaRPr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175" y="1326825"/>
            <a:ext cx="6629400" cy="4514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8" name="Google Shape;358;p36"/>
          <p:cNvGrpSpPr/>
          <p:nvPr/>
        </p:nvGrpSpPr>
        <p:grpSpPr>
          <a:xfrm>
            <a:off x="7061975" y="2546676"/>
            <a:ext cx="1838050" cy="617175"/>
            <a:chOff x="6916150" y="1702700"/>
            <a:chExt cx="1838050" cy="617175"/>
          </a:xfrm>
        </p:grpSpPr>
        <p:sp>
          <p:nvSpPr>
            <p:cNvPr id="359" name="Google Shape;359;p36"/>
            <p:cNvSpPr/>
            <p:nvPr/>
          </p:nvSpPr>
          <p:spPr>
            <a:xfrm>
              <a:off x="6916150" y="1851900"/>
              <a:ext cx="73200" cy="1014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hangingPunct="1">
                <a:buClr>
                  <a:srgbClr val="000000"/>
                </a:buClr>
              </a:pPr>
              <a:endParaRPr sz="1400" b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6"/>
            <p:cNvSpPr/>
            <p:nvPr/>
          </p:nvSpPr>
          <p:spPr>
            <a:xfrm>
              <a:off x="6916150" y="2132575"/>
              <a:ext cx="73200" cy="101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hangingPunct="1">
                <a:buClr>
                  <a:srgbClr val="000000"/>
                </a:buClr>
              </a:pPr>
              <a:endParaRPr sz="1400" b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6"/>
            <p:cNvSpPr txBox="1"/>
            <p:nvPr/>
          </p:nvSpPr>
          <p:spPr>
            <a:xfrm>
              <a:off x="7074800" y="1702700"/>
              <a:ext cx="1679400" cy="33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hangingPunct="1">
                <a:buClr>
                  <a:srgbClr val="000000"/>
                </a:buClr>
              </a:pPr>
              <a:r>
                <a:rPr lang="en" sz="1400" b="0">
                  <a:latin typeface="Arial"/>
                  <a:cs typeface="Arial"/>
                  <a:sym typeface="Arial"/>
                </a:rPr>
                <a:t>Luminometer</a:t>
              </a:r>
              <a:endParaRPr sz="1400" b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6"/>
            <p:cNvSpPr txBox="1"/>
            <p:nvPr/>
          </p:nvSpPr>
          <p:spPr>
            <a:xfrm>
              <a:off x="7074800" y="1981475"/>
              <a:ext cx="1679400" cy="33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hangingPunct="1">
                <a:buClr>
                  <a:srgbClr val="000000"/>
                </a:buClr>
              </a:pPr>
              <a:r>
                <a:rPr lang="en" sz="1400" b="0">
                  <a:latin typeface="Arial"/>
                  <a:cs typeface="Arial"/>
                  <a:sym typeface="Arial"/>
                </a:rPr>
                <a:t>Kaon Monitor</a:t>
              </a:r>
              <a:endParaRPr sz="1400" b="0"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3" name="Google Shape;363;p36"/>
          <p:cNvSpPr txBox="1"/>
          <p:nvPr/>
        </p:nvSpPr>
        <p:spPr>
          <a:xfrm>
            <a:off x="2068000" y="620688"/>
            <a:ext cx="4808256" cy="125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hangingPunct="1">
              <a:buClr>
                <a:srgbClr val="000000"/>
              </a:buClr>
            </a:pPr>
            <a:r>
              <a:rPr lang="en" sz="2000" dirty="0">
                <a:latin typeface="Arial"/>
                <a:cs typeface="Arial"/>
                <a:sym typeface="Arial"/>
              </a:rPr>
              <a:t>Rate: L_DAFNE/L_SIDDHARTA</a:t>
            </a:r>
            <a:endParaRPr sz="2000" dirty="0"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15261437-36AF-405F-B30B-E884B9E7DEC6}"/>
              </a:ext>
            </a:extLst>
          </p:cNvPr>
          <p:cNvSpPr txBox="1"/>
          <p:nvPr/>
        </p:nvSpPr>
        <p:spPr>
          <a:xfrm>
            <a:off x="611560" y="188640"/>
            <a:ext cx="7148724" cy="5509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3200" i="1">
                <a:solidFill>
                  <a:srgbClr val="53535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1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Calibri"/>
                <a:sym typeface="Calibri"/>
              </a:rPr>
              <a:t>Work done: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1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1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3200" b="1" i="1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Calibri"/>
                <a:sym typeface="Calibri"/>
              </a:rPr>
              <a:t>SDD calibration optimization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1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3200" b="1" i="1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Calibri"/>
                <a:sym typeface="Calibri"/>
              </a:rPr>
              <a:t>Luminosity measurement: SIDDHARTA-2 luminometer and kaon trigger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1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Calibri"/>
                <a:sym typeface="Calibri"/>
              </a:rPr>
              <a:t>Procedure for comparison between SIDDHARTA and SIDDHARTA-2 refinement</a:t>
            </a:r>
            <a:endParaRPr kumimoji="0" sz="32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7334363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505B820-9CAB-4606-8AAB-4CC240A88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638"/>
            <a:ext cx="8938220" cy="669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39324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Elaborazione alternativa 6"/>
          <p:cNvGrpSpPr/>
          <p:nvPr/>
        </p:nvGrpSpPr>
        <p:grpSpPr>
          <a:xfrm>
            <a:off x="2915816" y="701403"/>
            <a:ext cx="6084681" cy="2640712"/>
            <a:chOff x="-6001" y="-1672"/>
            <a:chExt cx="5838652" cy="1694764"/>
          </a:xfrm>
        </p:grpSpPr>
        <p:sp>
          <p:nvSpPr>
            <p:cNvPr id="86" name="Shape"/>
            <p:cNvSpPr/>
            <p:nvPr/>
          </p:nvSpPr>
          <p:spPr>
            <a:xfrm>
              <a:off x="-2" y="0"/>
              <a:ext cx="5832653" cy="1693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cubicBezTo>
                    <a:pt x="0" y="1612"/>
                    <a:pt x="367" y="0"/>
                    <a:pt x="820" y="0"/>
                  </a:cubicBezTo>
                  <a:lnTo>
                    <a:pt x="20780" y="0"/>
                  </a:lnTo>
                  <a:cubicBezTo>
                    <a:pt x="21233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1233" y="21600"/>
                    <a:pt x="20780" y="21600"/>
                  </a:cubicBezTo>
                  <a:lnTo>
                    <a:pt x="820" y="21600"/>
                  </a:lnTo>
                  <a:cubicBezTo>
                    <a:pt x="367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>
                  <a:solidFill>
                    <a:srgbClr val="FF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87" name="during the commissioning of DAΦNE SIDDHARTINO…"/>
            <p:cNvSpPr txBox="1"/>
            <p:nvPr/>
          </p:nvSpPr>
          <p:spPr>
            <a:xfrm>
              <a:off x="-6001" y="-1672"/>
              <a:ext cx="5832652" cy="1520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>
                  <a:solidFill>
                    <a:srgbClr val="FF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GB" dirty="0">
                  <a:solidFill>
                    <a:srgbClr val="0070C0"/>
                  </a:solidFill>
                  <a:latin typeface="+mj-lt"/>
                </a:rPr>
                <a:t>Run with </a:t>
              </a:r>
              <a:r>
                <a:rPr dirty="0">
                  <a:solidFill>
                    <a:srgbClr val="0070C0"/>
                  </a:solidFill>
                  <a:latin typeface="+mj-lt"/>
                </a:rPr>
                <a:t>SIDDHARTINO </a:t>
              </a:r>
              <a:r>
                <a:rPr lang="en-GB" dirty="0">
                  <a:solidFill>
                    <a:srgbClr val="0070C0"/>
                  </a:solidFill>
                  <a:latin typeface="+mj-lt"/>
                </a:rPr>
                <a:t>for: optimization of run conditions (</a:t>
              </a:r>
              <a:r>
                <a:rPr lang="en-GB" dirty="0" err="1">
                  <a:solidFill>
                    <a:srgbClr val="0070C0"/>
                  </a:solidFill>
                  <a:latin typeface="+mj-lt"/>
                </a:rPr>
                <a:t>backg</a:t>
              </a:r>
              <a:r>
                <a:rPr lang="en-GB" dirty="0">
                  <a:solidFill>
                    <a:srgbClr val="0070C0"/>
                  </a:solidFill>
                  <a:latin typeface="+mj-lt"/>
                </a:rPr>
                <a:t>) verified with the </a:t>
              </a:r>
              <a:endParaRPr dirty="0">
                <a:solidFill>
                  <a:srgbClr val="0070C0"/>
                </a:solidFill>
                <a:latin typeface="+mj-lt"/>
              </a:endParaRPr>
            </a:p>
            <a:p>
              <a:pPr>
                <a:defRPr>
                  <a:solidFill>
                    <a:srgbClr val="FF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rPr dirty="0">
                  <a:latin typeface="+mj-lt"/>
                </a:rPr>
                <a:t>measurement of K-</a:t>
              </a:r>
              <a:r>
                <a:rPr baseline="30000" dirty="0">
                  <a:latin typeface="+mj-lt"/>
                </a:rPr>
                <a:t>4</a:t>
              </a:r>
              <a:r>
                <a:rPr dirty="0">
                  <a:latin typeface="+mj-lt"/>
                </a:rPr>
                <a:t>He </a:t>
              </a:r>
              <a:r>
                <a:rPr dirty="0">
                  <a:solidFill>
                    <a:srgbClr val="000000"/>
                  </a:solidFill>
                  <a:latin typeface="+mj-lt"/>
                </a:rPr>
                <a:t>(8 SDD arrays)</a:t>
              </a:r>
              <a:endParaRPr lang="en-US" dirty="0">
                <a:solidFill>
                  <a:srgbClr val="000000"/>
                </a:solidFill>
                <a:latin typeface="+mj-lt"/>
              </a:endParaRPr>
            </a:p>
            <a:p>
              <a:pPr>
                <a:defRPr sz="3200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2000" u="sng" dirty="0">
                  <a:solidFill>
                    <a:srgbClr val="FF00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sym typeface="Calibri"/>
                </a:rPr>
                <a:t>3</a:t>
              </a:r>
              <a:r>
                <a:rPr lang="en-US" sz="2000" u="sng" baseline="30000" dirty="0">
                  <a:solidFill>
                    <a:srgbClr val="FF00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sym typeface="Calibri"/>
                </a:rPr>
                <a:t>rd</a:t>
              </a:r>
              <a:r>
                <a:rPr lang="en-US" sz="2000" u="sng" dirty="0">
                  <a:solidFill>
                    <a:srgbClr val="FF00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sym typeface="Calibri"/>
                </a:rPr>
                <a:t> April 2020 -&gt; </a:t>
              </a:r>
              <a:r>
                <a:rPr lang="en-US" sz="2800" u="sng" dirty="0">
                  <a:solidFill>
                    <a:srgbClr val="0000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sym typeface="Calibri"/>
                </a:rPr>
                <a:t>autumn/</a:t>
              </a:r>
              <a:r>
                <a:rPr lang="en-US" sz="2800" u="sng" dirty="0" err="1">
                  <a:solidFill>
                    <a:srgbClr val="0000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sym typeface="Calibri"/>
                </a:rPr>
                <a:t>october</a:t>
              </a:r>
              <a:r>
                <a:rPr lang="en-US" sz="2800" u="sng" dirty="0">
                  <a:solidFill>
                    <a:srgbClr val="0000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sym typeface="Calibri"/>
                </a:rPr>
                <a:t> 2020 (meet. 16/04/2020 for planning)</a:t>
              </a:r>
            </a:p>
            <a:p>
              <a:pPr>
                <a:defRPr sz="3200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2000" dirty="0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sym typeface="Calibri"/>
                </a:rPr>
                <a:t>(</a:t>
              </a:r>
              <a:r>
                <a:rPr lang="en-US" sz="2000" dirty="0">
                  <a:solidFill>
                    <a:srgbClr val="FF00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sym typeface="Calibri"/>
                </a:rPr>
                <a:t>S/B</a:t>
              </a:r>
              <a:r>
                <a:rPr lang="en-US" sz="2000" dirty="0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sym typeface="Calibri"/>
                </a:rPr>
                <a:t> on K-</a:t>
              </a:r>
              <a:r>
                <a:rPr lang="en-US" sz="2000" baseline="30000" dirty="0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sym typeface="Calibri"/>
                </a:rPr>
                <a:t>4</a:t>
              </a:r>
              <a:r>
                <a:rPr lang="en-US" sz="2000" dirty="0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sym typeface="Calibri"/>
                </a:rPr>
                <a:t>He better than </a:t>
              </a:r>
              <a:r>
                <a:rPr lang="en-US" sz="2000" dirty="0">
                  <a:solidFill>
                    <a:srgbClr val="FF00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sym typeface="Calibri"/>
                </a:rPr>
                <a:t>100/1</a:t>
              </a:r>
              <a:r>
                <a:rPr lang="en-US" sz="2000" dirty="0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sym typeface="Calibri"/>
                </a:rPr>
                <a:t>) </a:t>
              </a:r>
            </a:p>
          </p:txBody>
        </p:sp>
      </p:grpSp>
      <p:grpSp>
        <p:nvGrpSpPr>
          <p:cNvPr id="91" name="Freccia a destra rientrata 7"/>
          <p:cNvGrpSpPr/>
          <p:nvPr/>
        </p:nvGrpSpPr>
        <p:grpSpPr>
          <a:xfrm>
            <a:off x="35497" y="701404"/>
            <a:ext cx="3024335" cy="1850394"/>
            <a:chOff x="-154229" y="-201668"/>
            <a:chExt cx="2270139" cy="1537994"/>
          </a:xfrm>
        </p:grpSpPr>
        <p:sp>
          <p:nvSpPr>
            <p:cNvPr id="89" name="Shape"/>
            <p:cNvSpPr/>
            <p:nvPr/>
          </p:nvSpPr>
          <p:spPr>
            <a:xfrm>
              <a:off x="-154229" y="-201668"/>
              <a:ext cx="2270139" cy="1537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16506" y="5400"/>
                  </a:lnTo>
                  <a:lnTo>
                    <a:pt x="16506" y="0"/>
                  </a:lnTo>
                  <a:lnTo>
                    <a:pt x="21600" y="10800"/>
                  </a:lnTo>
                  <a:lnTo>
                    <a:pt x="16506" y="21600"/>
                  </a:lnTo>
                  <a:lnTo>
                    <a:pt x="16506" y="16200"/>
                  </a:lnTo>
                  <a:lnTo>
                    <a:pt x="0" y="16200"/>
                  </a:lnTo>
                  <a:lnTo>
                    <a:pt x="2547" y="108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hueOff val="263624"/>
                    <a:satOff val="55948"/>
                    <a:lumOff val="27907"/>
                  </a:schemeClr>
                </a:gs>
                <a:gs pos="35000">
                  <a:srgbClr val="E4FDBF"/>
                </a:gs>
                <a:gs pos="100000">
                  <a:schemeClr val="accent3">
                    <a:hueOff val="321486"/>
                    <a:satOff val="58119"/>
                    <a:lumOff val="40966"/>
                  </a:schemeClr>
                </a:gs>
              </a:gsLst>
              <a:lin ang="16200000" scaled="0"/>
            </a:gradFill>
            <a:ln w="9525" cap="flat">
              <a:solidFill>
                <a:srgbClr val="98B955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90" name="Phase 1"/>
            <p:cNvSpPr txBox="1"/>
            <p:nvPr/>
          </p:nvSpPr>
          <p:spPr>
            <a:xfrm>
              <a:off x="229268" y="229268"/>
              <a:ext cx="1485681" cy="6906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i="1" u="sng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rPr dirty="0"/>
                <a:t>Phase 1</a:t>
              </a:r>
              <a:endParaRPr lang="en-GB" dirty="0"/>
            </a:p>
            <a:p>
              <a:r>
                <a:rPr lang="en-GB" dirty="0">
                  <a:solidFill>
                    <a:srgbClr val="FF0000"/>
                  </a:solidFill>
                </a:rPr>
                <a:t>SIDDHARTINO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TextBox 2"/>
          <p:cNvSpPr txBox="1"/>
          <p:nvPr/>
        </p:nvSpPr>
        <p:spPr>
          <a:xfrm>
            <a:off x="310383" y="116632"/>
            <a:ext cx="8554988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3200" i="1">
                <a:solidFill>
                  <a:srgbClr val="53535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/>
              <a:t>SIDDHARTA-2  </a:t>
            </a:r>
            <a:r>
              <a:rPr lang="en-US" dirty="0"/>
              <a:t>strategy and  </a:t>
            </a:r>
            <a:r>
              <a:rPr lang="en-GB" dirty="0"/>
              <a:t>requests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4336933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7C97CD-19F7-4B08-A729-EE5D73F4493C}"/>
              </a:ext>
            </a:extLst>
          </p:cNvPr>
          <p:cNvSpPr txBox="1"/>
          <p:nvPr/>
        </p:nvSpPr>
        <p:spPr>
          <a:xfrm>
            <a:off x="457199" y="174685"/>
            <a:ext cx="8424938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3200" i="1">
                <a:solidFill>
                  <a:srgbClr val="53535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rPr lang="en-GB" dirty="0"/>
              <a:t>Plan – Phase1: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920A93-3768-4716-BEBC-B17CCEB2D1A6}"/>
              </a:ext>
            </a:extLst>
          </p:cNvPr>
          <p:cNvSpPr txBox="1"/>
          <p:nvPr/>
        </p:nvSpPr>
        <p:spPr>
          <a:xfrm>
            <a:off x="359530" y="174684"/>
            <a:ext cx="8892989" cy="649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514350" indent="-514350">
              <a:buAutoNum type="arabicParenR"/>
              <a:defRPr sz="3200" i="1">
                <a:solidFill>
                  <a:srgbClr val="53535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endParaRPr lang="en-GB" dirty="0"/>
          </a:p>
          <a:p>
            <a:pPr marL="514350" indent="-514350">
              <a:buAutoNum type="arabicParenR"/>
              <a:defRPr sz="3200" i="1">
                <a:solidFill>
                  <a:srgbClr val="53535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rPr lang="en-GB" dirty="0">
                <a:solidFill>
                  <a:srgbClr val="0000FF"/>
                </a:solidFill>
              </a:rPr>
              <a:t>Work with SIDDHARTINO inside DAFNE during months: June – September – optimization veto, trigger, DAQ, </a:t>
            </a:r>
            <a:r>
              <a:rPr lang="en-GB" dirty="0" err="1">
                <a:solidFill>
                  <a:srgbClr val="0000FF"/>
                </a:solidFill>
              </a:rPr>
              <a:t>calib</a:t>
            </a:r>
            <a:r>
              <a:rPr lang="en-GB" dirty="0">
                <a:solidFill>
                  <a:srgbClr val="0000FF"/>
                </a:solidFill>
              </a:rPr>
              <a:t>….</a:t>
            </a:r>
          </a:p>
          <a:p>
            <a:pPr marL="514350" indent="-514350">
              <a:buAutoNum type="arabicParenR"/>
              <a:defRPr sz="3200" i="1">
                <a:solidFill>
                  <a:srgbClr val="53535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rPr lang="en-GB" dirty="0"/>
              <a:t>Refine optimization of  luminosity detector and cross check with DAFNE luminometer</a:t>
            </a:r>
          </a:p>
          <a:p>
            <a:pPr marL="514350" indent="-514350">
              <a:buAutoNum type="arabicParenR"/>
              <a:defRPr sz="3200" i="1">
                <a:solidFill>
                  <a:srgbClr val="53535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rPr lang="en-GB" dirty="0"/>
              <a:t>Background reduction and optimization together with DAFNE for kaonic atoms measurements</a:t>
            </a:r>
          </a:p>
          <a:p>
            <a:pPr marL="514350" indent="-514350">
              <a:buAutoNum type="arabicParenR"/>
              <a:defRPr sz="3200" i="1">
                <a:solidFill>
                  <a:srgbClr val="53535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rPr lang="en-GB" dirty="0">
                <a:solidFill>
                  <a:srgbClr val="FF0000"/>
                </a:solidFill>
              </a:rPr>
              <a:t>Kaonic Helium measurement with SIDDHARTINO </a:t>
            </a:r>
            <a:r>
              <a:rPr lang="en-GB" dirty="0"/>
              <a:t>-&gt; background </a:t>
            </a:r>
            <a:r>
              <a:rPr lang="en-GB" dirty="0" err="1"/>
              <a:t>w.r.t.</a:t>
            </a:r>
            <a:r>
              <a:rPr lang="en-GB" dirty="0"/>
              <a:t> SIDDHARTA and SIDDHARTA-2 for </a:t>
            </a:r>
            <a:r>
              <a:rPr lang="en-GB" dirty="0" err="1"/>
              <a:t>Kd</a:t>
            </a:r>
            <a:r>
              <a:rPr lang="en-GB" dirty="0"/>
              <a:t> goal </a:t>
            </a:r>
          </a:p>
          <a:p>
            <a:pPr>
              <a:defRPr sz="3200" i="1">
                <a:solidFill>
                  <a:srgbClr val="53535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rPr lang="en-GB" dirty="0"/>
              <a:t>     </a:t>
            </a:r>
            <a:r>
              <a:rPr lang="en-GB" dirty="0">
                <a:solidFill>
                  <a:srgbClr val="FF0000"/>
                </a:solidFill>
              </a:rPr>
              <a:t>depending on DAFNE’s plans (autumn 2020?)</a:t>
            </a:r>
          </a:p>
          <a:p>
            <a:pPr>
              <a:defRPr sz="3200" i="1">
                <a:solidFill>
                  <a:srgbClr val="53535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rPr lang="en-GB" dirty="0">
                <a:solidFill>
                  <a:srgbClr val="FF0000"/>
                </a:solidFill>
              </a:rPr>
              <a:t>4) </a:t>
            </a:r>
            <a:r>
              <a:rPr lang="en-GB" dirty="0" err="1">
                <a:solidFill>
                  <a:srgbClr val="FF0000"/>
                </a:solidFill>
              </a:rPr>
              <a:t>HPGe</a:t>
            </a:r>
            <a:r>
              <a:rPr lang="en-GB" dirty="0">
                <a:solidFill>
                  <a:srgbClr val="FF0000"/>
                </a:solidFill>
              </a:rPr>
              <a:t> test run in parallel with SIDDHARTINO</a:t>
            </a:r>
            <a:endParaRPr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390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Box 2"/>
          <p:cNvSpPr txBox="1"/>
          <p:nvPr/>
        </p:nvSpPr>
        <p:spPr>
          <a:xfrm>
            <a:off x="367416" y="1094059"/>
            <a:ext cx="5356711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3200" i="1">
                <a:solidFill>
                  <a:srgbClr val="FF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rPr sz="1800" dirty="0">
                <a:solidFill>
                  <a:srgbClr val="0070C0"/>
                </a:solidFill>
              </a:rPr>
              <a:t>SIDDHARTINO</a:t>
            </a:r>
            <a:r>
              <a:rPr sz="1800" dirty="0"/>
              <a:t> expected spectrum </a:t>
            </a:r>
            <a:r>
              <a:rPr sz="1800" dirty="0">
                <a:solidFill>
                  <a:schemeClr val="tx1"/>
                </a:solidFill>
              </a:rPr>
              <a:t>for </a:t>
            </a:r>
            <a:r>
              <a:rPr lang="en-US" sz="1800" dirty="0">
                <a:solidFill>
                  <a:schemeClr val="tx1"/>
                </a:solidFill>
              </a:rPr>
              <a:t>~</a:t>
            </a:r>
            <a:r>
              <a:rPr sz="1800" dirty="0"/>
              <a:t> 50 pb</a:t>
            </a:r>
            <a:r>
              <a:rPr sz="1800" baseline="30000" dirty="0"/>
              <a:t>-1 </a:t>
            </a:r>
          </a:p>
          <a:p>
            <a:pPr algn="ctr">
              <a:defRPr i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rPr sz="1800" dirty="0"/>
              <a:t>(one week of data taking in </a:t>
            </a:r>
            <a:endParaRPr lang="en-US" sz="1800" dirty="0"/>
          </a:p>
          <a:p>
            <a:pPr algn="ctr">
              <a:defRPr i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rPr sz="1800" dirty="0"/>
              <a:t>SIDDHARTA-like conditions)</a:t>
            </a:r>
          </a:p>
        </p:txBody>
      </p:sp>
      <p:sp>
        <p:nvSpPr>
          <p:cNvPr id="323" name="TextBox 3"/>
          <p:cNvSpPr txBox="1"/>
          <p:nvPr/>
        </p:nvSpPr>
        <p:spPr>
          <a:xfrm>
            <a:off x="5873315" y="1323204"/>
            <a:ext cx="2797969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2800" i="1">
                <a:solidFill>
                  <a:srgbClr val="0000CC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endParaRPr sz="1600" dirty="0"/>
          </a:p>
        </p:txBody>
      </p:sp>
      <p:grpSp>
        <p:nvGrpSpPr>
          <p:cNvPr id="2" name="Gruppo 1"/>
          <p:cNvGrpSpPr/>
          <p:nvPr/>
        </p:nvGrpSpPr>
        <p:grpSpPr>
          <a:xfrm>
            <a:off x="53993" y="2326690"/>
            <a:ext cx="5742143" cy="3656307"/>
            <a:chOff x="1316308" y="2893765"/>
            <a:chExt cx="6511385" cy="3924017"/>
          </a:xfrm>
        </p:grpSpPr>
        <p:grpSp>
          <p:nvGrpSpPr>
            <p:cNvPr id="327" name="Group 1"/>
            <p:cNvGrpSpPr/>
            <p:nvPr/>
          </p:nvGrpSpPr>
          <p:grpSpPr>
            <a:xfrm>
              <a:off x="1316308" y="2893765"/>
              <a:ext cx="6511385" cy="3924017"/>
              <a:chOff x="0" y="0"/>
              <a:chExt cx="6511384" cy="3924016"/>
            </a:xfrm>
          </p:grpSpPr>
          <p:pic>
            <p:nvPicPr>
              <p:cNvPr id="324" name="Picture 2" descr="Pictur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6511384" cy="3924016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pic>
          <p:sp>
            <p:nvSpPr>
              <p:cNvPr id="325" name="object 13"/>
              <p:cNvSpPr txBox="1"/>
              <p:nvPr/>
            </p:nvSpPr>
            <p:spPr>
              <a:xfrm>
                <a:off x="4204630" y="3501429"/>
                <a:ext cx="1597978" cy="360728"/>
              </a:xfrm>
              <a:prstGeom prst="rect">
                <a:avLst/>
              </a:prstGeom>
              <a:ln>
                <a:noFill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tIns="0" rIns="0" bIns="0" numCol="1" anchor="t">
                <a:spAutoFit/>
              </a:bodyPr>
              <a:lstStyle>
                <a:lvl1pPr marR="5080" indent="12700">
                  <a:lnSpc>
                    <a:spcPct val="155700"/>
                  </a:lnSpc>
                  <a:defRPr sz="1400"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r>
                  <a:rPr dirty="0"/>
                  <a:t>Energy [</a:t>
                </a:r>
                <a:r>
                  <a:rPr dirty="0" err="1"/>
                  <a:t>keV</a:t>
                </a:r>
                <a:r>
                  <a:rPr dirty="0"/>
                  <a:t>]</a:t>
                </a:r>
              </a:p>
            </p:txBody>
          </p:sp>
          <p:sp>
            <p:nvSpPr>
              <p:cNvPr id="326" name="object 13"/>
              <p:cNvSpPr txBox="1"/>
              <p:nvPr/>
            </p:nvSpPr>
            <p:spPr>
              <a:xfrm rot="16200000">
                <a:off x="-227147" y="633772"/>
                <a:ext cx="832583" cy="339629"/>
              </a:xfrm>
              <a:prstGeom prst="rect">
                <a:avLst/>
              </a:prstGeom>
              <a:ln>
                <a:noFill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tIns="0" rIns="0" bIns="0" numCol="1" anchor="t">
                <a:spAutoFit/>
              </a:bodyPr>
              <a:lstStyle>
                <a:lvl1pPr marR="5080" indent="12700">
                  <a:lnSpc>
                    <a:spcPct val="155700"/>
                  </a:lnSpc>
                  <a:defRPr sz="1400"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r>
                  <a:rPr lang="en-US" dirty="0"/>
                  <a:t>c</a:t>
                </a:r>
                <a:r>
                  <a:rPr dirty="0"/>
                  <a:t>ounts</a:t>
                </a:r>
              </a:p>
            </p:txBody>
          </p:sp>
        </p:grpSp>
        <p:sp>
          <p:nvSpPr>
            <p:cNvPr id="328" name="CasellaDiTesto 4"/>
            <p:cNvSpPr txBox="1"/>
            <p:nvPr/>
          </p:nvSpPr>
          <p:spPr>
            <a:xfrm>
              <a:off x="3419871" y="3068958"/>
              <a:ext cx="1144465" cy="695109"/>
            </a:xfrm>
            <a:prstGeom prst="rect">
              <a:avLst/>
            </a:prstGeom>
            <a:ln>
              <a:noFill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45718" tIns="45718" rIns="45718" bIns="45718">
              <a:spAutoFit/>
            </a:bodyPr>
            <a:lstStyle/>
            <a:p>
              <a:pPr>
                <a:defRPr sz="2000">
                  <a:latin typeface="+mj-lt"/>
                  <a:ea typeface="+mj-ea"/>
                  <a:cs typeface="+mj-cs"/>
                  <a:sym typeface="Calibri"/>
                </a:defRPr>
              </a:pPr>
              <a:r>
                <a:rPr dirty="0"/>
                <a:t>K-</a:t>
              </a:r>
              <a:r>
                <a:rPr baseline="30000" dirty="0"/>
                <a:t>4</a:t>
              </a:r>
              <a:r>
                <a:rPr dirty="0"/>
                <a:t>He L</a:t>
              </a:r>
              <a:r>
                <a:rPr b="0" dirty="0">
                  <a:latin typeface="Symbol"/>
                  <a:ea typeface="Symbol"/>
                  <a:cs typeface="Symbol"/>
                  <a:sym typeface="Symbol"/>
                </a:rPr>
                <a:t>a</a:t>
              </a:r>
            </a:p>
            <a:p>
              <a:pPr>
                <a:defRPr sz="2000">
                  <a:latin typeface="+mj-lt"/>
                  <a:ea typeface="+mj-ea"/>
                  <a:cs typeface="+mj-cs"/>
                  <a:sym typeface="Calibri"/>
                </a:defRPr>
              </a:pPr>
              <a:r>
                <a:rPr dirty="0"/>
                <a:t>3d -&gt; 2p</a:t>
              </a:r>
            </a:p>
          </p:txBody>
        </p:sp>
        <p:sp>
          <p:nvSpPr>
            <p:cNvPr id="329" name="CasellaDiTesto 4"/>
            <p:cNvSpPr txBox="1"/>
            <p:nvPr/>
          </p:nvSpPr>
          <p:spPr>
            <a:xfrm>
              <a:off x="4362407" y="5434866"/>
              <a:ext cx="898199" cy="363338"/>
            </a:xfrm>
            <a:prstGeom prst="rect">
              <a:avLst/>
            </a:prstGeom>
            <a:ln>
              <a:noFill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45718" tIns="45718" rIns="45718" bIns="45718">
              <a:spAutoFit/>
            </a:bodyPr>
            <a:lstStyle>
              <a:lvl1pPr>
                <a:defRPr sz="16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rPr dirty="0"/>
                <a:t>4d -&gt; 2p</a:t>
              </a:r>
            </a:p>
          </p:txBody>
        </p:sp>
        <p:sp>
          <p:nvSpPr>
            <p:cNvPr id="330" name="CasellaDiTesto 4"/>
            <p:cNvSpPr txBox="1"/>
            <p:nvPr/>
          </p:nvSpPr>
          <p:spPr>
            <a:xfrm>
              <a:off x="5233418" y="4778207"/>
              <a:ext cx="978093" cy="332737"/>
            </a:xfrm>
            <a:prstGeom prst="rect">
              <a:avLst/>
            </a:prstGeom>
            <a:ln>
              <a:noFill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45718" tIns="45718" rIns="45718" bIns="45718">
              <a:spAutoFit/>
            </a:bodyPr>
            <a:lstStyle>
              <a:lvl1pPr>
                <a:defRPr sz="16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5d -&gt; 2p</a:t>
              </a:r>
            </a:p>
          </p:txBody>
        </p:sp>
        <p:sp>
          <p:nvSpPr>
            <p:cNvPr id="331" name="CasellaDiTesto 4"/>
            <p:cNvSpPr txBox="1"/>
            <p:nvPr/>
          </p:nvSpPr>
          <p:spPr>
            <a:xfrm>
              <a:off x="5969964" y="5434866"/>
              <a:ext cx="1144465" cy="332738"/>
            </a:xfrm>
            <a:prstGeom prst="rect">
              <a:avLst/>
            </a:prstGeom>
            <a:ln>
              <a:noFill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45718" tIns="45718" rIns="45718" bIns="45718">
              <a:spAutoFit/>
            </a:bodyPr>
            <a:lstStyle>
              <a:lvl1pPr>
                <a:defRPr sz="16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rPr dirty="0"/>
                <a:t>6d -&gt; 2p</a:t>
              </a:r>
            </a:p>
          </p:txBody>
        </p:sp>
        <p:sp>
          <p:nvSpPr>
            <p:cNvPr id="332" name="Straight Arrow Connector 13"/>
            <p:cNvSpPr/>
            <p:nvPr/>
          </p:nvSpPr>
          <p:spPr>
            <a:xfrm>
              <a:off x="5580112" y="5116760"/>
              <a:ext cx="72010" cy="688506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45718" tIns="45718" rIns="45718" bIns="45718"/>
            <a:lstStyle/>
            <a:p>
              <a:endParaRPr/>
            </a:p>
          </p:txBody>
        </p:sp>
      </p:grpSp>
      <p:sp>
        <p:nvSpPr>
          <p:cNvPr id="14" name="TextBox 1"/>
          <p:cNvSpPr txBox="1"/>
          <p:nvPr/>
        </p:nvSpPr>
        <p:spPr>
          <a:xfrm>
            <a:off x="457199" y="174685"/>
            <a:ext cx="8424938" cy="56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3200" i="1">
                <a:solidFill>
                  <a:srgbClr val="53535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SIDDHARTINO – K-</a:t>
            </a:r>
            <a:r>
              <a:rPr baseline="30000" dirty="0"/>
              <a:t>4</a:t>
            </a:r>
            <a:r>
              <a:rPr dirty="0"/>
              <a:t>He test measurement</a:t>
            </a:r>
          </a:p>
        </p:txBody>
      </p:sp>
      <p:sp>
        <p:nvSpPr>
          <p:cNvPr id="4" name="Rettangolo arrotondato 3"/>
          <p:cNvSpPr/>
          <p:nvPr/>
        </p:nvSpPr>
        <p:spPr>
          <a:xfrm>
            <a:off x="5508104" y="3140968"/>
            <a:ext cx="3528392" cy="3586755"/>
          </a:xfrm>
          <a:prstGeom prst="roundRect">
            <a:avLst>
              <a:gd name="adj" fmla="val 6907"/>
            </a:avLst>
          </a:prstGeom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5558750" y="3908924"/>
            <a:ext cx="3405738" cy="2688428"/>
            <a:chOff x="5508104" y="3629549"/>
            <a:chExt cx="3405738" cy="2688428"/>
          </a:xfrm>
        </p:grpSpPr>
        <p:sp>
          <p:nvSpPr>
            <p:cNvPr id="15" name="Rectangle 4"/>
            <p:cNvSpPr txBox="1"/>
            <p:nvPr/>
          </p:nvSpPr>
          <p:spPr>
            <a:xfrm>
              <a:off x="6034971" y="5733206"/>
              <a:ext cx="2540115" cy="584771"/>
            </a:xfrm>
            <a:prstGeom prst="rect">
              <a:avLst/>
            </a:prstGeom>
            <a:ln w="12700">
              <a:solidFill>
                <a:schemeClr val="tx1"/>
              </a:solidFill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8" tIns="45718" rIns="45718" bIns="45718">
              <a:spAutoFit/>
            </a:bodyPr>
            <a:lstStyle/>
            <a:p>
              <a:pPr algn="ctr">
                <a:defRPr>
                  <a:solidFill>
                    <a:srgbClr val="FF00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rPr sz="1600" dirty="0"/>
                <a:t>S/B</a:t>
              </a:r>
              <a:r>
                <a:rPr sz="1600" dirty="0">
                  <a:solidFill>
                    <a:srgbClr val="000000"/>
                  </a:solidFill>
                </a:rPr>
                <a:t> was </a:t>
              </a:r>
              <a:r>
                <a:rPr sz="1600" dirty="0"/>
                <a:t>10/1</a:t>
              </a:r>
              <a:r>
                <a:rPr sz="1600" dirty="0">
                  <a:solidFill>
                    <a:srgbClr val="000000"/>
                  </a:solidFill>
                </a:rPr>
                <a:t> for the  K-</a:t>
              </a:r>
              <a:r>
                <a:rPr sz="1600" baseline="30000" dirty="0">
                  <a:solidFill>
                    <a:srgbClr val="000000"/>
                  </a:solidFill>
                </a:rPr>
                <a:t>4</a:t>
              </a:r>
              <a:r>
                <a:rPr sz="1600" dirty="0">
                  <a:solidFill>
                    <a:srgbClr val="000000"/>
                  </a:solidFill>
                </a:rPr>
                <a:t>He </a:t>
              </a:r>
              <a:endParaRPr lang="en-US" sz="1600" dirty="0">
                <a:solidFill>
                  <a:srgbClr val="000000"/>
                </a:solidFill>
              </a:endParaRPr>
            </a:p>
            <a:p>
              <a:pPr algn="ctr">
                <a:defRPr>
                  <a:solidFill>
                    <a:srgbClr val="FF00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rPr sz="1600" dirty="0">
                  <a:solidFill>
                    <a:srgbClr val="000000"/>
                  </a:solidFill>
                </a:rPr>
                <a:t>measurement with ~ </a:t>
              </a:r>
              <a:r>
                <a:rPr sz="1600" dirty="0"/>
                <a:t>30 pb</a:t>
              </a:r>
              <a:r>
                <a:rPr sz="1600" baseline="30000" dirty="0"/>
                <a:t>-1</a:t>
              </a:r>
              <a:r>
                <a:rPr sz="1600" dirty="0"/>
                <a:t> </a:t>
              </a:r>
            </a:p>
          </p:txBody>
        </p:sp>
        <p:pic>
          <p:nvPicPr>
            <p:cNvPr id="16" name="image.png" descr="image.png"/>
            <p:cNvPicPr>
              <a:picLocks noChangeAspect="1"/>
            </p:cNvPicPr>
            <p:nvPr/>
          </p:nvPicPr>
          <p:blipFill>
            <a:blip r:embed="rId3"/>
            <a:srcRect l="19335" r="7535" b="24565"/>
            <a:stretch>
              <a:fillRect/>
            </a:stretch>
          </p:blipFill>
          <p:spPr>
            <a:xfrm>
              <a:off x="5508104" y="3629549"/>
              <a:ext cx="3405738" cy="1958156"/>
            </a:xfrm>
            <a:prstGeom prst="rect">
              <a:avLst/>
            </a:prstGeom>
            <a:ln w="12700">
              <a:solidFill>
                <a:schemeClr val="tx1"/>
              </a:solidFill>
              <a:miter lim="400000"/>
            </a:ln>
          </p:spPr>
        </p:pic>
      </p:grpSp>
      <p:sp>
        <p:nvSpPr>
          <p:cNvPr id="5" name="CasellaDiTesto 4"/>
          <p:cNvSpPr txBox="1"/>
          <p:nvPr/>
        </p:nvSpPr>
        <p:spPr>
          <a:xfrm>
            <a:off x="6089339" y="3284984"/>
            <a:ext cx="236592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n-ea"/>
                <a:cs typeface="+mn-cs"/>
                <a:sym typeface="Helvetica"/>
              </a:rPr>
              <a:t>SIDDHARTA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measurement</a:t>
            </a:r>
            <a:r>
              <a:rPr kumimoji="0" lang="en-US" sz="16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n-ea"/>
                <a:cs typeface="+mn-cs"/>
                <a:sym typeface="Helvetica"/>
              </a:rPr>
              <a:t> </a:t>
            </a:r>
          </a:p>
        </p:txBody>
      </p:sp>
      <p:sp>
        <p:nvSpPr>
          <p:cNvPr id="6" name="Fumetto 3 5"/>
          <p:cNvSpPr/>
          <p:nvPr/>
        </p:nvSpPr>
        <p:spPr>
          <a:xfrm>
            <a:off x="5717962" y="918676"/>
            <a:ext cx="3275424" cy="1861001"/>
          </a:xfrm>
          <a:prstGeom prst="wedgeEllipseCallout">
            <a:avLst>
              <a:gd name="adj1" fmla="val -136559"/>
              <a:gd name="adj2" fmla="val 53453"/>
            </a:avLst>
          </a:prstGeom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>
              <a:defRPr sz="2800" i="1">
                <a:solidFill>
                  <a:srgbClr val="0000CC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rPr lang="en-US" sz="1600" i="1" dirty="0">
                <a:solidFill>
                  <a:srgbClr val="0000CC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sym typeface="Calibri"/>
              </a:rPr>
              <a:t>About 1000 events in La peak, S/B &gt; 100/1</a:t>
            </a:r>
          </a:p>
          <a:p>
            <a:pPr algn="ctr">
              <a:defRPr sz="2800" i="1">
                <a:solidFill>
                  <a:srgbClr val="0000CC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rPr lang="en-US" sz="1600" i="1" dirty="0">
                <a:solidFill>
                  <a:srgbClr val="0000CC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sym typeface="Calibri"/>
              </a:rPr>
              <a:t> </a:t>
            </a:r>
            <a:r>
              <a:rPr lang="en-US" sz="1600" i="1" dirty="0">
                <a:solidFill>
                  <a:schemeClr val="tx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sym typeface="Calibri"/>
              </a:rPr>
              <a:t>(ideally should be 300/1)</a:t>
            </a:r>
          </a:p>
          <a:p>
            <a:pPr algn="ctr">
              <a:defRPr sz="2800" i="1">
                <a:solidFill>
                  <a:srgbClr val="0000CC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rPr lang="en-US" sz="1600" i="1" dirty="0">
                <a:solidFill>
                  <a:srgbClr val="0000CC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sym typeface="Calibri"/>
              </a:rPr>
              <a:t>Position precision : </a:t>
            </a:r>
          </a:p>
          <a:p>
            <a:pPr algn="ctr">
              <a:defRPr sz="2800" i="1">
                <a:solidFill>
                  <a:srgbClr val="0000CC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rPr lang="en-US" sz="1600" i="1" dirty="0">
                <a:solidFill>
                  <a:srgbClr val="0000CC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sym typeface="Calibri"/>
              </a:rPr>
              <a:t>6.452 +- 0.002 (stat) </a:t>
            </a:r>
            <a:r>
              <a:rPr lang="en-US" sz="1600" i="1" dirty="0" err="1">
                <a:solidFill>
                  <a:srgbClr val="0000CC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sym typeface="Calibri"/>
              </a:rPr>
              <a:t>keV</a:t>
            </a:r>
            <a:endParaRPr lang="en-US" sz="1600" i="1" dirty="0">
              <a:solidFill>
                <a:srgbClr val="0000CC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E062F8-A84C-4348-A203-8C296FD6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36524"/>
            <a:ext cx="7753350" cy="592931"/>
          </a:xfrm>
        </p:spPr>
        <p:txBody>
          <a:bodyPr/>
          <a:lstStyle/>
          <a:p>
            <a:r>
              <a:rPr lang="en-GB" dirty="0" err="1"/>
              <a:t>HPGe</a:t>
            </a:r>
            <a:r>
              <a:rPr lang="en-GB" dirty="0"/>
              <a:t>: kaonic lead for kaon mass</a:t>
            </a:r>
            <a:endParaRPr lang="en-US" dirty="0"/>
          </a:p>
        </p:txBody>
      </p:sp>
      <p:pic>
        <p:nvPicPr>
          <p:cNvPr id="5" name="Slika 4" descr="Slika na kojoj se prikazuje igračka&#10;&#10;Opis je automatski generiran">
            <a:extLst>
              <a:ext uri="{FF2B5EF4-FFF2-40B4-BE49-F238E27FC236}">
                <a16:creationId xmlns:a16="http://schemas.microsoft.com/office/drawing/2014/main" id="{4B622EE6-34F7-43D9-9514-6D13BF7FB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455"/>
            <a:ext cx="9229162" cy="5763860"/>
          </a:xfrm>
          <a:prstGeom prst="rect">
            <a:avLst/>
          </a:prstGeom>
        </p:spPr>
      </p:pic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54E277D-DBC1-4AF5-9717-8E7E2EFB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hangingPunct="1"/>
            <a:fld id="{04815DB2-BAED-4269-AD31-779B4681EEA5}" type="slidenum">
              <a:rPr lang="en-US" b="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hangingPunct="1"/>
              <a:t>37</a:t>
            </a:fld>
            <a:endParaRPr lang="en-US" b="0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42219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077AFE-3B1A-420E-BD17-3CCCF68BB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22" y="89098"/>
            <a:ext cx="7877175" cy="695326"/>
          </a:xfrm>
        </p:spPr>
        <p:txBody>
          <a:bodyPr>
            <a:normAutofit/>
          </a:bodyPr>
          <a:lstStyle/>
          <a:p>
            <a:r>
              <a:rPr lang="en-US" sz="1800" b="1" dirty="0" err="1"/>
              <a:t>HPGe</a:t>
            </a:r>
            <a:r>
              <a:rPr lang="en-US" sz="1800" b="1" dirty="0"/>
              <a:t> detector on d=110mm from the</a:t>
            </a:r>
            <a:r>
              <a:rPr lang="hr-HR" sz="1800" b="1" dirty="0"/>
              <a:t> </a:t>
            </a:r>
            <a:r>
              <a:rPr lang="en-US" sz="1800" b="1" dirty="0"/>
              <a:t>Pb target</a:t>
            </a:r>
            <a:r>
              <a:rPr lang="hr-HR" sz="1800" b="1" dirty="0"/>
              <a:t> (</a:t>
            </a:r>
            <a:r>
              <a:rPr lang="en-US" sz="1800" b="1" dirty="0"/>
              <a:t>closest position</a:t>
            </a:r>
            <a:r>
              <a:rPr lang="hr-HR" sz="1800" b="1" dirty="0"/>
              <a:t>), 100 </a:t>
            </a:r>
            <a:r>
              <a:rPr lang="hr-HR" sz="1800" b="1" dirty="0" err="1"/>
              <a:t>pb</a:t>
            </a:r>
            <a:r>
              <a:rPr lang="hr-HR" sz="1800" b="1" dirty="0"/>
              <a:t>^-1</a:t>
            </a:r>
            <a:endParaRPr lang="en-US" sz="1800" b="1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CF7DC0F-774F-46A9-9399-0A9054BDD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hangingPunct="1"/>
            <a:fld id="{04815DB2-BAED-4269-AD31-779B4681EEA5}" type="slidenum">
              <a:rPr lang="en-US" b="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hangingPunct="1"/>
              <a:t>38</a:t>
            </a:fld>
            <a:endParaRPr lang="en-US" b="0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3F0178-0A21-4482-B777-B5992655B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3" y="758866"/>
            <a:ext cx="7379881" cy="5112568"/>
          </a:xfrm>
          <a:prstGeom prst="rect">
            <a:avLst/>
          </a:prstGeom>
        </p:spPr>
      </p:pic>
      <p:sp>
        <p:nvSpPr>
          <p:cNvPr id="7" name="TekstniOkvir 2">
            <a:extLst>
              <a:ext uri="{FF2B5EF4-FFF2-40B4-BE49-F238E27FC236}">
                <a16:creationId xmlns:a16="http://schemas.microsoft.com/office/drawing/2014/main" id="{1B94C1FE-094A-450A-86A7-94056F0CAD4B}"/>
              </a:ext>
            </a:extLst>
          </p:cNvPr>
          <p:cNvSpPr txBox="1"/>
          <p:nvPr/>
        </p:nvSpPr>
        <p:spPr>
          <a:xfrm>
            <a:off x="620121" y="5968155"/>
            <a:ext cx="787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hangingPunct="1"/>
            <a:r>
              <a:rPr lang="en-US" sz="1800" b="0" kern="1200" dirty="0">
                <a:solidFill>
                  <a:prstClr val="black"/>
                </a:solidFill>
                <a:latin typeface="Calibri" panose="020F0502020204030204"/>
              </a:rPr>
              <a:t>X-rays f</a:t>
            </a:r>
            <a:r>
              <a:rPr lang="hr-HR" sz="1800" b="0" kern="1200" dirty="0" err="1">
                <a:solidFill>
                  <a:prstClr val="black"/>
                </a:solidFill>
                <a:latin typeface="Calibri" panose="020F0502020204030204"/>
              </a:rPr>
              <a:t>rom</a:t>
            </a:r>
            <a:r>
              <a:rPr lang="en-US" sz="1800" b="0" kern="1200" dirty="0">
                <a:solidFill>
                  <a:prstClr val="black"/>
                </a:solidFill>
                <a:latin typeface="Calibri" panose="020F0502020204030204"/>
              </a:rPr>
              <a:t> Pb</a:t>
            </a:r>
            <a:r>
              <a:rPr lang="hr-HR" sz="1800" b="0" kern="1200" dirty="0">
                <a:solidFill>
                  <a:prstClr val="black"/>
                </a:solidFill>
                <a:latin typeface="Calibri" panose="020F0502020204030204"/>
              </a:rPr>
              <a:t>, in the peak at 291.6 keV there are approx 2.316 X-rays (yield 20%).</a:t>
            </a:r>
          </a:p>
        </p:txBody>
      </p:sp>
    </p:spTree>
    <p:extLst>
      <p:ext uri="{BB962C8B-B14F-4D97-AF65-F5344CB8AC3E}">
        <p14:creationId xmlns:p14="http://schemas.microsoft.com/office/powerpoint/2010/main" val="5444526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460998-1FDC-4EB2-8657-FE9866666EC6}"/>
              </a:ext>
            </a:extLst>
          </p:cNvPr>
          <p:cNvSpPr/>
          <p:nvPr/>
        </p:nvSpPr>
        <p:spPr>
          <a:xfrm>
            <a:off x="611560" y="1052736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SC issues the following recommendations: 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• During the </a:t>
            </a:r>
            <a:r>
              <a:rPr lang="en-GB" dirty="0">
                <a:solidFill>
                  <a:srgbClr val="FF0000"/>
                </a:solidFill>
              </a:rPr>
              <a:t>following two months (i.e. within 3</a:t>
            </a:r>
            <a:r>
              <a:rPr lang="en-GB" baseline="30000" dirty="0">
                <a:solidFill>
                  <a:srgbClr val="FF0000"/>
                </a:solidFill>
              </a:rPr>
              <a:t>rd</a:t>
            </a:r>
            <a:r>
              <a:rPr lang="en-GB" dirty="0">
                <a:solidFill>
                  <a:srgbClr val="FF0000"/>
                </a:solidFill>
              </a:rPr>
              <a:t> April 2020) -&gt; </a:t>
            </a:r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months from October to December 2020</a:t>
            </a:r>
            <a:r>
              <a:rPr lang="en-GB" dirty="0"/>
              <a:t>, first priority should be given to the completion of the DAFNE commissioning steps and to the subsequent delivery of high-quality collisions to SIDDHARTHINO, at the best possible S/B conditions, with the goal to complete the presented SIDDHARTINO programme. </a:t>
            </a:r>
          </a:p>
        </p:txBody>
      </p:sp>
    </p:spTree>
    <p:extLst>
      <p:ext uri="{BB962C8B-B14F-4D97-AF65-F5344CB8AC3E}">
        <p14:creationId xmlns:p14="http://schemas.microsoft.com/office/powerpoint/2010/main" val="395860971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feld 3"/>
          <p:cNvSpPr txBox="1"/>
          <p:nvPr/>
        </p:nvSpPr>
        <p:spPr>
          <a:xfrm>
            <a:off x="413537" y="1268760"/>
            <a:ext cx="8316925" cy="6001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320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We are presently in </a:t>
            </a:r>
            <a:r>
              <a:rPr u="sng" dirty="0"/>
              <a:t>Phase 1</a:t>
            </a:r>
            <a:r>
              <a:rPr dirty="0"/>
              <a:t> </a:t>
            </a:r>
            <a:r>
              <a:rPr lang="en-GB" dirty="0"/>
              <a:t>with SIDDHARTINO:</a:t>
            </a:r>
            <a:endParaRPr dirty="0"/>
          </a:p>
          <a:p>
            <a:pPr algn="ctr">
              <a:defRPr sz="320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 algn="ctr">
              <a:defRPr sz="320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during the </a:t>
            </a:r>
            <a:r>
              <a:rPr dirty="0">
                <a:solidFill>
                  <a:srgbClr val="FF2600"/>
                </a:solidFill>
              </a:rPr>
              <a:t>commissioning</a:t>
            </a:r>
            <a:r>
              <a:rPr dirty="0"/>
              <a:t> of DAΦNE </a:t>
            </a:r>
            <a:r>
              <a:rPr dirty="0">
                <a:solidFill>
                  <a:srgbClr val="FF2600"/>
                </a:solidFill>
              </a:rPr>
              <a:t>optimization</a:t>
            </a:r>
            <a:r>
              <a:rPr dirty="0"/>
              <a:t> </a:t>
            </a:r>
            <a:r>
              <a:rPr lang="en-GB" dirty="0"/>
              <a:t>with</a:t>
            </a:r>
            <a:r>
              <a:rPr dirty="0"/>
              <a:t> </a:t>
            </a:r>
            <a:r>
              <a:rPr lang="en-GB" dirty="0"/>
              <a:t>the </a:t>
            </a:r>
            <a:r>
              <a:rPr dirty="0"/>
              <a:t>SIDDHARTINO</a:t>
            </a:r>
            <a:r>
              <a:rPr lang="en-GB" dirty="0"/>
              <a:t> setup</a:t>
            </a:r>
            <a:r>
              <a:rPr dirty="0"/>
              <a:t> </a:t>
            </a:r>
            <a:endParaRPr lang="en-US" dirty="0"/>
          </a:p>
          <a:p>
            <a:pPr algn="ctr">
              <a:defRPr sz="320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for </a:t>
            </a:r>
            <a:r>
              <a:rPr lang="en-GB" dirty="0"/>
              <a:t>the </a:t>
            </a:r>
            <a:r>
              <a:rPr dirty="0">
                <a:solidFill>
                  <a:srgbClr val="FF0000"/>
                </a:solidFill>
              </a:rPr>
              <a:t>K-</a:t>
            </a:r>
            <a:r>
              <a:rPr baseline="30000" dirty="0">
                <a:solidFill>
                  <a:srgbClr val="FF0000"/>
                </a:solidFill>
              </a:rPr>
              <a:t>4</a:t>
            </a:r>
            <a:r>
              <a:rPr dirty="0">
                <a:solidFill>
                  <a:srgbClr val="FF0000"/>
                </a:solidFill>
              </a:rPr>
              <a:t>He </a:t>
            </a:r>
            <a:r>
              <a:rPr lang="en-US" dirty="0">
                <a:solidFill>
                  <a:srgbClr val="FF0000"/>
                </a:solidFill>
              </a:rPr>
              <a:t>measurement</a:t>
            </a:r>
            <a:endParaRPr dirty="0">
              <a:solidFill>
                <a:srgbClr val="FF0000"/>
              </a:solidFill>
            </a:endParaRPr>
          </a:p>
          <a:p>
            <a:pPr algn="ctr">
              <a:defRPr sz="320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(</a:t>
            </a:r>
            <a:r>
              <a:rPr lang="en-GB" dirty="0"/>
              <a:t>with </a:t>
            </a:r>
            <a:r>
              <a:rPr dirty="0"/>
              <a:t>8 SDD arrays)</a:t>
            </a:r>
            <a:endParaRPr lang="en-GB" dirty="0"/>
          </a:p>
          <a:p>
            <a:pPr algn="ctr">
              <a:defRPr sz="320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rPr lang="en-GB" dirty="0">
                <a:solidFill>
                  <a:srgbClr val="0000FF"/>
                </a:solidFill>
                <a:highlight>
                  <a:srgbClr val="FFFF00"/>
                </a:highlight>
              </a:rPr>
              <a:t>This phase should have been realized within </a:t>
            </a:r>
          </a:p>
          <a:p>
            <a:pPr algn="ctr">
              <a:defRPr sz="320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rPr lang="en-GB" dirty="0">
                <a:solidFill>
                  <a:srgbClr val="0000FF"/>
                </a:solidFill>
                <a:highlight>
                  <a:srgbClr val="FFFF00"/>
                </a:highlight>
              </a:rPr>
              <a:t>3/9</a:t>
            </a:r>
            <a:r>
              <a:rPr lang="en-GB" baseline="30000" dirty="0">
                <a:solidFill>
                  <a:srgbClr val="0000FF"/>
                </a:solidFill>
                <a:highlight>
                  <a:srgbClr val="FFFF00"/>
                </a:highlight>
              </a:rPr>
              <a:t>th</a:t>
            </a:r>
            <a:r>
              <a:rPr lang="en-GB" dirty="0">
                <a:solidFill>
                  <a:srgbClr val="0000FF"/>
                </a:solidFill>
                <a:highlight>
                  <a:srgbClr val="FFFF00"/>
                </a:highlight>
              </a:rPr>
              <a:t> April but….Coronavirus….rescheduled</a:t>
            </a:r>
          </a:p>
          <a:p>
            <a:pPr algn="ctr">
              <a:defRPr sz="320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endParaRPr lang="en-GB" dirty="0"/>
          </a:p>
          <a:p>
            <a:pPr algn="ctr">
              <a:defRPr sz="320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rPr lang="en-GB" dirty="0"/>
              <a:t>(Phase 2: </a:t>
            </a:r>
            <a:r>
              <a:rPr lang="en-GB" dirty="0" err="1"/>
              <a:t>Kd</a:t>
            </a:r>
            <a:r>
              <a:rPr lang="en-GB" dirty="0"/>
              <a:t> measurement)</a:t>
            </a:r>
            <a:endParaRPr dirty="0"/>
          </a:p>
          <a:p>
            <a:pPr algn="ctr">
              <a:defRPr sz="3200">
                <a:solidFill>
                  <a:srgbClr val="250A9A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	</a:t>
            </a:r>
          </a:p>
          <a:p>
            <a:pPr algn="ctr">
              <a:defRPr sz="320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315" name="TextBox 1"/>
          <p:cNvSpPr txBox="1"/>
          <p:nvPr/>
        </p:nvSpPr>
        <p:spPr>
          <a:xfrm>
            <a:off x="1383716" y="188640"/>
            <a:ext cx="6376568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i="1">
                <a:solidFill>
                  <a:srgbClr val="53535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/>
              <a:t>SIDDHARTA-2  </a:t>
            </a:r>
            <a:r>
              <a:rPr lang="en-US" dirty="0"/>
              <a:t>- </a:t>
            </a:r>
            <a:r>
              <a:rPr dirty="0"/>
              <a:t>present status</a:t>
            </a:r>
          </a:p>
        </p:txBody>
      </p:sp>
    </p:spTree>
    <p:extLst>
      <p:ext uri="{BB962C8B-B14F-4D97-AF65-F5344CB8AC3E}">
        <p14:creationId xmlns:p14="http://schemas.microsoft.com/office/powerpoint/2010/main" val="746438052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86194F-6A79-4552-98B7-1834B30419DA}"/>
              </a:ext>
            </a:extLst>
          </p:cNvPr>
          <p:cNvSpPr/>
          <p:nvPr/>
        </p:nvSpPr>
        <p:spPr>
          <a:xfrm>
            <a:off x="1115616" y="1772816"/>
            <a:ext cx="6534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Following this plan, the BTF-2 setup and SIDDHARTA-2 operations will happen in </a:t>
            </a:r>
            <a:r>
              <a:rPr lang="en-GB" dirty="0">
                <a:solidFill>
                  <a:srgbClr val="FF0000"/>
                </a:solidFill>
              </a:rPr>
              <a:t>late summer/fall-&gt; 2021</a:t>
            </a:r>
            <a:r>
              <a:rPr lang="en-GB" dirty="0"/>
              <a:t>. A closer look at the progress and this longer-term schedule will be made during the next regular SC meeting in May 2020. </a:t>
            </a:r>
          </a:p>
        </p:txBody>
      </p:sp>
    </p:spTree>
    <p:extLst>
      <p:ext uri="{BB962C8B-B14F-4D97-AF65-F5344CB8AC3E}">
        <p14:creationId xmlns:p14="http://schemas.microsoft.com/office/powerpoint/2010/main" val="2772708304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Freccia a destra rientrata 2"/>
          <p:cNvGrpSpPr/>
          <p:nvPr/>
        </p:nvGrpSpPr>
        <p:grpSpPr>
          <a:xfrm>
            <a:off x="12545" y="2132856"/>
            <a:ext cx="3253570" cy="1693239"/>
            <a:chOff x="-2" y="-2"/>
            <a:chExt cx="2635920" cy="917079"/>
          </a:xfrm>
        </p:grpSpPr>
        <p:sp>
          <p:nvSpPr>
            <p:cNvPr id="80" name="Shape"/>
            <p:cNvSpPr/>
            <p:nvPr/>
          </p:nvSpPr>
          <p:spPr>
            <a:xfrm>
              <a:off x="-2" y="-2"/>
              <a:ext cx="1944220" cy="917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16506" y="5400"/>
                  </a:lnTo>
                  <a:lnTo>
                    <a:pt x="16506" y="0"/>
                  </a:lnTo>
                  <a:lnTo>
                    <a:pt x="21600" y="10800"/>
                  </a:lnTo>
                  <a:lnTo>
                    <a:pt x="16506" y="21600"/>
                  </a:lnTo>
                  <a:lnTo>
                    <a:pt x="16506" y="16200"/>
                  </a:lnTo>
                  <a:lnTo>
                    <a:pt x="0" y="16200"/>
                  </a:lnTo>
                  <a:lnTo>
                    <a:pt x="2547" y="108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hueOff val="263624"/>
                    <a:satOff val="55948"/>
                    <a:lumOff val="27907"/>
                  </a:schemeClr>
                </a:gs>
                <a:gs pos="35000">
                  <a:srgbClr val="E4FDBF"/>
                </a:gs>
                <a:gs pos="100000">
                  <a:schemeClr val="accent3">
                    <a:hueOff val="321486"/>
                    <a:satOff val="58119"/>
                    <a:lumOff val="40966"/>
                  </a:schemeClr>
                </a:gs>
              </a:gsLst>
              <a:lin ang="16200000" scaled="0"/>
            </a:gradFill>
            <a:ln w="9525" cap="flat">
              <a:solidFill>
                <a:srgbClr val="98B955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81" name="Phase 2"/>
            <p:cNvSpPr txBox="1"/>
            <p:nvPr/>
          </p:nvSpPr>
          <p:spPr>
            <a:xfrm>
              <a:off x="229267" y="222016"/>
              <a:ext cx="2406651" cy="4500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i="1" u="sng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rPr dirty="0"/>
                <a:t>Phase 2</a:t>
              </a:r>
              <a:endParaRPr lang="en-GB" dirty="0"/>
            </a:p>
            <a:p>
              <a:r>
                <a:rPr lang="en-GB" dirty="0">
                  <a:solidFill>
                    <a:srgbClr val="FF0000"/>
                  </a:solidFill>
                </a:rPr>
                <a:t>SIDDHARTA-2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5" name="Elaborazione alternativa 5"/>
          <p:cNvGrpSpPr/>
          <p:nvPr/>
        </p:nvGrpSpPr>
        <p:grpSpPr>
          <a:xfrm>
            <a:off x="2519265" y="1196752"/>
            <a:ext cx="6624735" cy="3933366"/>
            <a:chOff x="-1" y="-1451234"/>
            <a:chExt cx="6165530" cy="3286995"/>
          </a:xfrm>
        </p:grpSpPr>
        <p:sp>
          <p:nvSpPr>
            <p:cNvPr id="83" name="Shape"/>
            <p:cNvSpPr/>
            <p:nvPr/>
          </p:nvSpPr>
          <p:spPr>
            <a:xfrm>
              <a:off x="-1" y="-1451234"/>
              <a:ext cx="6165530" cy="3286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cubicBezTo>
                    <a:pt x="0" y="1612"/>
                    <a:pt x="480" y="0"/>
                    <a:pt x="1072" y="0"/>
                  </a:cubicBezTo>
                  <a:lnTo>
                    <a:pt x="20528" y="0"/>
                  </a:lnTo>
                  <a:cubicBezTo>
                    <a:pt x="21120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1120" y="21600"/>
                    <a:pt x="20528" y="21600"/>
                  </a:cubicBezTo>
                  <a:lnTo>
                    <a:pt x="1072" y="21600"/>
                  </a:lnTo>
                  <a:cubicBezTo>
                    <a:pt x="480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84" name="when DAΦNE operating condition…"/>
            <p:cNvSpPr txBox="1"/>
            <p:nvPr/>
          </p:nvSpPr>
          <p:spPr>
            <a:xfrm>
              <a:off x="130211" y="-1442513"/>
              <a:ext cx="5859571" cy="3215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/>
            <a:p>
              <a:pPr lvl="2">
                <a:defRPr>
                  <a:solidFill>
                    <a:srgbClr val="FF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2000" dirty="0">
                  <a:solidFill>
                    <a:srgbClr val="FF0000"/>
                  </a:solidFill>
                  <a:sym typeface="Calibri"/>
                </a:rPr>
                <a:t>we will install all the SDDs </a:t>
              </a:r>
              <a:r>
                <a:rPr lang="en-US" sz="2000" dirty="0">
                  <a:solidFill>
                    <a:schemeClr val="tx1"/>
                  </a:solidFill>
                  <a:sym typeface="Calibri"/>
                </a:rPr>
                <a:t>(48 SDD arrays) </a:t>
              </a:r>
              <a:r>
                <a:rPr lang="en-US" sz="2000" dirty="0">
                  <a:sym typeface="Calibri"/>
                </a:rPr>
                <a:t>in late summer/autumn  (?) 2020 -&gt; </a:t>
              </a:r>
              <a:r>
                <a:rPr lang="en-US" sz="3200" u="sng" dirty="0">
                  <a:solidFill>
                    <a:srgbClr val="0000FF"/>
                  </a:solidFill>
                  <a:sym typeface="Calibri"/>
                </a:rPr>
                <a:t>rescheduled 2021 </a:t>
              </a:r>
              <a:r>
                <a:rPr lang="en-US" sz="2000" dirty="0">
                  <a:solidFill>
                    <a:schemeClr val="tx1"/>
                  </a:solidFill>
                  <a:sym typeface="Calibri"/>
                </a:rPr>
                <a:t>and start the </a:t>
              </a:r>
              <a:r>
                <a:rPr lang="en-US" sz="2000" i="1" dirty="0">
                  <a:solidFill>
                    <a:srgbClr val="FF0000"/>
                  </a:solidFill>
                  <a:sym typeface="Calibri"/>
                </a:rPr>
                <a:t>kaonic deuterium measurement</a:t>
              </a:r>
              <a:r>
                <a:rPr lang="en-US" sz="2000" dirty="0">
                  <a:solidFill>
                    <a:srgbClr val="FF0000"/>
                  </a:solidFill>
                  <a:sym typeface="Calibri"/>
                </a:rPr>
                <a:t> </a:t>
              </a:r>
              <a:r>
                <a:rPr lang="en-US" sz="2000" dirty="0">
                  <a:solidFill>
                    <a:schemeClr val="tx1"/>
                  </a:solidFill>
                  <a:sym typeface="Calibri"/>
                </a:rPr>
                <a:t>for a run of</a:t>
              </a:r>
              <a:r>
                <a:rPr lang="en-US" sz="2000" dirty="0">
                  <a:solidFill>
                    <a:srgbClr val="250A9A"/>
                  </a:solidFill>
                  <a:sym typeface="Calibri"/>
                </a:rPr>
                <a:t> 800 pb</a:t>
              </a:r>
              <a:r>
                <a:rPr lang="en-US" sz="2000" baseline="29833" dirty="0">
                  <a:solidFill>
                    <a:srgbClr val="250A9A"/>
                  </a:solidFill>
                  <a:sym typeface="Calibri"/>
                </a:rPr>
                <a:t>-1 </a:t>
              </a:r>
              <a:endParaRPr lang="en-US" sz="2000" dirty="0">
                <a:solidFill>
                  <a:srgbClr val="250A9A"/>
                </a:solidFill>
                <a:sym typeface="Calibri"/>
              </a:endParaRPr>
            </a:p>
            <a:p>
              <a:pPr>
                <a:defRPr sz="2600">
                  <a:solidFill>
                    <a:srgbClr val="250A9A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lang="en-US" sz="2000" dirty="0">
                <a:solidFill>
                  <a:srgbClr val="250A9A"/>
                </a:solidFill>
                <a:sym typeface="Calibri"/>
              </a:endParaRPr>
            </a:p>
            <a:p>
              <a:pPr>
                <a:defRPr>
                  <a:solidFill>
                    <a:schemeClr val="accent1">
                      <a:satOff val="-4409"/>
                      <a:lumOff val="-10509"/>
                    </a:schemeClr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2000" dirty="0">
                  <a:solidFill>
                    <a:schemeClr val="accent1">
                      <a:satOff val="-4409"/>
                      <a:lumOff val="-10509"/>
                    </a:schemeClr>
                  </a:solidFill>
                  <a:sym typeface="Calibri"/>
                </a:rPr>
                <a:t>Action plan for </a:t>
              </a:r>
              <a:r>
                <a:rPr lang="en-US" sz="2000" dirty="0" err="1">
                  <a:solidFill>
                    <a:schemeClr val="accent1">
                      <a:satOff val="-4409"/>
                      <a:lumOff val="-10509"/>
                    </a:schemeClr>
                  </a:solidFill>
                  <a:sym typeface="Calibri"/>
                </a:rPr>
                <a:t>Kd</a:t>
              </a:r>
              <a:r>
                <a:rPr lang="en-US" sz="2000" dirty="0">
                  <a:solidFill>
                    <a:schemeClr val="accent1">
                      <a:satOff val="-4409"/>
                      <a:lumOff val="-10509"/>
                    </a:schemeClr>
                  </a:solidFill>
                  <a:sym typeface="Calibri"/>
                </a:rPr>
                <a:t> measurement: </a:t>
              </a:r>
            </a:p>
            <a:p>
              <a:pPr marL="240631" indent="-240631">
                <a:buSzPct val="100000"/>
                <a:buChar char="•"/>
                <a:defRPr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2000" dirty="0">
                  <a:solidFill>
                    <a:srgbClr val="FF0000"/>
                  </a:solidFill>
                  <a:sym typeface="Calibri"/>
                </a:rPr>
                <a:t>First run </a:t>
              </a:r>
              <a:r>
                <a:rPr lang="en-US" sz="2000" dirty="0">
                  <a:sym typeface="Calibri"/>
                </a:rPr>
                <a:t>with SIDDHARTA-2 setup as planned</a:t>
              </a:r>
            </a:p>
            <a:p>
              <a:pPr>
                <a:buSzPct val="100000"/>
                <a:defRPr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2000" dirty="0">
                  <a:sym typeface="Calibri"/>
                </a:rPr>
                <a:t>(about 300 pb</a:t>
              </a:r>
              <a:r>
                <a:rPr lang="en-US" sz="2000" baseline="29833" dirty="0">
                  <a:sym typeface="Calibri"/>
                </a:rPr>
                <a:t>-1</a:t>
              </a:r>
              <a:r>
                <a:rPr lang="en-US" sz="2000" dirty="0">
                  <a:sym typeface="Calibri"/>
                </a:rPr>
                <a:t> integrated)</a:t>
              </a:r>
            </a:p>
            <a:p>
              <a:pPr marL="240631" indent="-240631">
                <a:buSzPct val="100000"/>
                <a:buChar char="•"/>
                <a:defRPr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2000" dirty="0">
                  <a:solidFill>
                    <a:srgbClr val="FF0000"/>
                  </a:solidFill>
                  <a:sym typeface="Calibri"/>
                </a:rPr>
                <a:t>Second run </a:t>
              </a:r>
              <a:r>
                <a:rPr lang="en-US" sz="2000" dirty="0">
                  <a:sym typeface="Calibri"/>
                </a:rPr>
                <a:t>with </a:t>
              </a:r>
              <a:r>
                <a:rPr lang="en-US" sz="2000" dirty="0">
                  <a:solidFill>
                    <a:srgbClr val="250A9A"/>
                  </a:solidFill>
                  <a:sym typeface="Calibri"/>
                </a:rPr>
                <a:t>optimized shielding, readout electronics and other necessary optimizations; </a:t>
              </a:r>
              <a:r>
                <a:rPr lang="en-US" sz="2000" dirty="0">
                  <a:sym typeface="Calibri"/>
                </a:rPr>
                <a:t>(for other 500 pb</a:t>
              </a:r>
              <a:r>
                <a:rPr lang="en-US" sz="2000" baseline="30000" dirty="0">
                  <a:sym typeface="Calibri"/>
                </a:rPr>
                <a:t>-1</a:t>
              </a:r>
              <a:r>
                <a:rPr lang="en-US" sz="2000" dirty="0">
                  <a:sym typeface="Calibri"/>
                </a:rPr>
                <a:t> integrated)</a:t>
              </a:r>
            </a:p>
            <a:p>
              <a:pPr>
                <a:buSzPct val="100000"/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 lang="en-US" sz="2000" dirty="0">
                <a:solidFill>
                  <a:srgbClr val="00B050"/>
                </a:solidFill>
                <a:sym typeface="Calibri"/>
              </a:endParaRPr>
            </a:p>
            <a:p>
              <a:pPr>
                <a:buSzPct val="100000"/>
                <a:defRPr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2000" dirty="0">
                  <a:solidFill>
                    <a:srgbClr val="00B050"/>
                  </a:solidFill>
                  <a:sym typeface="Calibri"/>
                </a:rPr>
                <a:t>Test runs for other kaonic atoms measurements (HPGE…)</a:t>
              </a:r>
            </a:p>
          </p:txBody>
        </p:sp>
      </p:grpSp>
      <p:sp>
        <p:nvSpPr>
          <p:cNvPr id="15" name="TextBox 2"/>
          <p:cNvSpPr txBox="1"/>
          <p:nvPr/>
        </p:nvSpPr>
        <p:spPr>
          <a:xfrm>
            <a:off x="310383" y="116632"/>
            <a:ext cx="8554988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3200" i="1">
                <a:solidFill>
                  <a:srgbClr val="53535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/>
              <a:t>SIDDHARTA-2  </a:t>
            </a:r>
            <a:r>
              <a:rPr lang="en-US" dirty="0"/>
              <a:t>strategy and  </a:t>
            </a:r>
            <a:r>
              <a:rPr lang="en-GB" dirty="0"/>
              <a:t>requests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2964858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extfeld 11"/>
          <p:cNvSpPr txBox="1"/>
          <p:nvPr/>
        </p:nvSpPr>
        <p:spPr>
          <a:xfrm>
            <a:off x="980273" y="115887"/>
            <a:ext cx="7196839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3200" i="1">
                <a:solidFill>
                  <a:srgbClr val="53535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en-GB" dirty="0"/>
              <a:t>Phase-2: </a:t>
            </a:r>
            <a:r>
              <a:rPr dirty="0"/>
              <a:t>SIDDHARTA-2  K-d measurement</a:t>
            </a:r>
          </a:p>
        </p:txBody>
      </p:sp>
      <p:grpSp>
        <p:nvGrpSpPr>
          <p:cNvPr id="337" name="Picture 2"/>
          <p:cNvGrpSpPr/>
          <p:nvPr/>
        </p:nvGrpSpPr>
        <p:grpSpPr>
          <a:xfrm>
            <a:off x="4095332" y="1620919"/>
            <a:ext cx="4943598" cy="4467062"/>
            <a:chOff x="0" y="0"/>
            <a:chExt cx="4943596" cy="4467061"/>
          </a:xfrm>
        </p:grpSpPr>
        <p:pic>
          <p:nvPicPr>
            <p:cNvPr id="335" name="Picture 2" descr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599" y="101600"/>
              <a:ext cx="4727698" cy="41241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6" name="Picture 2" descr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-1"/>
              <a:ext cx="4943598" cy="4467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40" name="achievable precision"/>
          <p:cNvGrpSpPr/>
          <p:nvPr/>
        </p:nvGrpSpPr>
        <p:grpSpPr>
          <a:xfrm>
            <a:off x="6567131" y="631783"/>
            <a:ext cx="1838576" cy="914126"/>
            <a:chOff x="0" y="0"/>
            <a:chExt cx="1838575" cy="914125"/>
          </a:xfrm>
        </p:grpSpPr>
        <p:sp>
          <p:nvSpPr>
            <p:cNvPr id="338" name="Quote Bubble"/>
            <p:cNvSpPr/>
            <p:nvPr/>
          </p:nvSpPr>
          <p:spPr>
            <a:xfrm>
              <a:off x="0" y="0"/>
              <a:ext cx="1838575" cy="914125"/>
            </a:xfrm>
            <a:prstGeom prst="wedgeEllipseCallout">
              <a:avLst>
                <a:gd name="adj1" fmla="val -79097"/>
                <a:gd name="adj2" fmla="val 108777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 sz="1800">
                  <a:solidFill>
                    <a:srgbClr val="FF00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Palatino Linotype"/>
                  <a:ea typeface="Palatino Linotype"/>
                  <a:cs typeface="Palatino Linotype"/>
                  <a:sym typeface="Palatino Linotype"/>
                </a:defRPr>
              </a:pPr>
              <a:endParaRPr/>
            </a:p>
          </p:txBody>
        </p:sp>
        <p:sp>
          <p:nvSpPr>
            <p:cNvPr id="339" name="achievable precision"/>
            <p:cNvSpPr txBox="1"/>
            <p:nvPr/>
          </p:nvSpPr>
          <p:spPr>
            <a:xfrm>
              <a:off x="269252" y="133870"/>
              <a:ext cx="1300070" cy="675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1800">
                  <a:solidFill>
                    <a:srgbClr val="FF00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Palatino Linotype"/>
                  <a:ea typeface="Palatino Linotype"/>
                  <a:cs typeface="Palatino Linotype"/>
                  <a:sym typeface="Palatino Linotype"/>
                </a:defRPr>
              </a:lvl1pPr>
            </a:lstStyle>
            <a:p>
              <a:r>
                <a:t>achievable precision</a:t>
              </a:r>
            </a:p>
          </p:txBody>
        </p:sp>
      </p:grpSp>
      <p:sp>
        <p:nvSpPr>
          <p:cNvPr id="341" name="Rechteck 1"/>
          <p:cNvSpPr txBox="1"/>
          <p:nvPr/>
        </p:nvSpPr>
        <p:spPr>
          <a:xfrm>
            <a:off x="0" y="631783"/>
            <a:ext cx="4189216" cy="6186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i="1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latin typeface="+mj-lt"/>
              </a:rPr>
              <a:t>Kaonic deuterium run in </a:t>
            </a:r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  <a:latin typeface="+mj-lt"/>
              </a:rPr>
              <a:t>(all) </a:t>
            </a:r>
            <a:r>
              <a:rPr dirty="0">
                <a:solidFill>
                  <a:srgbClr val="FF0000"/>
                </a:solidFill>
                <a:highlight>
                  <a:srgbClr val="FFFF00"/>
                </a:highlight>
                <a:latin typeface="+mj-lt"/>
              </a:rPr>
              <a:t>2021 </a:t>
            </a:r>
          </a:p>
          <a:p>
            <a:pPr algn="ctr">
              <a:lnSpc>
                <a:spcPct val="150000"/>
              </a:lnSpc>
              <a:defRPr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latin typeface="+mj-lt"/>
              </a:rPr>
              <a:t>for S/B as 1/3</a:t>
            </a:r>
            <a:r>
              <a:rPr dirty="0">
                <a:solidFill>
                  <a:srgbClr val="000000"/>
                </a:solidFill>
                <a:latin typeface="+mj-lt"/>
              </a:rPr>
              <a:t>:</a:t>
            </a:r>
          </a:p>
          <a:p>
            <a:pPr algn="ctr">
              <a:defRPr i="1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latin typeface="+mj-lt"/>
              </a:rPr>
              <a:t>for an integrated luminosity </a:t>
            </a:r>
          </a:p>
          <a:p>
            <a:pPr algn="ctr">
              <a:defRPr i="1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latin typeface="+mj-lt"/>
              </a:rPr>
              <a:t>of </a:t>
            </a:r>
            <a:r>
              <a:rPr dirty="0">
                <a:solidFill>
                  <a:srgbClr val="FF0000"/>
                </a:solidFill>
                <a:latin typeface="+mj-lt"/>
              </a:rPr>
              <a:t>800 pb</a:t>
            </a:r>
            <a:r>
              <a:rPr baseline="30000" dirty="0">
                <a:solidFill>
                  <a:srgbClr val="FF0000"/>
                </a:solidFill>
                <a:latin typeface="+mj-lt"/>
              </a:rPr>
              <a:t>-1</a:t>
            </a:r>
            <a:r>
              <a:rPr i="0" dirty="0">
                <a:solidFill>
                  <a:schemeClr val="accent2"/>
                </a:solidFill>
                <a:latin typeface="+mj-lt"/>
              </a:rPr>
              <a:t> </a:t>
            </a:r>
            <a:endParaRPr dirty="0">
              <a:solidFill>
                <a:schemeClr val="accent2"/>
              </a:solidFill>
              <a:latin typeface="+mj-lt"/>
            </a:endParaRPr>
          </a:p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latin typeface="+mj-lt"/>
              </a:rPr>
              <a:t>to perform the first measurement of the strong interaction  induced  </a:t>
            </a:r>
            <a:r>
              <a:rPr dirty="0">
                <a:solidFill>
                  <a:srgbClr val="FF0000"/>
                </a:solidFill>
                <a:latin typeface="+mj-lt"/>
              </a:rPr>
              <a:t>energy  shift  and  width  </a:t>
            </a:r>
            <a:r>
              <a:rPr dirty="0">
                <a:latin typeface="+mj-lt"/>
              </a:rPr>
              <a:t>of  the</a:t>
            </a:r>
            <a:r>
              <a:rPr dirty="0">
                <a:solidFill>
                  <a:srgbClr val="FF0000"/>
                </a:solidFill>
                <a:latin typeface="+mj-lt"/>
              </a:rPr>
              <a:t>  kaonic  deuterium  </a:t>
            </a:r>
            <a:r>
              <a:rPr dirty="0">
                <a:latin typeface="+mj-lt"/>
              </a:rPr>
              <a:t>ground  state </a:t>
            </a:r>
            <a:r>
              <a:rPr dirty="0">
                <a:solidFill>
                  <a:srgbClr val="FF0000"/>
                </a:solidFill>
                <a:latin typeface="+mj-lt"/>
              </a:rPr>
              <a:t> </a:t>
            </a:r>
            <a:endParaRPr i="1" dirty="0">
              <a:solidFill>
                <a:srgbClr val="FF0000"/>
              </a:solidFill>
              <a:latin typeface="+mj-lt"/>
            </a:endParaRPr>
          </a:p>
          <a:p>
            <a:pPr algn="ctr">
              <a:defRPr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latin typeface="+mj-lt"/>
              </a:rPr>
              <a:t>(similar precision as K</a:t>
            </a:r>
            <a:r>
              <a:rPr baseline="30000" dirty="0">
                <a:latin typeface="+mj-lt"/>
              </a:rPr>
              <a:t>-</a:t>
            </a:r>
            <a:r>
              <a:rPr dirty="0">
                <a:latin typeface="+mj-lt"/>
              </a:rPr>
              <a:t>p) !</a:t>
            </a:r>
            <a:endParaRPr lang="en-GB" dirty="0">
              <a:latin typeface="+mj-lt"/>
            </a:endParaRPr>
          </a:p>
          <a:p>
            <a:pPr algn="ctr">
              <a:defRPr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dirty="0">
                <a:solidFill>
                  <a:srgbClr val="0000FF"/>
                </a:solidFill>
                <a:latin typeface="+mj-lt"/>
              </a:rPr>
              <a:t>Includes:</a:t>
            </a:r>
          </a:p>
          <a:p>
            <a:pPr marL="342900" indent="-342900">
              <a:buFontTx/>
              <a:buChar char="-"/>
              <a:defRPr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dirty="0">
                <a:solidFill>
                  <a:srgbClr val="0000FF"/>
                </a:solidFill>
                <a:latin typeface="+mj-lt"/>
              </a:rPr>
              <a:t>veto-2 second layer</a:t>
            </a:r>
          </a:p>
          <a:p>
            <a:pPr marL="342900" indent="-342900">
              <a:buFontTx/>
              <a:buChar char="-"/>
              <a:defRPr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dirty="0">
                <a:solidFill>
                  <a:srgbClr val="0000FF"/>
                </a:solidFill>
                <a:latin typeface="+mj-lt"/>
              </a:rPr>
              <a:t>Optimizations SDD, veto1</a:t>
            </a:r>
          </a:p>
          <a:p>
            <a:pPr marL="342900" indent="-342900">
              <a:buFontTx/>
              <a:buChar char="-"/>
              <a:defRPr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dirty="0">
                <a:solidFill>
                  <a:srgbClr val="0000FF"/>
                </a:solidFill>
                <a:latin typeface="+mj-lt"/>
              </a:rPr>
              <a:t>Shielding, trigger….</a:t>
            </a:r>
            <a:endParaRPr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Grafik 4">
            <a:extLst>
              <a:ext uri="{FF2B5EF4-FFF2-40B4-BE49-F238E27FC236}">
                <a16:creationId xmlns:a16="http://schemas.microsoft.com/office/drawing/2014/main" id="{C9F3A98F-19F5-4AD4-81C1-A1D2BE389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1157288"/>
            <a:ext cx="6210300" cy="49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9E4F0F49-4069-4645-BFAB-0C96D78AF111}"/>
              </a:ext>
            </a:extLst>
          </p:cNvPr>
          <p:cNvSpPr/>
          <p:nvPr/>
        </p:nvSpPr>
        <p:spPr>
          <a:xfrm>
            <a:off x="6159500" y="1627188"/>
            <a:ext cx="596900" cy="10731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2E8219D-9703-4A27-B23C-0097A192BCBC}"/>
              </a:ext>
            </a:extLst>
          </p:cNvPr>
          <p:cNvSpPr/>
          <p:nvPr/>
        </p:nvSpPr>
        <p:spPr>
          <a:xfrm>
            <a:off x="1939925" y="1627188"/>
            <a:ext cx="563563" cy="10779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1C6DB00-9FAB-4810-AE7C-3756A761C25F}"/>
              </a:ext>
            </a:extLst>
          </p:cNvPr>
          <p:cNvSpPr/>
          <p:nvPr/>
        </p:nvSpPr>
        <p:spPr>
          <a:xfrm>
            <a:off x="4940300" y="4224338"/>
            <a:ext cx="579438" cy="10620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9878" name="Textfeld 1">
            <a:extLst>
              <a:ext uri="{FF2B5EF4-FFF2-40B4-BE49-F238E27FC236}">
                <a16:creationId xmlns:a16="http://schemas.microsoft.com/office/drawing/2014/main" id="{A1B23685-E015-4B8C-AE7F-AF84C98BA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73063"/>
            <a:ext cx="8447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b="1"/>
              <a:t>SIDDHARTA-2 kaonic deuterium at DAFNE</a:t>
            </a:r>
          </a:p>
        </p:txBody>
      </p:sp>
      <p:sp>
        <p:nvSpPr>
          <p:cNvPr id="79879" name="Textfeld 2">
            <a:extLst>
              <a:ext uri="{FF2B5EF4-FFF2-40B4-BE49-F238E27FC236}">
                <a16:creationId xmlns:a16="http://schemas.microsoft.com/office/drawing/2014/main" id="{60ABBA45-C6F9-488B-AB9F-0F7D85528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850" y="5905500"/>
            <a:ext cx="1500188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400" b="1"/>
              <a:t>shift [eV]</a:t>
            </a:r>
          </a:p>
        </p:txBody>
      </p:sp>
      <p:sp>
        <p:nvSpPr>
          <p:cNvPr id="79880" name="Textfeld 9">
            <a:extLst>
              <a:ext uri="{FF2B5EF4-FFF2-40B4-BE49-F238E27FC236}">
                <a16:creationId xmlns:a16="http://schemas.microsoft.com/office/drawing/2014/main" id="{C5D174AB-71F9-49E8-B25B-C5F1C1AE104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87363" y="3414712"/>
            <a:ext cx="1652588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400" b="1"/>
              <a:t>width [eV]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186E86-A26B-4E73-B0B9-B1E4378899B3}"/>
              </a:ext>
            </a:extLst>
          </p:cNvPr>
          <p:cNvSpPr/>
          <p:nvPr/>
        </p:nvSpPr>
        <p:spPr>
          <a:xfrm>
            <a:off x="395536" y="1412776"/>
            <a:ext cx="8748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 very useful instrument to study the </a:t>
            </a:r>
            <a:r>
              <a:rPr lang="en-GB" dirty="0">
                <a:solidFill>
                  <a:srgbClr val="FF0000"/>
                </a:solidFill>
              </a:rPr>
              <a:t>chiral and SU(3) symmetries breaking mechanisms</a:t>
            </a:r>
            <a:r>
              <a:rPr lang="en-GB" dirty="0"/>
              <a:t> is the measurement of X-ray transitions in kaonic hydrogen and kaonic deuterium. These measurements allow to extract the antikaon-nucleon scattering lengths, which are relevant for the calculation of the kaon-nucleon sigma </a:t>
            </a:r>
            <a:r>
              <a:rPr lang="en-GB" dirty="0" err="1"/>
              <a:t>terms,related</a:t>
            </a:r>
            <a:r>
              <a:rPr lang="en-GB" dirty="0"/>
              <a:t> to the chiral and SU(3) symmetries breaking part of the Hamiltonian…. This will fuel theoretical activities aimed to extract the kaon-nucleon sigma terms and </a:t>
            </a:r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unveil the mechanism at work in the chiral and SU(3) symmetry breaking, on which the mass of (most part) of our visible Universe depends.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890735-62C9-4DCE-9D85-02F9CDBAE4E8}"/>
              </a:ext>
            </a:extLst>
          </p:cNvPr>
          <p:cNvSpPr/>
          <p:nvPr/>
        </p:nvSpPr>
        <p:spPr>
          <a:xfrm>
            <a:off x="1367644" y="332656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>
                <a:solidFill>
                  <a:srgbClr val="0000FF"/>
                </a:solidFill>
              </a:rPr>
              <a:t>Kaonic Atoms to Investigate Global Symmetry Breaking</a:t>
            </a:r>
            <a:r>
              <a:rPr lang="en-GB" sz="2000" dirty="0"/>
              <a:t>, Symmetry  12(4) (2020) 547</a:t>
            </a:r>
          </a:p>
        </p:txBody>
      </p:sp>
    </p:spTree>
    <p:extLst>
      <p:ext uri="{BB962C8B-B14F-4D97-AF65-F5344CB8AC3E}">
        <p14:creationId xmlns:p14="http://schemas.microsoft.com/office/powerpoint/2010/main" val="27224405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Picture 2"/>
          <p:cNvGrpSpPr/>
          <p:nvPr/>
        </p:nvGrpSpPr>
        <p:grpSpPr>
          <a:xfrm>
            <a:off x="77911" y="128095"/>
            <a:ext cx="8994143" cy="6926584"/>
            <a:chOff x="0" y="0"/>
            <a:chExt cx="8994142" cy="6926582"/>
          </a:xfrm>
        </p:grpSpPr>
        <p:pic>
          <p:nvPicPr>
            <p:cNvPr id="350" name="Picture 2" descr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600" y="101599"/>
              <a:ext cx="8778243" cy="6583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1" name="Picture 2" descr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8994143" cy="6926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53" name="Rettangolo 1"/>
          <p:cNvSpPr txBox="1"/>
          <p:nvPr/>
        </p:nvSpPr>
        <p:spPr>
          <a:xfrm>
            <a:off x="179511" y="260650"/>
            <a:ext cx="8778242" cy="4431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3600" b="0" i="1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 algn="ctr">
              <a:defRPr sz="3600" b="0" i="1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 algn="ctr">
              <a:defRPr sz="3600" b="0" i="1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 algn="ctr">
              <a:defRPr sz="3600" b="0" i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 algn="ctr">
              <a:defRPr sz="4600" i="1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rPr lang="en-GB" dirty="0"/>
              <a:t>Many thanks to the DAFNE team</a:t>
            </a:r>
          </a:p>
          <a:p>
            <a:pPr algn="ctr">
              <a:defRPr sz="4600" i="1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rPr lang="en-GB" dirty="0"/>
              <a:t>and LNF Management</a:t>
            </a:r>
          </a:p>
          <a:p>
            <a:pPr algn="ctr">
              <a:defRPr sz="4600" i="1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rPr lang="en-GB" dirty="0"/>
              <a:t>and to INFN gr 3</a:t>
            </a:r>
            <a:r>
              <a:rPr dirty="0"/>
              <a:t>!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347CDE-CFE7-4855-9903-CF2D7DDA46C1}"/>
              </a:ext>
            </a:extLst>
          </p:cNvPr>
          <p:cNvSpPr/>
          <p:nvPr/>
        </p:nvSpPr>
        <p:spPr>
          <a:xfrm>
            <a:off x="1763688" y="980728"/>
            <a:ext cx="5814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MID-TERM MEETING OF THE  LNF SCIENTIFIC COMMITTEE  06/02/2020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7658AD-3E5B-44B2-BC11-A925D755E5A2}"/>
              </a:ext>
            </a:extLst>
          </p:cNvPr>
          <p:cNvSpPr/>
          <p:nvPr/>
        </p:nvSpPr>
        <p:spPr>
          <a:xfrm>
            <a:off x="539552" y="2420888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During the following two months, </a:t>
            </a:r>
            <a:r>
              <a:rPr lang="en-GB" dirty="0">
                <a:solidFill>
                  <a:srgbClr val="FF0000"/>
                </a:solidFill>
              </a:rPr>
              <a:t>first priority </a:t>
            </a:r>
            <a:r>
              <a:rPr lang="en-GB" dirty="0"/>
              <a:t>should be given to the completion of the DAFNE commissioning steps and to the subsequent </a:t>
            </a:r>
            <a:r>
              <a:rPr lang="en-GB" dirty="0">
                <a:solidFill>
                  <a:srgbClr val="0000FF"/>
                </a:solidFill>
              </a:rPr>
              <a:t>delivery of high-quality collisions to SIDDHARTHINO, at the best possible S/B conditions</a:t>
            </a:r>
            <a:r>
              <a:rPr lang="en-GB" dirty="0"/>
              <a:t>, with the goal to complete the presented SIDDHARTINO programme. </a:t>
            </a:r>
          </a:p>
        </p:txBody>
      </p:sp>
    </p:spTree>
    <p:extLst>
      <p:ext uri="{BB962C8B-B14F-4D97-AF65-F5344CB8AC3E}">
        <p14:creationId xmlns:p14="http://schemas.microsoft.com/office/powerpoint/2010/main" val="214813716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rafik 5" descr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2" y="649574"/>
            <a:ext cx="3374893" cy="6025865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Textfeld 3"/>
          <p:cNvSpPr txBox="1"/>
          <p:nvPr/>
        </p:nvSpPr>
        <p:spPr>
          <a:xfrm>
            <a:off x="297510" y="88235"/>
            <a:ext cx="8548980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3200" i="1">
                <a:solidFill>
                  <a:srgbClr val="0070C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t>SIDDHARTINO</a:t>
            </a:r>
            <a:r>
              <a:rPr>
                <a:solidFill>
                  <a:srgbClr val="FF0000"/>
                </a:solidFill>
              </a:rPr>
              <a:t> = SIDDHARTA-2 </a:t>
            </a:r>
            <a:r>
              <a:rPr>
                <a:solidFill>
                  <a:srgbClr val="000000"/>
                </a:solidFill>
              </a:rPr>
              <a:t>with</a:t>
            </a:r>
            <a:r>
              <a:rPr>
                <a:solidFill>
                  <a:srgbClr val="FF0000"/>
                </a:solidFill>
              </a:rPr>
              <a:t> 8 SDD’s</a:t>
            </a:r>
          </a:p>
        </p:txBody>
      </p:sp>
      <p:sp>
        <p:nvSpPr>
          <p:cNvPr id="95" name="Abgerundetes Rechteck 7"/>
          <p:cNvSpPr/>
          <p:nvPr/>
        </p:nvSpPr>
        <p:spPr>
          <a:xfrm>
            <a:off x="1505804" y="5877273"/>
            <a:ext cx="396046" cy="720082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96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3" y="1196750"/>
            <a:ext cx="5708082" cy="5400603"/>
          </a:xfrm>
          <a:prstGeom prst="rect">
            <a:avLst/>
          </a:prstGeom>
          <a:ln w="101600">
            <a:solidFill>
              <a:schemeClr val="accent1"/>
            </a:solidFill>
            <a:miter lim="400000"/>
          </a:ln>
        </p:spPr>
      </p:pic>
      <p:sp>
        <p:nvSpPr>
          <p:cNvPr id="97" name="DAQ BUS configuration"/>
          <p:cNvSpPr txBox="1"/>
          <p:nvPr/>
        </p:nvSpPr>
        <p:spPr>
          <a:xfrm>
            <a:off x="4537431" y="698911"/>
            <a:ext cx="3328944" cy="4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DAQ BUS configuration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inside of a building&#10;&#10;Description automatically generated">
            <a:extLst>
              <a:ext uri="{FF2B5EF4-FFF2-40B4-BE49-F238E27FC236}">
                <a16:creationId xmlns:a16="http://schemas.microsoft.com/office/drawing/2014/main" id="{5859B118-12CE-473E-A582-B2D3D646A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6273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Rectangle 3"/>
          <p:cNvGrpSpPr/>
          <p:nvPr/>
        </p:nvGrpSpPr>
        <p:grpSpPr>
          <a:xfrm>
            <a:off x="324170" y="5751138"/>
            <a:ext cx="8568310" cy="952140"/>
            <a:chOff x="-241071" y="-2"/>
            <a:chExt cx="8316416" cy="1062241"/>
          </a:xfrm>
        </p:grpSpPr>
        <p:sp>
          <p:nvSpPr>
            <p:cNvPr id="111" name="Rectangle"/>
            <p:cNvSpPr/>
            <p:nvPr/>
          </p:nvSpPr>
          <p:spPr>
            <a:xfrm>
              <a:off x="0" y="-2"/>
              <a:ext cx="7938225" cy="10622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12" name="Aim: verify when DAΦNE background is similar to the one in SIDDHARTA 2009"/>
            <p:cNvSpPr txBox="1"/>
            <p:nvPr/>
          </p:nvSpPr>
          <p:spPr>
            <a:xfrm>
              <a:off x="-241071" y="75592"/>
              <a:ext cx="8316416" cy="9270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>
                  <a:solidFill>
                    <a:srgbClr val="FF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rPr dirty="0">
                  <a:solidFill>
                    <a:srgbClr val="0070C0"/>
                  </a:solidFill>
                </a:rPr>
                <a:t>Aim: </a:t>
              </a:r>
              <a:r>
                <a:rPr lang="en-GB" dirty="0"/>
                <a:t>confirm</a:t>
              </a:r>
              <a:r>
                <a:rPr dirty="0"/>
                <a:t> </a:t>
              </a:r>
              <a:r>
                <a:rPr dirty="0">
                  <a:solidFill>
                    <a:schemeClr val="tx1"/>
                  </a:solidFill>
                </a:rPr>
                <a:t>when</a:t>
              </a:r>
              <a:r>
                <a:rPr dirty="0"/>
                <a:t> </a:t>
              </a:r>
              <a:r>
                <a:rPr dirty="0">
                  <a:solidFill>
                    <a:srgbClr val="000000"/>
                  </a:solidFill>
                </a:rPr>
                <a:t>DA</a:t>
              </a:r>
              <a:r>
                <a:rPr b="0" dirty="0">
                  <a:solidFill>
                    <a:srgbClr val="000000"/>
                  </a:solidFill>
                  <a:latin typeface="Symbol"/>
                  <a:ea typeface="Symbol"/>
                  <a:cs typeface="Symbol"/>
                  <a:sym typeface="Symbol"/>
                </a:rPr>
                <a:t>F</a:t>
              </a:r>
              <a:r>
                <a:rPr dirty="0">
                  <a:solidFill>
                    <a:srgbClr val="000000"/>
                  </a:solidFill>
                </a:rPr>
                <a:t>NE background </a:t>
              </a:r>
              <a:r>
                <a:rPr lang="en-US" dirty="0">
                  <a:solidFill>
                    <a:schemeClr val="tx1"/>
                  </a:solidFill>
                </a:rPr>
                <a:t>conditions are</a:t>
              </a:r>
              <a:r>
                <a:rPr lang="en-US" dirty="0"/>
                <a:t> </a:t>
              </a:r>
              <a:r>
                <a:rPr dirty="0"/>
                <a:t>similar</a:t>
              </a:r>
              <a:r>
                <a:rPr dirty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>
                <a:defRPr>
                  <a:solidFill>
                    <a:srgbClr val="FF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rPr dirty="0">
                  <a:solidFill>
                    <a:schemeClr val="tx1"/>
                  </a:solidFill>
                </a:rPr>
                <a:t>to </a:t>
              </a:r>
              <a:r>
                <a:rPr lang="en-GB" dirty="0">
                  <a:solidFill>
                    <a:schemeClr val="tx1"/>
                  </a:solidFill>
                </a:rPr>
                <a:t>those </a:t>
              </a:r>
              <a:r>
                <a:rPr dirty="0">
                  <a:solidFill>
                    <a:schemeClr val="tx1"/>
                  </a:solidFill>
                </a:rPr>
                <a:t>in </a:t>
              </a:r>
              <a:r>
                <a:rPr dirty="0"/>
                <a:t>SIDDHARTA 2009</a:t>
              </a:r>
            </a:p>
          </p:txBody>
        </p:sp>
      </p:grpSp>
      <p:sp>
        <p:nvSpPr>
          <p:cNvPr id="114" name="TextBox 1"/>
          <p:cNvSpPr txBox="1"/>
          <p:nvPr/>
        </p:nvSpPr>
        <p:spPr>
          <a:xfrm>
            <a:off x="945028" y="107923"/>
            <a:ext cx="7200801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3200" i="1">
                <a:solidFill>
                  <a:srgbClr val="53535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>
                <a:solidFill>
                  <a:srgbClr val="0070C0"/>
                </a:solidFill>
              </a:rPr>
              <a:t>SIDDHARTINO</a:t>
            </a:r>
            <a:r>
              <a:rPr dirty="0"/>
              <a:t> apparatus</a:t>
            </a:r>
            <a:r>
              <a:rPr lang="en-US" dirty="0"/>
              <a:t> and constraints</a:t>
            </a:r>
            <a:endParaRPr dirty="0"/>
          </a:p>
        </p:txBody>
      </p:sp>
      <p:grpSp>
        <p:nvGrpSpPr>
          <p:cNvPr id="117" name="Picture 3"/>
          <p:cNvGrpSpPr/>
          <p:nvPr/>
        </p:nvGrpSpPr>
        <p:grpSpPr>
          <a:xfrm>
            <a:off x="1346681" y="837700"/>
            <a:ext cx="6450635" cy="5111580"/>
            <a:chOff x="0" y="0"/>
            <a:chExt cx="5864212" cy="4646890"/>
          </a:xfrm>
        </p:grpSpPr>
        <p:pic>
          <p:nvPicPr>
            <p:cNvPr id="115" name="Picture 3" descr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599" y="101600"/>
              <a:ext cx="5648314" cy="43039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6" name="Picture 3" descr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0"/>
              <a:ext cx="5864214" cy="46468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" name="Rettangolo 1"/>
          <p:cNvSpPr/>
          <p:nvPr/>
        </p:nvSpPr>
        <p:spPr>
          <a:xfrm>
            <a:off x="6804247" y="4941168"/>
            <a:ext cx="216024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SzPct val="100000"/>
              <a:defRPr sz="18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solidFill>
                  <a:srgbClr val="0000FF"/>
                </a:solidFill>
                <a:sym typeface="Calibri"/>
              </a:rPr>
              <a:t>work with DA</a:t>
            </a:r>
            <a:r>
              <a:rPr lang="en-US" b="0" dirty="0">
                <a:solidFill>
                  <a:srgbClr val="0000FF"/>
                </a:solidFill>
                <a:latin typeface="Symbol"/>
                <a:ea typeface="Symbol"/>
                <a:cs typeface="Symbol"/>
                <a:sym typeface="Symbol"/>
              </a:rPr>
              <a:t>F</a:t>
            </a:r>
            <a:r>
              <a:rPr lang="en-US" dirty="0">
                <a:solidFill>
                  <a:srgbClr val="0000FF"/>
                </a:solidFill>
                <a:sym typeface="Calibri"/>
              </a:rPr>
              <a:t>NE </a:t>
            </a:r>
          </a:p>
          <a:p>
            <a:pPr algn="ctr">
              <a:buSzPct val="100000"/>
              <a:defRPr sz="18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solidFill>
                  <a:srgbClr val="0000FF"/>
                </a:solidFill>
                <a:sym typeface="Calibri"/>
              </a:rPr>
              <a:t>luminosity monitor </a:t>
            </a:r>
          </a:p>
        </p:txBody>
      </p:sp>
      <p:sp>
        <p:nvSpPr>
          <p:cNvPr id="4" name="Rettangolo 3"/>
          <p:cNvSpPr/>
          <p:nvPr/>
        </p:nvSpPr>
        <p:spPr>
          <a:xfrm>
            <a:off x="72008" y="4942909"/>
            <a:ext cx="255577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SzPct val="100000"/>
              <a:defRPr sz="18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solidFill>
                  <a:srgbClr val="FF0000"/>
                </a:solidFill>
                <a:sym typeface="Calibri"/>
              </a:rPr>
              <a:t>SIDDHARTA-2 luminosity monitor included </a:t>
            </a:r>
          </a:p>
        </p:txBody>
      </p:sp>
      <p:sp>
        <p:nvSpPr>
          <p:cNvPr id="5" name="Rettangolo 4"/>
          <p:cNvSpPr/>
          <p:nvPr/>
        </p:nvSpPr>
        <p:spPr>
          <a:xfrm>
            <a:off x="6500544" y="3322296"/>
            <a:ext cx="2643456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SzPct val="100000"/>
              <a:defRPr sz="18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solidFill>
                  <a:srgbClr val="FF0000"/>
                </a:solidFill>
                <a:sym typeface="Calibri"/>
              </a:rPr>
              <a:t>setup lifted by ~100 mm w.r.t. nominal position</a:t>
            </a:r>
          </a:p>
        </p:txBody>
      </p:sp>
      <p:sp>
        <p:nvSpPr>
          <p:cNvPr id="6" name="Rettangolo 5"/>
          <p:cNvSpPr/>
          <p:nvPr/>
        </p:nvSpPr>
        <p:spPr>
          <a:xfrm>
            <a:off x="196572" y="3612491"/>
            <a:ext cx="145905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buSzPct val="100000"/>
              <a:defRPr sz="18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sym typeface="Calibri"/>
              </a:rPr>
              <a:t>complete </a:t>
            </a:r>
          </a:p>
          <a:p>
            <a:pPr algn="ctr">
              <a:buSzPct val="100000"/>
              <a:defRPr sz="18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sym typeface="Calibri"/>
              </a:rPr>
              <a:t>Veto systems</a:t>
            </a:r>
          </a:p>
        </p:txBody>
      </p:sp>
      <p:sp>
        <p:nvSpPr>
          <p:cNvPr id="7" name="Rettangolo 6"/>
          <p:cNvSpPr/>
          <p:nvPr/>
        </p:nvSpPr>
        <p:spPr>
          <a:xfrm>
            <a:off x="7210222" y="1916832"/>
            <a:ext cx="1537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SzPct val="100000"/>
              <a:defRPr sz="18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sym typeface="Calibri"/>
              </a:rPr>
              <a:t>target filled </a:t>
            </a:r>
          </a:p>
          <a:p>
            <a:pPr>
              <a:buSzPct val="100000"/>
              <a:defRPr sz="18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sym typeface="Calibri"/>
              </a:rPr>
              <a:t>with He-4 gas </a:t>
            </a:r>
          </a:p>
        </p:txBody>
      </p:sp>
      <p:sp>
        <p:nvSpPr>
          <p:cNvPr id="8" name="Rettangolo 7"/>
          <p:cNvSpPr/>
          <p:nvPr/>
        </p:nvSpPr>
        <p:spPr>
          <a:xfrm>
            <a:off x="196572" y="1700808"/>
            <a:ext cx="162576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SzPct val="100000"/>
              <a:defRPr sz="18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sym typeface="Calibri"/>
              </a:rPr>
              <a:t>equipped with </a:t>
            </a:r>
          </a:p>
          <a:p>
            <a:pPr algn="ctr">
              <a:buSzPct val="100000"/>
              <a:defRPr sz="18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sym typeface="Calibri"/>
              </a:rPr>
              <a:t>8 SDD (1/6)</a:t>
            </a:r>
          </a:p>
          <a:p>
            <a:pPr algn="ctr">
              <a:buSzPct val="100000"/>
              <a:defRPr sz="18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sym typeface="Calibri"/>
              </a:rPr>
              <a:t>arrays </a:t>
            </a:r>
          </a:p>
        </p:txBody>
      </p:sp>
      <p:cxnSp>
        <p:nvCxnSpPr>
          <p:cNvPr id="10" name="Connettore 2 9"/>
          <p:cNvCxnSpPr/>
          <p:nvPr/>
        </p:nvCxnSpPr>
        <p:spPr>
          <a:xfrm flipV="1">
            <a:off x="1655626" y="2924944"/>
            <a:ext cx="1836254" cy="1010712"/>
          </a:xfrm>
          <a:prstGeom prst="straightConnector1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Connettore 2 19"/>
          <p:cNvCxnSpPr>
            <a:stCxn id="8" idx="3"/>
          </p:cNvCxnSpPr>
          <p:nvPr/>
        </p:nvCxnSpPr>
        <p:spPr>
          <a:xfrm>
            <a:off x="1822338" y="2162473"/>
            <a:ext cx="3037694" cy="400690"/>
          </a:xfrm>
          <a:prstGeom prst="straightConnector1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Connettore 2 22"/>
          <p:cNvCxnSpPr>
            <a:stCxn id="7" idx="1"/>
          </p:cNvCxnSpPr>
          <p:nvPr/>
        </p:nvCxnSpPr>
        <p:spPr>
          <a:xfrm flipH="1">
            <a:off x="5508104" y="2239998"/>
            <a:ext cx="1702118" cy="468922"/>
          </a:xfrm>
          <a:prstGeom prst="straightConnector1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Connettore 2 25"/>
          <p:cNvCxnSpPr>
            <a:stCxn id="6" idx="3"/>
          </p:cNvCxnSpPr>
          <p:nvPr/>
        </p:nvCxnSpPr>
        <p:spPr>
          <a:xfrm flipV="1">
            <a:off x="1655626" y="3140968"/>
            <a:ext cx="2889802" cy="794689"/>
          </a:xfrm>
          <a:prstGeom prst="straightConnector1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Connettore 2 28"/>
          <p:cNvCxnSpPr>
            <a:stCxn id="4" idx="3"/>
          </p:cNvCxnSpPr>
          <p:nvPr/>
        </p:nvCxnSpPr>
        <p:spPr>
          <a:xfrm flipV="1">
            <a:off x="2627784" y="4596545"/>
            <a:ext cx="2232248" cy="669530"/>
          </a:xfrm>
          <a:prstGeom prst="straightConnector1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onnettore 2 31"/>
          <p:cNvCxnSpPr>
            <a:stCxn id="2" idx="1"/>
          </p:cNvCxnSpPr>
          <p:nvPr/>
        </p:nvCxnSpPr>
        <p:spPr>
          <a:xfrm flipH="1" flipV="1">
            <a:off x="5940152" y="4725144"/>
            <a:ext cx="864095" cy="539190"/>
          </a:xfrm>
          <a:prstGeom prst="straightConnector1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Connettore 2 35"/>
          <p:cNvCxnSpPr>
            <a:stCxn id="5" idx="1"/>
          </p:cNvCxnSpPr>
          <p:nvPr/>
        </p:nvCxnSpPr>
        <p:spPr>
          <a:xfrm flipH="1">
            <a:off x="5220072" y="3645462"/>
            <a:ext cx="1280472" cy="431610"/>
          </a:xfrm>
          <a:prstGeom prst="straightConnector1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Rettangolo 6">
            <a:extLst>
              <a:ext uri="{FF2B5EF4-FFF2-40B4-BE49-F238E27FC236}">
                <a16:creationId xmlns:a16="http://schemas.microsoft.com/office/drawing/2014/main" id="{9ADFC180-5664-4624-B23E-B5B05CE76167}"/>
              </a:ext>
            </a:extLst>
          </p:cNvPr>
          <p:cNvSpPr/>
          <p:nvPr/>
        </p:nvSpPr>
        <p:spPr>
          <a:xfrm>
            <a:off x="7826292" y="2630921"/>
            <a:ext cx="112113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SzPct val="100000"/>
              <a:defRPr sz="18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solidFill>
                  <a:srgbClr val="FF0000"/>
                </a:solidFill>
                <a:sym typeface="Calibri"/>
              </a:rPr>
              <a:t>trigger</a:t>
            </a:r>
          </a:p>
        </p:txBody>
      </p:sp>
      <p:cxnSp>
        <p:nvCxnSpPr>
          <p:cNvPr id="24" name="Connettore 2 22">
            <a:extLst>
              <a:ext uri="{FF2B5EF4-FFF2-40B4-BE49-F238E27FC236}">
                <a16:creationId xmlns:a16="http://schemas.microsoft.com/office/drawing/2014/main" id="{6F08FEA1-9CA9-4323-A16F-B4B7CA0AB038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6124176" y="2815587"/>
            <a:ext cx="1702116" cy="455146"/>
          </a:xfrm>
          <a:prstGeom prst="straightConnector1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15261437-36AF-405F-B30B-E884B9E7DEC6}"/>
              </a:ext>
            </a:extLst>
          </p:cNvPr>
          <p:cNvSpPr txBox="1"/>
          <p:nvPr/>
        </p:nvSpPr>
        <p:spPr>
          <a:xfrm>
            <a:off x="611560" y="188640"/>
            <a:ext cx="7148724" cy="5509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3200" i="1">
                <a:solidFill>
                  <a:srgbClr val="53535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en-GB" dirty="0"/>
              <a:t>Work done:</a:t>
            </a:r>
          </a:p>
          <a:p>
            <a:endParaRPr lang="en-GB" dirty="0"/>
          </a:p>
          <a:p>
            <a:endParaRPr lang="en-GB" dirty="0"/>
          </a:p>
          <a:p>
            <a:pPr marL="457200" indent="-457200" algn="l">
              <a:buFontTx/>
              <a:buChar char="-"/>
            </a:pPr>
            <a:r>
              <a:rPr lang="en-GB" dirty="0"/>
              <a:t>SDD calibration optimization</a:t>
            </a:r>
          </a:p>
          <a:p>
            <a:pPr algn="l"/>
            <a:endParaRPr lang="en-GB" dirty="0"/>
          </a:p>
          <a:p>
            <a:pPr marL="457200" indent="-457200" algn="l">
              <a:buFontTx/>
              <a:buChar char="-"/>
            </a:pPr>
            <a:r>
              <a:rPr lang="en-GB" dirty="0"/>
              <a:t>Luminosity measurement: SIDDHARTA-2 luminometer and kaon trigger</a:t>
            </a:r>
          </a:p>
          <a:p>
            <a:pPr algn="l"/>
            <a:endParaRPr lang="en-GB" dirty="0"/>
          </a:p>
          <a:p>
            <a:pPr marL="457200" indent="-457200" algn="l">
              <a:buFontTx/>
              <a:buChar char="-"/>
            </a:pPr>
            <a:r>
              <a:rPr lang="en-GB" dirty="0"/>
              <a:t>Procedure for comparison between SIDDHARTA and SIDDHARTA-2 refinement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752320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1729</Words>
  <Application>Microsoft Office PowerPoint</Application>
  <PresentationFormat>On-screen Show (4:3)</PresentationFormat>
  <Paragraphs>329</Paragraphs>
  <Slides>45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Arial</vt:lpstr>
      <vt:lpstr>Calibri</vt:lpstr>
      <vt:lpstr>Calibri Light</vt:lpstr>
      <vt:lpstr>Helvetica</vt:lpstr>
      <vt:lpstr>Palatino Linotype</vt:lpstr>
      <vt:lpstr>Symbol</vt:lpstr>
      <vt:lpstr>Times New Roman</vt:lpstr>
      <vt:lpstr>Wingdings</vt:lpstr>
      <vt:lpstr>Office Theme</vt:lpstr>
      <vt:lpstr>Simple Light</vt:lpstr>
      <vt:lpstr>Tema sustava Office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Luminometer of SIDDHARTA-2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HPGe: kaonic lead for kaon mass</vt:lpstr>
      <vt:lpstr>HPGe detector on d=110mm from the Pb target (closest position), 100 pb^-1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Diana Sirghi</dc:creator>
  <cp:lastModifiedBy>Catalina Oana Curceanu</cp:lastModifiedBy>
  <cp:revision>120</cp:revision>
  <dcterms:modified xsi:type="dcterms:W3CDTF">2020-05-06T10:01:55Z</dcterms:modified>
</cp:coreProperties>
</file>