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4" r:id="rId2"/>
  </p:sldMasterIdLst>
  <p:notesMasterIdLst>
    <p:notesMasterId r:id="rId54"/>
  </p:notesMasterIdLst>
  <p:handoutMasterIdLst>
    <p:handoutMasterId r:id="rId55"/>
  </p:handoutMasterIdLst>
  <p:sldIdLst>
    <p:sldId id="297" r:id="rId3"/>
    <p:sldId id="360" r:id="rId4"/>
    <p:sldId id="353" r:id="rId5"/>
    <p:sldId id="533" r:id="rId6"/>
    <p:sldId id="532" r:id="rId7"/>
    <p:sldId id="529" r:id="rId8"/>
    <p:sldId id="349" r:id="rId9"/>
    <p:sldId id="528" r:id="rId10"/>
    <p:sldId id="259" r:id="rId11"/>
    <p:sldId id="258" r:id="rId12"/>
    <p:sldId id="536" r:id="rId13"/>
    <p:sldId id="535" r:id="rId14"/>
    <p:sldId id="257" r:id="rId15"/>
    <p:sldId id="538" r:id="rId16"/>
    <p:sldId id="537" r:id="rId17"/>
    <p:sldId id="298" r:id="rId18"/>
    <p:sldId id="541" r:id="rId19"/>
    <p:sldId id="539" r:id="rId20"/>
    <p:sldId id="370" r:id="rId21"/>
    <p:sldId id="371" r:id="rId22"/>
    <p:sldId id="372" r:id="rId23"/>
    <p:sldId id="373" r:id="rId24"/>
    <p:sldId id="542" r:id="rId25"/>
    <p:sldId id="526" r:id="rId26"/>
    <p:sldId id="545" r:id="rId27"/>
    <p:sldId id="540" r:id="rId28"/>
    <p:sldId id="534" r:id="rId29"/>
    <p:sldId id="314" r:id="rId30"/>
    <p:sldId id="530" r:id="rId31"/>
    <p:sldId id="531" r:id="rId32"/>
    <p:sldId id="362" r:id="rId33"/>
    <p:sldId id="374" r:id="rId34"/>
    <p:sldId id="363" r:id="rId35"/>
    <p:sldId id="377" r:id="rId36"/>
    <p:sldId id="351" r:id="rId37"/>
    <p:sldId id="375" r:id="rId38"/>
    <p:sldId id="376" r:id="rId39"/>
    <p:sldId id="305" r:id="rId40"/>
    <p:sldId id="366" r:id="rId41"/>
    <p:sldId id="304" r:id="rId42"/>
    <p:sldId id="525" r:id="rId43"/>
    <p:sldId id="361" r:id="rId44"/>
    <p:sldId id="340" r:id="rId45"/>
    <p:sldId id="347" r:id="rId46"/>
    <p:sldId id="348" r:id="rId47"/>
    <p:sldId id="356" r:id="rId48"/>
    <p:sldId id="357" r:id="rId49"/>
    <p:sldId id="358" r:id="rId50"/>
    <p:sldId id="359" r:id="rId51"/>
    <p:sldId id="295" r:id="rId52"/>
    <p:sldId id="54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FA"/>
    <a:srgbClr val="339900"/>
    <a:srgbClr val="FF9300"/>
    <a:srgbClr val="800000"/>
    <a:srgbClr val="33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8" autoAdjust="0"/>
    <p:restoredTop sz="94663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416" y="176"/>
      </p:cViewPr>
      <p:guideLst>
        <p:guide orient="horz" pos="2160"/>
        <p:guide pos="29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0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803CD-6AD8-164E-9CAB-B0F14B19C991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D99E2-274A-DE43-91D4-008CE193E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90FB-9C78-7346-ABA1-BE621A38A192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B8CEE-7E9E-6A42-9FFD-96A83FCF4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675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B8CEE-7E9E-6A42-9FFD-96A83FCF42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6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  <a:solidFill>
            <a:schemeClr val="tx1"/>
          </a:solidFill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6"/>
            <a:ext cx="9144000" cy="914400"/>
          </a:xfrm>
          <a:solidFill>
            <a:schemeClr val="tx1"/>
          </a:solidFill>
        </p:spPr>
        <p:txBody>
          <a:bodyPr lIns="468000"/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73" y="1053290"/>
            <a:ext cx="8554527" cy="5197550"/>
          </a:xfrm>
        </p:spPr>
        <p:txBody>
          <a:bodyPr/>
          <a:lstStyle>
            <a:lvl1pPr>
              <a:buClr>
                <a:srgbClr val="800000"/>
              </a:buClr>
              <a:defRPr/>
            </a:lvl1pPr>
            <a:lvl2pPr marL="685800" indent="-336550">
              <a:buClr>
                <a:srgbClr val="FF6600"/>
              </a:buClr>
              <a:buFont typeface="Wingdings" charset="2"/>
              <a:buChar char="u"/>
              <a:defRPr/>
            </a:lvl2pPr>
            <a:lvl3pPr marL="1035050" indent="-349250">
              <a:buClr>
                <a:srgbClr val="800000"/>
              </a:buClr>
              <a:buFont typeface="Wingdings" charset="2"/>
              <a:buChar char="§"/>
              <a:defRPr/>
            </a:lvl3pPr>
            <a:lvl4pPr marL="103505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76E18F-7FBE-7D4F-BDC3-9ECE0C253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9" t="20512" r="6892" b="15543"/>
          <a:stretch/>
        </p:blipFill>
        <p:spPr>
          <a:xfrm>
            <a:off x="8272126" y="82040"/>
            <a:ext cx="871874" cy="45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5E37709-14AA-0749-9F34-2EB28ED30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40" r="4901" b="14050"/>
          <a:stretch/>
        </p:blipFill>
        <p:spPr>
          <a:xfrm>
            <a:off x="-1" y="6410325"/>
            <a:ext cx="1535870" cy="45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4F1226-94FD-994E-AEEC-BBE87ADFD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2" b="95302" l="1856" r="96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958" b="-821"/>
          <a:stretch/>
        </p:blipFill>
        <p:spPr>
          <a:xfrm>
            <a:off x="-84665" y="-19319"/>
            <a:ext cx="653784" cy="652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14829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8" y="409582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8" y="1752600"/>
            <a:ext cx="7559675" cy="4114800"/>
          </a:xfrm>
        </p:spPr>
        <p:txBody>
          <a:bodyPr/>
          <a:lstStyle/>
          <a:p>
            <a:pPr lvl="0"/>
            <a:r>
              <a:rPr lang="it-IT" noProof="0"/>
              <a:t>Fare clic sull'icona per inserire un grafico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B68C13-5A69-1E45-B538-3A0CE5B194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6524A5-742B-0F44-A968-E2CBD4F2D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M. Raggi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AF0204-5013-5F42-92CE-01E020609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F109657D-8E8D-964F-8A7A-5F1FC3B4EA60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133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6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4" y="8576"/>
            <a:ext cx="9097536" cy="914400"/>
          </a:xfrm>
        </p:spPr>
        <p:txBody>
          <a:bodyPr lIns="4680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73" y="1053290"/>
            <a:ext cx="8554527" cy="5197550"/>
          </a:xfrm>
        </p:spPr>
        <p:txBody>
          <a:bodyPr/>
          <a:lstStyle>
            <a:lvl1pPr>
              <a:buClr>
                <a:srgbClr val="800000"/>
              </a:buClr>
              <a:defRPr/>
            </a:lvl1pPr>
            <a:lvl2pPr marL="685800" indent="-336550">
              <a:buClr>
                <a:srgbClr val="FF6600"/>
              </a:buClr>
              <a:buFont typeface="Wingdings" charset="2"/>
              <a:buChar char="u"/>
              <a:defRPr/>
            </a:lvl2pPr>
            <a:lvl3pPr marL="1035050" indent="-349250">
              <a:buClr>
                <a:srgbClr val="800000"/>
              </a:buClr>
              <a:buFont typeface="Wingdings" charset="2"/>
              <a:buChar char="§"/>
              <a:defRPr/>
            </a:lvl3pPr>
            <a:lvl4pPr marL="103505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3748" y="6615545"/>
            <a:ext cx="7886145" cy="288925"/>
          </a:xfrm>
        </p:spPr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Raggi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7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1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M. Raggi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CA22D0-52D5-3947-BD57-D269EA040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8" r:id="rId4"/>
  </p:sldLayoutIdLst>
  <p:hf hd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M. Raggi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CA22D0-52D5-3947-BD57-D269EA040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3478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tiff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tiff"/><Relationship Id="rId16" Type="http://schemas.openxmlformats.org/officeDocument/2006/relationships/image" Target="../media/image73.png"/><Relationship Id="rId20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1.png"/><Relationship Id="rId4" Type="http://schemas.openxmlformats.org/officeDocument/2006/relationships/image" Target="../media/image8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7" Type="http://schemas.openxmlformats.org/officeDocument/2006/relationships/hyperlink" Target="https://www.sciencedirect.com/science/journal/01689002/958/supp/C" TargetMode="External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nima.2019.162354" TargetMode="Externa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tiff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8637" y="0"/>
            <a:ext cx="922127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3836" y="504869"/>
            <a:ext cx="9221274" cy="1066442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45720" rIns="274320" bIns="45720" rtlCol="0" anchor="ctr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PADME status report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-53016" y="5203240"/>
            <a:ext cx="9207500" cy="136583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n-US" b="1" dirty="0">
                <a:solidFill>
                  <a:schemeClr val="bg1"/>
                </a:solidFill>
              </a:rPr>
              <a:t>Mauro Raggi,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it-IT" sz="1800" b="1" dirty="0">
                <a:solidFill>
                  <a:schemeClr val="bg1"/>
                </a:solidFill>
              </a:rPr>
              <a:t>Sapienza Università </a:t>
            </a:r>
            <a:r>
              <a:rPr lang="en-US" sz="1800" b="1" dirty="0">
                <a:solidFill>
                  <a:schemeClr val="bg1"/>
                </a:solidFill>
              </a:rPr>
              <a:t>di Roma e INFN Roma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59</a:t>
            </a:r>
            <a:r>
              <a:rPr lang="en-US" sz="1800" b="1" baseline="30000" dirty="0">
                <a:solidFill>
                  <a:schemeClr val="bg1"/>
                </a:solidFill>
              </a:rPr>
              <a:t>th</a:t>
            </a:r>
            <a:r>
              <a:rPr lang="en-US" sz="1800" b="1" dirty="0">
                <a:solidFill>
                  <a:schemeClr val="bg1"/>
                </a:solidFill>
              </a:rPr>
              <a:t> meeting of the LNF Scientific </a:t>
            </a:r>
            <a:r>
              <a:rPr lang="en-US" sz="1800" b="1" dirty="0" err="1">
                <a:solidFill>
                  <a:schemeClr val="bg1"/>
                </a:solidFill>
              </a:rPr>
              <a:t>Commitee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 algn="ctr">
              <a:buClr>
                <a:schemeClr val="accent1"/>
              </a:buClr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823B0-B7BC-2F45-9452-FDE58EF8C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263" y="1516085"/>
            <a:ext cx="3681474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New cosmic rays trigg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ECal</a:t>
            </a:r>
            <a:r>
              <a:rPr lang="en-US" dirty="0"/>
              <a:t> n</a:t>
            </a:r>
            <a:r>
              <a:rPr dirty="0"/>
              <a:t>ew cosmic rays trigger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5BF5A853-9D78-A343-9543-D5F19C6C1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540" y="1027236"/>
            <a:ext cx="6575460" cy="2518996"/>
          </a:xfrm>
        </p:spPr>
        <p:txBody>
          <a:bodyPr>
            <a:noAutofit/>
          </a:bodyPr>
          <a:lstStyle/>
          <a:p>
            <a:pPr marL="0" indent="0">
              <a:lnSpc>
                <a:spcPts val="1400"/>
              </a:lnSpc>
              <a:buNone/>
            </a:pPr>
            <a:r>
              <a:rPr lang="en-GB" sz="1800" dirty="0"/>
              <a:t>Improve efficiency and uniformity of cosmic rays trigger</a:t>
            </a:r>
          </a:p>
          <a:p>
            <a:pPr marL="231775" indent="-231775">
              <a:lnSpc>
                <a:spcPts val="1400"/>
              </a:lnSpc>
            </a:pPr>
            <a:r>
              <a:rPr lang="en-GB" sz="1800" dirty="0"/>
              <a:t>New scintillating tiles </a:t>
            </a:r>
            <a:r>
              <a:rPr lang="en-GB" sz="1800" b="1" dirty="0"/>
              <a:t>ready and tested</a:t>
            </a:r>
          </a:p>
          <a:p>
            <a:pPr marL="358775" lvl="1" indent="-263525">
              <a:lnSpc>
                <a:spcPts val="1400"/>
              </a:lnSpc>
            </a:pPr>
            <a:r>
              <a:rPr lang="en-GB" sz="1600" dirty="0"/>
              <a:t>Electronics is on board and polarity reversed</a:t>
            </a:r>
          </a:p>
          <a:p>
            <a:pPr marL="15875" indent="-263525">
              <a:lnSpc>
                <a:spcPts val="1400"/>
              </a:lnSpc>
            </a:pPr>
            <a:r>
              <a:rPr lang="en-GB" sz="1800" dirty="0"/>
              <a:t>Need to be installed in BTF on </a:t>
            </a:r>
            <a:r>
              <a:rPr lang="en-GB" sz="1800" dirty="0" err="1"/>
              <a:t>ECal</a:t>
            </a:r>
            <a:endParaRPr lang="en-GB" sz="1800" dirty="0"/>
          </a:p>
          <a:p>
            <a:pPr marL="358775" lvl="1" indent="-263525">
              <a:lnSpc>
                <a:spcPts val="1400"/>
              </a:lnSpc>
            </a:pPr>
            <a:r>
              <a:rPr lang="en-GB" sz="1600" dirty="0"/>
              <a:t>Needs connection to PADME DAQ system</a:t>
            </a:r>
          </a:p>
          <a:p>
            <a:pPr marL="15875" indent="-263525">
              <a:lnSpc>
                <a:spcPts val="1400"/>
              </a:lnSpc>
            </a:pPr>
            <a:r>
              <a:rPr lang="en-GB" sz="1800" dirty="0"/>
              <a:t>Estimated effort 1d 2P in BTF</a:t>
            </a:r>
          </a:p>
          <a:p>
            <a:pPr marL="358775" lvl="1" indent="-263525">
              <a:lnSpc>
                <a:spcPts val="1400"/>
              </a:lnSpc>
            </a:pPr>
            <a:r>
              <a:rPr lang="en-GB" sz="1600" dirty="0"/>
              <a:t> installation and integration in DAQ</a:t>
            </a:r>
          </a:p>
          <a:p>
            <a:pPr marL="15875" indent="-263525">
              <a:lnSpc>
                <a:spcPts val="1400"/>
              </a:lnSpc>
            </a:pPr>
            <a:r>
              <a:rPr lang="en-GB" sz="1800" dirty="0"/>
              <a:t>Calibrate </a:t>
            </a:r>
            <a:r>
              <a:rPr lang="en-GB" sz="1800" dirty="0" err="1"/>
              <a:t>Ecal</a:t>
            </a:r>
            <a:r>
              <a:rPr lang="en-GB" sz="1800" dirty="0"/>
              <a:t> with </a:t>
            </a:r>
            <a:r>
              <a:rPr lang="en-GB" sz="1800" dirty="0" err="1"/>
              <a:t>cosmics</a:t>
            </a:r>
            <a:r>
              <a:rPr lang="en-GB" sz="1800" dirty="0"/>
              <a:t> from early June</a:t>
            </a:r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02" name="ECal"/>
          <p:cNvSpPr/>
          <p:nvPr/>
        </p:nvSpPr>
        <p:spPr>
          <a:xfrm flipV="1">
            <a:off x="7862605" y="4808977"/>
            <a:ext cx="892970" cy="892969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3600"/>
            </a:lvl1pPr>
          </a:lstStyle>
          <a:p>
            <a:endParaRPr sz="253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3D2FE-BC85-F64E-BF86-0A49ECAC4144}"/>
              </a:ext>
            </a:extLst>
          </p:cNvPr>
          <p:cNvGrpSpPr>
            <a:grpSpLocks noChangeAspect="1"/>
          </p:cNvGrpSpPr>
          <p:nvPr/>
        </p:nvGrpSpPr>
        <p:grpSpPr>
          <a:xfrm>
            <a:off x="2523307" y="4020186"/>
            <a:ext cx="4017195" cy="2752112"/>
            <a:chOff x="-1" y="922974"/>
            <a:chExt cx="4596955" cy="31492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D83FB-0F6C-5840-8FC1-45E237351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81" t="7031" r="2055" b="5860"/>
            <a:stretch/>
          </p:blipFill>
          <p:spPr>
            <a:xfrm>
              <a:off x="-1" y="922974"/>
              <a:ext cx="4596955" cy="3149295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CEB252-43FA-244A-8DE7-1444AB6FB150}"/>
                </a:ext>
              </a:extLst>
            </p:cNvPr>
            <p:cNvCxnSpPr>
              <a:cxnSpLocks/>
            </p:cNvCxnSpPr>
            <p:nvPr/>
          </p:nvCxnSpPr>
          <p:spPr>
            <a:xfrm>
              <a:off x="202015" y="1041991"/>
              <a:ext cx="0" cy="1446029"/>
            </a:xfrm>
            <a:prstGeom prst="straightConnector1">
              <a:avLst/>
            </a:prstGeom>
            <a:ln>
              <a:solidFill>
                <a:srgbClr val="FF93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EF360D0-1F47-EB4B-8E3A-3CD71BECE4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68" y="2629788"/>
              <a:ext cx="4494032" cy="0"/>
            </a:xfrm>
            <a:prstGeom prst="straightConnector1">
              <a:avLst/>
            </a:prstGeom>
            <a:ln>
              <a:solidFill>
                <a:srgbClr val="FF93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1DDF98-3F13-8547-A01C-2B1E13B8AC94}"/>
                </a:ext>
              </a:extLst>
            </p:cNvPr>
            <p:cNvSpPr txBox="1"/>
            <p:nvPr/>
          </p:nvSpPr>
          <p:spPr>
            <a:xfrm>
              <a:off x="202015" y="2655262"/>
              <a:ext cx="9675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9300"/>
                  </a:solidFill>
                </a:rPr>
                <a:t>70 cm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948DF56-38B2-0B4A-BFDB-102C30712905}"/>
                </a:ext>
              </a:extLst>
            </p:cNvPr>
            <p:cNvSpPr txBox="1"/>
            <p:nvPr/>
          </p:nvSpPr>
          <p:spPr>
            <a:xfrm>
              <a:off x="202015" y="1187308"/>
              <a:ext cx="9675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9300"/>
                  </a:solidFill>
                </a:rPr>
                <a:t>23 cm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9EFFB8-F2B9-104C-97D6-9F99BFF8F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97" t="3453" r="1812" b="8300"/>
          <a:stretch/>
        </p:blipFill>
        <p:spPr>
          <a:xfrm>
            <a:off x="6694968" y="4164022"/>
            <a:ext cx="2350584" cy="248724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67B1C59A-E7C7-1049-9240-A15C1FA33F0F}"/>
              </a:ext>
            </a:extLst>
          </p:cNvPr>
          <p:cNvGrpSpPr>
            <a:grpSpLocks noChangeAspect="1"/>
          </p:cNvGrpSpPr>
          <p:nvPr/>
        </p:nvGrpSpPr>
        <p:grpSpPr>
          <a:xfrm>
            <a:off x="106903" y="1037510"/>
            <a:ext cx="2327612" cy="4722207"/>
            <a:chOff x="106903" y="1037510"/>
            <a:chExt cx="1679341" cy="340700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E07D855-087E-9540-A881-317D90D65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03" y="1037510"/>
              <a:ext cx="1679341" cy="340700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5A9EAE-1D2E-9145-AECF-D2D101876738}"/>
                </a:ext>
              </a:extLst>
            </p:cNvPr>
            <p:cNvSpPr/>
            <p:nvPr/>
          </p:nvSpPr>
          <p:spPr>
            <a:xfrm>
              <a:off x="872449" y="1064340"/>
              <a:ext cx="457200" cy="4760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E73C6A3-04CD-B043-A140-7CF5BF4E9BFB}"/>
                </a:ext>
              </a:extLst>
            </p:cNvPr>
            <p:cNvSpPr/>
            <p:nvPr/>
          </p:nvSpPr>
          <p:spPr>
            <a:xfrm>
              <a:off x="875988" y="3108119"/>
              <a:ext cx="457200" cy="3934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48727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6ED2-0AB1-5640-BAEC-1D097E8B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Ecal</a:t>
            </a:r>
            <a:r>
              <a:rPr lang="en-GB" dirty="0"/>
              <a:t> temperature monitoring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A37EE-9A9E-F04B-91F3-EBF82AC70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4" y="2342508"/>
            <a:ext cx="6071421" cy="2291138"/>
          </a:xfrm>
          <a:solidFill>
            <a:schemeClr val="bg2"/>
          </a:solidFill>
        </p:spPr>
        <p:txBody>
          <a:bodyPr>
            <a:normAutofit fontScale="85000" lnSpcReduction="10000"/>
          </a:bodyPr>
          <a:lstStyle/>
          <a:p>
            <a:r>
              <a:rPr lang="en-GB" dirty="0"/>
              <a:t>Status before lockdown</a:t>
            </a:r>
          </a:p>
          <a:p>
            <a:pPr marL="496888" lvl="1" indent="-265113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Properly shielded flat cables with new copper shielding tape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6888" lvl="1" indent="-265113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Grounded copper shielding to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Ecal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metal frame   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6888" lvl="1" indent="-265113"/>
            <a:r>
              <a:rPr lang="en-US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Tested with DAQ and still having noise  problem</a:t>
            </a:r>
            <a:endParaRPr lang="en-US" spc="-1" dirty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6888" lvl="1" indent="-265113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Keysight power from far away power line (near servers)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6888" lvl="1" indent="-265113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New version of ECAL thermocouples readout program</a:t>
            </a:r>
            <a:b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(loop every 120 sec and read 1 channel only each 2 sec)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6888" lvl="1" indent="-265113"/>
            <a:r>
              <a:rPr lang="en-US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Not yet tested if noise problem solved by these last changes</a:t>
            </a:r>
            <a:endParaRPr lang="en-US" spc="-1" dirty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FB45C-597F-4A43-8F9E-061D9A0A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Raggi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FF90C-5411-6340-8376-1EA712E9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B0439-D492-F445-B62E-516D6F836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8"/>
          <a:stretch/>
        </p:blipFill>
        <p:spPr>
          <a:xfrm>
            <a:off x="6795060" y="989245"/>
            <a:ext cx="2286578" cy="3494792"/>
          </a:xfrm>
          <a:prstGeom prst="rect">
            <a:avLst/>
          </a:prstGeom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F9C9BC-6618-8E40-B12F-95E7318C84EA}"/>
              </a:ext>
            </a:extLst>
          </p:cNvPr>
          <p:cNvSpPr txBox="1">
            <a:spLocks/>
          </p:cNvSpPr>
          <p:nvPr/>
        </p:nvSpPr>
        <p:spPr>
          <a:xfrm>
            <a:off x="42637" y="4778927"/>
            <a:ext cx="5608150" cy="1601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 do in BTF/Control room :</a:t>
            </a:r>
          </a:p>
          <a:p>
            <a:pPr marL="496888" lvl="1" indent="-317500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Test new version of readout with all boards and DAQ components UP and RUNNING</a:t>
            </a:r>
          </a:p>
          <a:p>
            <a:pPr marL="496888" lvl="1" indent="-317500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???  Try other solutions ???? 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6888" lvl="1" indent="-317500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If nothing else works: Read temperature at run start and end only (and possibly make shorter runs)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5E077B8-CE90-DC4D-BE14-1743B6BED882}"/>
              </a:ext>
            </a:extLst>
          </p:cNvPr>
          <p:cNvSpPr txBox="1">
            <a:spLocks/>
          </p:cNvSpPr>
          <p:nvPr/>
        </p:nvSpPr>
        <p:spPr>
          <a:xfrm>
            <a:off x="21266" y="913534"/>
            <a:ext cx="6966005" cy="1460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Temperature sensors readout ADC crashing the DAQ system (noise on the </a:t>
            </a:r>
            <a:r>
              <a:rPr lang="en-GB" dirty="0" err="1"/>
              <a:t>VMEbus</a:t>
            </a:r>
            <a:r>
              <a:rPr lang="en-GB" dirty="0"/>
              <a:t> to the digitizers)</a:t>
            </a:r>
          </a:p>
          <a:p>
            <a:pPr marL="496888" lvl="1" indent="-317500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Crucial to measure temperature of the BGO crystals, especially during RUN-2 spanning summer period</a:t>
            </a:r>
          </a:p>
          <a:p>
            <a:pPr marL="153988" indent="-317500"/>
            <a:r>
              <a:rPr lang="en-US" dirty="0"/>
              <a:t>Estimated effort 2d 2P (F. </a:t>
            </a:r>
            <a:r>
              <a:rPr lang="en-US" dirty="0" err="1"/>
              <a:t>Ferratotto</a:t>
            </a:r>
            <a:r>
              <a:rPr lang="en-US" dirty="0"/>
              <a:t> + E. Leonardi)</a:t>
            </a:r>
          </a:p>
        </p:txBody>
      </p:sp>
      <p:pic>
        <p:nvPicPr>
          <p:cNvPr id="11" name="Picture 10" descr="A picture containing person, indoor, sitting, holding&#10;&#10;Description automatically generated">
            <a:extLst>
              <a:ext uri="{FF2B5EF4-FFF2-40B4-BE49-F238E27FC236}">
                <a16:creationId xmlns:a16="http://schemas.microsoft.com/office/drawing/2014/main" id="{94FD31CB-CF42-EB43-8FF6-D11A2DCBB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978"/>
          <a:stretch/>
        </p:blipFill>
        <p:spPr>
          <a:xfrm>
            <a:off x="5650787" y="4689641"/>
            <a:ext cx="3272670" cy="2165170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FA1CF68-3E7F-9449-9164-CB80E00A2701}"/>
              </a:ext>
            </a:extLst>
          </p:cNvPr>
          <p:cNvCxnSpPr>
            <a:cxnSpLocks/>
          </p:cNvCxnSpPr>
          <p:nvPr/>
        </p:nvCxnSpPr>
        <p:spPr>
          <a:xfrm>
            <a:off x="5763802" y="2989780"/>
            <a:ext cx="16952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391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EFFB-D7E7-7D47-AACF-D16912B7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Ecal</a:t>
            </a:r>
            <a:r>
              <a:rPr lang="en-GB" dirty="0"/>
              <a:t> not working scintillating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A2239-C133-614F-9CF9-482C3697E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60049"/>
            <a:ext cx="4568050" cy="190902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Estimated effort (2d 2P)</a:t>
            </a:r>
          </a:p>
          <a:p>
            <a:pPr marL="454025" lvl="1" indent="-274638"/>
            <a:r>
              <a:rPr lang="en-GB" dirty="0"/>
              <a:t>Need to open </a:t>
            </a:r>
            <a:r>
              <a:rPr lang="en-GB" dirty="0" err="1"/>
              <a:t>Ecal</a:t>
            </a:r>
            <a:r>
              <a:rPr lang="en-GB" dirty="0"/>
              <a:t> back cover</a:t>
            </a:r>
          </a:p>
          <a:p>
            <a:pPr marL="454025" lvl="1" indent="-274638"/>
            <a:r>
              <a:rPr lang="en-GB" dirty="0"/>
              <a:t>Extract and plug back units</a:t>
            </a:r>
          </a:p>
          <a:p>
            <a:pPr marL="454025" lvl="1" indent="-274638"/>
            <a:r>
              <a:rPr lang="en-GB" dirty="0"/>
              <a:t>Close again the back cover</a:t>
            </a:r>
          </a:p>
          <a:p>
            <a:pPr marL="111125" indent="-274638"/>
            <a:r>
              <a:rPr lang="en-GB" dirty="0"/>
              <a:t>An electronic technician needed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C8EE9-842C-1440-ACF6-E75A21C7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CD0BE-A4B2-B24F-8AC8-3D6DF77A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4AC7D-CD07-544A-A408-C95D16C3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2976"/>
            <a:ext cx="4132805" cy="38009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DEB51-3B3E-5743-B240-08251C97A31A}"/>
              </a:ext>
            </a:extLst>
          </p:cNvPr>
          <p:cNvSpPr/>
          <p:nvPr/>
        </p:nvSpPr>
        <p:spPr>
          <a:xfrm>
            <a:off x="4719622" y="978971"/>
            <a:ext cx="413280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SU 91834 already </a:t>
            </a:r>
            <a:r>
              <a:rPr lang="en-GB" sz="1600" b="1" dirty="0">
                <a:solidFill>
                  <a:srgbClr val="000000"/>
                </a:solidFill>
                <a:latin typeface="Helvetica Neue Light" panose="02000403000000020004" pitchFamily="2" charset="0"/>
              </a:rPr>
              <a:t>fixed</a:t>
            </a:r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: software and cabling configuration issue</a:t>
            </a:r>
            <a:endParaRPr lang="en-GB" sz="1600" dirty="0">
              <a:solidFill>
                <a:srgbClr val="000000"/>
              </a:solidFill>
              <a:effectLst/>
              <a:latin typeface="Helvetica Neue Light" panose="020004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D979C0-2143-B948-B81E-4F1FC0F71405}"/>
              </a:ext>
            </a:extLst>
          </p:cNvPr>
          <p:cNvSpPr/>
          <p:nvPr/>
        </p:nvSpPr>
        <p:spPr>
          <a:xfrm>
            <a:off x="4719621" y="2074724"/>
            <a:ext cx="413280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SU 2105124: broken signal cable connector,</a:t>
            </a:r>
            <a:b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</a:br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need fixing </a:t>
            </a:r>
            <a:r>
              <a:rPr lang="en-GB" sz="1600" b="1" dirty="0">
                <a:solidFill>
                  <a:srgbClr val="000000"/>
                </a:solidFill>
                <a:latin typeface="Helvetica Neue Light" panose="02000403000000020004" pitchFamily="2" charset="0"/>
              </a:rPr>
              <a:t>cabling </a:t>
            </a:r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and test</a:t>
            </a:r>
            <a:endParaRPr lang="en-GB" sz="1600" dirty="0">
              <a:solidFill>
                <a:srgbClr val="000000"/>
              </a:solidFill>
              <a:effectLst/>
              <a:latin typeface="Helvetica Neue Light" panose="020004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892E68-7233-BA40-9DE3-3AA4229D8C11}"/>
              </a:ext>
            </a:extLst>
          </p:cNvPr>
          <p:cNvSpPr/>
          <p:nvPr/>
        </p:nvSpPr>
        <p:spPr>
          <a:xfrm>
            <a:off x="4719623" y="2820836"/>
            <a:ext cx="413280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SU 2104022, SU 2104032 “clocked” divider:</a:t>
            </a:r>
            <a:b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</a:br>
            <a:r>
              <a:rPr lang="en-GB" sz="1600" b="1" dirty="0">
                <a:solidFill>
                  <a:srgbClr val="000000"/>
                </a:solidFill>
                <a:latin typeface="Helvetica Neue Light" panose="02000403000000020004" pitchFamily="2" charset="0"/>
              </a:rPr>
              <a:t>Extract the divider</a:t>
            </a:r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, check its integrity and</a:t>
            </a:r>
            <a:b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</a:br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reconnect it. Not an easy task due to density</a:t>
            </a:r>
            <a:b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</a:br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of cables in the </a:t>
            </a:r>
            <a:r>
              <a:rPr lang="en-GB" sz="1600" dirty="0" err="1">
                <a:solidFill>
                  <a:srgbClr val="000000"/>
                </a:solidFill>
                <a:latin typeface="Helvetica Neue Light" panose="02000403000000020004" pitchFamily="2" charset="0"/>
              </a:rPr>
              <a:t>ECal</a:t>
            </a:r>
            <a:r>
              <a:rPr lang="en-GB" sz="1600" dirty="0">
                <a:solidFill>
                  <a:srgbClr val="000000"/>
                </a:solidFill>
                <a:latin typeface="Helvetica Neue Light" panose="02000403000000020004" pitchFamily="2" charset="0"/>
              </a:rPr>
              <a:t> back region.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8461B26-4C7E-FE44-8797-8B84F5959CE0}"/>
              </a:ext>
            </a:extLst>
          </p:cNvPr>
          <p:cNvGrpSpPr/>
          <p:nvPr/>
        </p:nvGrpSpPr>
        <p:grpSpPr>
          <a:xfrm>
            <a:off x="2167846" y="1271359"/>
            <a:ext cx="2551777" cy="2761650"/>
            <a:chOff x="2041273" y="1271359"/>
            <a:chExt cx="2685036" cy="276165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4401C15-B4F5-0B42-9E7C-AE77BAA3A574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2041273" y="1271359"/>
              <a:ext cx="2685035" cy="37947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3797397-4B40-9F41-8411-86B481C2E25B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2679405" y="2367112"/>
              <a:ext cx="2046902" cy="120142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39D76E9-91D5-FD4B-8631-5C6206123E59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2243470" y="3317358"/>
              <a:ext cx="2482839" cy="420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62E935E-73C9-AB45-BF16-6623191931F7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2243470" y="3359445"/>
              <a:ext cx="2482839" cy="67356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00D5AFF-7086-A846-B32E-34B9A3943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3"/>
          <a:stretch/>
        </p:blipFill>
        <p:spPr>
          <a:xfrm>
            <a:off x="4985443" y="3996175"/>
            <a:ext cx="3756559" cy="27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4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22Na source calibration system"/>
          <p:cNvSpPr txBox="1">
            <a:spLocks noGrp="1"/>
          </p:cNvSpPr>
          <p:nvPr>
            <p:ph type="title"/>
          </p:nvPr>
        </p:nvSpPr>
        <p:spPr>
          <a:xfrm>
            <a:off x="-10633" y="18057"/>
            <a:ext cx="8913813" cy="914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aseline="31999" dirty="0"/>
              <a:t>22</a:t>
            </a:r>
            <a:r>
              <a:rPr dirty="0"/>
              <a:t>Na </a:t>
            </a:r>
            <a:r>
              <a:rPr lang="en-US" dirty="0"/>
              <a:t>bas</a:t>
            </a:r>
            <a:r>
              <a:rPr dirty="0"/>
              <a:t>e</a:t>
            </a:r>
            <a:r>
              <a:rPr lang="en-US" dirty="0"/>
              <a:t>d </a:t>
            </a:r>
            <a:r>
              <a:rPr lang="en-US" dirty="0" err="1"/>
              <a:t>Ecal</a:t>
            </a:r>
            <a:r>
              <a:rPr dirty="0"/>
              <a:t> calibration system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078" y="6677751"/>
            <a:ext cx="219385" cy="2143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A1216-B0C9-7444-BDDD-4E45491EA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86" t="39849" r="31390" b="14177"/>
          <a:stretch/>
        </p:blipFill>
        <p:spPr>
          <a:xfrm>
            <a:off x="6874104" y="4493303"/>
            <a:ext cx="2269896" cy="2364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057BB-C060-894F-AE7A-D4DF7D76F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7"/>
          <a:stretch/>
        </p:blipFill>
        <p:spPr>
          <a:xfrm>
            <a:off x="9200" y="950520"/>
            <a:ext cx="3125605" cy="4125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CD7B9-9569-B448-AA9F-4DB6C34C9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57" b="1909"/>
          <a:stretch/>
        </p:blipFill>
        <p:spPr>
          <a:xfrm>
            <a:off x="3026185" y="911191"/>
            <a:ext cx="1691841" cy="166188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03821C-130E-4247-BD73-1F3AE6FD2684}"/>
              </a:ext>
            </a:extLst>
          </p:cNvPr>
          <p:cNvCxnSpPr>
            <a:cxnSpLocks/>
          </p:cNvCxnSpPr>
          <p:nvPr/>
        </p:nvCxnSpPr>
        <p:spPr>
          <a:xfrm flipV="1">
            <a:off x="669843" y="932457"/>
            <a:ext cx="3149098" cy="8096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C7EA80D-96CF-794D-BB1F-42710F23F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478257"/>
            <a:ext cx="69850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8A8BBA-6504-464E-82E1-ACB0D1A86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483" y="932457"/>
            <a:ext cx="3883744" cy="24938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6F7DD84-9F2C-FE4F-B023-09F02503D8B0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669843" y="1822681"/>
            <a:ext cx="3202263" cy="750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E9E1D527-6F2E-C54F-A94F-A3CC1AFDFF02}"/>
              </a:ext>
            </a:extLst>
          </p:cNvPr>
          <p:cNvSpPr txBox="1">
            <a:spLocks/>
          </p:cNvSpPr>
          <p:nvPr/>
        </p:nvSpPr>
        <p:spPr>
          <a:xfrm>
            <a:off x="2934586" y="3425515"/>
            <a:ext cx="6209415" cy="1635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Moving </a:t>
            </a:r>
            <a:r>
              <a:rPr lang="en-GB" baseline="30000" dirty="0"/>
              <a:t>22</a:t>
            </a:r>
            <a:r>
              <a:rPr lang="en-GB" dirty="0"/>
              <a:t>Na crystal calibration system</a:t>
            </a:r>
          </a:p>
          <a:p>
            <a:pPr marL="401638" lvl="1" indent="-222250"/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Check stability of the crystals response in addition to cosmic</a:t>
            </a:r>
          </a:p>
          <a:p>
            <a:pPr marL="401638" lvl="1" indent="-222250"/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Now in PADME Lab to check moving software and motors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4CB20A0A-E63C-D342-A117-48A50ADA6726}"/>
              </a:ext>
            </a:extLst>
          </p:cNvPr>
          <p:cNvSpPr txBox="1">
            <a:spLocks/>
          </p:cNvSpPr>
          <p:nvPr/>
        </p:nvSpPr>
        <p:spPr>
          <a:xfrm>
            <a:off x="-91901" y="5059760"/>
            <a:ext cx="6966005" cy="1635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Mounting the bars on the </a:t>
            </a:r>
            <a:r>
              <a:rPr lang="en-GB" dirty="0" err="1"/>
              <a:t>Ecal</a:t>
            </a:r>
            <a:r>
              <a:rPr lang="en-GB" dirty="0"/>
              <a:t> structure</a:t>
            </a:r>
          </a:p>
          <a:p>
            <a:pPr marL="496888" lvl="1" indent="-317500"/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Test and install the motorized system </a:t>
            </a:r>
          </a:p>
          <a:p>
            <a:pPr marL="153988" indent="-317500"/>
            <a:r>
              <a:rPr lang="en-GB" dirty="0"/>
              <a:t>Estimated effort 2d 2P in BTF for hardware installation</a:t>
            </a:r>
          </a:p>
          <a:p>
            <a:pPr marL="496888" lvl="1" indent="-317500"/>
            <a:r>
              <a:rPr lang="en-GB" dirty="0"/>
              <a:t>F. </a:t>
            </a:r>
            <a:r>
              <a:rPr lang="en-GB" dirty="0" err="1"/>
              <a:t>Ferrarotto</a:t>
            </a:r>
            <a:r>
              <a:rPr lang="en-GB" dirty="0"/>
              <a:t> + E. </a:t>
            </a:r>
            <a:r>
              <a:rPr lang="en-GB" dirty="0" err="1"/>
              <a:t>Capitolo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2547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37007-A1BC-744A-AD43-63240C32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Ecal</a:t>
            </a:r>
            <a:r>
              <a:rPr lang="en-GB" dirty="0"/>
              <a:t> fine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FD9A-B509-D041-8C45-44391EF7B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80" y="4503666"/>
            <a:ext cx="8415820" cy="2019519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en-GB" dirty="0"/>
              <a:t>Effort (1d 2P): LNF alignment service in BTF</a:t>
            </a:r>
          </a:p>
          <a:p>
            <a:pPr>
              <a:lnSpc>
                <a:spcPts val="1600"/>
              </a:lnSpc>
            </a:pPr>
            <a:r>
              <a:rPr lang="en-GB" dirty="0"/>
              <a:t>Present survey has shown millimetre scale misalignment of </a:t>
            </a:r>
            <a:r>
              <a:rPr lang="en-GB" dirty="0" err="1"/>
              <a:t>Ecal</a:t>
            </a:r>
            <a:endParaRPr lang="en-GB" dirty="0"/>
          </a:p>
          <a:p>
            <a:pPr lvl="1">
              <a:lnSpc>
                <a:spcPts val="1600"/>
              </a:lnSpc>
            </a:pPr>
            <a:r>
              <a:rPr lang="en-GB" dirty="0"/>
              <a:t>3,8 mm too high and 3.1 mm too much on the BTF wall direction   </a:t>
            </a:r>
          </a:p>
          <a:p>
            <a:pPr>
              <a:lnSpc>
                <a:spcPts val="1600"/>
              </a:lnSpc>
            </a:pPr>
            <a:r>
              <a:rPr lang="en-GB" dirty="0"/>
              <a:t>Can refine the alignment at the sub millimetre level</a:t>
            </a:r>
          </a:p>
          <a:p>
            <a:pPr lvl="1">
              <a:lnSpc>
                <a:spcPts val="1600"/>
              </a:lnSpc>
            </a:pPr>
            <a:r>
              <a:rPr lang="en-GB" dirty="0"/>
              <a:t>Can check better the rotation angle, if any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1B599-163E-D441-A6FA-0AEAAA7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39535-FE14-6946-8720-9ADF567E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A picture containing meter&#10;&#10;Description automatically generated">
            <a:extLst>
              <a:ext uri="{FF2B5EF4-FFF2-40B4-BE49-F238E27FC236}">
                <a16:creationId xmlns:a16="http://schemas.microsoft.com/office/drawing/2014/main" id="{4E813ABC-D7E7-464F-883D-9A8EA5610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79"/>
          <a:stretch/>
        </p:blipFill>
        <p:spPr>
          <a:xfrm>
            <a:off x="0" y="922975"/>
            <a:ext cx="5305704" cy="35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4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CD315-B189-924D-A790-0D822496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 on DAQ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979FF-A334-B643-BBC4-A614793E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148F0-F0D4-7746-B0B0-88FD9AB0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15</a:t>
            </a:fld>
            <a:endParaRPr lang="en-US"/>
          </a:p>
        </p:txBody>
      </p:sp>
      <p:pic>
        <p:nvPicPr>
          <p:cNvPr id="9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8C46BC-6A49-8F40-90A5-72853C4A7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9042" y="922376"/>
            <a:ext cx="4600136" cy="3139236"/>
          </a:xfr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FA3AF2-8E83-A54E-8BD0-5E55E6AD8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0"/>
          <a:stretch/>
        </p:blipFill>
        <p:spPr>
          <a:xfrm>
            <a:off x="26579" y="944242"/>
            <a:ext cx="4340050" cy="298957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F7FD44-0964-AD4E-8F99-C2B0B425E63B}"/>
              </a:ext>
            </a:extLst>
          </p:cNvPr>
          <p:cNvSpPr txBox="1">
            <a:spLocks/>
          </p:cNvSpPr>
          <p:nvPr/>
        </p:nvSpPr>
        <p:spPr>
          <a:xfrm>
            <a:off x="154170" y="4027032"/>
            <a:ext cx="8840973" cy="2224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Estimated effort (1d 2P): E. Leonardi + 1</a:t>
            </a:r>
          </a:p>
          <a:p>
            <a:r>
              <a:rPr lang="en-GB" dirty="0"/>
              <a:t>One V1742 CAEN board from </a:t>
            </a:r>
            <a:r>
              <a:rPr lang="en-GB" dirty="0" err="1"/>
              <a:t>ECal</a:t>
            </a:r>
            <a:r>
              <a:rPr lang="en-GB" dirty="0"/>
              <a:t> readout has oscillating pedestal</a:t>
            </a:r>
          </a:p>
          <a:p>
            <a:pPr marL="454025" lvl="1" indent="-274638"/>
            <a:r>
              <a:rPr lang="en-GB" dirty="0"/>
              <a:t>Remove the 32 channels </a:t>
            </a:r>
            <a:r>
              <a:rPr lang="en-GB" b="1" dirty="0"/>
              <a:t>cables</a:t>
            </a:r>
            <a:r>
              <a:rPr lang="en-GB" dirty="0"/>
              <a:t> and connection to DAQ</a:t>
            </a:r>
          </a:p>
          <a:p>
            <a:pPr marL="454025" lvl="1" indent="-274638"/>
            <a:r>
              <a:rPr lang="en-GB" dirty="0"/>
              <a:t>Need to </a:t>
            </a:r>
            <a:r>
              <a:rPr lang="en-GB" b="1" dirty="0"/>
              <a:t>dismount the board </a:t>
            </a:r>
            <a:r>
              <a:rPr lang="en-GB" dirty="0"/>
              <a:t>and </a:t>
            </a:r>
            <a:r>
              <a:rPr lang="en-GB" b="1" dirty="0"/>
              <a:t>cable</a:t>
            </a:r>
            <a:r>
              <a:rPr lang="en-GB" dirty="0"/>
              <a:t> back 32 channels</a:t>
            </a:r>
          </a:p>
          <a:p>
            <a:pPr marL="454025" lvl="1" indent="-274638"/>
            <a:r>
              <a:rPr lang="en-GB" dirty="0"/>
              <a:t>Test the DAQ system with the new board.</a:t>
            </a:r>
          </a:p>
        </p:txBody>
      </p:sp>
    </p:spTree>
    <p:extLst>
      <p:ext uri="{BB962C8B-B14F-4D97-AF65-F5344CB8AC3E}">
        <p14:creationId xmlns:p14="http://schemas.microsoft.com/office/powerpoint/2010/main" val="432464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CD315-B189-924D-A790-0D822496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 on the diamond target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979FF-A334-B643-BBC4-A614793E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148F0-F0D4-7746-B0B0-88FD9AB0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62739-B5E2-1045-9BAF-6907B74B7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"/>
          <a:stretch/>
        </p:blipFill>
        <p:spPr>
          <a:xfrm>
            <a:off x="2676939" y="2777971"/>
            <a:ext cx="6459396" cy="390708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A76012-F13C-EB4F-96AC-408D27B62B85}"/>
              </a:ext>
            </a:extLst>
          </p:cNvPr>
          <p:cNvSpPr txBox="1">
            <a:spLocks/>
          </p:cNvSpPr>
          <p:nvPr/>
        </p:nvSpPr>
        <p:spPr>
          <a:xfrm>
            <a:off x="151513" y="922976"/>
            <a:ext cx="8840973" cy="2224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GB" dirty="0"/>
              <a:t>Apparently no damages during BE window accident </a:t>
            </a:r>
          </a:p>
          <a:p>
            <a:pPr marL="454025" lvl="1" indent="-274638">
              <a:lnSpc>
                <a:spcPts val="2000"/>
              </a:lnSpc>
            </a:pPr>
            <a:r>
              <a:rPr lang="en-GB" dirty="0"/>
              <a:t>Target never operated again</a:t>
            </a:r>
          </a:p>
          <a:p>
            <a:pPr marL="454025" lvl="1" indent="-274638">
              <a:lnSpc>
                <a:spcPts val="2000"/>
              </a:lnSpc>
            </a:pPr>
            <a:r>
              <a:rPr lang="en-GB" dirty="0"/>
              <a:t>Readout need to be moved to allow BTF2 installation</a:t>
            </a:r>
          </a:p>
          <a:p>
            <a:pPr marL="111125" indent="-274638">
              <a:lnSpc>
                <a:spcPts val="2000"/>
              </a:lnSpc>
            </a:pPr>
            <a:r>
              <a:rPr lang="en-GB" dirty="0"/>
              <a:t>Operations can be performed </a:t>
            </a:r>
            <a:r>
              <a:rPr lang="en-GB" b="1" dirty="0"/>
              <a:t>without experts from Lecce </a:t>
            </a:r>
          </a:p>
          <a:p>
            <a:pPr marL="454025" lvl="1" indent="-274638">
              <a:lnSpc>
                <a:spcPts val="2000"/>
              </a:lnSpc>
            </a:pPr>
            <a:r>
              <a:rPr lang="en-GB" dirty="0"/>
              <a:t>Estimated effort: (1d 2P)</a:t>
            </a:r>
          </a:p>
          <a:p>
            <a:pPr marL="111125" indent="-274638">
              <a:lnSpc>
                <a:spcPts val="2000"/>
              </a:lnSpc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4325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FAF25-78F0-544B-B213-099AD7C4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“Smart running” PADME from remote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CD3BD-43FC-5C47-BA44-F1D4AEB6D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2975"/>
            <a:ext cx="9144000" cy="3390771"/>
          </a:xfrm>
        </p:spPr>
        <p:txBody>
          <a:bodyPr/>
          <a:lstStyle/>
          <a:p>
            <a:r>
              <a:rPr lang="en-GB" dirty="0"/>
              <a:t>Running PADME during summer 2020 will be an important effort</a:t>
            </a:r>
          </a:p>
          <a:p>
            <a:pPr lvl="1"/>
            <a:r>
              <a:rPr lang="en-GB" dirty="0"/>
              <a:t>No possibility of having shifters at LNF from outside Rome area</a:t>
            </a:r>
          </a:p>
          <a:p>
            <a:pPr lvl="1"/>
            <a:r>
              <a:rPr lang="en-GB" dirty="0"/>
              <a:t>Losing Sofia, Lecce, US contribution.</a:t>
            </a:r>
          </a:p>
          <a:p>
            <a:pPr lvl="1"/>
            <a:r>
              <a:rPr lang="en-GB" dirty="0"/>
              <a:t>30% less man power expected for shifts</a:t>
            </a:r>
          </a:p>
          <a:p>
            <a:pPr lvl="1"/>
            <a:r>
              <a:rPr lang="en-GB" dirty="0"/>
              <a:t>Possibility of new restrictions on the mobility due to COVID-19 crisis </a:t>
            </a:r>
          </a:p>
          <a:p>
            <a:r>
              <a:rPr lang="en-GB" dirty="0"/>
              <a:t>PADME can be operated remotely thanks to our web based online monitor</a:t>
            </a:r>
          </a:p>
          <a:p>
            <a:pPr lvl="1"/>
            <a:r>
              <a:rPr lang="en-GB" dirty="0"/>
              <a:t>During RUN-1 night shift were performed mainly from remote</a:t>
            </a:r>
          </a:p>
          <a:p>
            <a:pPr lvl="1"/>
            <a:r>
              <a:rPr lang="en-GB" dirty="0"/>
              <a:t>Efficiency similar or even slightly higher than day shifts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40034-AEC0-694E-89C1-5841BFE5C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27CE3-2BE1-F241-AA74-1D02C651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BA6197-CAB2-974A-A124-986F9C5F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289" y="4690329"/>
            <a:ext cx="3060000" cy="190432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8FA323-B00D-4F41-B912-7F9142735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77" y="4711495"/>
            <a:ext cx="3060000" cy="193532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6C18C4-60FA-594C-A542-C8B1BEF18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" y="4653295"/>
            <a:ext cx="3060000" cy="1944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B5D5C6-BE3A-7340-8BE7-3FECAB7FAD3E}"/>
              </a:ext>
            </a:extLst>
          </p:cNvPr>
          <p:cNvSpPr txBox="1"/>
          <p:nvPr/>
        </p:nvSpPr>
        <p:spPr>
          <a:xfrm>
            <a:off x="255182" y="4859077"/>
            <a:ext cx="139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Day 7-15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D7653-2ADF-3348-965C-559883921FF0}"/>
              </a:ext>
            </a:extLst>
          </p:cNvPr>
          <p:cNvSpPr txBox="1"/>
          <p:nvPr/>
        </p:nvSpPr>
        <p:spPr>
          <a:xfrm>
            <a:off x="3321907" y="4902560"/>
            <a:ext cx="199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Afternoon 15-23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F3E78A-1FED-AB4F-9312-64FB9CD23561}"/>
              </a:ext>
            </a:extLst>
          </p:cNvPr>
          <p:cNvSpPr txBox="1"/>
          <p:nvPr/>
        </p:nvSpPr>
        <p:spPr>
          <a:xfrm>
            <a:off x="6394810" y="4859077"/>
            <a:ext cx="139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Night 23-7</a:t>
            </a:r>
          </a:p>
        </p:txBody>
      </p:sp>
    </p:spTree>
    <p:extLst>
      <p:ext uri="{BB962C8B-B14F-4D97-AF65-F5344CB8AC3E}">
        <p14:creationId xmlns:p14="http://schemas.microsoft.com/office/powerpoint/2010/main" val="3998445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7A14-2DC1-D349-9C34-0EBE3A7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67"/>
            <a:ext cx="9144000" cy="914400"/>
          </a:xfrm>
        </p:spPr>
        <p:txBody>
          <a:bodyPr/>
          <a:lstStyle/>
          <a:p>
            <a:pPr algn="ctr"/>
            <a:r>
              <a:rPr lang="en-GB" dirty="0"/>
              <a:t>Run 1 Data analysis 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57825-575F-6240-AF41-591F659E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330C9-F681-B746-85CB-B7A44AB9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18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4E668CF-0171-B84D-AE11-A133FDFD97BC}"/>
              </a:ext>
            </a:extLst>
          </p:cNvPr>
          <p:cNvGrpSpPr/>
          <p:nvPr/>
        </p:nvGrpSpPr>
        <p:grpSpPr>
          <a:xfrm>
            <a:off x="5585307" y="937350"/>
            <a:ext cx="2704933" cy="4938942"/>
            <a:chOff x="4594707" y="937350"/>
            <a:chExt cx="2704933" cy="4938942"/>
          </a:xfrm>
        </p:grpSpPr>
        <p:pic>
          <p:nvPicPr>
            <p:cNvPr id="7" name="Picture 6" descr="Screenshot 2016-03-03 17.12.47.png">
              <a:extLst>
                <a:ext uri="{FF2B5EF4-FFF2-40B4-BE49-F238E27FC236}">
                  <a16:creationId xmlns:a16="http://schemas.microsoft.com/office/drawing/2014/main" id="{61BDF171-6A02-5C48-A5FE-9182F167B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9640" y="1329203"/>
              <a:ext cx="2700000" cy="439857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03B358-44AC-8A47-9860-032C8AABB2DE}"/>
                </a:ext>
              </a:extLst>
            </p:cNvPr>
            <p:cNvSpPr/>
            <p:nvPr/>
          </p:nvSpPr>
          <p:spPr>
            <a:xfrm>
              <a:off x="4594707" y="957568"/>
              <a:ext cx="2700000" cy="477021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61803F-FFF8-6743-B270-168DB6F06C16}"/>
                </a:ext>
              </a:extLst>
            </p:cNvPr>
            <p:cNvSpPr txBox="1"/>
            <p:nvPr/>
          </p:nvSpPr>
          <p:spPr>
            <a:xfrm>
              <a:off x="4594708" y="937350"/>
              <a:ext cx="269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SM </a:t>
              </a:r>
              <a:r>
                <a:rPr lang="en-US" dirty="0" err="1"/>
                <a:t>Brems</a:t>
              </a:r>
              <a:r>
                <a:rPr lang="en-US" dirty="0"/>
                <a:t>.: </a:t>
              </a:r>
              <a:r>
                <a:rPr lang="en-US" dirty="0" err="1"/>
                <a:t>e</a:t>
              </a:r>
              <a:r>
                <a:rPr lang="en-US" baseline="30000" dirty="0" err="1"/>
                <a:t>+</a:t>
              </a:r>
              <a:r>
                <a:rPr lang="en-US" dirty="0" err="1"/>
                <a:t>N</a:t>
              </a:r>
              <a:r>
                <a:rPr lang="en-US" dirty="0"/>
                <a:t>-&gt;</a:t>
              </a:r>
              <a:r>
                <a:rPr lang="en-US" dirty="0" err="1"/>
                <a:t>e</a:t>
              </a:r>
              <a:r>
                <a:rPr lang="en-US" baseline="30000" dirty="0" err="1"/>
                <a:t>+</a:t>
              </a:r>
              <a:r>
                <a:rPr lang="en-US" dirty="0" err="1"/>
                <a:t>N</a:t>
              </a:r>
              <a:r>
                <a:rPr lang="en-US" dirty="0" err="1">
                  <a:latin typeface="Symbol" charset="2"/>
                  <a:cs typeface="Symbol" charset="2"/>
                </a:rPr>
                <a:t>g</a:t>
              </a:r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6127B02-79C0-E848-BC62-F7E09ADF4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1931" y="1634537"/>
              <a:ext cx="0" cy="4051783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32-Point Star 36">
              <a:extLst>
                <a:ext uri="{FF2B5EF4-FFF2-40B4-BE49-F238E27FC236}">
                  <a16:creationId xmlns:a16="http://schemas.microsoft.com/office/drawing/2014/main" id="{18247453-B5AA-5E4D-9EFA-FCCB3F06E3E0}"/>
                </a:ext>
              </a:extLst>
            </p:cNvPr>
            <p:cNvSpPr/>
            <p:nvPr/>
          </p:nvSpPr>
          <p:spPr>
            <a:xfrm>
              <a:off x="6069515" y="1480982"/>
              <a:ext cx="130849" cy="115455"/>
            </a:xfrm>
            <a:prstGeom prst="star3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0F7DD7-D871-5543-9F51-550ED1E90298}"/>
                </a:ext>
              </a:extLst>
            </p:cNvPr>
            <p:cNvSpPr txBox="1"/>
            <p:nvPr/>
          </p:nvSpPr>
          <p:spPr>
            <a:xfrm>
              <a:off x="6342058" y="2562889"/>
              <a:ext cx="2924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7E6284-86F9-FE45-94BC-48C0B506EF8F}"/>
                </a:ext>
              </a:extLst>
            </p:cNvPr>
            <p:cNvSpPr txBox="1"/>
            <p:nvPr/>
          </p:nvSpPr>
          <p:spPr>
            <a:xfrm>
              <a:off x="6080521" y="5355193"/>
              <a:ext cx="523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</a:rPr>
                <a:t>e</a:t>
              </a:r>
              <a:r>
                <a:rPr lang="en-US" sz="1400" baseline="30000" dirty="0">
                  <a:solidFill>
                    <a:srgbClr val="000090"/>
                  </a:solidFill>
                </a:rPr>
                <a:t>+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4D1057C5-BA3E-FA4D-9D72-7A2D2550F5F3}"/>
                </a:ext>
              </a:extLst>
            </p:cNvPr>
            <p:cNvSpPr/>
            <p:nvPr/>
          </p:nvSpPr>
          <p:spPr>
            <a:xfrm>
              <a:off x="5618601" y="4771270"/>
              <a:ext cx="523073" cy="1105022"/>
            </a:xfrm>
            <a:prstGeom prst="arc">
              <a:avLst>
                <a:gd name="adj1" fmla="val 16166628"/>
                <a:gd name="adj2" fmla="val 2269217"/>
              </a:avLst>
            </a:prstGeom>
            <a:ln>
              <a:solidFill>
                <a:srgbClr val="0003F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AB58583-F127-CE42-AE97-E8AE7C769B26}"/>
                </a:ext>
              </a:extLst>
            </p:cNvPr>
            <p:cNvCxnSpPr/>
            <p:nvPr/>
          </p:nvCxnSpPr>
          <p:spPr>
            <a:xfrm flipV="1">
              <a:off x="6131931" y="5315015"/>
              <a:ext cx="0" cy="412151"/>
            </a:xfrm>
            <a:prstGeom prst="line">
              <a:avLst/>
            </a:prstGeom>
            <a:ln>
              <a:solidFill>
                <a:srgbClr val="0003F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C3140D7-7A6B-964B-B6E7-B8F2A6CADB40}"/>
              </a:ext>
            </a:extLst>
          </p:cNvPr>
          <p:cNvGrpSpPr/>
          <p:nvPr/>
        </p:nvGrpSpPr>
        <p:grpSpPr>
          <a:xfrm>
            <a:off x="900855" y="944275"/>
            <a:ext cx="2806699" cy="4853601"/>
            <a:chOff x="900855" y="969675"/>
            <a:chExt cx="2806699" cy="48536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646514-26E6-6C4E-B586-457A3BEF1B42}"/>
                </a:ext>
              </a:extLst>
            </p:cNvPr>
            <p:cNvSpPr/>
            <p:nvPr/>
          </p:nvSpPr>
          <p:spPr>
            <a:xfrm>
              <a:off x="939800" y="969675"/>
              <a:ext cx="2699999" cy="4853601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B9CF40-B53B-9B49-8C46-2DD189000667}"/>
                </a:ext>
              </a:extLst>
            </p:cNvPr>
            <p:cNvSpPr txBox="1"/>
            <p:nvPr/>
          </p:nvSpPr>
          <p:spPr>
            <a:xfrm>
              <a:off x="900855" y="981724"/>
              <a:ext cx="2806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SM </a:t>
              </a:r>
              <a:r>
                <a:rPr lang="en-US" dirty="0" err="1"/>
                <a:t>annih</a:t>
              </a:r>
              <a:r>
                <a:rPr lang="en-US" dirty="0"/>
                <a:t>. </a:t>
              </a:r>
              <a:r>
                <a:rPr lang="en-US" dirty="0" err="1"/>
                <a:t>e</a:t>
              </a:r>
              <a:r>
                <a:rPr lang="en-US" baseline="30000" dirty="0" err="1"/>
                <a:t>+</a:t>
              </a:r>
              <a:r>
                <a:rPr lang="en-US" dirty="0" err="1"/>
                <a:t>e</a:t>
              </a:r>
              <a:r>
                <a:rPr lang="en-US" baseline="30000" dirty="0">
                  <a:latin typeface="Symbol" charset="2"/>
                  <a:cs typeface="Symbol" charset="2"/>
                </a:rPr>
                <a:t>-</a:t>
              </a:r>
              <a:r>
                <a:rPr lang="en-US" dirty="0">
                  <a:latin typeface="Symbol" pitchFamily="2" charset="2"/>
                </a:rPr>
                <a:t>-&gt;</a:t>
              </a:r>
              <a:r>
                <a:rPr lang="en-US" dirty="0" err="1">
                  <a:latin typeface="Symbol" charset="2"/>
                  <a:cs typeface="Symbol" charset="2"/>
                </a:rPr>
                <a:t>gg</a:t>
              </a:r>
              <a:r>
                <a:rPr lang="en-US" dirty="0">
                  <a:latin typeface="Symbol" charset="2"/>
                  <a:cs typeface="Symbol" charset="2"/>
                </a:rPr>
                <a:t>(g)</a:t>
              </a:r>
              <a:endParaRPr lang="en-US" dirty="0"/>
            </a:p>
          </p:txBody>
        </p:sp>
        <p:pic>
          <p:nvPicPr>
            <p:cNvPr id="10" name="Picture 9" descr="Screenshot 2016-03-03 17.12.47.png">
              <a:extLst>
                <a:ext uri="{FF2B5EF4-FFF2-40B4-BE49-F238E27FC236}">
                  <a16:creationId xmlns:a16="http://schemas.microsoft.com/office/drawing/2014/main" id="{9FFEF3B2-6ECE-C14E-B045-E7AA890DD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75"/>
            <a:stretch/>
          </p:blipFill>
          <p:spPr>
            <a:xfrm>
              <a:off x="939800" y="1330850"/>
              <a:ext cx="2700000" cy="4492426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2275A7-A85D-F549-AB7D-929BEE9D5EF4}"/>
                </a:ext>
              </a:extLst>
            </p:cNvPr>
            <p:cNvCxnSpPr/>
            <p:nvPr/>
          </p:nvCxnSpPr>
          <p:spPr>
            <a:xfrm flipH="1" flipV="1">
              <a:off x="2277073" y="2174755"/>
              <a:ext cx="169333" cy="3540606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32-Point Star 25">
              <a:extLst>
                <a:ext uri="{FF2B5EF4-FFF2-40B4-BE49-F238E27FC236}">
                  <a16:creationId xmlns:a16="http://schemas.microsoft.com/office/drawing/2014/main" id="{86BEB1B3-A232-7747-9557-6DFED703F7C3}"/>
                </a:ext>
              </a:extLst>
            </p:cNvPr>
            <p:cNvSpPr/>
            <p:nvPr/>
          </p:nvSpPr>
          <p:spPr>
            <a:xfrm>
              <a:off x="2207800" y="2059300"/>
              <a:ext cx="130849" cy="115455"/>
            </a:xfrm>
            <a:prstGeom prst="star3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75A304-2A39-B342-A61C-334E81A592C8}"/>
                </a:ext>
              </a:extLst>
            </p:cNvPr>
            <p:cNvSpPr txBox="1"/>
            <p:nvPr/>
          </p:nvSpPr>
          <p:spPr>
            <a:xfrm>
              <a:off x="2076951" y="2574997"/>
              <a:ext cx="2924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D375C80-130A-3940-A4A1-9B0FB47CEA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6406" y="2117027"/>
              <a:ext cx="200122" cy="3592202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50DD93-E457-3246-93A3-5B8E2E625BC7}"/>
                </a:ext>
              </a:extLst>
            </p:cNvPr>
            <p:cNvSpPr txBox="1"/>
            <p:nvPr/>
          </p:nvSpPr>
          <p:spPr>
            <a:xfrm>
              <a:off x="2529533" y="2574997"/>
              <a:ext cx="2924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3AFC5E-F196-C041-B2CE-720C4711360D}"/>
                </a:ext>
              </a:extLst>
            </p:cNvPr>
            <p:cNvSpPr txBox="1"/>
            <p:nvPr/>
          </p:nvSpPr>
          <p:spPr>
            <a:xfrm>
              <a:off x="2449955" y="5442939"/>
              <a:ext cx="523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</a:rPr>
                <a:t>e</a:t>
              </a:r>
              <a:r>
                <a:rPr lang="en-US" sz="1400" baseline="30000" dirty="0">
                  <a:solidFill>
                    <a:srgbClr val="000090"/>
                  </a:solidFill>
                </a:rPr>
                <a:t>+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30" name="32-Point Star 25">
              <a:extLst>
                <a:ext uri="{FF2B5EF4-FFF2-40B4-BE49-F238E27FC236}">
                  <a16:creationId xmlns:a16="http://schemas.microsoft.com/office/drawing/2014/main" id="{E139A278-3608-7B4F-AC47-E616BEEF4BE1}"/>
                </a:ext>
              </a:extLst>
            </p:cNvPr>
            <p:cNvSpPr/>
            <p:nvPr/>
          </p:nvSpPr>
          <p:spPr>
            <a:xfrm>
              <a:off x="2572856" y="2062842"/>
              <a:ext cx="130849" cy="115455"/>
            </a:xfrm>
            <a:prstGeom prst="star3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7DB7BFC-22D1-1448-AD00-A14B5DD5A98D}"/>
                </a:ext>
              </a:extLst>
            </p:cNvPr>
            <p:cNvCxnSpPr/>
            <p:nvPr/>
          </p:nvCxnSpPr>
          <p:spPr>
            <a:xfrm flipV="1">
              <a:off x="2446406" y="5495228"/>
              <a:ext cx="0" cy="30954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84D19C7-CDFE-0A49-87C2-E46986300CCF}"/>
              </a:ext>
            </a:extLst>
          </p:cNvPr>
          <p:cNvSpPr txBox="1"/>
          <p:nvPr/>
        </p:nvSpPr>
        <p:spPr>
          <a:xfrm>
            <a:off x="0" y="582549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in </a:t>
            </a:r>
            <a:r>
              <a:rPr lang="en-GB" dirty="0" err="1"/>
              <a:t>Ecal</a:t>
            </a:r>
            <a:r>
              <a:rPr lang="en-GB" dirty="0"/>
              <a:t> in time with E</a:t>
            </a:r>
            <a:r>
              <a:rPr lang="en-GB" baseline="-25000" dirty="0"/>
              <a:t>1</a:t>
            </a:r>
            <a:r>
              <a:rPr lang="en-GB" dirty="0"/>
              <a:t>+E</a:t>
            </a:r>
            <a:r>
              <a:rPr lang="en-GB" baseline="-25000" dirty="0"/>
              <a:t>2</a:t>
            </a:r>
            <a:r>
              <a:rPr lang="en-GB" dirty="0"/>
              <a:t> = </a:t>
            </a:r>
            <a:r>
              <a:rPr lang="en-GB" dirty="0" err="1"/>
              <a:t>E</a:t>
            </a:r>
            <a:r>
              <a:rPr lang="en-GB" baseline="-25000" dirty="0" err="1"/>
              <a:t>beam</a:t>
            </a:r>
            <a:endParaRPr lang="en-GB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AADC78-40C5-4E4E-99B9-93FF94AC11C6}"/>
              </a:ext>
            </a:extLst>
          </p:cNvPr>
          <p:cNvSpPr txBox="1"/>
          <p:nvPr/>
        </p:nvSpPr>
        <p:spPr>
          <a:xfrm>
            <a:off x="4584700" y="5787392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</a:t>
            </a:r>
            <a:r>
              <a:rPr lang="en-GB" baseline="30000" dirty="0"/>
              <a:t>+</a:t>
            </a:r>
            <a:r>
              <a:rPr lang="en-GB" dirty="0"/>
              <a:t> in veto +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in SAC </a:t>
            </a:r>
            <a:br>
              <a:rPr lang="en-GB" dirty="0"/>
            </a:br>
            <a:r>
              <a:rPr lang="en-GB" dirty="0"/>
              <a:t>in time with </a:t>
            </a:r>
            <a:r>
              <a:rPr lang="en-GB" dirty="0" err="1"/>
              <a:t>E</a:t>
            </a:r>
            <a:r>
              <a:rPr lang="en-GB" baseline="-25000" dirty="0" err="1"/>
              <a:t>e</a:t>
            </a:r>
            <a:r>
              <a:rPr lang="en-GB" baseline="-25000" dirty="0"/>
              <a:t>+</a:t>
            </a:r>
            <a:r>
              <a:rPr lang="en-GB" dirty="0"/>
              <a:t>+</a:t>
            </a:r>
            <a:r>
              <a:rPr lang="en-GB" dirty="0" err="1"/>
              <a:t>E</a:t>
            </a:r>
            <a:r>
              <a:rPr lang="en-GB" baseline="-25000" dirty="0" err="1">
                <a:latin typeface="Symbol" pitchFamily="2" charset="2"/>
              </a:rPr>
              <a:t>g</a:t>
            </a:r>
            <a:r>
              <a:rPr lang="en-GB" dirty="0"/>
              <a:t> = </a:t>
            </a:r>
            <a:r>
              <a:rPr lang="en-GB" dirty="0" err="1"/>
              <a:t>E</a:t>
            </a:r>
            <a:r>
              <a:rPr lang="en-GB" baseline="-25000" dirty="0" err="1"/>
              <a:t>beam</a:t>
            </a:r>
            <a:endParaRPr lang="en-GB" baseline="-25000" dirty="0"/>
          </a:p>
        </p:txBody>
      </p:sp>
      <p:sp>
        <p:nvSpPr>
          <p:cNvPr id="47" name="32-Point Star 36">
            <a:extLst>
              <a:ext uri="{FF2B5EF4-FFF2-40B4-BE49-F238E27FC236}">
                <a16:creationId xmlns:a16="http://schemas.microsoft.com/office/drawing/2014/main" id="{194C1C7C-24DC-B74D-8DEF-0B179169B976}"/>
              </a:ext>
            </a:extLst>
          </p:cNvPr>
          <p:cNvSpPr/>
          <p:nvPr/>
        </p:nvSpPr>
        <p:spPr>
          <a:xfrm>
            <a:off x="6818815" y="4694082"/>
            <a:ext cx="130849" cy="115455"/>
          </a:xfrm>
          <a:prstGeom prst="star3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32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88D2-57D0-F445-9998-ED27A6D0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ymbol" pitchFamily="2" charset="2"/>
              </a:rPr>
              <a:t>gg</a:t>
            </a:r>
            <a:r>
              <a:rPr lang="en-GB" dirty="0"/>
              <a:t> signal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4149C-DFC2-074C-AD36-D676133C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8E5A8-FDF5-4542-A720-62EF97E4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A357B-A911-244C-8885-B467BFA51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72"/>
            <a:ext cx="4428490" cy="4149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1138F-98B3-394F-A47F-6C044A337FEB}"/>
              </a:ext>
            </a:extLst>
          </p:cNvPr>
          <p:cNvSpPr txBox="1"/>
          <p:nvPr/>
        </p:nvSpPr>
        <p:spPr>
          <a:xfrm>
            <a:off x="4582629" y="1084516"/>
            <a:ext cx="369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photons</a:t>
            </a:r>
            <a:r>
              <a:rPr lang="it-IT" dirty="0"/>
              <a:t> in </a:t>
            </a:r>
            <a:r>
              <a:rPr lang="it-IT" dirty="0" err="1"/>
              <a:t>Ecal</a:t>
            </a:r>
            <a:r>
              <a:rPr lang="it-IT" dirty="0"/>
              <a:t> </a:t>
            </a:r>
            <a:r>
              <a:rPr lang="it-IT" dirty="0">
                <a:latin typeface="Symbol" pitchFamily="2" charset="2"/>
              </a:rPr>
              <a:t>D</a:t>
            </a:r>
            <a:r>
              <a:rPr lang="it-IT" dirty="0"/>
              <a:t>T&lt;10. 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9C67AC-7762-CB44-9436-851BADF5D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85882">
            <a:off x="2605546" y="2020083"/>
            <a:ext cx="11557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9DCD-4753-7842-8B20-6951FBC7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38803-5957-774E-A671-488B53FE9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Consequences of COVID-19 on PADME plans</a:t>
            </a:r>
          </a:p>
          <a:p>
            <a:r>
              <a:rPr lang="en-GB" dirty="0"/>
              <a:t>Planning for the PADME detector commissioning</a:t>
            </a:r>
          </a:p>
          <a:p>
            <a:r>
              <a:rPr lang="en-GB" dirty="0"/>
              <a:t>Tentative 2020 run plan</a:t>
            </a:r>
          </a:p>
          <a:p>
            <a:r>
              <a:rPr lang="en-GB" dirty="0"/>
              <a:t>RUN-1 data analysis status</a:t>
            </a:r>
          </a:p>
          <a:p>
            <a:r>
              <a:rPr lang="en-GB" dirty="0"/>
              <a:t>Expected publications 2020 - early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D70CB-FFC5-4F4C-9534-EFC43532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82FE7-FF99-314B-9B95-06F22900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</a:t>
            </a:fld>
            <a:endParaRPr lang="en-US"/>
          </a:p>
        </p:txBody>
      </p:sp>
      <p:pic>
        <p:nvPicPr>
          <p:cNvPr id="9" name="Immagine 16">
            <a:extLst>
              <a:ext uri="{FF2B5EF4-FFF2-40B4-BE49-F238E27FC236}">
                <a16:creationId xmlns:a16="http://schemas.microsoft.com/office/drawing/2014/main" id="{83F3B7A7-BB78-1C4F-8AB8-B7F3B7EB2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7" t="11239" r="8081" b="12992"/>
          <a:stretch/>
        </p:blipFill>
        <p:spPr>
          <a:xfrm>
            <a:off x="7241514" y="932463"/>
            <a:ext cx="1881800" cy="183708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7575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1A32-9FCC-8A46-BB5E-1B051D421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ymbol" pitchFamily="2" charset="2"/>
              </a:rPr>
              <a:t>gg</a:t>
            </a:r>
            <a:r>
              <a:rPr lang="en-GB" dirty="0"/>
              <a:t> signal selection</a:t>
            </a:r>
            <a:endParaRPr lang="en-GB" dirty="0">
              <a:latin typeface="Symbol" pitchFamily="2" charset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50CBC-C3F8-E148-AA25-FC16D9F2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AB212-CE58-8043-B356-D5906767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2D3E0-F291-C64A-AC07-6F8214209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2977"/>
            <a:ext cx="4323687" cy="41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034AB-9BC1-D04A-855F-07A562AAB568}"/>
              </a:ext>
            </a:extLst>
          </p:cNvPr>
          <p:cNvSpPr txBox="1"/>
          <p:nvPr/>
        </p:nvSpPr>
        <p:spPr>
          <a:xfrm>
            <a:off x="4582630" y="1084516"/>
            <a:ext cx="3696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photons</a:t>
            </a:r>
            <a:r>
              <a:rPr lang="it-IT" dirty="0"/>
              <a:t> in </a:t>
            </a:r>
            <a:r>
              <a:rPr lang="it-IT" dirty="0" err="1"/>
              <a:t>Ecal</a:t>
            </a:r>
            <a:r>
              <a:rPr lang="it-IT" dirty="0"/>
              <a:t> </a:t>
            </a:r>
            <a:r>
              <a:rPr lang="it-IT" dirty="0">
                <a:latin typeface="Symbol" pitchFamily="2" charset="2"/>
              </a:rPr>
              <a:t>D</a:t>
            </a:r>
            <a:r>
              <a:rPr lang="it-IT" dirty="0"/>
              <a:t>T&lt;10. ns</a:t>
            </a:r>
          </a:p>
          <a:p>
            <a:r>
              <a:rPr lang="it-IT" dirty="0" err="1">
                <a:latin typeface="Symbol" pitchFamily="2" charset="2"/>
              </a:rPr>
              <a:t>Df</a:t>
            </a:r>
            <a:r>
              <a:rPr lang="it-IT" dirty="0"/>
              <a:t> &lt; 20 </a:t>
            </a:r>
            <a:r>
              <a:rPr lang="it-IT" dirty="0" err="1"/>
              <a:t>deg</a:t>
            </a:r>
            <a:r>
              <a:rPr lang="it-IT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A71F9-0F43-BA4E-9AE9-FC44AEFA7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85882">
            <a:off x="2605546" y="2020083"/>
            <a:ext cx="11557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06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8B05-FC66-E848-81D8-906F9656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ymbol" pitchFamily="2" charset="2"/>
              </a:rPr>
              <a:t>gg</a:t>
            </a:r>
            <a:r>
              <a:rPr lang="en-GB" dirty="0"/>
              <a:t> signal selection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0005-A21B-0B42-BFF7-77CE2ACB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DF6D1-1D83-EC4D-8E67-04590AC6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A8B1B-AF28-8F4E-BD63-7FC9AD04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976"/>
            <a:ext cx="4307838" cy="41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A7B9E7-3F8A-1348-83D9-68CE36253B7C}"/>
              </a:ext>
            </a:extLst>
          </p:cNvPr>
          <p:cNvSpPr txBox="1"/>
          <p:nvPr/>
        </p:nvSpPr>
        <p:spPr>
          <a:xfrm>
            <a:off x="4582630" y="1084516"/>
            <a:ext cx="3696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Taglio temporale 10. ns</a:t>
            </a:r>
            <a:br>
              <a:rPr lang="it-IT" dirty="0"/>
            </a:br>
            <a:r>
              <a:rPr lang="it-IT" dirty="0" err="1">
                <a:latin typeface="Symbol" pitchFamily="2" charset="2"/>
              </a:rPr>
              <a:t>Df</a:t>
            </a:r>
            <a:r>
              <a:rPr lang="it-IT" dirty="0"/>
              <a:t> &lt; 20°</a:t>
            </a:r>
          </a:p>
          <a:p>
            <a:r>
              <a:rPr lang="it-IT" dirty="0">
                <a:latin typeface="Symbol" pitchFamily="2" charset="2"/>
              </a:rPr>
              <a:t>gg</a:t>
            </a:r>
            <a:r>
              <a:rPr lang="it-IT" dirty="0"/>
              <a:t> Center Of </a:t>
            </a:r>
            <a:r>
              <a:rPr lang="it-IT" dirty="0" err="1"/>
              <a:t>Gravity</a:t>
            </a:r>
            <a:r>
              <a:rPr lang="it-IT" dirty="0"/>
              <a:t> &lt; 2. cm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F362-07AE-4B42-BE4F-028ECD04C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85882">
            <a:off x="2605546" y="2020083"/>
            <a:ext cx="11557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54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496FB-BDB5-F641-8A9A-90E73A3E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292"/>
            <a:ext cx="4310444" cy="4056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74094-5D99-A140-BFAA-813052232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ymbol" pitchFamily="2" charset="2"/>
              </a:rPr>
              <a:t>gg</a:t>
            </a:r>
            <a:r>
              <a:rPr lang="en-GB" dirty="0"/>
              <a:t> signal selection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85229-8C02-AC42-87F1-C6854A52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8A655-776C-2849-8484-4BF9C36FB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0FE23-E70D-084E-96F1-775D7A127AEC}"/>
              </a:ext>
            </a:extLst>
          </p:cNvPr>
          <p:cNvSpPr/>
          <p:nvPr/>
        </p:nvSpPr>
        <p:spPr>
          <a:xfrm>
            <a:off x="-2" y="5014497"/>
            <a:ext cx="9138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&gt; 5000 events </a:t>
            </a:r>
            <a:r>
              <a:rPr lang="en-GB" dirty="0">
                <a:latin typeface="Symbol" pitchFamily="2" charset="2"/>
              </a:rPr>
              <a:t>gg</a:t>
            </a:r>
            <a:r>
              <a:rPr lang="en-GB" dirty="0"/>
              <a:t> in (DATA &amp; </a:t>
            </a:r>
            <a:r>
              <a:rPr lang="en-GB" b="1" dirty="0">
                <a:solidFill>
                  <a:srgbClr val="FF0000"/>
                </a:solidFill>
              </a:rPr>
              <a:t>MC</a:t>
            </a:r>
            <a:r>
              <a:rPr lang="en-GB" dirty="0"/>
              <a:t>)</a:t>
            </a:r>
          </a:p>
          <a:p>
            <a:r>
              <a:rPr lang="en-GB" dirty="0"/>
              <a:t>- Potential statistical error: </a:t>
            </a:r>
            <a:r>
              <a:rPr lang="en-GB" dirty="0">
                <a:latin typeface="Symbol" pitchFamily="2" charset="2"/>
              </a:rPr>
              <a:t>~</a:t>
            </a:r>
            <a:r>
              <a:rPr lang="en-GB" dirty="0"/>
              <a:t>1-2 %</a:t>
            </a:r>
          </a:p>
          <a:p>
            <a:r>
              <a:rPr lang="en-GB" dirty="0"/>
              <a:t>- Good data MC agreement</a:t>
            </a:r>
          </a:p>
          <a:p>
            <a:r>
              <a:rPr lang="en-GB" dirty="0"/>
              <a:t>- Rescaled MC beam time structure using SAC time measurement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0884D-163E-FB49-ACC0-FDC7CDB8AF26}"/>
              </a:ext>
            </a:extLst>
          </p:cNvPr>
          <p:cNvSpPr txBox="1"/>
          <p:nvPr/>
        </p:nvSpPr>
        <p:spPr>
          <a:xfrm>
            <a:off x="4582630" y="1084516"/>
            <a:ext cx="3696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Taglio temporale </a:t>
            </a:r>
            <a:r>
              <a:rPr lang="it-IT" b="1" dirty="0">
                <a:solidFill>
                  <a:srgbClr val="FF0000"/>
                </a:solidFill>
              </a:rPr>
              <a:t>10. ns</a:t>
            </a:r>
            <a:br>
              <a:rPr lang="it-IT" dirty="0"/>
            </a:br>
            <a:r>
              <a:rPr lang="it-IT" dirty="0" err="1">
                <a:latin typeface="Symbol" pitchFamily="2" charset="2"/>
              </a:rPr>
              <a:t>Df</a:t>
            </a:r>
            <a:r>
              <a:rPr lang="it-IT" dirty="0"/>
              <a:t> &lt; 20°</a:t>
            </a:r>
          </a:p>
          <a:p>
            <a:r>
              <a:rPr lang="it-IT" dirty="0">
                <a:latin typeface="Symbol" pitchFamily="2" charset="2"/>
              </a:rPr>
              <a:t>gg</a:t>
            </a:r>
            <a:r>
              <a:rPr lang="it-IT" dirty="0"/>
              <a:t> Center Of </a:t>
            </a:r>
            <a:r>
              <a:rPr lang="it-IT" dirty="0" err="1"/>
              <a:t>Gravity</a:t>
            </a:r>
            <a:r>
              <a:rPr lang="it-IT" dirty="0"/>
              <a:t> </a:t>
            </a:r>
            <a:r>
              <a:rPr lang="it-IT" b="1" dirty="0">
                <a:solidFill>
                  <a:srgbClr val="FF0000"/>
                </a:solidFill>
              </a:rPr>
              <a:t>&lt; 1. 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E30FA-553C-9346-A9E3-CE55E389A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85882">
            <a:off x="2605546" y="2020083"/>
            <a:ext cx="1155700" cy="8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FDC099-AC1D-C844-B79F-AD899963D750}"/>
              </a:ext>
            </a:extLst>
          </p:cNvPr>
          <p:cNvSpPr txBox="1"/>
          <p:nvPr/>
        </p:nvSpPr>
        <p:spPr>
          <a:xfrm>
            <a:off x="1261964" y="2202720"/>
            <a:ext cx="1046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Symbol" pitchFamily="2" charset="2"/>
              </a:rPr>
              <a:t>s~</a:t>
            </a:r>
            <a:r>
              <a:rPr lang="it-IT" sz="1600" dirty="0"/>
              <a:t>4.8%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037CB3-B775-9A46-8620-0C72047F8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32" y="2500443"/>
            <a:ext cx="352044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ACC14D-338D-E743-9071-A9B1A150447A}"/>
              </a:ext>
            </a:extLst>
          </p:cNvPr>
          <p:cNvSpPr txBox="1"/>
          <p:nvPr/>
        </p:nvSpPr>
        <p:spPr>
          <a:xfrm>
            <a:off x="5523058" y="2202720"/>
            <a:ext cx="302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Bunch time structure</a:t>
            </a:r>
          </a:p>
        </p:txBody>
      </p:sp>
    </p:spTree>
    <p:extLst>
      <p:ext uri="{BB962C8B-B14F-4D97-AF65-F5344CB8AC3E}">
        <p14:creationId xmlns:p14="http://schemas.microsoft.com/office/powerpoint/2010/main" val="543314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EC29-C01B-EB4C-9C43-40E0AA4D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>
                <a:latin typeface="Symbol" pitchFamily="2" charset="2"/>
              </a:rPr>
              <a:t>-</a:t>
            </a:r>
            <a:r>
              <a:rPr lang="en-GB" dirty="0"/>
              <a:t> </a:t>
            </a:r>
            <a:r>
              <a:rPr lang="en-GB" dirty="0">
                <a:latin typeface="Symbol" pitchFamily="2" charset="2"/>
              </a:rPr>
              <a:t>-&gt; gg</a:t>
            </a:r>
            <a:r>
              <a:rPr lang="en-GB" dirty="0"/>
              <a:t> next to leading order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2755B-1EB5-BD44-90FA-BE2694E1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DF98E-06D1-1D42-AAFB-6DED0D8C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29C17-DD7B-B249-8D0E-8841D5A2C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4588"/>
            <a:ext cx="9144000" cy="284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3CE9C-ED6B-084E-A848-4ABA3F2B8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45" y="2519924"/>
            <a:ext cx="4548661" cy="14114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40E9DC-BED7-614B-AC80-23BC52FD1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6228"/>
            <a:ext cx="9129322" cy="2670641"/>
          </a:xfrm>
        </p:spPr>
        <p:txBody>
          <a:bodyPr/>
          <a:lstStyle/>
          <a:p>
            <a:r>
              <a:rPr lang="en-GB" dirty="0"/>
              <a:t>NLO calculation needed to compare PADME to SM at % level</a:t>
            </a:r>
          </a:p>
          <a:p>
            <a:pPr marL="111125" indent="-274638"/>
            <a:r>
              <a:rPr lang="en-GB" dirty="0"/>
              <a:t>Many thanks to C. </a:t>
            </a:r>
            <a:r>
              <a:rPr lang="en-GB" dirty="0" err="1"/>
              <a:t>Carloni</a:t>
            </a:r>
            <a:r>
              <a:rPr lang="en-GB" dirty="0"/>
              <a:t> Calame for adapting </a:t>
            </a:r>
            <a:r>
              <a:rPr lang="en-GB" dirty="0" err="1"/>
              <a:t>Babayaga</a:t>
            </a:r>
            <a:r>
              <a:rPr lang="en-GB" dirty="0"/>
              <a:t> to fixed target and PADME energy scale.</a:t>
            </a:r>
          </a:p>
          <a:p>
            <a:pPr marL="454025" lvl="1" indent="-274638"/>
            <a:r>
              <a:rPr lang="en-GB" dirty="0"/>
              <a:t>Very good agreement &lt;1% at tree level with </a:t>
            </a:r>
            <a:r>
              <a:rPr lang="en-GB" dirty="0" err="1"/>
              <a:t>Calchep</a:t>
            </a:r>
            <a:r>
              <a:rPr lang="en-GB" dirty="0"/>
              <a:t> calculations</a:t>
            </a:r>
          </a:p>
          <a:p>
            <a:pPr marL="454025" lvl="1" indent="-274638"/>
            <a:r>
              <a:rPr lang="en-GB" dirty="0"/>
              <a:t>NLO correction ~5%</a:t>
            </a:r>
          </a:p>
          <a:p>
            <a:pPr marL="454025" lvl="1" indent="-274638"/>
            <a:r>
              <a:rPr lang="en-GB" dirty="0"/>
              <a:t>Event generator for PADME MC</a:t>
            </a:r>
          </a:p>
          <a:p>
            <a:pPr marL="454025" lvl="1" indent="-274638"/>
            <a:r>
              <a:rPr lang="en-GB" dirty="0"/>
              <a:t>Allows correct acceptance calculation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2293AE9-FED2-AB4F-B18E-9A5B74B5C4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6" t="-4384" r="14129"/>
          <a:stretch/>
        </p:blipFill>
        <p:spPr>
          <a:xfrm>
            <a:off x="6933250" y="3893658"/>
            <a:ext cx="2196072" cy="5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8659-2392-EE46-B78E-AC81FBA3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PADME veto used as spectrometer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E7555-D66F-D543-8B1D-6B0FA336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FC01F-BD4D-6243-A702-6C41733A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24</a:t>
            </a:fld>
            <a:endParaRPr lang="en-US"/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5082C6B7-03A4-0E49-AEE6-78672F2B6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4389"/>
          <a:stretch/>
        </p:blipFill>
        <p:spPr bwMode="auto">
          <a:xfrm>
            <a:off x="6261407" y="938346"/>
            <a:ext cx="2871025" cy="32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D63FD4-76A6-EA40-B1C1-AEFD665A1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" y="939961"/>
            <a:ext cx="6602191" cy="3408708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GB" sz="1600" dirty="0"/>
              <a:t>Impact point of particles in veto can be used to measure |P|</a:t>
            </a:r>
          </a:p>
        </p:txBody>
      </p:sp>
      <p:pic>
        <p:nvPicPr>
          <p:cNvPr id="10" name="Immagine 12">
            <a:extLst>
              <a:ext uri="{FF2B5EF4-FFF2-40B4-BE49-F238E27FC236}">
                <a16:creationId xmlns:a16="http://schemas.microsoft.com/office/drawing/2014/main" id="{47FCDEA8-C06D-A949-9AA1-071B3577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9" y="1307219"/>
            <a:ext cx="2501274" cy="37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6" descr="Immagine che contiene oggetto, orologio&#10;&#10;Descrizione generata automaticamente">
            <a:extLst>
              <a:ext uri="{FF2B5EF4-FFF2-40B4-BE49-F238E27FC236}">
                <a16:creationId xmlns:a16="http://schemas.microsoft.com/office/drawing/2014/main" id="{6B3D3E8D-DEFD-A54E-9BB3-F00804D11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51" y="1215204"/>
            <a:ext cx="1554767" cy="56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6165D5-35EB-FD46-95E1-F342828C9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70" y="1775439"/>
            <a:ext cx="3106777" cy="2298595"/>
          </a:xfrm>
          <a:prstGeom prst="rect">
            <a:avLst/>
          </a:prstGeom>
        </p:spPr>
      </p:pic>
      <p:pic>
        <p:nvPicPr>
          <p:cNvPr id="14" name="Immagine 3">
            <a:extLst>
              <a:ext uri="{FF2B5EF4-FFF2-40B4-BE49-F238E27FC236}">
                <a16:creationId xmlns:a16="http://schemas.microsoft.com/office/drawing/2014/main" id="{DC91772C-CC36-AF4B-BAD2-949985C88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6"/>
          <a:stretch/>
        </p:blipFill>
        <p:spPr bwMode="auto">
          <a:xfrm>
            <a:off x="664868" y="4094062"/>
            <a:ext cx="3658670" cy="257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B480E8-FCBD-5C4C-942B-21F7176D7E78}"/>
              </a:ext>
            </a:extLst>
          </p:cNvPr>
          <p:cNvCxnSpPr>
            <a:cxnSpLocks/>
          </p:cNvCxnSpPr>
          <p:nvPr/>
        </p:nvCxnSpPr>
        <p:spPr>
          <a:xfrm>
            <a:off x="1711838" y="3742329"/>
            <a:ext cx="0" cy="191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156D61-2753-4244-AE3F-16D25E29CF93}"/>
              </a:ext>
            </a:extLst>
          </p:cNvPr>
          <p:cNvCxnSpPr>
            <a:cxnSpLocks/>
          </p:cNvCxnSpPr>
          <p:nvPr/>
        </p:nvCxnSpPr>
        <p:spPr>
          <a:xfrm>
            <a:off x="3203942" y="2767922"/>
            <a:ext cx="0" cy="11657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E07D0B-9753-104C-BB75-AD15EAFD4161}"/>
              </a:ext>
            </a:extLst>
          </p:cNvPr>
          <p:cNvCxnSpPr/>
          <p:nvPr/>
        </p:nvCxnSpPr>
        <p:spPr>
          <a:xfrm>
            <a:off x="3466212" y="4444409"/>
            <a:ext cx="0" cy="19351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A076B0-0F52-824C-9640-BD946C5F4012}"/>
              </a:ext>
            </a:extLst>
          </p:cNvPr>
          <p:cNvCxnSpPr/>
          <p:nvPr/>
        </p:nvCxnSpPr>
        <p:spPr>
          <a:xfrm>
            <a:off x="1555894" y="4437319"/>
            <a:ext cx="0" cy="19351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191F06B-B1DC-D141-AFF0-C1D9B449C2A5}"/>
              </a:ext>
            </a:extLst>
          </p:cNvPr>
          <p:cNvSpPr txBox="1"/>
          <p:nvPr/>
        </p:nvSpPr>
        <p:spPr>
          <a:xfrm>
            <a:off x="3577531" y="4150228"/>
            <a:ext cx="1073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beam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5EA6BA5-D491-0142-9B69-25FA9E92ABB0}"/>
              </a:ext>
            </a:extLst>
          </p:cNvPr>
          <p:cNvSpPr txBox="1">
            <a:spLocks/>
          </p:cNvSpPr>
          <p:nvPr/>
        </p:nvSpPr>
        <p:spPr>
          <a:xfrm>
            <a:off x="4558851" y="4427163"/>
            <a:ext cx="4465882" cy="2429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GB" sz="1800" dirty="0"/>
              <a:t>Good correlation around fingers 20-70</a:t>
            </a:r>
          </a:p>
          <a:p>
            <a:pPr marL="496888" lvl="1" indent="-222250"/>
            <a:r>
              <a:rPr lang="en-GB" sz="1600" dirty="0"/>
              <a:t>In region &gt;70: </a:t>
            </a:r>
            <a:r>
              <a:rPr lang="en-GB" sz="1600" b="1" dirty="0"/>
              <a:t>beam halo pile-up</a:t>
            </a:r>
          </a:p>
          <a:p>
            <a:pPr marL="496888" lvl="1" indent="-222250"/>
            <a:r>
              <a:rPr lang="en-GB" sz="1600" dirty="0"/>
              <a:t>in the region &lt;15: particles from interaction with vacuum chamber</a:t>
            </a:r>
          </a:p>
          <a:p>
            <a:pPr marL="153988" indent="-222250"/>
            <a:r>
              <a:rPr lang="en-GB" sz="1800" dirty="0"/>
              <a:t>Region covered by fingers 15-70 corresponds to energy range</a:t>
            </a:r>
          </a:p>
          <a:p>
            <a:pPr marL="496888" lvl="1" indent="-222250"/>
            <a:r>
              <a:rPr lang="en-GB" sz="1600" dirty="0" err="1"/>
              <a:t>E</a:t>
            </a:r>
            <a:r>
              <a:rPr lang="en-GB" sz="1600" baseline="-25000" dirty="0" err="1"/>
              <a:t>min</a:t>
            </a:r>
            <a:r>
              <a:rPr lang="en-GB" sz="1600" dirty="0"/>
              <a:t> &gt; 50 MeV and </a:t>
            </a:r>
            <a:r>
              <a:rPr lang="en-GB" sz="1600" dirty="0" err="1"/>
              <a:t>E</a:t>
            </a:r>
            <a:r>
              <a:rPr lang="en-GB" sz="1600" baseline="-25000" dirty="0" err="1"/>
              <a:t>max</a:t>
            </a:r>
            <a:r>
              <a:rPr lang="en-GB" sz="1600" dirty="0"/>
              <a:t> &lt; 350 MeV</a:t>
            </a:r>
          </a:p>
        </p:txBody>
      </p:sp>
    </p:spTree>
    <p:extLst>
      <p:ext uri="{BB962C8B-B14F-4D97-AF65-F5344CB8AC3E}">
        <p14:creationId xmlns:p14="http://schemas.microsoft.com/office/powerpoint/2010/main" val="1714401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72FC-AA3F-AF42-83FA-0A23D11A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Bremsstrahlung spectrum in </a:t>
            </a:r>
            <a:r>
              <a:rPr lang="en-GB" dirty="0" err="1"/>
              <a:t>PVeto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85536-EA5F-4245-8FA4-F826E973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13173-1144-3B47-BDE8-F9F819B2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B6D9C-5EB2-064A-97EA-74A46FEAD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7" t="1188"/>
          <a:stretch/>
        </p:blipFill>
        <p:spPr>
          <a:xfrm>
            <a:off x="242322" y="936438"/>
            <a:ext cx="3725540" cy="281601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89A015-268B-A544-881A-1BF939D18FB8}"/>
              </a:ext>
            </a:extLst>
          </p:cNvPr>
          <p:cNvGrpSpPr/>
          <p:nvPr/>
        </p:nvGrpSpPr>
        <p:grpSpPr>
          <a:xfrm>
            <a:off x="4580844" y="1010087"/>
            <a:ext cx="4339867" cy="627321"/>
            <a:chOff x="4580844" y="1095151"/>
            <a:chExt cx="4339867" cy="62732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AF591-CAE9-D74F-A92B-F8D8D6A62CDB}"/>
                </a:ext>
              </a:extLst>
            </p:cNvPr>
            <p:cNvSpPr/>
            <p:nvPr/>
          </p:nvSpPr>
          <p:spPr>
            <a:xfrm>
              <a:off x="4580844" y="1095151"/>
              <a:ext cx="1788050" cy="4890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23BF75-068B-494E-A190-8F15D249DE8D}"/>
                </a:ext>
              </a:extLst>
            </p:cNvPr>
            <p:cNvSpPr/>
            <p:nvPr/>
          </p:nvSpPr>
          <p:spPr>
            <a:xfrm>
              <a:off x="5380062" y="1190844"/>
              <a:ext cx="53162" cy="531628"/>
            </a:xfrm>
            <a:prstGeom prst="rect">
              <a:avLst/>
            </a:prstGeom>
            <a:solidFill>
              <a:srgbClr val="339900"/>
            </a:solidFill>
            <a:ln>
              <a:solidFill>
                <a:srgbClr val="3399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9C84C12-9EFF-114F-A90D-79F1D68FC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5762" y="1360962"/>
              <a:ext cx="115894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1E89B1-0378-F645-A47A-B4E2E43EAA73}"/>
                </a:ext>
              </a:extLst>
            </p:cNvPr>
            <p:cNvSpPr txBox="1"/>
            <p:nvPr/>
          </p:nvSpPr>
          <p:spPr>
            <a:xfrm>
              <a:off x="6624077" y="1148316"/>
              <a:ext cx="2296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a) In red in the plot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E1DBB8-5795-1F4C-B78C-8C0D109D1645}"/>
                </a:ext>
              </a:extLst>
            </p:cNvPr>
            <p:cNvSpPr txBox="1"/>
            <p:nvPr/>
          </p:nvSpPr>
          <p:spPr>
            <a:xfrm>
              <a:off x="5560820" y="1339700"/>
              <a:ext cx="1201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Beam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A69DE9-E5A8-0143-B235-6C313B170B28}"/>
                </a:ext>
              </a:extLst>
            </p:cNvPr>
            <p:cNvSpPr txBox="1"/>
            <p:nvPr/>
          </p:nvSpPr>
          <p:spPr>
            <a:xfrm>
              <a:off x="4747426" y="1178853"/>
              <a:ext cx="1201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Target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3E3F7E-EFA7-1445-B471-EF805FFCDCA3}"/>
              </a:ext>
            </a:extLst>
          </p:cNvPr>
          <p:cNvGrpSpPr/>
          <p:nvPr/>
        </p:nvGrpSpPr>
        <p:grpSpPr>
          <a:xfrm>
            <a:off x="4527682" y="1694111"/>
            <a:ext cx="4680117" cy="963018"/>
            <a:chOff x="4527682" y="1959931"/>
            <a:chExt cx="4680117" cy="9630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978DC0-7680-1D42-B502-E8AEEE10B113}"/>
                </a:ext>
              </a:extLst>
            </p:cNvPr>
            <p:cNvSpPr/>
            <p:nvPr/>
          </p:nvSpPr>
          <p:spPr>
            <a:xfrm>
              <a:off x="4580844" y="1959931"/>
              <a:ext cx="1802225" cy="4890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09EEDE6-A6E1-6146-9C81-B15D0016A2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937" y="2225742"/>
              <a:ext cx="115894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B42D59-83FC-AC4D-99D9-6DCA2DB74E92}"/>
                </a:ext>
              </a:extLst>
            </p:cNvPr>
            <p:cNvSpPr/>
            <p:nvPr/>
          </p:nvSpPr>
          <p:spPr>
            <a:xfrm>
              <a:off x="5358800" y="2391321"/>
              <a:ext cx="53162" cy="531628"/>
            </a:xfrm>
            <a:prstGeom prst="rect">
              <a:avLst/>
            </a:prstGeom>
            <a:solidFill>
              <a:srgbClr val="339900"/>
            </a:solidFill>
            <a:ln>
              <a:solidFill>
                <a:srgbClr val="3399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F0D0F8-AB7F-FA41-B105-96A39EEB094D}"/>
                </a:ext>
              </a:extLst>
            </p:cNvPr>
            <p:cNvSpPr txBox="1"/>
            <p:nvPr/>
          </p:nvSpPr>
          <p:spPr>
            <a:xfrm>
              <a:off x="6624079" y="2002474"/>
              <a:ext cx="2583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b) In black in the plot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B5B0D0-07F8-1A4D-87C7-28F6BEC94958}"/>
                </a:ext>
              </a:extLst>
            </p:cNvPr>
            <p:cNvSpPr txBox="1"/>
            <p:nvPr/>
          </p:nvSpPr>
          <p:spPr>
            <a:xfrm>
              <a:off x="5443862" y="2204480"/>
              <a:ext cx="1201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Beam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9311BC-CB3E-CB48-93B8-3CCB2BB63D80}"/>
                </a:ext>
              </a:extLst>
            </p:cNvPr>
            <p:cNvSpPr txBox="1"/>
            <p:nvPr/>
          </p:nvSpPr>
          <p:spPr>
            <a:xfrm>
              <a:off x="4527682" y="2470289"/>
              <a:ext cx="1201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No Target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365F3BB-369D-0042-8A57-508856440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"/>
          <a:stretch/>
        </p:blipFill>
        <p:spPr>
          <a:xfrm>
            <a:off x="503473" y="3646966"/>
            <a:ext cx="3267364" cy="3096579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4883BB7-A24E-9E4B-8506-6F6E690EA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518" y="2645078"/>
            <a:ext cx="5333947" cy="927458"/>
          </a:xfrm>
        </p:spPr>
        <p:txBody>
          <a:bodyPr>
            <a:normAutofit/>
          </a:bodyPr>
          <a:lstStyle/>
          <a:p>
            <a:r>
              <a:rPr lang="en-GB" sz="1600" dirty="0"/>
              <a:t>Difference in rate observed in data MC</a:t>
            </a:r>
          </a:p>
          <a:p>
            <a:pPr marL="454025" lvl="1" indent="-222250"/>
            <a:r>
              <a:rPr lang="en-GB" sz="1400" dirty="0"/>
              <a:t>Due to non perfect beam shape simulations</a:t>
            </a:r>
            <a:endParaRPr lang="en-GB" sz="1400" baseline="-25000" dirty="0"/>
          </a:p>
          <a:p>
            <a:pPr marL="454025" lvl="1" indent="-222250"/>
            <a:r>
              <a:rPr lang="en-GB" sz="1400" dirty="0"/>
              <a:t>Significant difference </a:t>
            </a:r>
            <a:r>
              <a:rPr lang="en-GB" sz="1400" dirty="0">
                <a:solidFill>
                  <a:srgbClr val="FF0000"/>
                </a:solidFill>
              </a:rPr>
              <a:t>target </a:t>
            </a:r>
            <a:r>
              <a:rPr lang="en-GB" sz="1400" b="1" dirty="0">
                <a:solidFill>
                  <a:srgbClr val="FF0000"/>
                </a:solidFill>
              </a:rPr>
              <a:t>On</a:t>
            </a:r>
            <a:r>
              <a:rPr lang="en-GB" sz="1400" dirty="0"/>
              <a:t>-</a:t>
            </a:r>
            <a:r>
              <a:rPr lang="en-GB" sz="1400" b="1" dirty="0">
                <a:solidFill>
                  <a:schemeClr val="tx1"/>
                </a:solidFill>
              </a:rPr>
              <a:t>Off</a:t>
            </a:r>
            <a:r>
              <a:rPr lang="en-GB" sz="1400" dirty="0"/>
              <a:t> beam radiation!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FEE057-CA82-DF4E-870B-C6D9D661EA7A}"/>
              </a:ext>
            </a:extLst>
          </p:cNvPr>
          <p:cNvSpPr/>
          <p:nvPr/>
        </p:nvSpPr>
        <p:spPr>
          <a:xfrm>
            <a:off x="3790496" y="3768135"/>
            <a:ext cx="533394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</a:pPr>
            <a:r>
              <a:rPr lang="en-GB" sz="1600" b="1" dirty="0">
                <a:solidFill>
                  <a:srgbClr val="FF0000"/>
                </a:solidFill>
              </a:rPr>
              <a:t>a) target </a:t>
            </a:r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-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b) no target 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data in the region 15-70</a:t>
            </a:r>
          </a:p>
          <a:p>
            <a:pPr marL="454025" lvl="1" indent="-2222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Bremsstrahlung spectrum is obtained</a:t>
            </a:r>
          </a:p>
          <a:p>
            <a:pPr marL="454025" lvl="1" indent="-2222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Very good data-MC agreement in large energy range</a:t>
            </a:r>
            <a:endParaRPr lang="en-GB" sz="1400" dirty="0">
              <a:solidFill>
                <a:prstClr val="black">
                  <a:lumMod val="65000"/>
                  <a:lumOff val="35000"/>
                </a:prstClr>
              </a:solidFill>
              <a:latin typeface="Symbol" pitchFamily="2" charset="2"/>
            </a:endParaRPr>
          </a:p>
          <a:p>
            <a:pPr marL="454025" lvl="1" indent="-2222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Higher finger index region: disagreement due to inefficiency in data reconstruction for higher pile up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8E5477-70E6-1246-BF31-541A9C3C6563}"/>
              </a:ext>
            </a:extLst>
          </p:cNvPr>
          <p:cNvSpPr/>
          <p:nvPr/>
        </p:nvSpPr>
        <p:spPr>
          <a:xfrm>
            <a:off x="1063190" y="4634765"/>
            <a:ext cx="1231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a) – b) data</a:t>
            </a:r>
          </a:p>
          <a:p>
            <a:r>
              <a:rPr lang="en-GB" sz="1400" dirty="0"/>
              <a:t>a) – b) MC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A26EC6-86A9-1941-98A4-8D1891286E6F}"/>
              </a:ext>
            </a:extLst>
          </p:cNvPr>
          <p:cNvSpPr/>
          <p:nvPr/>
        </p:nvSpPr>
        <p:spPr>
          <a:xfrm>
            <a:off x="3755102" y="5206148"/>
            <a:ext cx="5388897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</a:pP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Rate is very well reproduced </a:t>
            </a:r>
          </a:p>
          <a:p>
            <a:pPr marL="454025" lvl="1" indent="-2222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Bremsstrahlung cross section well understood in PADME</a:t>
            </a:r>
          </a:p>
          <a:p>
            <a:pPr marL="454025" lvl="1" indent="-2222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Means luminosity measurement is working</a:t>
            </a:r>
          </a:p>
          <a:p>
            <a:pPr marL="454025" lvl="1" indent="-2222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Correlation of different detector works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63C78-9CC8-A54E-B463-E210E6D8F0DA}"/>
              </a:ext>
            </a:extLst>
          </p:cNvPr>
          <p:cNvCxnSpPr>
            <a:cxnSpLocks/>
          </p:cNvCxnSpPr>
          <p:nvPr/>
        </p:nvCxnSpPr>
        <p:spPr>
          <a:xfrm>
            <a:off x="74428" y="3646966"/>
            <a:ext cx="90380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08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7A14-2DC1-D349-9C34-0EBE3A7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0640"/>
            <a:ext cx="9144000" cy="914400"/>
          </a:xfrm>
        </p:spPr>
        <p:txBody>
          <a:bodyPr/>
          <a:lstStyle/>
          <a:p>
            <a:pPr algn="ctr"/>
            <a:r>
              <a:rPr lang="en-GB" dirty="0"/>
              <a:t>SM and beyond in </a:t>
            </a:r>
            <a:r>
              <a:rPr lang="en-GB" dirty="0" err="1"/>
              <a:t>ee</a:t>
            </a:r>
            <a:r>
              <a:rPr lang="en-GB" dirty="0"/>
              <a:t> collisions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57825-575F-6240-AF41-591F659E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330C9-F681-B746-85CB-B7A44AB9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86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013AC-03D5-EE49-AFC6-AC3AA3CAB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for DH in multi leptons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4898-FA79-B240-B717-1CEC6693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1B767-0B46-B04F-93F0-B2A907F2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E113D3-EADD-A042-AAC6-910657E7F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9" y="2162290"/>
            <a:ext cx="4849083" cy="311147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Extended dark sector with a dark Higgs h’</a:t>
            </a:r>
          </a:p>
          <a:p>
            <a:pPr lvl="1"/>
            <a:r>
              <a:rPr lang="en-GB" dirty="0"/>
              <a:t>Minimal suppression: only </a:t>
            </a:r>
            <a:r>
              <a:rPr lang="en-GB" dirty="0">
                <a:latin typeface="Symbol" pitchFamily="2" charset="2"/>
              </a:rPr>
              <a:t>e</a:t>
            </a:r>
            <a:r>
              <a:rPr lang="en-GB" baseline="30000" dirty="0"/>
              <a:t>2</a:t>
            </a:r>
            <a:r>
              <a:rPr lang="en-GB" dirty="0">
                <a:latin typeface="Symbol" pitchFamily="2" charset="2"/>
              </a:rPr>
              <a:t>a</a:t>
            </a:r>
            <a:r>
              <a:rPr lang="en-GB" baseline="-25000" dirty="0"/>
              <a:t>D</a:t>
            </a:r>
          </a:p>
          <a:p>
            <a:pPr lvl="1"/>
            <a:r>
              <a:rPr lang="en-GB" dirty="0"/>
              <a:t>BR(A’</a:t>
            </a:r>
            <a:r>
              <a:rPr lang="en-GB" dirty="0">
                <a:latin typeface="Symbol" pitchFamily="2" charset="2"/>
              </a:rPr>
              <a:t>-&gt;</a:t>
            </a:r>
            <a:r>
              <a:rPr lang="en-GB" dirty="0" err="1"/>
              <a:t>ee</a:t>
            </a:r>
            <a:r>
              <a:rPr lang="en-GB" dirty="0"/>
              <a:t>=1)</a:t>
            </a:r>
          </a:p>
          <a:p>
            <a:r>
              <a:rPr lang="en-GB" dirty="0"/>
              <a:t>Main production mechanism: </a:t>
            </a:r>
            <a:r>
              <a:rPr lang="en-GB" dirty="0" err="1"/>
              <a:t>higgs-strahlung</a:t>
            </a:r>
            <a:endParaRPr lang="en-GB" dirty="0"/>
          </a:p>
          <a:p>
            <a:pPr lvl="1"/>
            <a:r>
              <a:rPr lang="en-GB" dirty="0"/>
              <a:t>Main decay of h’: </a:t>
            </a:r>
            <a:r>
              <a:rPr lang="en-GB" dirty="0" err="1"/>
              <a:t>h’→A’A</a:t>
            </a:r>
            <a:r>
              <a:rPr lang="en-GB" dirty="0"/>
              <a:t>’</a:t>
            </a:r>
          </a:p>
          <a:p>
            <a:pPr lvl="1"/>
            <a:r>
              <a:rPr lang="en-GB" dirty="0"/>
              <a:t>Assuming A’ → 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>
                <a:latin typeface="Symbol" pitchFamily="2" charset="2"/>
              </a:rPr>
              <a:t>-</a:t>
            </a:r>
            <a:endParaRPr lang="en-GB" dirty="0">
              <a:latin typeface="Symbol" pitchFamily="2" charset="2"/>
            </a:endParaRPr>
          </a:p>
          <a:p>
            <a:pPr lvl="1"/>
            <a:r>
              <a:rPr lang="en-GB" dirty="0"/>
              <a:t>Can produce 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>
                <a:latin typeface="Symbol" pitchFamily="2" charset="2"/>
              </a:rPr>
              <a:t>-</a:t>
            </a:r>
            <a:r>
              <a:rPr lang="en-GB" dirty="0"/>
              <a:t> → 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 err="1">
                <a:latin typeface="Symbol" pitchFamily="2" charset="2"/>
              </a:rPr>
              <a:t>-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 err="1">
                <a:latin typeface="Symbol" pitchFamily="2" charset="2"/>
              </a:rPr>
              <a:t>-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>
                <a:latin typeface="Symbol" pitchFamily="2" charset="2"/>
              </a:rPr>
              <a:t>-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F29CF-C7EB-4C42-819B-38C808B20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" r="2365"/>
          <a:stretch/>
        </p:blipFill>
        <p:spPr>
          <a:xfrm>
            <a:off x="190566" y="2306709"/>
            <a:ext cx="3510117" cy="1513557"/>
          </a:xfrm>
          <a:prstGeom prst="rect">
            <a:avLst/>
          </a:prstGeom>
        </p:spPr>
      </p:pic>
      <p:grpSp>
        <p:nvGrpSpPr>
          <p:cNvPr id="8" name="Gruppo 22">
            <a:extLst>
              <a:ext uri="{FF2B5EF4-FFF2-40B4-BE49-F238E27FC236}">
                <a16:creationId xmlns:a16="http://schemas.microsoft.com/office/drawing/2014/main" id="{CC7076BB-32F6-4540-97E9-5124FF7ACB01}"/>
              </a:ext>
            </a:extLst>
          </p:cNvPr>
          <p:cNvGrpSpPr>
            <a:grpSpLocks/>
          </p:cNvGrpSpPr>
          <p:nvPr/>
        </p:nvGrpSpPr>
        <p:grpSpPr bwMode="auto">
          <a:xfrm>
            <a:off x="96697" y="4010701"/>
            <a:ext cx="3570980" cy="2410362"/>
            <a:chOff x="6560794" y="2595787"/>
            <a:chExt cx="4752530" cy="3528758"/>
          </a:xfrm>
        </p:grpSpPr>
        <p:pic>
          <p:nvPicPr>
            <p:cNvPr id="9" name="Immagine 2" descr="Immagine che contiene uccello, oggetto, antenna, sedendo&#10;&#10;Descrizione generata automaticamente">
              <a:extLst>
                <a:ext uri="{FF2B5EF4-FFF2-40B4-BE49-F238E27FC236}">
                  <a16:creationId xmlns:a16="http://schemas.microsoft.com/office/drawing/2014/main" id="{BFED0161-6F13-2E46-AFC5-FAEAD8A1D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794" y="2716589"/>
              <a:ext cx="4752530" cy="332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3">
              <a:extLst>
                <a:ext uri="{FF2B5EF4-FFF2-40B4-BE49-F238E27FC236}">
                  <a16:creationId xmlns:a16="http://schemas.microsoft.com/office/drawing/2014/main" id="{8D77680E-B0A2-F844-8426-0BBFAFE74323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7061203" y="3784638"/>
              <a:ext cx="463062" cy="276999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1" name="Rettangolo 6">
              <a:extLst>
                <a:ext uri="{FF2B5EF4-FFF2-40B4-BE49-F238E27FC236}">
                  <a16:creationId xmlns:a16="http://schemas.microsoft.com/office/drawing/2014/main" id="{B15067A7-DD38-6A44-84D9-B0D07BB3656E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996501" y="4646839"/>
              <a:ext cx="506357" cy="369333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2" name="CasellaDiTesto 7">
              <a:extLst>
                <a:ext uri="{FF2B5EF4-FFF2-40B4-BE49-F238E27FC236}">
                  <a16:creationId xmlns:a16="http://schemas.microsoft.com/office/drawing/2014/main" id="{0981AEC8-20DA-434C-BBC5-F387EE40104F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7401091" y="4032277"/>
              <a:ext cx="203537" cy="276999"/>
            </a:xfrm>
            <a:prstGeom prst="rect">
              <a:avLst/>
            </a:prstGeom>
            <a:blipFill>
              <a:blip r:embed="rId6"/>
              <a:stretch>
                <a:fillRect l="-11765" r="-5882" b="-4545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3" name="CasellaDiTesto 8">
              <a:extLst>
                <a:ext uri="{FF2B5EF4-FFF2-40B4-BE49-F238E27FC236}">
                  <a16:creationId xmlns:a16="http://schemas.microsoft.com/office/drawing/2014/main" id="{3BCA44D7-B3F6-5145-B858-809982F665E9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8528366" y="4508340"/>
              <a:ext cx="358367" cy="276999"/>
            </a:xfrm>
            <a:prstGeom prst="rect">
              <a:avLst/>
            </a:prstGeom>
            <a:blipFill>
              <a:blip r:embed="rId7"/>
              <a:stretch>
                <a:fillRect l="-17857" b="-8696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4" name="CasellaDiTesto 9">
              <a:extLst>
                <a:ext uri="{FF2B5EF4-FFF2-40B4-BE49-F238E27FC236}">
                  <a16:creationId xmlns:a16="http://schemas.microsoft.com/office/drawing/2014/main" id="{754611F2-CE5E-BB49-9865-62DF16B0AF6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7685825" y="4451434"/>
              <a:ext cx="192168" cy="276999"/>
            </a:xfrm>
            <a:prstGeom prst="rect">
              <a:avLst/>
            </a:prstGeom>
            <a:blipFill>
              <a:blip r:embed="rId8"/>
              <a:stretch>
                <a:fillRect l="-25000" r="-25000" b="-31818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5" name="CasellaDiTesto 10">
              <a:extLst>
                <a:ext uri="{FF2B5EF4-FFF2-40B4-BE49-F238E27FC236}">
                  <a16:creationId xmlns:a16="http://schemas.microsoft.com/office/drawing/2014/main" id="{3D5A5D03-35CC-FA49-98E2-2AB5346B89F2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8718988" y="4025995"/>
              <a:ext cx="335862" cy="276999"/>
            </a:xfrm>
            <a:prstGeom prst="rect">
              <a:avLst/>
            </a:prstGeom>
            <a:blipFill>
              <a:blip r:embed="rId9"/>
              <a:stretch>
                <a:fillRect l="-7407" b="-13043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6" name="Rettangolo 11">
              <a:extLst>
                <a:ext uri="{FF2B5EF4-FFF2-40B4-BE49-F238E27FC236}">
                  <a16:creationId xmlns:a16="http://schemas.microsoft.com/office/drawing/2014/main" id="{440E50DB-7C80-3B41-B6FC-E792A53D5F7B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248539" y="5008535"/>
              <a:ext cx="461280" cy="369333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7" name="Rettangolo 12">
              <a:extLst>
                <a:ext uri="{FF2B5EF4-FFF2-40B4-BE49-F238E27FC236}">
                  <a16:creationId xmlns:a16="http://schemas.microsoft.com/office/drawing/2014/main" id="{9B5AF466-BF7D-7041-8BFE-635BAEA7028C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248539" y="4007796"/>
              <a:ext cx="449867" cy="369333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8" name="Rettangolo 13">
              <a:extLst>
                <a:ext uri="{FF2B5EF4-FFF2-40B4-BE49-F238E27FC236}">
                  <a16:creationId xmlns:a16="http://schemas.microsoft.com/office/drawing/2014/main" id="{6AC72881-30E8-AC4D-B105-9AF21DFA999B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60504" y="3314026"/>
              <a:ext cx="506357" cy="369333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19" name="Rettangolo 14">
              <a:extLst>
                <a:ext uri="{FF2B5EF4-FFF2-40B4-BE49-F238E27FC236}">
                  <a16:creationId xmlns:a16="http://schemas.microsoft.com/office/drawing/2014/main" id="{C48E6045-D70F-664D-81FD-22A43ECC8B4D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60504" y="4530687"/>
              <a:ext cx="506357" cy="369333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20" name="Rettangolo 15">
              <a:extLst>
                <a:ext uri="{FF2B5EF4-FFF2-40B4-BE49-F238E27FC236}">
                  <a16:creationId xmlns:a16="http://schemas.microsoft.com/office/drawing/2014/main" id="{F9DE2D99-ED6A-924F-B037-2E86155FDEC2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60504" y="5755212"/>
              <a:ext cx="506357" cy="369333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21" name="Rettangolo 16">
              <a:extLst>
                <a:ext uri="{FF2B5EF4-FFF2-40B4-BE49-F238E27FC236}">
                  <a16:creationId xmlns:a16="http://schemas.microsoft.com/office/drawing/2014/main" id="{BE10022E-F841-B843-80B2-C2162FE653E2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60504" y="2595787"/>
              <a:ext cx="506357" cy="369333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22" name="Rettangolo 17">
              <a:extLst>
                <a:ext uri="{FF2B5EF4-FFF2-40B4-BE49-F238E27FC236}">
                  <a16:creationId xmlns:a16="http://schemas.microsoft.com/office/drawing/2014/main" id="{7427089E-CE0A-894A-A8E3-5339AE609975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60504" y="3823130"/>
              <a:ext cx="506357" cy="369333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23" name="Rettangolo 18">
              <a:extLst>
                <a:ext uri="{FF2B5EF4-FFF2-40B4-BE49-F238E27FC236}">
                  <a16:creationId xmlns:a16="http://schemas.microsoft.com/office/drawing/2014/main" id="{612FEC98-1712-634C-A9F9-496339707107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60504" y="5069913"/>
              <a:ext cx="506357" cy="369333"/>
            </a:xfrm>
            <a:prstGeom prst="rect">
              <a:avLst/>
            </a:pr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24" name="Rettangolo 19">
              <a:extLst>
                <a:ext uri="{FF2B5EF4-FFF2-40B4-BE49-F238E27FC236}">
                  <a16:creationId xmlns:a16="http://schemas.microsoft.com/office/drawing/2014/main" id="{B13A85F4-6441-4F4F-8841-9EC99B1E7F5D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709820" y="3129362"/>
              <a:ext cx="461280" cy="369333"/>
            </a:xfrm>
            <a:prstGeom prst="rect">
              <a:avLst/>
            </a:pr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25" name="Rettangolo 20">
              <a:extLst>
                <a:ext uri="{FF2B5EF4-FFF2-40B4-BE49-F238E27FC236}">
                  <a16:creationId xmlns:a16="http://schemas.microsoft.com/office/drawing/2014/main" id="{83F50547-0AE8-2645-B1B3-504B814B68F8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940461" y="3723414"/>
              <a:ext cx="461280" cy="369333"/>
            </a:xfrm>
            <a:prstGeom prst="rect">
              <a:avLst/>
            </a:pr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  <p:sp>
          <p:nvSpPr>
            <p:cNvPr id="26" name="CasellaDiTesto 21">
              <a:extLst>
                <a:ext uri="{FF2B5EF4-FFF2-40B4-BE49-F238E27FC236}">
                  <a16:creationId xmlns:a16="http://schemas.microsoft.com/office/drawing/2014/main" id="{818CCCCA-3EB2-8D43-AA3B-A0D77581076E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8028912" y="3950452"/>
              <a:ext cx="474874" cy="369333"/>
            </a:xfrm>
            <a:prstGeom prst="rect">
              <a:avLst/>
            </a:prstGeom>
            <a:blipFill>
              <a:blip r:embed="rId19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49E8253-21C0-3740-9A48-6FED732467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1642" y="1032444"/>
            <a:ext cx="3291151" cy="87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19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A613C-FA23-7342-830F-4F77B49E5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70923"/>
            <a:ext cx="9144000" cy="2119895"/>
          </a:xfrm>
        </p:spPr>
        <p:txBody>
          <a:bodyPr>
            <a:noAutofit/>
          </a:bodyPr>
          <a:lstStyle/>
          <a:p>
            <a:pPr marL="162900">
              <a:lnSpc>
                <a:spcPts val="1520"/>
              </a:lnSpc>
            </a:pPr>
            <a:r>
              <a:rPr lang="en-GB" sz="1800" dirty="0"/>
              <a:t>In Events/y column </a:t>
            </a:r>
            <a:r>
              <a:rPr lang="en-GB" sz="1800" dirty="0">
                <a:solidFill>
                  <a:schemeClr val="accent1"/>
                </a:solidFill>
              </a:rPr>
              <a:t>1y=100 days at 100% efficient data taking</a:t>
            </a:r>
            <a:endParaRPr lang="en-GB" sz="1800" dirty="0"/>
          </a:p>
          <a:p>
            <a:pPr marL="505800" lvl="1">
              <a:lnSpc>
                <a:spcPts val="1520"/>
              </a:lnSpc>
            </a:pPr>
            <a:r>
              <a:rPr lang="en-GB" sz="1600" dirty="0"/>
              <a:t>The dark sector related calculation are for </a:t>
            </a:r>
            <a:r>
              <a:rPr lang="en-GB" sz="1600" dirty="0">
                <a:latin typeface="Symbol" pitchFamily="2" charset="2"/>
              </a:rPr>
              <a:t>e</a:t>
            </a:r>
            <a:r>
              <a:rPr lang="en-GB" sz="1600" baseline="30000" dirty="0"/>
              <a:t>2</a:t>
            </a:r>
            <a:r>
              <a:rPr lang="en-GB" sz="1600" dirty="0"/>
              <a:t>=1E-6 and </a:t>
            </a:r>
            <a:r>
              <a:rPr lang="en-GB" sz="1600" dirty="0" err="1">
                <a:latin typeface="Symbol" pitchFamily="2" charset="2"/>
              </a:rPr>
              <a:t>a</a:t>
            </a:r>
            <a:r>
              <a:rPr lang="en-GB" sz="1600" baseline="-25000" dirty="0" err="1"/>
              <a:t>D</a:t>
            </a:r>
            <a:r>
              <a:rPr lang="en-GB" sz="1600" dirty="0"/>
              <a:t>=0.1</a:t>
            </a:r>
          </a:p>
          <a:p>
            <a:pPr marL="162900">
              <a:lnSpc>
                <a:spcPts val="1520"/>
              </a:lnSpc>
            </a:pPr>
            <a:r>
              <a:rPr lang="en-GB" sz="1800" dirty="0"/>
              <a:t>In the </a:t>
            </a:r>
            <a:r>
              <a:rPr lang="en-GB" sz="1800" dirty="0" err="1"/>
              <a:t>Acc</a:t>
            </a:r>
            <a:r>
              <a:rPr lang="en-GB" sz="1800" dirty="0"/>
              <a:t>/y a cut on the </a:t>
            </a:r>
            <a:r>
              <a:rPr lang="en-GB" sz="1800" dirty="0" err="1"/>
              <a:t>E</a:t>
            </a:r>
            <a:r>
              <a:rPr lang="en-GB" sz="1800" baseline="-25000" dirty="0" err="1"/>
              <a:t>min</a:t>
            </a:r>
            <a:r>
              <a:rPr lang="en-GB" sz="1800" dirty="0"/>
              <a:t>&gt;50 MeV is applied </a:t>
            </a:r>
          </a:p>
          <a:p>
            <a:pPr marL="505800" lvl="1">
              <a:lnSpc>
                <a:spcPts val="1520"/>
              </a:lnSpc>
            </a:pPr>
            <a:r>
              <a:rPr lang="en-GB" sz="1600" dirty="0"/>
              <a:t>4e scales down by ~2000 (</a:t>
            </a:r>
            <a:r>
              <a:rPr lang="en-GB" sz="1600" dirty="0" err="1"/>
              <a:t>Calchep</a:t>
            </a:r>
            <a:r>
              <a:rPr lang="en-GB" sz="1600" dirty="0"/>
              <a:t>), 6e scales by only ~100 (phase space)</a:t>
            </a:r>
          </a:p>
          <a:p>
            <a:pPr marL="505800" lvl="1">
              <a:lnSpc>
                <a:spcPts val="1520"/>
              </a:lnSpc>
            </a:pPr>
            <a:r>
              <a:rPr lang="en-GB" sz="1600" dirty="0"/>
              <a:t>DH scales by 0.6 (phase space)</a:t>
            </a:r>
          </a:p>
          <a:p>
            <a:pPr marL="162900">
              <a:lnSpc>
                <a:spcPts val="1520"/>
              </a:lnSpc>
            </a:pPr>
            <a:r>
              <a:rPr lang="en-GB" sz="1800" dirty="0"/>
              <a:t>Seem that DH contribution to 6 leptons production cross section</a:t>
            </a:r>
            <a:br>
              <a:rPr lang="en-GB" sz="1800" dirty="0"/>
            </a:br>
            <a:r>
              <a:rPr lang="en-GB" sz="1800" dirty="0"/>
              <a:t>   could be </a:t>
            </a:r>
            <a:r>
              <a:rPr lang="en-GB" sz="1800" b="1" dirty="0"/>
              <a:t>sizable</a:t>
            </a:r>
            <a:r>
              <a:rPr lang="en-GB" sz="1800" dirty="0"/>
              <a:t>, even with </a:t>
            </a:r>
            <a:r>
              <a:rPr lang="en-GB" sz="1800" b="1" dirty="0">
                <a:latin typeface="Symbol" pitchFamily="2" charset="2"/>
              </a:rPr>
              <a:t>e</a:t>
            </a:r>
            <a:r>
              <a:rPr lang="en-GB" sz="1800" b="1" baseline="30000" dirty="0"/>
              <a:t>2 </a:t>
            </a:r>
            <a:r>
              <a:rPr lang="en-GB" sz="1800" dirty="0"/>
              <a:t>as low as </a:t>
            </a:r>
            <a:r>
              <a:rPr lang="en-GB" sz="1800" b="1" dirty="0"/>
              <a:t>10</a:t>
            </a:r>
            <a:r>
              <a:rPr lang="en-GB" sz="1800" b="1" baseline="30000" dirty="0"/>
              <a:t>-6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0E9F7-83E6-6D4C-A4B1-E3CD08D88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Mauro Raggi, Sapienza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E054E-0B5B-C044-88EC-EF7671DD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D46DF3-3E84-D04A-BE1A-D1B78D4D3A47}"/>
              </a:ext>
            </a:extLst>
          </p:cNvPr>
          <p:cNvGraphicFramePr>
            <a:graphicFrameLocks noGrp="1"/>
          </p:cNvGraphicFramePr>
          <p:nvPr/>
        </p:nvGraphicFramePr>
        <p:xfrm>
          <a:off x="39380" y="963497"/>
          <a:ext cx="9104620" cy="1849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4285">
                  <a:extLst>
                    <a:ext uri="{9D8B030D-6E8A-4147-A177-3AD203B41FA5}">
                      <a16:colId xmlns:a16="http://schemas.microsoft.com/office/drawing/2014/main" val="1036039675"/>
                    </a:ext>
                  </a:extLst>
                </a:gridCol>
                <a:gridCol w="963561">
                  <a:extLst>
                    <a:ext uri="{9D8B030D-6E8A-4147-A177-3AD203B41FA5}">
                      <a16:colId xmlns:a16="http://schemas.microsoft.com/office/drawing/2014/main" val="2527374774"/>
                    </a:ext>
                  </a:extLst>
                </a:gridCol>
                <a:gridCol w="1495270">
                  <a:extLst>
                    <a:ext uri="{9D8B030D-6E8A-4147-A177-3AD203B41FA5}">
                      <a16:colId xmlns:a16="http://schemas.microsoft.com/office/drawing/2014/main" val="1285126949"/>
                    </a:ext>
                  </a:extLst>
                </a:gridCol>
                <a:gridCol w="1123060">
                  <a:extLst>
                    <a:ext uri="{9D8B030D-6E8A-4147-A177-3AD203B41FA5}">
                      <a16:colId xmlns:a16="http://schemas.microsoft.com/office/drawing/2014/main" val="3318490648"/>
                    </a:ext>
                  </a:extLst>
                </a:gridCol>
                <a:gridCol w="1456468">
                  <a:extLst>
                    <a:ext uri="{9D8B030D-6E8A-4147-A177-3AD203B41FA5}">
                      <a16:colId xmlns:a16="http://schemas.microsoft.com/office/drawing/2014/main" val="126251070"/>
                    </a:ext>
                  </a:extLst>
                </a:gridCol>
                <a:gridCol w="1280988">
                  <a:extLst>
                    <a:ext uri="{9D8B030D-6E8A-4147-A177-3AD203B41FA5}">
                      <a16:colId xmlns:a16="http://schemas.microsoft.com/office/drawing/2014/main" val="2284756929"/>
                    </a:ext>
                  </a:extLst>
                </a:gridCol>
                <a:gridCol w="1280988">
                  <a:extLst>
                    <a:ext uri="{9D8B030D-6E8A-4147-A177-3AD203B41FA5}">
                      <a16:colId xmlns:a16="http://schemas.microsoft.com/office/drawing/2014/main" val="3645708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Final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ymbol" pitchFamily="2" charset="2"/>
                        </a:rPr>
                        <a:t>s</a:t>
                      </a:r>
                      <a:r>
                        <a:rPr lang="en-GB" dirty="0"/>
                        <a:t> in 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PADME </a:t>
                      </a:r>
                      <a:r>
                        <a:rPr lang="en-GB" dirty="0" err="1"/>
                        <a:t>lumi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Events/s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Events/day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Events/y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Acc</a:t>
                      </a:r>
                      <a:r>
                        <a:rPr lang="en-GB" dirty="0"/>
                        <a:t>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11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e</a:t>
                      </a:r>
                      <a:r>
                        <a:rPr lang="en-GB" baseline="30000" dirty="0" err="1"/>
                        <a:t>+</a:t>
                      </a:r>
                      <a:r>
                        <a:rPr lang="en-GB" dirty="0" err="1"/>
                        <a:t>e</a:t>
                      </a:r>
                      <a:r>
                        <a:rPr lang="en-GB" baseline="30000" dirty="0">
                          <a:latin typeface="Symbol" pitchFamily="2" charset="2"/>
                        </a:rPr>
                        <a:t>-</a:t>
                      </a:r>
                      <a:r>
                        <a:rPr lang="en-GB" dirty="0"/>
                        <a:t>→4e</a:t>
                      </a:r>
                      <a:r>
                        <a:rPr lang="en-GB" baseline="30000" dirty="0"/>
                        <a:t>±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1.32E8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1.2E-8 pb</a:t>
                      </a:r>
                      <a:r>
                        <a:rPr lang="en-GB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~ 1.6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 136K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 13.7M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 6400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025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e</a:t>
                      </a:r>
                      <a:r>
                        <a:rPr lang="en-GB" baseline="30000" dirty="0" err="1"/>
                        <a:t>+</a:t>
                      </a:r>
                      <a:r>
                        <a:rPr lang="en-GB" dirty="0" err="1"/>
                        <a:t>e</a:t>
                      </a:r>
                      <a:r>
                        <a:rPr lang="en-GB" baseline="30000" dirty="0">
                          <a:latin typeface="Symbol" pitchFamily="2" charset="2"/>
                        </a:rPr>
                        <a:t>-</a:t>
                      </a:r>
                      <a:r>
                        <a:rPr lang="en-GB" dirty="0"/>
                        <a:t>→</a:t>
                      </a:r>
                      <a:r>
                        <a:rPr lang="en-GB" dirty="0" err="1"/>
                        <a:t>w</a:t>
                      </a:r>
                      <a:r>
                        <a:rPr lang="en-GB" baseline="-25000" dirty="0" err="1"/>
                        <a:t>D</a:t>
                      </a:r>
                      <a:r>
                        <a:rPr lang="en-GB" dirty="0" err="1"/>
                        <a:t>w</a:t>
                      </a:r>
                      <a:r>
                        <a:rPr lang="en-GB" baseline="-25000" dirty="0" err="1"/>
                        <a:t>D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1.2E-8 pb</a:t>
                      </a:r>
                      <a:r>
                        <a:rPr lang="en-GB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~7E-5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~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/>
                        <a:t>~ 600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69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e</a:t>
                      </a:r>
                      <a:r>
                        <a:rPr lang="en-GB" baseline="30000" dirty="0" err="1"/>
                        <a:t>+</a:t>
                      </a:r>
                      <a:r>
                        <a:rPr lang="en-GB" dirty="0" err="1"/>
                        <a:t>e</a:t>
                      </a:r>
                      <a:r>
                        <a:rPr lang="en-GB" baseline="30000" dirty="0">
                          <a:latin typeface="Symbol" pitchFamily="2" charset="2"/>
                        </a:rPr>
                        <a:t>-</a:t>
                      </a:r>
                      <a:r>
                        <a:rPr lang="en-GB" dirty="0"/>
                        <a:t>→6e</a:t>
                      </a:r>
                      <a:r>
                        <a:rPr lang="en-GB" baseline="30000" dirty="0"/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2.0E4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1.2E-8 pb</a:t>
                      </a:r>
                      <a:r>
                        <a:rPr lang="en-GB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~ 2.4E-4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~ 20.7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~ 2.07E3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~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514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e</a:t>
                      </a:r>
                      <a:r>
                        <a:rPr lang="en-GB" baseline="30000" dirty="0" err="1"/>
                        <a:t>+</a:t>
                      </a:r>
                      <a:r>
                        <a:rPr lang="en-GB" dirty="0" err="1"/>
                        <a:t>e</a:t>
                      </a:r>
                      <a:r>
                        <a:rPr lang="en-GB" baseline="30000" dirty="0">
                          <a:latin typeface="Symbol" pitchFamily="2" charset="2"/>
                        </a:rPr>
                        <a:t>-</a:t>
                      </a:r>
                      <a:r>
                        <a:rPr lang="en-GB" dirty="0"/>
                        <a:t>→</a:t>
                      </a:r>
                      <a:r>
                        <a:rPr lang="en-GB" dirty="0" err="1"/>
                        <a:t>h’A</a:t>
                      </a:r>
                      <a:r>
                        <a:rPr lang="en-GB" dirty="0"/>
                        <a:t>’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1.2E-8 pb</a:t>
                      </a:r>
                      <a:r>
                        <a:rPr lang="en-GB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~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6e-6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~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~ 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~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587325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3BC76CB8-2FC8-8448-B67E-34C4C6256BD2}"/>
              </a:ext>
            </a:extLst>
          </p:cNvPr>
          <p:cNvGrpSpPr>
            <a:grpSpLocks noChangeAspect="1"/>
          </p:cNvGrpSpPr>
          <p:nvPr/>
        </p:nvGrpSpPr>
        <p:grpSpPr>
          <a:xfrm>
            <a:off x="713288" y="3175830"/>
            <a:ext cx="7707242" cy="869554"/>
            <a:chOff x="406535" y="2481767"/>
            <a:chExt cx="7028559" cy="7929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26E93D-63E2-004F-883A-56C68F04E49E}"/>
                </a:ext>
              </a:extLst>
            </p:cNvPr>
            <p:cNvGrpSpPr/>
            <p:nvPr/>
          </p:nvGrpSpPr>
          <p:grpSpPr>
            <a:xfrm>
              <a:off x="406535" y="2481767"/>
              <a:ext cx="7028559" cy="483446"/>
              <a:chOff x="177935" y="2746943"/>
              <a:chExt cx="7028559" cy="48344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0AB3AAD-2237-3140-A958-81DC5CF48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7935" y="2746943"/>
                <a:ext cx="4165072" cy="48344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966682F-8934-9F4D-9C3A-E9548E613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3007" y="2830617"/>
                <a:ext cx="2863487" cy="316099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AB13C4-ACE2-1745-BA28-5A17EBEF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535" y="2977245"/>
              <a:ext cx="2789111" cy="29750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07C0987-3E7B-D441-A3F2-6FD5F39D2770}"/>
              </a:ext>
            </a:extLst>
          </p:cNvPr>
          <p:cNvSpPr txBox="1"/>
          <p:nvPr/>
        </p:nvSpPr>
        <p:spPr>
          <a:xfrm>
            <a:off x="736083" y="2827469"/>
            <a:ext cx="799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PADME luminosity assuming (24.5K x 49) =1.2E6 POT/s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E77CFC4-3CB8-C24C-9464-C66F598C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multi-lepton events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D65BB8-7BA4-EE49-92BA-D46D45B36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5" b="89825" l="7632" r="95263">
                        <a14:foregroundMark x1="38421" y1="48421" x2="38421" y2="48421"/>
                        <a14:foregroundMark x1="7632" y1="50526" x2="7632" y2="50526"/>
                        <a14:foregroundMark x1="7632" y1="50526" x2="7632" y2="50526"/>
                        <a14:foregroundMark x1="13947" y1="50877" x2="13947" y2="50877"/>
                        <a14:foregroundMark x1="51842" y1="37193" x2="51842" y2="37193"/>
                        <a14:foregroundMark x1="51316" y1="38246" x2="51316" y2="38246"/>
                        <a14:foregroundMark x1="53158" y1="50175" x2="53158" y2="50175"/>
                        <a14:foregroundMark x1="48421" y1="51228" x2="48421" y2="51228"/>
                        <a14:foregroundMark x1="49474" y1="52982" x2="49474" y2="52982"/>
                        <a14:foregroundMark x1="54474" y1="55088" x2="54474" y2="55088"/>
                        <a14:foregroundMark x1="93947" y1="38246" x2="93947" y2="38246"/>
                        <a14:foregroundMark x1="93947" y1="37193" x2="93947" y2="37193"/>
                        <a14:foregroundMark x1="93421" y1="30175" x2="93421" y2="30175"/>
                        <a14:foregroundMark x1="94211" y1="30175" x2="94211" y2="30175"/>
                        <a14:foregroundMark x1="43421" y1="58947" x2="43421" y2="58947"/>
                        <a14:foregroundMark x1="23947" y1="44211" x2="23947" y2="44211"/>
                        <a14:foregroundMark x1="30000" y1="40000" x2="30000" y2="40000"/>
                        <a14:foregroundMark x1="42632" y1="45965" x2="42632" y2="45965"/>
                        <a14:foregroundMark x1="55526" y1="39649" x2="55526" y2="39649"/>
                        <a14:foregroundMark x1="56053" y1="39298" x2="56053" y2="39298"/>
                        <a14:foregroundMark x1="60789" y1="36842" x2="60789" y2="36842"/>
                        <a14:foregroundMark x1="70263" y1="33684" x2="70263" y2="33684"/>
                        <a14:foregroundMark x1="78684" y1="39298" x2="78684" y2="39298"/>
                        <a14:foregroundMark x1="84737" y1="35439" x2="84737" y2="35439"/>
                        <a14:foregroundMark x1="88421" y1="30877" x2="88421" y2="30877"/>
                        <a14:foregroundMark x1="88947" y1="29825" x2="88947" y2="29825"/>
                        <a14:foregroundMark x1="93684" y1="36842" x2="93684" y2="36842"/>
                        <a14:foregroundMark x1="93684" y1="36842" x2="93684" y2="36842"/>
                        <a14:foregroundMark x1="93947" y1="31579" x2="93947" y2="31579"/>
                        <a14:foregroundMark x1="92105" y1="26667" x2="92105" y2="26667"/>
                        <a14:foregroundMark x1="87105" y1="50175" x2="87105" y2="50175"/>
                        <a14:foregroundMark x1="91842" y1="49825" x2="91842" y2="49825"/>
                        <a14:foregroundMark x1="92632" y1="49123" x2="92632" y2="49123"/>
                        <a14:foregroundMark x1="93684" y1="49474" x2="93684" y2="49474"/>
                        <a14:foregroundMark x1="95263" y1="49474" x2="95263" y2="49474"/>
                        <a14:foregroundMark x1="38947" y1="52632" x2="38947" y2="52632"/>
                        <a14:foregroundMark x1="56316" y1="47719" x2="56316" y2="47719"/>
                        <a14:foregroundMark x1="56316" y1="47719" x2="56316" y2="47719"/>
                        <a14:foregroundMark x1="57105" y1="50526" x2="57105" y2="50526"/>
                        <a14:foregroundMark x1="52105" y1="57193" x2="52105" y2="57193"/>
                        <a14:foregroundMark x1="78421" y1="52281" x2="78421" y2="52281"/>
                        <a14:foregroundMark x1="71316" y1="54035" x2="71316" y2="54035"/>
                        <a14:foregroundMark x1="60789" y1="47719" x2="60789" y2="47719"/>
                        <a14:foregroundMark x1="61316" y1="48772" x2="61316" y2="48772"/>
                        <a14:foregroundMark x1="61316" y1="48772" x2="61316" y2="48772"/>
                        <a14:foregroundMark x1="65789" y1="49123" x2="65789" y2="49123"/>
                        <a14:foregroundMark x1="66053" y1="48070" x2="66053" y2="48070"/>
                        <a14:foregroundMark x1="46842" y1="57895" x2="46842" y2="57895"/>
                        <a14:foregroundMark x1="49211" y1="57193" x2="49211" y2="57193"/>
                        <a14:foregroundMark x1="64211" y1="55088" x2="64211" y2="55088"/>
                        <a14:foregroundMark x1="53158" y1="56140" x2="53158" y2="56140"/>
                        <a14:foregroundMark x1="56053" y1="56140" x2="56053" y2="56140"/>
                        <a14:foregroundMark x1="58421" y1="55789" x2="58421" y2="55789"/>
                        <a14:foregroundMark x1="71053" y1="53684" x2="71053" y2="53684"/>
                        <a14:foregroundMark x1="72895" y1="53333" x2="72895" y2="53333"/>
                        <a14:foregroundMark x1="76316" y1="52281" x2="76316" y2="52281"/>
                        <a14:foregroundMark x1="66842" y1="54386" x2="66842" y2="54386"/>
                        <a14:foregroundMark x1="67368" y1="54386" x2="67368" y2="54386"/>
                        <a14:foregroundMark x1="70000" y1="53333" x2="70000" y2="53333"/>
                        <a14:foregroundMark x1="58684" y1="55088" x2="58684" y2="550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77368">
            <a:off x="7443445" y="5603349"/>
            <a:ext cx="1692061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66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A75C-2FB6-704E-B9DD-58C7038B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Publications detector during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D6AEA-1584-A346-9C00-62ED5D6D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C8256-412E-054E-9C2E-A065A75E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506B64-341A-814C-A671-1E563158C1B0}"/>
              </a:ext>
            </a:extLst>
          </p:cNvPr>
          <p:cNvSpPr txBox="1"/>
          <p:nvPr/>
        </p:nvSpPr>
        <p:spPr>
          <a:xfrm>
            <a:off x="7658" y="2481661"/>
            <a:ext cx="897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Three papers are in preparation and likely will be submitted within next </a:t>
            </a:r>
            <a:r>
              <a:rPr lang="en-US" sz="1600" dirty="0" err="1"/>
              <a:t>SciCom</a:t>
            </a:r>
            <a:r>
              <a:rPr lang="en-US" sz="1600" dirty="0"/>
              <a:t> meeting (Nov.2020):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6E6689-527E-EE41-89E0-919ACDDFD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47"/>
          <a:stretch/>
        </p:blipFill>
        <p:spPr>
          <a:xfrm>
            <a:off x="13156" y="3134892"/>
            <a:ext cx="3564536" cy="607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AA176-1ABA-D841-9F16-B79949CAFBD0}"/>
              </a:ext>
            </a:extLst>
          </p:cNvPr>
          <p:cNvSpPr txBox="1"/>
          <p:nvPr/>
        </p:nvSpPr>
        <p:spPr>
          <a:xfrm>
            <a:off x="3775198" y="2874128"/>
            <a:ext cx="53475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Presents the performance of the PADME detectors obtained with the data collected from Sep.2018 to Feb.2019, the software algorithms employed to reconstruct physics objects, and the calibration procedures adopted [NIM A or JINST].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89E1B4-9828-F04A-B3C2-4130CBDC8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" y="4483303"/>
            <a:ext cx="3564000" cy="676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0F16C-B313-B543-94A3-185C2100A83D}"/>
              </a:ext>
            </a:extLst>
          </p:cNvPr>
          <p:cNvSpPr txBox="1"/>
          <p:nvPr/>
        </p:nvSpPr>
        <p:spPr>
          <a:xfrm>
            <a:off x="3743299" y="4465892"/>
            <a:ext cx="5379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Reviews each step of the construction of </a:t>
            </a:r>
            <a:r>
              <a:rPr lang="en-GB" sz="1600" dirty="0" err="1"/>
              <a:t>ECal</a:t>
            </a:r>
            <a:r>
              <a:rPr lang="en-GB" sz="1600" dirty="0"/>
              <a:t>, from the initial L3 crystal recovery, to the final assembly. The trigger, DAQ unit equalisation and energy calibration are described [NIM A or JINST].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E1BCD7-BADE-964D-9106-BE95AE2388DE}"/>
              </a:ext>
            </a:extLst>
          </p:cNvPr>
          <p:cNvSpPr txBox="1"/>
          <p:nvPr/>
        </p:nvSpPr>
        <p:spPr>
          <a:xfrm>
            <a:off x="2656" y="947694"/>
            <a:ext cx="802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first technical paper on target performance has been published: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83A4C1-6EAB-7F40-AB4B-B95DF3EAE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2" y="1337358"/>
            <a:ext cx="3564000" cy="909624"/>
          </a:xfrm>
          <a:prstGeom prst="rect">
            <a:avLst/>
          </a:prstGeom>
        </p:spPr>
      </p:pic>
      <p:pic>
        <p:nvPicPr>
          <p:cNvPr id="14" name="Picture 13" descr="A picture containing knife&#10;&#10;Description automatically generated">
            <a:extLst>
              <a:ext uri="{FF2B5EF4-FFF2-40B4-BE49-F238E27FC236}">
                <a16:creationId xmlns:a16="http://schemas.microsoft.com/office/drawing/2014/main" id="{91DA042D-522C-714F-A3F0-0D0825D0A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739" y="5690892"/>
            <a:ext cx="3564000" cy="5301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F38BD4-3CE8-3046-8567-7AE5E4F946F0}"/>
              </a:ext>
            </a:extLst>
          </p:cNvPr>
          <p:cNvSpPr txBox="1"/>
          <p:nvPr/>
        </p:nvSpPr>
        <p:spPr>
          <a:xfrm>
            <a:off x="3775198" y="5727553"/>
            <a:ext cx="534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Development and deployment of the Trigger and Timing System.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78B10-85C8-1446-8E74-16F19648CD5D}"/>
              </a:ext>
            </a:extLst>
          </p:cNvPr>
          <p:cNvSpPr/>
          <p:nvPr/>
        </p:nvSpPr>
        <p:spPr>
          <a:xfrm>
            <a:off x="3780020" y="1645247"/>
            <a:ext cx="4384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7DBB"/>
                </a:solidFill>
                <a:latin typeface="NexusSans"/>
                <a:hlinkClick r:id="rId6" tooltip="Persistent link using digital object identifier"/>
              </a:rPr>
              <a:t>https://doi.org/10.1016/j.nima.2019.162354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FA691-E6E9-A24E-9E58-A378FD61E9A0}"/>
              </a:ext>
            </a:extLst>
          </p:cNvPr>
          <p:cNvSpPr/>
          <p:nvPr/>
        </p:nvSpPr>
        <p:spPr>
          <a:xfrm>
            <a:off x="3780020" y="1349068"/>
            <a:ext cx="395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7DBB"/>
                </a:solidFill>
                <a:latin typeface="NexusSans"/>
                <a:hlinkClick r:id="rId7" tooltip="Go to table of contents for this volume/issue"/>
              </a:rPr>
              <a:t>NIMA Volume 958</a:t>
            </a:r>
            <a:r>
              <a:rPr lang="en-GB" dirty="0">
                <a:solidFill>
                  <a:srgbClr val="2E2E2E"/>
                </a:solidFill>
                <a:latin typeface="NexusSans"/>
              </a:rPr>
              <a:t>, 1 April 2020, 162354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19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F34F-B80B-0E41-A375-B7E48068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Mid-term</a:t>
            </a:r>
            <a:r>
              <a:rPr lang="it-IT" dirty="0"/>
              <a:t> </a:t>
            </a:r>
            <a:r>
              <a:rPr lang="it-IT" dirty="0" err="1"/>
              <a:t>scicom</a:t>
            </a:r>
            <a:r>
              <a:rPr lang="it-IT" dirty="0"/>
              <a:t> </a:t>
            </a:r>
            <a:r>
              <a:rPr lang="it-IT" dirty="0" err="1"/>
              <a:t>plan</a:t>
            </a:r>
            <a:r>
              <a:rPr lang="it-IT" dirty="0"/>
              <a:t> 2020 and COVID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285F7-6960-4448-80DB-A6C3EC64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DEBEB-DC6B-8F4C-BA8C-E7B2F59C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3EB8B12-17EE-3247-9CE0-B1C92CC08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642"/>
            <a:ext cx="9144000" cy="1306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C5738-59DE-2643-BB03-4DF539E7902F}"/>
              </a:ext>
            </a:extLst>
          </p:cNvPr>
          <p:cNvSpPr txBox="1"/>
          <p:nvPr/>
        </p:nvSpPr>
        <p:spPr>
          <a:xfrm>
            <a:off x="10626" y="933609"/>
            <a:ext cx="913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Plan of the last meeting of the </a:t>
            </a:r>
            <a:r>
              <a:rPr lang="it-IT" dirty="0" err="1"/>
              <a:t>SciCom</a:t>
            </a:r>
            <a:endParaRPr lang="it-I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3DED12-3D28-394D-9727-2FB96EB6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0" y="3449297"/>
            <a:ext cx="9144000" cy="3408708"/>
          </a:xfrm>
        </p:spPr>
        <p:txBody>
          <a:bodyPr>
            <a:normAutofit/>
          </a:bodyPr>
          <a:lstStyle/>
          <a:p>
            <a:r>
              <a:rPr lang="en-GB" sz="1800" dirty="0"/>
              <a:t>Original plan</a:t>
            </a:r>
          </a:p>
          <a:p>
            <a:pPr lvl="1"/>
            <a:r>
              <a:rPr lang="en-GB" sz="1600" dirty="0"/>
              <a:t>15-30 April PADME beam commissioning</a:t>
            </a:r>
          </a:p>
          <a:p>
            <a:pPr lvl="1"/>
            <a:r>
              <a:rPr lang="en-GB" sz="1600" dirty="0"/>
              <a:t>Start data taking first week of May</a:t>
            </a:r>
          </a:p>
          <a:p>
            <a:r>
              <a:rPr lang="en-GB" sz="1800" dirty="0">
                <a:solidFill>
                  <a:srgbClr val="FF0000"/>
                </a:solidFill>
              </a:rPr>
              <a:t>Beginning of March COVID-19 emergency started</a:t>
            </a:r>
          </a:p>
          <a:p>
            <a:r>
              <a:rPr lang="en-GB" sz="1800" dirty="0">
                <a:solidFill>
                  <a:srgbClr val="FF9300"/>
                </a:solidFill>
              </a:rPr>
              <a:t>Beginning of May COVID phase II start (~ 60 days complete shutdown)</a:t>
            </a:r>
          </a:p>
          <a:p>
            <a:r>
              <a:rPr lang="en-GB" sz="1800" dirty="0">
                <a:solidFill>
                  <a:srgbClr val="339900"/>
                </a:solidFill>
              </a:rPr>
              <a:t>Normal operating conditions?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43DCD9-C40F-7B4E-94BE-08E9A3CEDA49}"/>
              </a:ext>
            </a:extLst>
          </p:cNvPr>
          <p:cNvCxnSpPr/>
          <p:nvPr/>
        </p:nvCxnSpPr>
        <p:spPr>
          <a:xfrm flipV="1">
            <a:off x="2977115" y="1892598"/>
            <a:ext cx="0" cy="297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9ED4BB-B7EF-E545-B86B-04D16298294F}"/>
              </a:ext>
            </a:extLst>
          </p:cNvPr>
          <p:cNvCxnSpPr/>
          <p:nvPr/>
        </p:nvCxnSpPr>
        <p:spPr>
          <a:xfrm flipV="1">
            <a:off x="5511206" y="2821180"/>
            <a:ext cx="0" cy="29771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27484D-7477-864B-8C39-C2AA52B40407}"/>
              </a:ext>
            </a:extLst>
          </p:cNvPr>
          <p:cNvCxnSpPr/>
          <p:nvPr/>
        </p:nvCxnSpPr>
        <p:spPr>
          <a:xfrm flipV="1">
            <a:off x="7811392" y="2782191"/>
            <a:ext cx="0" cy="297711"/>
          </a:xfrm>
          <a:prstGeom prst="straightConnector1">
            <a:avLst/>
          </a:prstGeom>
          <a:ln>
            <a:solidFill>
              <a:srgbClr val="33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CB83453-7ABA-4F43-99FD-4317E53C30E6}"/>
              </a:ext>
            </a:extLst>
          </p:cNvPr>
          <p:cNvSpPr txBox="1"/>
          <p:nvPr/>
        </p:nvSpPr>
        <p:spPr>
          <a:xfrm>
            <a:off x="7857459" y="2816865"/>
            <a:ext cx="121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339900"/>
                </a:solidFill>
              </a:rPr>
              <a:t>Normal operating conditions??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321D63-582C-A241-BD70-1ADBF446BD32}"/>
              </a:ext>
            </a:extLst>
          </p:cNvPr>
          <p:cNvSpPr/>
          <p:nvPr/>
        </p:nvSpPr>
        <p:spPr>
          <a:xfrm>
            <a:off x="2687492" y="2151357"/>
            <a:ext cx="114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COVID-19</a:t>
            </a:r>
            <a:br>
              <a:rPr lang="en-GB" sz="1200" dirty="0">
                <a:solidFill>
                  <a:srgbClr val="FF0000"/>
                </a:solidFill>
              </a:rPr>
            </a:br>
            <a:r>
              <a:rPr lang="en-GB" sz="1200" dirty="0">
                <a:solidFill>
                  <a:srgbClr val="FF0000"/>
                </a:solidFill>
              </a:rPr>
              <a:t>emergency </a:t>
            </a:r>
            <a:endParaRPr lang="en-GB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C14B16-4DA8-5E44-9CAD-F3B9E6F1BEB2}"/>
              </a:ext>
            </a:extLst>
          </p:cNvPr>
          <p:cNvSpPr/>
          <p:nvPr/>
        </p:nvSpPr>
        <p:spPr>
          <a:xfrm>
            <a:off x="5040350" y="3040521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9300"/>
                </a:solidFill>
              </a:rPr>
              <a:t>COVID-19</a:t>
            </a:r>
            <a:br>
              <a:rPr lang="en-GB" sz="1200" dirty="0">
                <a:solidFill>
                  <a:srgbClr val="FF9300"/>
                </a:solidFill>
              </a:rPr>
            </a:br>
            <a:r>
              <a:rPr lang="en-GB" sz="1200" dirty="0">
                <a:solidFill>
                  <a:srgbClr val="FF9300"/>
                </a:solidFill>
              </a:rPr>
              <a:t>phase II </a:t>
            </a:r>
          </a:p>
        </p:txBody>
      </p:sp>
    </p:spTree>
    <p:extLst>
      <p:ext uri="{BB962C8B-B14F-4D97-AF65-F5344CB8AC3E}">
        <p14:creationId xmlns:p14="http://schemas.microsoft.com/office/powerpoint/2010/main" val="1739893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8E4C-C0DE-1D4E-84DE-5869CCC7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papers in early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E15F3-5CAF-CE4F-B241-4901CA9A0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53290"/>
            <a:ext cx="9144000" cy="5197550"/>
          </a:xfrm>
        </p:spPr>
        <p:txBody>
          <a:bodyPr/>
          <a:lstStyle/>
          <a:p>
            <a:r>
              <a:rPr lang="en-GB" dirty="0"/>
              <a:t>Paper on 2018-2019 data set</a:t>
            </a:r>
          </a:p>
          <a:p>
            <a:pPr lvl="1"/>
            <a:r>
              <a:rPr lang="en-GB" dirty="0"/>
              <a:t>Measurement of the </a:t>
            </a:r>
            <a:r>
              <a:rPr lang="en-GB" dirty="0" err="1"/>
              <a:t>ee</a:t>
            </a:r>
            <a:r>
              <a:rPr lang="en-GB" dirty="0">
                <a:latin typeface="Symbol" pitchFamily="2" charset="2"/>
              </a:rPr>
              <a:t> -&gt; gg</a:t>
            </a:r>
            <a:r>
              <a:rPr lang="en-GB" dirty="0"/>
              <a:t> cross section with the PADME experiment</a:t>
            </a:r>
          </a:p>
          <a:p>
            <a:r>
              <a:rPr lang="en-GB" dirty="0"/>
              <a:t>Phenomenological papers on PADME physics (preparation of RUN II)</a:t>
            </a:r>
          </a:p>
          <a:p>
            <a:pPr lvl="1"/>
            <a:r>
              <a:rPr lang="en-GB" dirty="0"/>
              <a:t>A next to leading order 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>
                <a:latin typeface="Symbol" pitchFamily="2" charset="2"/>
              </a:rPr>
              <a:t>-</a:t>
            </a:r>
            <a:r>
              <a:rPr lang="en-GB" dirty="0"/>
              <a:t> </a:t>
            </a:r>
            <a:r>
              <a:rPr lang="en-GB" dirty="0">
                <a:latin typeface="Symbol" pitchFamily="2" charset="2"/>
              </a:rPr>
              <a:t>-&gt; gg</a:t>
            </a:r>
            <a:r>
              <a:rPr lang="en-GB" dirty="0"/>
              <a:t> generator for the PADME experiment </a:t>
            </a:r>
          </a:p>
          <a:p>
            <a:pPr lvl="1"/>
            <a:r>
              <a:rPr lang="en-GB" dirty="0"/>
              <a:t>PADME  sensitivity to multi-lepton final states</a:t>
            </a:r>
          </a:p>
          <a:p>
            <a:pPr lvl="1"/>
            <a:r>
              <a:rPr lang="en-GB" dirty="0"/>
              <a:t>Searching for ALPs at PADME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7745F-835E-6A4F-AD04-261F2608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113E-C246-2147-B466-E4379BF1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85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3E91-48CF-B045-9AC4-2284A9B4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C58C-C6C1-F641-A5BF-34A265A67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57595"/>
            <a:ext cx="9144000" cy="519755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COVID-19 emergency has significantly delayed the expected restart of the experiment data taking </a:t>
            </a:r>
            <a:r>
              <a:rPr lang="en-GB" dirty="0" err="1"/>
              <a:t>wrt</a:t>
            </a:r>
            <a:r>
              <a:rPr lang="en-GB" dirty="0"/>
              <a:t> to last mid-term meeting plan.</a:t>
            </a:r>
          </a:p>
          <a:p>
            <a:r>
              <a:rPr lang="en-GB" dirty="0"/>
              <a:t>The PADME restart program has been established</a:t>
            </a:r>
          </a:p>
          <a:p>
            <a:pPr lvl="1"/>
            <a:r>
              <a:rPr lang="en-GB" dirty="0"/>
              <a:t>Hardware fixes and small upgrade are foreseen in May to mid June</a:t>
            </a:r>
          </a:p>
          <a:p>
            <a:r>
              <a:rPr lang="en-GB" dirty="0"/>
              <a:t>First sample of 5000 clean </a:t>
            </a:r>
            <a:r>
              <a:rPr lang="en-GB" dirty="0" err="1"/>
              <a:t>ee</a:t>
            </a:r>
            <a:r>
              <a:rPr lang="en-GB" dirty="0"/>
              <a:t>-&gt;</a:t>
            </a:r>
            <a:r>
              <a:rPr lang="en-GB" dirty="0">
                <a:latin typeface="Symbol" pitchFamily="2" charset="2"/>
              </a:rPr>
              <a:t>gg </a:t>
            </a:r>
            <a:r>
              <a:rPr lang="en-GB" dirty="0"/>
              <a:t>candidate identified</a:t>
            </a:r>
          </a:p>
          <a:p>
            <a:pPr lvl="1"/>
            <a:r>
              <a:rPr lang="en-GB" dirty="0"/>
              <a:t>Working hard to improve Data-MC comparisons to extract acceptance </a:t>
            </a:r>
            <a:endParaRPr lang="en-GB" dirty="0">
              <a:latin typeface="Symbol" pitchFamily="2" charset="2"/>
            </a:endParaRPr>
          </a:p>
          <a:p>
            <a:pPr lvl="1"/>
            <a:r>
              <a:rPr lang="en-GB" dirty="0"/>
              <a:t>Next-to-leading order generator obtained</a:t>
            </a:r>
          </a:p>
          <a:p>
            <a:r>
              <a:rPr lang="en-GB" dirty="0"/>
              <a:t>First solid evidence of the Bremsstrahlung process has been extracted</a:t>
            </a:r>
          </a:p>
          <a:p>
            <a:r>
              <a:rPr lang="en-GB" dirty="0"/>
              <a:t>Beam expected for beginning of July</a:t>
            </a:r>
          </a:p>
          <a:p>
            <a:pPr lvl="1"/>
            <a:r>
              <a:rPr lang="en-GB" b="1" dirty="0"/>
              <a:t>2 month of physics-grade data </a:t>
            </a:r>
            <a:r>
              <a:rPr lang="en-GB" dirty="0"/>
              <a:t>are expected to be delivered to PADME by the end of the 2020.</a:t>
            </a:r>
          </a:p>
          <a:p>
            <a:r>
              <a:rPr lang="en-GB" dirty="0"/>
              <a:t>Data reconstruction quality much higher </a:t>
            </a:r>
            <a:r>
              <a:rPr lang="en-GB" dirty="0" err="1"/>
              <a:t>wrt</a:t>
            </a:r>
            <a:r>
              <a:rPr lang="en-GB" dirty="0"/>
              <a:t> to RUN1- will allow </a:t>
            </a:r>
            <a:r>
              <a:rPr lang="en-GB" b="1" dirty="0"/>
              <a:t>faster</a:t>
            </a:r>
            <a:r>
              <a:rPr lang="en-GB" dirty="0"/>
              <a:t> and better </a:t>
            </a:r>
            <a:r>
              <a:rPr lang="en-GB" b="1" dirty="0"/>
              <a:t>feedback</a:t>
            </a:r>
            <a:r>
              <a:rPr lang="en-GB" dirty="0"/>
              <a:t> in the beam commissioning phase.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27DB3-2C95-E249-9740-97CC4C7C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9E3A9-C5BE-F64D-BEF2-1F0AAD2B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26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D2D88-C3FD-A145-BFD5-ED180D608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E6428-D274-4440-8E57-72E188F4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231DDB-E1B9-E646-8266-8FF978548E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10465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ea typeface="华文宋体"/>
                <a:cs typeface="Brush Script MT Italic"/>
              </a:rPr>
              <a:t>SHERPA</a:t>
            </a:r>
            <a:r>
              <a:rPr lang="en-US" sz="3200" b="1" i="1" dirty="0">
                <a:cs typeface="Brush Script MT Italic"/>
              </a:rPr>
              <a:t> </a:t>
            </a:r>
            <a:br>
              <a:rPr lang="en-US" sz="5400" b="1" i="1" dirty="0">
                <a:cs typeface="Brush Script MT Italic"/>
              </a:rPr>
            </a:br>
            <a:r>
              <a:rPr lang="en-US" sz="2400" i="1" dirty="0">
                <a:cs typeface="Brush Script MT Italic"/>
              </a:rPr>
              <a:t>“</a:t>
            </a:r>
            <a:r>
              <a:rPr lang="en-US" sz="2000" i="1" dirty="0">
                <a:cs typeface="Brush Script MT Italic"/>
              </a:rPr>
              <a:t>Slow High-efficiency Extraction from Ring Positron Accelerator”</a:t>
            </a:r>
            <a:r>
              <a:rPr lang="en-US" sz="2400" i="1" dirty="0">
                <a:cs typeface="Brush Script MT Italic"/>
              </a:rPr>
              <a:t> </a:t>
            </a:r>
            <a:br>
              <a:rPr lang="en-US" sz="3200" dirty="0"/>
            </a:br>
            <a:r>
              <a:rPr lang="en-US" sz="1600" dirty="0"/>
              <a:t>CSN5 grant, P.I.: Marco </a:t>
            </a:r>
            <a:r>
              <a:rPr lang="en-US" sz="1600" dirty="0" err="1"/>
              <a:t>Garattini</a:t>
            </a:r>
            <a:r>
              <a:rPr lang="en-US" sz="1600" dirty="0"/>
              <a:t> (LNF-INFN)</a:t>
            </a:r>
            <a:endParaRPr lang="en-US" sz="1600" i="1" dirty="0"/>
          </a:p>
        </p:txBody>
      </p:sp>
      <p:pic>
        <p:nvPicPr>
          <p:cNvPr id="8" name="Picture 7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6" y="5550101"/>
            <a:ext cx="1196396" cy="10749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BC3DB7-2EFF-1C4A-AC5D-5FAC928C5C45}"/>
              </a:ext>
            </a:extLst>
          </p:cNvPr>
          <p:cNvSpPr/>
          <p:nvPr/>
        </p:nvSpPr>
        <p:spPr>
          <a:xfrm>
            <a:off x="0" y="1211121"/>
            <a:ext cx="9144000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R&amp;D study to extract a high-quality </a:t>
            </a:r>
            <a:r>
              <a:rPr lang="en-US" sz="2000" i="1" dirty="0"/>
              <a:t>e</a:t>
            </a:r>
            <a:r>
              <a:rPr lang="en-US" sz="2000" i="1" baseline="30000" dirty="0"/>
              <a:t>+</a:t>
            </a:r>
            <a:r>
              <a:rPr lang="en-US" sz="2000" i="1" dirty="0"/>
              <a:t> </a:t>
            </a:r>
            <a:r>
              <a:rPr lang="en-US" sz="2000" dirty="0"/>
              <a:t>beam from the DAΦNE ring</a:t>
            </a:r>
          </a:p>
          <a:p>
            <a:pPr algn="ctr"/>
            <a:r>
              <a:rPr lang="en-US" sz="2000" b="1" dirty="0"/>
              <a:t>The idea is to use a bent crystal to steer the positron beam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8E440-349B-334F-B83B-A4FFC992B8F4}"/>
              </a:ext>
            </a:extLst>
          </p:cNvPr>
          <p:cNvSpPr txBox="1"/>
          <p:nvPr/>
        </p:nvSpPr>
        <p:spPr>
          <a:xfrm>
            <a:off x="4271242" y="4045830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1E67E-5AE4-F644-A160-334E4B7950E2}"/>
              </a:ext>
            </a:extLst>
          </p:cNvPr>
          <p:cNvSpPr txBox="1"/>
          <p:nvPr/>
        </p:nvSpPr>
        <p:spPr>
          <a:xfrm>
            <a:off x="5307539" y="3785866"/>
            <a:ext cx="367440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Current BTF spill parameters: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Energy spread: </a:t>
            </a:r>
            <a:r>
              <a:rPr lang="en-US" sz="1600" dirty="0" err="1"/>
              <a:t>Δp</a:t>
            </a:r>
            <a:r>
              <a:rPr lang="en-US" sz="1600" dirty="0"/>
              <a:t>/p &lt; 0.5 x 10</a:t>
            </a:r>
            <a:r>
              <a:rPr lang="en-US" sz="1600" baseline="30000" dirty="0"/>
              <a:t>-2</a:t>
            </a:r>
          </a:p>
          <a:p>
            <a:pPr marL="342900" lvl="1" indent="-342900">
              <a:buFontTx/>
              <a:buChar char="-"/>
            </a:pPr>
            <a:r>
              <a:rPr lang="en-US" sz="1600" dirty="0" err="1"/>
              <a:t>Emittance</a:t>
            </a:r>
            <a:r>
              <a:rPr lang="en-US" sz="1600" dirty="0"/>
              <a:t>: </a:t>
            </a:r>
            <a:r>
              <a:rPr lang="en-US" sz="1600" dirty="0" err="1"/>
              <a:t>ε</a:t>
            </a:r>
            <a:r>
              <a:rPr lang="en-US" sz="1600" dirty="0"/>
              <a:t> &lt; 10</a:t>
            </a:r>
            <a:r>
              <a:rPr lang="en-US" sz="1600" baseline="30000" dirty="0"/>
              <a:t>-5 </a:t>
            </a:r>
            <a:r>
              <a:rPr lang="en-US" sz="1600" dirty="0" err="1"/>
              <a:t>rad⋅m</a:t>
            </a:r>
            <a:endParaRPr lang="en-US" sz="1600" dirty="0"/>
          </a:p>
          <a:p>
            <a:pPr marL="342900" lvl="1" indent="-342900">
              <a:buFontTx/>
              <a:buChar char="-"/>
            </a:pPr>
            <a:r>
              <a:rPr lang="en-US" sz="1600" b="1" dirty="0"/>
              <a:t>Length: </a:t>
            </a:r>
            <a:r>
              <a:rPr lang="en-US" sz="1600" b="1" dirty="0" err="1"/>
              <a:t>Δt</a:t>
            </a:r>
            <a:r>
              <a:rPr lang="en-US" sz="1600" b="1" dirty="0"/>
              <a:t> &lt; 200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C406B-0A01-D848-BA10-E487E4D38F06}"/>
              </a:ext>
            </a:extLst>
          </p:cNvPr>
          <p:cNvSpPr txBox="1"/>
          <p:nvPr/>
        </p:nvSpPr>
        <p:spPr>
          <a:xfrm>
            <a:off x="899353" y="3764138"/>
            <a:ext cx="318067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Target spill parameters: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Energy spread: </a:t>
            </a:r>
            <a:r>
              <a:rPr lang="en-US" sz="1600" dirty="0" err="1"/>
              <a:t>Δp</a:t>
            </a:r>
            <a:r>
              <a:rPr lang="en-US" sz="1600" dirty="0"/>
              <a:t>/p &lt; 10</a:t>
            </a:r>
            <a:r>
              <a:rPr lang="en-US" sz="1600" baseline="30000" dirty="0"/>
              <a:t>-3</a:t>
            </a:r>
          </a:p>
          <a:p>
            <a:pPr marL="342900" indent="-342900">
              <a:buFontTx/>
              <a:buChar char="-"/>
            </a:pPr>
            <a:r>
              <a:rPr lang="en-US" sz="1600" dirty="0" err="1"/>
              <a:t>Emittance</a:t>
            </a:r>
            <a:r>
              <a:rPr lang="en-US" sz="1600" dirty="0"/>
              <a:t>: </a:t>
            </a:r>
            <a:r>
              <a:rPr lang="en-US" sz="1600" dirty="0" err="1"/>
              <a:t>ε</a:t>
            </a:r>
            <a:r>
              <a:rPr lang="en-US" sz="1600" dirty="0"/>
              <a:t> &lt; 10</a:t>
            </a:r>
            <a:r>
              <a:rPr lang="en-US" sz="1600" baseline="30000" dirty="0"/>
              <a:t>-6 </a:t>
            </a:r>
            <a:r>
              <a:rPr lang="en-US" sz="1600" dirty="0" err="1"/>
              <a:t>rad⋅m</a:t>
            </a:r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1600" b="1" dirty="0"/>
              <a:t>Length: </a:t>
            </a:r>
            <a:r>
              <a:rPr lang="en-US" sz="1600" b="1" dirty="0" err="1"/>
              <a:t>ms</a:t>
            </a:r>
            <a:r>
              <a:rPr lang="en-US" sz="1600" b="1" dirty="0"/>
              <a:t> &lt; </a:t>
            </a:r>
            <a:r>
              <a:rPr lang="en-US" sz="1600" b="1" dirty="0" err="1"/>
              <a:t>Δt</a:t>
            </a:r>
            <a:r>
              <a:rPr lang="en-US" sz="1600" b="1" dirty="0"/>
              <a:t> &lt; 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B7EC54-D351-AA43-8A93-829B10104ADA}"/>
              </a:ext>
            </a:extLst>
          </p:cNvPr>
          <p:cNvGrpSpPr/>
          <p:nvPr/>
        </p:nvGrpSpPr>
        <p:grpSpPr>
          <a:xfrm>
            <a:off x="472378" y="2367972"/>
            <a:ext cx="8217720" cy="1369254"/>
            <a:chOff x="344782" y="3113156"/>
            <a:chExt cx="8217720" cy="1369254"/>
          </a:xfrm>
        </p:grpSpPr>
        <p:pic>
          <p:nvPicPr>
            <p:cNvPr id="14" name="Picture 13" descr="full_CH.pdf">
              <a:extLst>
                <a:ext uri="{FF2B5EF4-FFF2-40B4-BE49-F238E27FC236}">
                  <a16:creationId xmlns:a16="http://schemas.microsoft.com/office/drawing/2014/main" id="{BF10616E-32B2-4E4C-B9D6-73846245B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9038" y="3248328"/>
              <a:ext cx="2043464" cy="11702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893F92-1589-6341-8958-448C16E25970}"/>
                </a:ext>
              </a:extLst>
            </p:cNvPr>
            <p:cNvSpPr txBox="1"/>
            <p:nvPr/>
          </p:nvSpPr>
          <p:spPr>
            <a:xfrm>
              <a:off x="4207119" y="3113156"/>
              <a:ext cx="16435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accent2"/>
                  </a:solidFill>
                </a:rPr>
                <a:t>Channeling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359387-3500-AC43-BC4D-E50669B1281C}"/>
                </a:ext>
              </a:extLst>
            </p:cNvPr>
            <p:cNvGrpSpPr/>
            <p:nvPr/>
          </p:nvGrpSpPr>
          <p:grpSpPr>
            <a:xfrm>
              <a:off x="344782" y="3300174"/>
              <a:ext cx="3011685" cy="1182236"/>
              <a:chOff x="5816600" y="2091127"/>
              <a:chExt cx="3011685" cy="118223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7A86F27-3145-E94B-BE2F-39F93CABFEE0}"/>
                  </a:ext>
                </a:extLst>
              </p:cNvPr>
              <p:cNvSpPr/>
              <p:nvPr/>
            </p:nvSpPr>
            <p:spPr>
              <a:xfrm>
                <a:off x="5854700" y="2120900"/>
                <a:ext cx="914400" cy="914400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9C7B0DAF-8455-5B4B-A5C2-3EECFE6D2E4A}"/>
                  </a:ext>
                </a:extLst>
              </p:cNvPr>
              <p:cNvSpPr/>
              <p:nvPr/>
            </p:nvSpPr>
            <p:spPr>
              <a:xfrm rot="1623994">
                <a:off x="6501331" y="2797235"/>
                <a:ext cx="529590" cy="476128"/>
              </a:xfrm>
              <a:prstGeom prst="blockArc">
                <a:avLst>
                  <a:gd name="adj1" fmla="val 10800000"/>
                  <a:gd name="adj2" fmla="val 16246785"/>
                  <a:gd name="adj3" fmla="val 26493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3C48BF8-7B1F-EB4F-AA3C-BAFC71E5EC3D}"/>
                  </a:ext>
                </a:extLst>
              </p:cNvPr>
              <p:cNvCxnSpPr/>
              <p:nvPr/>
            </p:nvCxnSpPr>
            <p:spPr>
              <a:xfrm>
                <a:off x="6870700" y="2895600"/>
                <a:ext cx="1093357" cy="17780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AC16F5-8D1D-3746-9952-AACC9BD55AB2}"/>
                  </a:ext>
                </a:extLst>
              </p:cNvPr>
              <p:cNvSpPr txBox="1"/>
              <p:nvPr/>
            </p:nvSpPr>
            <p:spPr>
              <a:xfrm>
                <a:off x="7642258" y="2665968"/>
                <a:ext cx="4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</a:rPr>
                  <a:t>e</a:t>
                </a:r>
                <a:r>
                  <a:rPr lang="en-US" i="1" baseline="300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EC29E8-F7A3-364C-B66D-96E15A5C6512}"/>
                  </a:ext>
                </a:extLst>
              </p:cNvPr>
              <p:cNvSpPr txBox="1"/>
              <p:nvPr/>
            </p:nvSpPr>
            <p:spPr>
              <a:xfrm>
                <a:off x="5816600" y="2383077"/>
                <a:ext cx="1010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DAΦNE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E6743A-4157-8E4C-AC8D-5B8437FF694F}"/>
                  </a:ext>
                </a:extLst>
              </p:cNvPr>
              <p:cNvSpPr txBox="1"/>
              <p:nvPr/>
            </p:nvSpPr>
            <p:spPr>
              <a:xfrm>
                <a:off x="8054624" y="2850634"/>
                <a:ext cx="620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BTF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218381-B753-FA43-A54B-A829918C8B42}"/>
                  </a:ext>
                </a:extLst>
              </p:cNvPr>
              <p:cNvSpPr txBox="1"/>
              <p:nvPr/>
            </p:nvSpPr>
            <p:spPr>
              <a:xfrm>
                <a:off x="7437722" y="2091127"/>
                <a:ext cx="1390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Bent crystal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59D44CB-68CE-5743-B111-37D4D4CE95B2}"/>
                  </a:ext>
                </a:extLst>
              </p:cNvPr>
              <p:cNvCxnSpPr/>
              <p:nvPr/>
            </p:nvCxnSpPr>
            <p:spPr>
              <a:xfrm flipH="1">
                <a:off x="6769100" y="2383077"/>
                <a:ext cx="720994" cy="467557"/>
              </a:xfrm>
              <a:prstGeom prst="straightConnector1">
                <a:avLst/>
              </a:prstGeom>
              <a:ln w="6350" cmpd="sng">
                <a:solidFill>
                  <a:schemeClr val="bg2">
                    <a:lumMod val="1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4" descr="chan">
              <a:extLst>
                <a:ext uri="{FF2B5EF4-FFF2-40B4-BE49-F238E27FC236}">
                  <a16:creationId xmlns:a16="http://schemas.microsoft.com/office/drawing/2014/main" id="{35C554B6-E2E0-924C-8590-6965C7DD13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2810" y="3470816"/>
              <a:ext cx="1217816" cy="773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916CF60-7121-414A-B6B7-51F83E52B011}"/>
              </a:ext>
            </a:extLst>
          </p:cNvPr>
          <p:cNvSpPr/>
          <p:nvPr/>
        </p:nvSpPr>
        <p:spPr>
          <a:xfrm>
            <a:off x="0" y="4891751"/>
            <a:ext cx="9140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With the SHERPA beam, </a:t>
            </a:r>
            <a:r>
              <a:rPr lang="en-US" b="1" dirty="0">
                <a:latin typeface="Arial Black"/>
                <a:cs typeface="Arial Black"/>
              </a:rPr>
              <a:t>PADME</a:t>
            </a:r>
            <a:r>
              <a:rPr lang="en-US" dirty="0"/>
              <a:t> could increase the statistics by a </a:t>
            </a:r>
            <a:r>
              <a:rPr lang="en-US" b="1" dirty="0"/>
              <a:t>factor 10</a:t>
            </a:r>
            <a:r>
              <a:rPr lang="en-US" b="1" baseline="30000" dirty="0"/>
              <a:t>4</a:t>
            </a:r>
            <a:r>
              <a:rPr lang="en-US" b="1" dirty="0"/>
              <a:t> </a:t>
            </a:r>
            <a:r>
              <a:rPr lang="en-US" dirty="0"/>
              <a:t>and its sensitivity by a </a:t>
            </a:r>
            <a:r>
              <a:rPr lang="en-US" b="1" dirty="0"/>
              <a:t>factor ~10</a:t>
            </a:r>
            <a:r>
              <a:rPr lang="en-US" b="1" baseline="30000" dirty="0"/>
              <a:t>2</a:t>
            </a:r>
            <a:r>
              <a:rPr lang="en-US" dirty="0"/>
              <a:t>, largely extending the discovery potential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A0DF8-6861-3B48-854D-5C569F1A2813}"/>
              </a:ext>
            </a:extLst>
          </p:cNvPr>
          <p:cNvSpPr txBox="1"/>
          <p:nvPr/>
        </p:nvSpPr>
        <p:spPr>
          <a:xfrm>
            <a:off x="804461" y="5786986"/>
            <a:ext cx="686390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2 year grant (120K) by CSN5 to realize a proof of principle and a realistic design</a:t>
            </a:r>
          </a:p>
        </p:txBody>
      </p:sp>
    </p:spTree>
    <p:extLst>
      <p:ext uri="{BB962C8B-B14F-4D97-AF65-F5344CB8AC3E}">
        <p14:creationId xmlns:p14="http://schemas.microsoft.com/office/powerpoint/2010/main" val="225148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15AB-DFA2-8341-8833-AFDAA3F4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9750"/>
            <a:ext cx="9144000" cy="914400"/>
          </a:xfrm>
        </p:spPr>
        <p:txBody>
          <a:bodyPr/>
          <a:lstStyle/>
          <a:p>
            <a:r>
              <a:rPr lang="it-IT" dirty="0"/>
              <a:t>backup </a:t>
            </a:r>
            <a:r>
              <a:rPr lang="it-IT" dirty="0" err="1"/>
              <a:t>slides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CD9A7-ACBB-594C-8410-C53CE9CA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448AD-6078-DA46-9EB6-87891801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0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98F8-6013-B746-92A3-5F15E774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A’ visible decays at PADME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B6CC9-C221-AC44-B5E0-92EBCA449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600F2-0071-7C4E-ABB2-B9F157A0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4D418-8198-B349-BC31-80A7170E1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" t="2612" r="6093" b="60781"/>
          <a:stretch/>
        </p:blipFill>
        <p:spPr>
          <a:xfrm>
            <a:off x="490003" y="938640"/>
            <a:ext cx="2137341" cy="1288301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718D6851-7E6F-ED49-A4BF-1CF3CF5CE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847913"/>
              </p:ext>
            </p:extLst>
          </p:nvPr>
        </p:nvGraphicFramePr>
        <p:xfrm>
          <a:off x="0" y="2396843"/>
          <a:ext cx="914400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09284">
                  <a:extLst>
                    <a:ext uri="{9D8B030D-6E8A-4147-A177-3AD203B41FA5}">
                      <a16:colId xmlns:a16="http://schemas.microsoft.com/office/drawing/2014/main" val="2527993135"/>
                    </a:ext>
                  </a:extLst>
                </a:gridCol>
                <a:gridCol w="882502">
                  <a:extLst>
                    <a:ext uri="{9D8B030D-6E8A-4147-A177-3AD203B41FA5}">
                      <a16:colId xmlns:a16="http://schemas.microsoft.com/office/drawing/2014/main" val="3298119751"/>
                    </a:ext>
                  </a:extLst>
                </a:gridCol>
                <a:gridCol w="467833">
                  <a:extLst>
                    <a:ext uri="{9D8B030D-6E8A-4147-A177-3AD203B41FA5}">
                      <a16:colId xmlns:a16="http://schemas.microsoft.com/office/drawing/2014/main" val="2996009995"/>
                    </a:ext>
                  </a:extLst>
                </a:gridCol>
                <a:gridCol w="1084521">
                  <a:extLst>
                    <a:ext uri="{9D8B030D-6E8A-4147-A177-3AD203B41FA5}">
                      <a16:colId xmlns:a16="http://schemas.microsoft.com/office/drawing/2014/main" val="3614894010"/>
                    </a:ext>
                  </a:extLst>
                </a:gridCol>
                <a:gridCol w="1233376">
                  <a:extLst>
                    <a:ext uri="{9D8B030D-6E8A-4147-A177-3AD203B41FA5}">
                      <a16:colId xmlns:a16="http://schemas.microsoft.com/office/drawing/2014/main" val="3781150791"/>
                    </a:ext>
                  </a:extLst>
                </a:gridCol>
                <a:gridCol w="1606314">
                  <a:extLst>
                    <a:ext uri="{9D8B030D-6E8A-4147-A177-3AD203B41FA5}">
                      <a16:colId xmlns:a16="http://schemas.microsoft.com/office/drawing/2014/main" val="173229104"/>
                    </a:ext>
                  </a:extLst>
                </a:gridCol>
                <a:gridCol w="1360170">
                  <a:extLst>
                    <a:ext uri="{9D8B030D-6E8A-4147-A177-3AD203B41FA5}">
                      <a16:colId xmlns:a16="http://schemas.microsoft.com/office/drawing/2014/main" val="1763130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Process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Name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a</a:t>
                      </a:r>
                      <a:r>
                        <a:rPr lang="it-IT" sz="1600" baseline="30000" dirty="0" err="1"/>
                        <a:t>X</a:t>
                      </a:r>
                      <a:endParaRPr lang="it-IT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Fin.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Main</a:t>
                      </a:r>
                      <a:r>
                        <a:rPr lang="it-IT" sz="1600" dirty="0"/>
                        <a:t> 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Sens</a:t>
                      </a:r>
                      <a:r>
                        <a:rPr lang="it-IT" sz="1600" dirty="0"/>
                        <a:t>. Est.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818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1.e</a:t>
                      </a:r>
                      <a:r>
                        <a:rPr lang="it-IT" sz="1600" baseline="30000" dirty="0"/>
                        <a:t>+</a:t>
                      </a:r>
                      <a:r>
                        <a:rPr lang="it-IT" sz="1600" dirty="0"/>
                        <a:t>N</a:t>
                      </a:r>
                      <a:r>
                        <a:rPr lang="it-IT" sz="1600" dirty="0">
                          <a:sym typeface="Wingdings" pitchFamily="2" charset="2"/>
                        </a:rPr>
                        <a:t>→e</a:t>
                      </a:r>
                      <a:r>
                        <a:rPr lang="it-IT" sz="1600" baseline="30000" dirty="0">
                          <a:sym typeface="Wingdings" pitchFamily="2" charset="2"/>
                        </a:rPr>
                        <a:t>+</a:t>
                      </a:r>
                      <a:r>
                        <a:rPr lang="it-IT" sz="1600" dirty="0">
                          <a:sym typeface="Wingdings" pitchFamily="2" charset="2"/>
                        </a:rPr>
                        <a:t>NA’→e</a:t>
                      </a:r>
                      <a:r>
                        <a:rPr lang="it-IT" sz="1600" baseline="30000" dirty="0">
                          <a:sym typeface="Wingdings" pitchFamily="2" charset="2"/>
                        </a:rPr>
                        <a:t>+</a:t>
                      </a:r>
                      <a:r>
                        <a:rPr lang="it-IT" sz="1600" dirty="0">
                          <a:sym typeface="Wingdings" pitchFamily="2" charset="2"/>
                        </a:rPr>
                        <a:t>Ne</a:t>
                      </a:r>
                      <a:r>
                        <a:rPr lang="it-IT" sz="1600" baseline="30000" dirty="0">
                          <a:sym typeface="Wingdings" pitchFamily="2" charset="2"/>
                        </a:rPr>
                        <a:t>+</a:t>
                      </a:r>
                      <a:r>
                        <a:rPr lang="it-IT" sz="1600" dirty="0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>
                          <a:latin typeface="Symbol" pitchFamily="2" charset="2"/>
                          <a:sym typeface="Wingdings" pitchFamily="2" charset="2"/>
                        </a:rPr>
                        <a:t>-</a:t>
                      </a:r>
                      <a:endParaRPr lang="it-IT" sz="1600" baseline="300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A’-</a:t>
                      </a:r>
                      <a:r>
                        <a:rPr lang="it-IT" sz="1600" dirty="0" err="1"/>
                        <a:t>stra</a:t>
                      </a:r>
                      <a:r>
                        <a:rPr lang="it-IT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e</a:t>
                      </a:r>
                      <a:r>
                        <a:rPr lang="it-IT" sz="1600" baseline="30000" dirty="0" err="1"/>
                        <a:t>+</a:t>
                      </a:r>
                      <a:r>
                        <a:rPr lang="it-IT" sz="1600" dirty="0" err="1"/>
                        <a:t>e</a:t>
                      </a:r>
                      <a:r>
                        <a:rPr lang="it-IT" sz="1600" baseline="30000" dirty="0" err="1"/>
                        <a:t>+</a:t>
                      </a:r>
                      <a:r>
                        <a:rPr lang="it-IT" sz="1600" dirty="0" err="1"/>
                        <a:t>e</a:t>
                      </a:r>
                      <a:r>
                        <a:rPr lang="it-IT" sz="1600" baseline="30000" dirty="0"/>
                        <a:t>-</a:t>
                      </a:r>
                      <a:endParaRPr lang="it-IT" sz="1600" baseline="300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Vetos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PileUp+Trident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None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82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2.e</a:t>
                      </a:r>
                      <a:r>
                        <a:rPr lang="it-IT" sz="1600" baseline="30000" dirty="0"/>
                        <a:t>+</a:t>
                      </a:r>
                      <a:r>
                        <a:rPr lang="it-IT" sz="1600" dirty="0"/>
                        <a:t>e</a:t>
                      </a:r>
                      <a:r>
                        <a:rPr lang="it-IT" sz="1600" baseline="30000" dirty="0">
                          <a:latin typeface="Symbol" pitchFamily="2" charset="2"/>
                        </a:rPr>
                        <a:t>-</a:t>
                      </a:r>
                      <a:r>
                        <a:rPr lang="it-IT" sz="1600" dirty="0">
                          <a:sym typeface="Wingdings" pitchFamily="2" charset="2"/>
                        </a:rPr>
                        <a:t>→</a:t>
                      </a:r>
                      <a:r>
                        <a:rPr lang="it-IT" sz="1600" dirty="0" err="1">
                          <a:latin typeface="Symbol" pitchFamily="2" charset="2"/>
                          <a:sym typeface="Wingdings" pitchFamily="2" charset="2"/>
                        </a:rPr>
                        <a:t>g</a:t>
                      </a:r>
                      <a:r>
                        <a:rPr lang="it-IT" sz="1600" dirty="0" err="1">
                          <a:sym typeface="Wingdings" pitchFamily="2" charset="2"/>
                        </a:rPr>
                        <a:t>A</a:t>
                      </a:r>
                      <a:r>
                        <a:rPr lang="it-IT" sz="1600" dirty="0">
                          <a:sym typeface="Wingdings" pitchFamily="2" charset="2"/>
                        </a:rPr>
                        <a:t>’→</a:t>
                      </a:r>
                      <a:r>
                        <a:rPr lang="it-IT" sz="1600" dirty="0" err="1">
                          <a:latin typeface="Symbol" pitchFamily="2" charset="2"/>
                          <a:sym typeface="Wingdings" pitchFamily="2" charset="2"/>
                        </a:rPr>
                        <a:t>g</a:t>
                      </a:r>
                      <a:r>
                        <a:rPr lang="it-IT" sz="1600" dirty="0" err="1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 err="1">
                          <a:sym typeface="Wingdings" pitchFamily="2" charset="2"/>
                        </a:rPr>
                        <a:t>+</a:t>
                      </a:r>
                      <a:r>
                        <a:rPr lang="it-IT" sz="1600" dirty="0" err="1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>
                          <a:latin typeface="Symbol" pitchFamily="2" charset="2"/>
                          <a:sym typeface="Wingdings" pitchFamily="2" charset="2"/>
                        </a:rPr>
                        <a:t>-</a:t>
                      </a:r>
                      <a:endParaRPr lang="it-IT" sz="1600" baseline="300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</a:t>
                      </a:r>
                      <a:r>
                        <a:rPr lang="it-IT" sz="1600" dirty="0">
                          <a:latin typeface="Symbol" pitchFamily="2" charset="2"/>
                        </a:rPr>
                        <a:t>g</a:t>
                      </a:r>
                      <a:r>
                        <a:rPr lang="it-IT" sz="1600" dirty="0"/>
                        <a:t>-ann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>
                          <a:latin typeface="Symbol" pitchFamily="2" charset="2"/>
                          <a:sym typeface="Wingdings" pitchFamily="2" charset="2"/>
                        </a:rPr>
                        <a:t>g</a:t>
                      </a:r>
                      <a:r>
                        <a:rPr lang="it-IT" sz="1600" dirty="0" err="1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 err="1">
                          <a:sym typeface="Wingdings" pitchFamily="2" charset="2"/>
                        </a:rPr>
                        <a:t>+</a:t>
                      </a:r>
                      <a:r>
                        <a:rPr lang="it-IT" sz="1600" dirty="0" err="1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>
                          <a:sym typeface="Wingdings" pitchFamily="2" charset="2"/>
                        </a:rPr>
                        <a:t>-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Ecal+Veto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Rad-BhaBha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dirty="0"/>
                    </a:p>
                  </a:txBody>
                  <a:tcPr>
                    <a:solidFill>
                      <a:srgbClr val="33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995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3.e</a:t>
                      </a:r>
                      <a:r>
                        <a:rPr lang="it-IT" sz="1600" baseline="30000" dirty="0"/>
                        <a:t>+</a:t>
                      </a:r>
                      <a:r>
                        <a:rPr lang="it-IT" sz="1600" dirty="0"/>
                        <a:t>e</a:t>
                      </a:r>
                      <a:r>
                        <a:rPr lang="it-IT" sz="1600" baseline="30000" dirty="0"/>
                        <a:t>-</a:t>
                      </a:r>
                      <a:r>
                        <a:rPr lang="it-IT" sz="1600" dirty="0">
                          <a:sym typeface="Wingdings" pitchFamily="2" charset="2"/>
                        </a:rPr>
                        <a:t>→A’→</a:t>
                      </a:r>
                      <a:r>
                        <a:rPr lang="it-IT" sz="1600" dirty="0" err="1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 err="1">
                          <a:sym typeface="Wingdings" pitchFamily="2" charset="2"/>
                        </a:rPr>
                        <a:t>+</a:t>
                      </a:r>
                      <a:r>
                        <a:rPr lang="it-IT" sz="1600" dirty="0" err="1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>
                          <a:sym typeface="Wingdings" pitchFamily="2" charset="2"/>
                        </a:rPr>
                        <a:t>-</a:t>
                      </a:r>
                      <a:endParaRPr lang="it-IT" sz="1600" baseline="300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Res.an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 err="1">
                          <a:sym typeface="Wingdings" pitchFamily="2" charset="2"/>
                        </a:rPr>
                        <a:t>+</a:t>
                      </a:r>
                      <a:r>
                        <a:rPr lang="it-IT" sz="1600" dirty="0" err="1">
                          <a:sym typeface="Wingdings" pitchFamily="2" charset="2"/>
                        </a:rPr>
                        <a:t>e</a:t>
                      </a:r>
                      <a:r>
                        <a:rPr lang="it-IT" sz="1600" baseline="30000" dirty="0">
                          <a:sym typeface="Wingdings" pitchFamily="2" charset="2"/>
                        </a:rPr>
                        <a:t>-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Vetos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BhaBha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X </a:t>
                      </a:r>
                      <a:r>
                        <a:rPr lang="it-IT" sz="1600" dirty="0" err="1"/>
                        <a:t>boson</a:t>
                      </a:r>
                      <a:endParaRPr lang="it-IT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274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D2BB44E-C0E1-4446-BF31-086FB5246121}"/>
              </a:ext>
            </a:extLst>
          </p:cNvPr>
          <p:cNvSpPr txBox="1"/>
          <p:nvPr/>
        </p:nvSpPr>
        <p:spPr>
          <a:xfrm>
            <a:off x="0" y="3949348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b="1" dirty="0">
                <a:solidFill>
                  <a:schemeClr val="accent2"/>
                </a:solidFill>
              </a:rPr>
              <a:t>A-</a:t>
            </a:r>
            <a:r>
              <a:rPr lang="en-GB" sz="1600" b="1" dirty="0" err="1">
                <a:solidFill>
                  <a:schemeClr val="accent2"/>
                </a:solidFill>
              </a:rPr>
              <a:t>stra</a:t>
            </a:r>
            <a:r>
              <a:rPr lang="en-GB" sz="1600" b="1" dirty="0">
                <a:solidFill>
                  <a:schemeClr val="accent2"/>
                </a:solidFill>
              </a:rPr>
              <a:t>.:</a:t>
            </a:r>
            <a:r>
              <a:rPr lang="en-GB" sz="1600" dirty="0">
                <a:solidFill>
                  <a:schemeClr val="accent2"/>
                </a:solidFill>
              </a:rPr>
              <a:t> </a:t>
            </a:r>
            <a:r>
              <a:rPr lang="en-GB" sz="1600" dirty="0"/>
              <a:t>Production cross section high, but very high background from QED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Need to measure </a:t>
            </a:r>
            <a:r>
              <a:rPr lang="en-GB" sz="1600" dirty="0" err="1"/>
              <a:t>e</a:t>
            </a:r>
            <a:r>
              <a:rPr lang="en-GB" sz="1600" baseline="30000" dirty="0" err="1"/>
              <a:t>+</a:t>
            </a:r>
            <a:r>
              <a:rPr lang="en-GB" sz="1600" dirty="0" err="1"/>
              <a:t>e</a:t>
            </a:r>
            <a:r>
              <a:rPr lang="en-GB" sz="1600" baseline="30000" dirty="0">
                <a:latin typeface="Symbol" pitchFamily="2" charset="2"/>
              </a:rPr>
              <a:t>-</a:t>
            </a:r>
            <a:r>
              <a:rPr lang="en-GB" sz="1600" dirty="0"/>
              <a:t> invariant mass distribution.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Strong competition from electron based experiment A1, APEX, HPS.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In principle masses up to &gt;100 MeV are accessible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 dirty="0">
                <a:solidFill>
                  <a:schemeClr val="accent2"/>
                </a:solidFill>
              </a:rPr>
              <a:t>2</a:t>
            </a:r>
            <a:r>
              <a:rPr lang="en-GB" sz="1600" b="1" dirty="0">
                <a:solidFill>
                  <a:schemeClr val="accent2"/>
                </a:solidFill>
                <a:latin typeface="Symbol" pitchFamily="2" charset="2"/>
              </a:rPr>
              <a:t>g</a:t>
            </a:r>
            <a:r>
              <a:rPr lang="en-GB" sz="1600" b="1" dirty="0">
                <a:solidFill>
                  <a:schemeClr val="accent2"/>
                </a:solidFill>
              </a:rPr>
              <a:t>-annihilation:</a:t>
            </a:r>
            <a:r>
              <a:rPr lang="en-GB" sz="1600" b="1" dirty="0"/>
              <a:t> </a:t>
            </a:r>
            <a:r>
              <a:rPr lang="en-GB" sz="1600" dirty="0"/>
              <a:t>lower cross section but can use </a:t>
            </a:r>
            <a:r>
              <a:rPr lang="en-GB" sz="1600" dirty="0" err="1"/>
              <a:t>Ecal</a:t>
            </a:r>
            <a:r>
              <a:rPr lang="en-GB" sz="1600" dirty="0"/>
              <a:t> to measure A’ mass.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Bump hunt possible by computing missing mass to the recoil </a:t>
            </a:r>
            <a:r>
              <a:rPr lang="en-GB" sz="1600" dirty="0">
                <a:latin typeface="Symbol" pitchFamily="2" charset="2"/>
              </a:rPr>
              <a:t>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Helps in rejecting radiative </a:t>
            </a:r>
            <a:r>
              <a:rPr lang="en-GB" sz="1600" dirty="0" err="1"/>
              <a:t>BhaBha</a:t>
            </a:r>
            <a:r>
              <a:rPr lang="en-GB" sz="1600" dirty="0"/>
              <a:t>, </a:t>
            </a:r>
            <a:r>
              <a:rPr lang="en-GB" sz="1600" dirty="0">
                <a:latin typeface="Symbol" pitchFamily="2" charset="2"/>
              </a:rPr>
              <a:t>g-</a:t>
            </a:r>
            <a:r>
              <a:rPr lang="en-GB" sz="1600" dirty="0"/>
              <a:t>conversion and trident BG.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Mass reach limited to 23.7 MeV for 550MeV beam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 dirty="0">
                <a:solidFill>
                  <a:schemeClr val="accent2"/>
                </a:solidFill>
              </a:rPr>
              <a:t>Resonant Annihilation: </a:t>
            </a:r>
            <a:r>
              <a:rPr lang="en-GB" sz="1600" dirty="0"/>
              <a:t>very high cross section but a very narrow mass region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Need to know the particle mass in advance.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Xboson</a:t>
            </a:r>
            <a:r>
              <a:rPr lang="en-GB" sz="1600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DD866-A811-4A4B-84A8-2132539B1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" t="38291" r="6093" b="30041"/>
          <a:stretch/>
        </p:blipFill>
        <p:spPr>
          <a:xfrm>
            <a:off x="3521947" y="1025555"/>
            <a:ext cx="2137341" cy="1114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2CC7BB-CAA9-A641-B6A4-B95ABBD85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" t="72496" r="6093"/>
          <a:stretch/>
        </p:blipFill>
        <p:spPr>
          <a:xfrm>
            <a:off x="6553892" y="1050434"/>
            <a:ext cx="2351075" cy="1064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6440DE-1FE7-3E4E-959E-AC43DDF03756}"/>
              </a:ext>
            </a:extLst>
          </p:cNvPr>
          <p:cNvSpPr txBox="1"/>
          <p:nvPr/>
        </p:nvSpPr>
        <p:spPr>
          <a:xfrm>
            <a:off x="264404" y="1509310"/>
            <a:ext cx="42965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/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96A30-2D34-D44A-999B-487BCA6C54AF}"/>
              </a:ext>
            </a:extLst>
          </p:cNvPr>
          <p:cNvSpPr txBox="1"/>
          <p:nvPr/>
        </p:nvSpPr>
        <p:spPr>
          <a:xfrm>
            <a:off x="3457464" y="1485438"/>
            <a:ext cx="42965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/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ADDC5-27D1-AA47-B38B-7EB35C81E7CB}"/>
              </a:ext>
            </a:extLst>
          </p:cNvPr>
          <p:cNvSpPr txBox="1"/>
          <p:nvPr/>
        </p:nvSpPr>
        <p:spPr>
          <a:xfrm>
            <a:off x="6520840" y="1485437"/>
            <a:ext cx="42965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138314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6EA6-6DD7-E44C-B97B-0F487103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Novità da Torino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D771-172C-4D46-B32F-2E7159F9F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Gruppo di </a:t>
            </a:r>
            <a:r>
              <a:rPr lang="it-IT" dirty="0" err="1"/>
              <a:t>Numen</a:t>
            </a:r>
            <a:r>
              <a:rPr lang="it-IT" dirty="0"/>
              <a:t> interessato ad entrare in PADME</a:t>
            </a:r>
          </a:p>
          <a:p>
            <a:pPr lvl="1"/>
            <a:r>
              <a:rPr lang="it-IT" dirty="0"/>
              <a:t>Primi contatti allo scorso PADME </a:t>
            </a:r>
            <a:r>
              <a:rPr lang="it-IT" dirty="0" err="1"/>
              <a:t>collaboration</a:t>
            </a:r>
            <a:r>
              <a:rPr lang="it-IT" dirty="0"/>
              <a:t> meeting</a:t>
            </a:r>
          </a:p>
          <a:p>
            <a:r>
              <a:rPr lang="it-IT" dirty="0"/>
              <a:t>Il gruppo è del politecnico ed è composto da</a:t>
            </a:r>
          </a:p>
          <a:p>
            <a:pPr lvl="1"/>
            <a:r>
              <a:rPr lang="it-IT" dirty="0" err="1"/>
              <a:t>Iazzi</a:t>
            </a:r>
            <a:r>
              <a:rPr lang="it-IT" dirty="0"/>
              <a:t> Felice PO, Pinna Federico </a:t>
            </a:r>
            <a:r>
              <a:rPr lang="it-IT" dirty="0" err="1"/>
              <a:t>RTDa</a:t>
            </a:r>
            <a:r>
              <a:rPr lang="it-IT" dirty="0"/>
              <a:t>, Capirossi Vittoria PHD</a:t>
            </a:r>
          </a:p>
          <a:p>
            <a:r>
              <a:rPr lang="it-IT" dirty="0"/>
              <a:t>Interesse a lavorare nei rivelatori di fascio al silicio di PADME</a:t>
            </a:r>
          </a:p>
          <a:p>
            <a:pPr lvl="1"/>
            <a:r>
              <a:rPr lang="it-IT" dirty="0" err="1"/>
              <a:t>TimePix</a:t>
            </a:r>
            <a:r>
              <a:rPr lang="it-IT" dirty="0"/>
              <a:t> e Mimosa primi contatti e raccolta di informazioni</a:t>
            </a:r>
          </a:p>
          <a:p>
            <a:r>
              <a:rPr lang="it-IT" dirty="0"/>
              <a:t>Sarebbero anche interessati a partecipare al RUN di quest’anno </a:t>
            </a:r>
          </a:p>
          <a:p>
            <a:pPr lvl="1"/>
            <a:r>
              <a:rPr lang="it-IT" dirty="0"/>
              <a:t>Inclusi nello sblocco di SJ di 120gg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CE09B-62CD-024E-A4AF-8916D850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1C2DB-F08B-C148-9F9C-B32104D9C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52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5">
            <a:extLst>
              <a:ext uri="{FF2B5EF4-FFF2-40B4-BE49-F238E27FC236}">
                <a16:creationId xmlns:a16="http://schemas.microsoft.com/office/drawing/2014/main" id="{AB095DC6-00F0-E949-8F7B-253A2DFC2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45" b="67690"/>
          <a:stretch/>
        </p:blipFill>
        <p:spPr>
          <a:xfrm>
            <a:off x="8553152" y="2442326"/>
            <a:ext cx="560665" cy="427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84DC6A-260C-F444-BC23-36F6F77F5D99}"/>
              </a:ext>
            </a:extLst>
          </p:cNvPr>
          <p:cNvSpPr/>
          <p:nvPr/>
        </p:nvSpPr>
        <p:spPr>
          <a:xfrm>
            <a:off x="3806456" y="1339701"/>
            <a:ext cx="1222744" cy="2090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LINAC</a:t>
            </a:r>
          </a:p>
          <a:p>
            <a:pPr algn="ctr"/>
            <a:r>
              <a:rPr lang="it-IT" dirty="0" err="1">
                <a:solidFill>
                  <a:schemeClr val="tx1"/>
                </a:solidFill>
              </a:rPr>
              <a:t>wall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20204-2B1C-8340-9512-F15C81E01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1" t="35328" r="4347" b="26653"/>
          <a:stretch/>
        </p:blipFill>
        <p:spPr>
          <a:xfrm>
            <a:off x="15267" y="988820"/>
            <a:ext cx="7969774" cy="24463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6441C3-7529-F842-BE62-D8B28A850D5C}"/>
              </a:ext>
            </a:extLst>
          </p:cNvPr>
          <p:cNvSpPr/>
          <p:nvPr/>
        </p:nvSpPr>
        <p:spPr>
          <a:xfrm>
            <a:off x="3799368" y="4012020"/>
            <a:ext cx="1222744" cy="2090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LINAC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 err="1">
                <a:solidFill>
                  <a:schemeClr val="tx1"/>
                </a:solidFill>
              </a:rPr>
              <a:t>wall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E2948-7B65-7445-B9E6-C0F135CF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Due diversi tipi di fascio e di fondo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8AD64-7660-6F48-94B2-EE0BB4CB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1972A-9884-B34D-87AB-5CB7C24C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902772-4E38-194A-824A-7775292CE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1" t="35328" r="4347" b="26653"/>
          <a:stretch/>
        </p:blipFill>
        <p:spPr>
          <a:xfrm>
            <a:off x="12036" y="3948219"/>
            <a:ext cx="7969774" cy="2446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F45BD0-4C42-0741-9FDC-4D51A3E3273F}"/>
              </a:ext>
            </a:extLst>
          </p:cNvPr>
          <p:cNvSpPr txBox="1"/>
          <p:nvPr/>
        </p:nvSpPr>
        <p:spPr>
          <a:xfrm>
            <a:off x="-1" y="946290"/>
            <a:ext cx="157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</a:rPr>
              <a:t>Secondario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553F5E-D23A-1040-9C9B-6739584148A8}"/>
              </a:ext>
            </a:extLst>
          </p:cNvPr>
          <p:cNvSpPr txBox="1"/>
          <p:nvPr/>
        </p:nvSpPr>
        <p:spPr>
          <a:xfrm>
            <a:off x="3540" y="3958862"/>
            <a:ext cx="157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</a:rPr>
              <a:t>Primario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0B530C-0AE8-A54E-A9C5-E37E371160DD}"/>
              </a:ext>
            </a:extLst>
          </p:cNvPr>
          <p:cNvGrpSpPr/>
          <p:nvPr/>
        </p:nvGrpSpPr>
        <p:grpSpPr>
          <a:xfrm>
            <a:off x="8236996" y="1977859"/>
            <a:ext cx="101801" cy="1222744"/>
            <a:chOff x="8236996" y="1977859"/>
            <a:chExt cx="101801" cy="122274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A0A4D8-574F-7545-8496-DA307DBA4628}"/>
                </a:ext>
              </a:extLst>
            </p:cNvPr>
            <p:cNvSpPr/>
            <p:nvPr/>
          </p:nvSpPr>
          <p:spPr>
            <a:xfrm rot="2866889">
              <a:off x="7687344" y="2549150"/>
              <a:ext cx="1222744" cy="8016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AEA878-62DA-2F46-84B9-2AFDC134B671}"/>
                </a:ext>
              </a:extLst>
            </p:cNvPr>
            <p:cNvSpPr/>
            <p:nvPr/>
          </p:nvSpPr>
          <p:spPr>
            <a:xfrm rot="2682895">
              <a:off x="8236996" y="2434378"/>
              <a:ext cx="45719" cy="202985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407D1D-AF7F-0741-AFAE-875B6CA6F70C}"/>
              </a:ext>
            </a:extLst>
          </p:cNvPr>
          <p:cNvSpPr/>
          <p:nvPr/>
        </p:nvSpPr>
        <p:spPr>
          <a:xfrm rot="2866889">
            <a:off x="7690884" y="5497920"/>
            <a:ext cx="1222744" cy="801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513EC5-39D3-D343-9F8D-63D4B465DF3F}"/>
              </a:ext>
            </a:extLst>
          </p:cNvPr>
          <p:cNvSpPr/>
          <p:nvPr/>
        </p:nvSpPr>
        <p:spPr>
          <a:xfrm rot="2682895">
            <a:off x="8368130" y="5308718"/>
            <a:ext cx="45719" cy="20298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38F01-BCF5-4541-867A-65F85C49260E}"/>
              </a:ext>
            </a:extLst>
          </p:cNvPr>
          <p:cNvSpPr txBox="1"/>
          <p:nvPr/>
        </p:nvSpPr>
        <p:spPr>
          <a:xfrm>
            <a:off x="7981810" y="1896447"/>
            <a:ext cx="114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BTF target</a:t>
            </a:r>
            <a:br>
              <a:rPr lang="it-IT" sz="1400" dirty="0"/>
            </a:br>
            <a:r>
              <a:rPr lang="it-IT" sz="1400" dirty="0"/>
              <a:t> 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3D24C-76E7-414E-8486-A683F3EA8AB1}"/>
              </a:ext>
            </a:extLst>
          </p:cNvPr>
          <p:cNvSpPr txBox="1"/>
          <p:nvPr/>
        </p:nvSpPr>
        <p:spPr>
          <a:xfrm>
            <a:off x="8134210" y="4845218"/>
            <a:ext cx="114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BTF target</a:t>
            </a:r>
            <a:br>
              <a:rPr lang="it-IT" sz="1400" dirty="0"/>
            </a:br>
            <a:r>
              <a:rPr lang="it-IT" sz="1400" dirty="0"/>
              <a:t>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E4C691-C2A7-4C49-81FC-A9BB569E1D28}"/>
              </a:ext>
            </a:extLst>
          </p:cNvPr>
          <p:cNvSpPr txBox="1"/>
          <p:nvPr/>
        </p:nvSpPr>
        <p:spPr>
          <a:xfrm>
            <a:off x="7092867" y="1246295"/>
            <a:ext cx="129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339900"/>
                </a:solidFill>
              </a:rPr>
              <a:t>DHSTB001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B21E9C-936E-7E42-80A5-2CD85B7DF2EF}"/>
              </a:ext>
            </a:extLst>
          </p:cNvPr>
          <p:cNvSpPr txBox="1"/>
          <p:nvPr/>
        </p:nvSpPr>
        <p:spPr>
          <a:xfrm>
            <a:off x="716857" y="1398695"/>
            <a:ext cx="129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339900"/>
                </a:solidFill>
              </a:rPr>
              <a:t>DHSTB002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0581D1-E627-FD4A-AC43-CC93FAE3BA13}"/>
              </a:ext>
            </a:extLst>
          </p:cNvPr>
          <p:cNvSpPr txBox="1"/>
          <p:nvPr/>
        </p:nvSpPr>
        <p:spPr>
          <a:xfrm>
            <a:off x="716857" y="4384189"/>
            <a:ext cx="129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339900"/>
                </a:solidFill>
              </a:rPr>
              <a:t>DHSTB002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CCA908-81B3-FA45-BE15-AF2F04EA2F0E}"/>
              </a:ext>
            </a:extLst>
          </p:cNvPr>
          <p:cNvSpPr txBox="1"/>
          <p:nvPr/>
        </p:nvSpPr>
        <p:spPr>
          <a:xfrm>
            <a:off x="7088633" y="4221780"/>
            <a:ext cx="129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339900"/>
                </a:solidFill>
              </a:rPr>
              <a:t>DHSTB001</a:t>
            </a: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6E14A6F6-F746-2240-82A9-5E4C7BB1A67A}"/>
              </a:ext>
            </a:extLst>
          </p:cNvPr>
          <p:cNvSpPr/>
          <p:nvPr/>
        </p:nvSpPr>
        <p:spPr>
          <a:xfrm rot="3045978">
            <a:off x="8674498" y="3143317"/>
            <a:ext cx="391709" cy="192730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B9F634-4F19-FC4E-AD37-69DC5823D04E}"/>
              </a:ext>
            </a:extLst>
          </p:cNvPr>
          <p:cNvSpPr/>
          <p:nvPr/>
        </p:nvSpPr>
        <p:spPr>
          <a:xfrm>
            <a:off x="3583467" y="4660129"/>
            <a:ext cx="45719" cy="2029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5D2F4D-18C5-D640-94BC-29857DAB8D1F}"/>
              </a:ext>
            </a:extLst>
          </p:cNvPr>
          <p:cNvSpPr txBox="1"/>
          <p:nvPr/>
        </p:nvSpPr>
        <p:spPr>
          <a:xfrm>
            <a:off x="3097416" y="4207946"/>
            <a:ext cx="69126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70C0"/>
                </a:solidFill>
              </a:rPr>
              <a:t>BeW</a:t>
            </a:r>
            <a:br>
              <a:rPr lang="it-IT" sz="1200" b="1" dirty="0">
                <a:solidFill>
                  <a:srgbClr val="0070C0"/>
                </a:solidFill>
              </a:rPr>
            </a:br>
            <a:r>
              <a:rPr lang="it-IT" sz="1200" b="1" dirty="0">
                <a:solidFill>
                  <a:srgbClr val="0070C0"/>
                </a:solidFill>
              </a:rPr>
              <a:t>250</a:t>
            </a:r>
            <a:r>
              <a:rPr lang="it-IT" sz="1200" b="1" dirty="0">
                <a:solidFill>
                  <a:srgbClr val="0070C0"/>
                </a:solidFill>
                <a:latin typeface="Symbol" pitchFamily="2" charset="2"/>
              </a:rPr>
              <a:t>m</a:t>
            </a:r>
            <a:r>
              <a:rPr lang="it-IT" sz="1200" b="1" dirty="0">
                <a:solidFill>
                  <a:srgbClr val="0070C0"/>
                </a:solidFill>
              </a:rPr>
              <a:t>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D826F3-EAFC-9140-9531-7034562ED120}"/>
              </a:ext>
            </a:extLst>
          </p:cNvPr>
          <p:cNvSpPr txBox="1"/>
          <p:nvPr/>
        </p:nvSpPr>
        <p:spPr>
          <a:xfrm>
            <a:off x="3090321" y="1184133"/>
            <a:ext cx="69126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70C0"/>
                </a:solidFill>
              </a:rPr>
              <a:t>BeW</a:t>
            </a:r>
            <a:br>
              <a:rPr lang="it-IT" sz="1200" b="1" dirty="0">
                <a:solidFill>
                  <a:srgbClr val="0070C0"/>
                </a:solidFill>
              </a:rPr>
            </a:br>
            <a:r>
              <a:rPr lang="it-IT" sz="1200" b="1" dirty="0">
                <a:solidFill>
                  <a:srgbClr val="0070C0"/>
                </a:solidFill>
              </a:rPr>
              <a:t>250</a:t>
            </a:r>
            <a:r>
              <a:rPr lang="it-IT" sz="1200" b="1" dirty="0">
                <a:solidFill>
                  <a:srgbClr val="0070C0"/>
                </a:solidFill>
                <a:latin typeface="Symbol" pitchFamily="2" charset="2"/>
              </a:rPr>
              <a:t>m</a:t>
            </a:r>
            <a:r>
              <a:rPr lang="it-IT" sz="1200" b="1" dirty="0">
                <a:solidFill>
                  <a:srgbClr val="0070C0"/>
                </a:solidFill>
              </a:rPr>
              <a:t>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558644-8BC7-DA42-B359-DBB9EFDE9BD2}"/>
              </a:ext>
            </a:extLst>
          </p:cNvPr>
          <p:cNvSpPr txBox="1"/>
          <p:nvPr/>
        </p:nvSpPr>
        <p:spPr>
          <a:xfrm>
            <a:off x="7800986" y="2909449"/>
            <a:ext cx="97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1E9 e</a:t>
            </a:r>
            <a:r>
              <a:rPr lang="it-IT" sz="1400" baseline="30000" dirty="0">
                <a:latin typeface="Symbol" pitchFamily="2" charset="2"/>
              </a:rPr>
              <a:t>-</a:t>
            </a:r>
            <a:r>
              <a:rPr lang="it-IT" sz="1400" dirty="0">
                <a:latin typeface="Symbol" pitchFamily="2" charset="2"/>
              </a:rPr>
              <a:t> </a:t>
            </a:r>
            <a:r>
              <a:rPr lang="it-IT" sz="1400" dirty="0"/>
              <a:t>750 </a:t>
            </a:r>
            <a:r>
              <a:rPr lang="it-IT" sz="1400" dirty="0" err="1"/>
              <a:t>MeV</a:t>
            </a:r>
            <a:endParaRPr lang="it-IT" sz="1400" baseline="30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A4A039-7543-F84B-824F-EE21402E71AE}"/>
              </a:ext>
            </a:extLst>
          </p:cNvPr>
          <p:cNvSpPr txBox="1"/>
          <p:nvPr/>
        </p:nvSpPr>
        <p:spPr>
          <a:xfrm>
            <a:off x="8044210" y="6298411"/>
            <a:ext cx="102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1E5 e</a:t>
            </a:r>
            <a:r>
              <a:rPr lang="it-IT" sz="1400" baseline="30000" dirty="0"/>
              <a:t>+</a:t>
            </a:r>
            <a:br>
              <a:rPr lang="it-IT" sz="1400" dirty="0"/>
            </a:br>
            <a:r>
              <a:rPr lang="it-IT" sz="1400" dirty="0"/>
              <a:t>500 </a:t>
            </a:r>
            <a:r>
              <a:rPr lang="it-IT" sz="1400" dirty="0" err="1"/>
              <a:t>MeV</a:t>
            </a:r>
            <a:endParaRPr lang="it-IT" sz="1400" baseline="30000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CEAF1767-5EDB-914E-88C5-7B1DBE5FB509}"/>
              </a:ext>
            </a:extLst>
          </p:cNvPr>
          <p:cNvSpPr/>
          <p:nvPr/>
        </p:nvSpPr>
        <p:spPr>
          <a:xfrm rot="3045978">
            <a:off x="8678037" y="6070815"/>
            <a:ext cx="391709" cy="192730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FBD8C0A7-9691-514F-B70E-123ACB210CFA}"/>
              </a:ext>
            </a:extLst>
          </p:cNvPr>
          <p:cNvSpPr/>
          <p:nvPr/>
        </p:nvSpPr>
        <p:spPr>
          <a:xfrm rot="8186899">
            <a:off x="7556622" y="1595273"/>
            <a:ext cx="648586" cy="1084486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5BCF7E9-960A-A345-A00E-F02990E7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990" y="2280138"/>
            <a:ext cx="899157" cy="854645"/>
          </a:xfrm>
          <a:prstGeom prst="rect">
            <a:avLst/>
          </a:prstGeom>
        </p:spPr>
      </p:pic>
      <p:sp>
        <p:nvSpPr>
          <p:cNvPr id="40" name="Triangle 39">
            <a:extLst>
              <a:ext uri="{FF2B5EF4-FFF2-40B4-BE49-F238E27FC236}">
                <a16:creationId xmlns:a16="http://schemas.microsoft.com/office/drawing/2014/main" id="{63262C9D-6D64-4446-B159-CBD8DCD050DD}"/>
              </a:ext>
            </a:extLst>
          </p:cNvPr>
          <p:cNvSpPr/>
          <p:nvPr/>
        </p:nvSpPr>
        <p:spPr>
          <a:xfrm rot="5400000">
            <a:off x="6642811" y="1283205"/>
            <a:ext cx="544065" cy="1088044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102490-4020-AA41-8F99-F4D7A38CBC86}"/>
              </a:ext>
            </a:extLst>
          </p:cNvPr>
          <p:cNvSpPr/>
          <p:nvPr/>
        </p:nvSpPr>
        <p:spPr>
          <a:xfrm>
            <a:off x="6251945" y="1503756"/>
            <a:ext cx="129509" cy="2691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DD338DB-D433-BF4B-A9F8-FC4409E62D90}"/>
              </a:ext>
            </a:extLst>
          </p:cNvPr>
          <p:cNvSpPr/>
          <p:nvPr/>
        </p:nvSpPr>
        <p:spPr>
          <a:xfrm>
            <a:off x="6255488" y="1836909"/>
            <a:ext cx="129509" cy="2691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41C15E6-96DE-2A4E-928F-0E9ADAFBB1FF}"/>
              </a:ext>
            </a:extLst>
          </p:cNvPr>
          <p:cNvSpPr/>
          <p:nvPr/>
        </p:nvSpPr>
        <p:spPr>
          <a:xfrm>
            <a:off x="1358901" y="1786267"/>
            <a:ext cx="5006208" cy="45719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/>
              </a:solidFill>
            </a:endParaRP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B9016337-9658-C64F-90F0-A4179C7A050D}"/>
              </a:ext>
            </a:extLst>
          </p:cNvPr>
          <p:cNvSpPr/>
          <p:nvPr/>
        </p:nvSpPr>
        <p:spPr>
          <a:xfrm rot="5400000">
            <a:off x="3247053" y="1540530"/>
            <a:ext cx="196850" cy="544368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152ADBF7-8F09-FD48-8E9A-6B847B8F56D6}"/>
              </a:ext>
            </a:extLst>
          </p:cNvPr>
          <p:cNvSpPr/>
          <p:nvPr/>
        </p:nvSpPr>
        <p:spPr>
          <a:xfrm rot="2707323">
            <a:off x="968371" y="1703653"/>
            <a:ext cx="349624" cy="670237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3D41D9E7-76B3-3342-909B-B8D1CDF2B77E}"/>
              </a:ext>
            </a:extLst>
          </p:cNvPr>
          <p:cNvSpPr/>
          <p:nvPr/>
        </p:nvSpPr>
        <p:spPr>
          <a:xfrm rot="2707323">
            <a:off x="776932" y="4965621"/>
            <a:ext cx="349624" cy="670237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6B0372-F100-F944-B117-394D416B81B0}"/>
              </a:ext>
            </a:extLst>
          </p:cNvPr>
          <p:cNvSpPr/>
          <p:nvPr/>
        </p:nvSpPr>
        <p:spPr>
          <a:xfrm>
            <a:off x="6266118" y="4463156"/>
            <a:ext cx="129509" cy="2691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6F8DACE-93F3-294C-A43C-23DDCB2CB7B9}"/>
              </a:ext>
            </a:extLst>
          </p:cNvPr>
          <p:cNvSpPr/>
          <p:nvPr/>
        </p:nvSpPr>
        <p:spPr>
          <a:xfrm>
            <a:off x="6269661" y="4796309"/>
            <a:ext cx="129509" cy="2691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7A99A17-51CD-0841-9C85-590649931F76}"/>
              </a:ext>
            </a:extLst>
          </p:cNvPr>
          <p:cNvSpPr/>
          <p:nvPr/>
        </p:nvSpPr>
        <p:spPr>
          <a:xfrm>
            <a:off x="5044182" y="1911071"/>
            <a:ext cx="1196160" cy="444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Left Arrow 50">
            <a:extLst>
              <a:ext uri="{FF2B5EF4-FFF2-40B4-BE49-F238E27FC236}">
                <a16:creationId xmlns:a16="http://schemas.microsoft.com/office/drawing/2014/main" id="{E98F4144-D8B3-EE4F-B0EE-702A22755DE2}"/>
              </a:ext>
            </a:extLst>
          </p:cNvPr>
          <p:cNvSpPr/>
          <p:nvPr/>
        </p:nvSpPr>
        <p:spPr>
          <a:xfrm>
            <a:off x="5501299" y="1965116"/>
            <a:ext cx="391709" cy="192730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8597FF2-6F94-2B41-84E2-524917A5456F}"/>
              </a:ext>
            </a:extLst>
          </p:cNvPr>
          <p:cNvSpPr/>
          <p:nvPr/>
        </p:nvSpPr>
        <p:spPr>
          <a:xfrm>
            <a:off x="5069582" y="990671"/>
            <a:ext cx="1196160" cy="71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E52095-8A92-274D-9B03-9D7837E54290}"/>
              </a:ext>
            </a:extLst>
          </p:cNvPr>
          <p:cNvSpPr txBox="1"/>
          <p:nvPr/>
        </p:nvSpPr>
        <p:spPr>
          <a:xfrm>
            <a:off x="5068590" y="2089457"/>
            <a:ext cx="1000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1E4 e</a:t>
            </a:r>
            <a:r>
              <a:rPr lang="it-IT" sz="1400" baseline="30000" dirty="0">
                <a:latin typeface="Symbol" pitchFamily="2" charset="2"/>
              </a:rPr>
              <a:t>+</a:t>
            </a:r>
            <a:r>
              <a:rPr lang="it-IT" sz="1400" dirty="0">
                <a:latin typeface="Symbol" pitchFamily="2" charset="2"/>
              </a:rPr>
              <a:t> </a:t>
            </a:r>
            <a:r>
              <a:rPr lang="it-IT" sz="1400" dirty="0"/>
              <a:t>550 </a:t>
            </a:r>
            <a:r>
              <a:rPr lang="it-IT" sz="1400" dirty="0" err="1"/>
              <a:t>MeV</a:t>
            </a:r>
            <a:endParaRPr lang="it-IT" sz="1400" baseline="30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25FD67-C37B-D849-8D57-09F49549411A}"/>
              </a:ext>
            </a:extLst>
          </p:cNvPr>
          <p:cNvSpPr/>
          <p:nvPr/>
        </p:nvSpPr>
        <p:spPr>
          <a:xfrm>
            <a:off x="3587005" y="1697181"/>
            <a:ext cx="45719" cy="2029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54054CE-54CD-9949-96C9-98AC75892A00}"/>
              </a:ext>
            </a:extLst>
          </p:cNvPr>
          <p:cNvSpPr/>
          <p:nvPr/>
        </p:nvSpPr>
        <p:spPr>
          <a:xfrm>
            <a:off x="1371601" y="4745367"/>
            <a:ext cx="5006208" cy="45719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/>
              </a:solidFill>
            </a:endParaRPr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7FBBADFF-6F19-5243-B5AD-7D54FCE023B4}"/>
              </a:ext>
            </a:extLst>
          </p:cNvPr>
          <p:cNvSpPr/>
          <p:nvPr/>
        </p:nvSpPr>
        <p:spPr>
          <a:xfrm rot="5400000">
            <a:off x="5905266" y="1439756"/>
            <a:ext cx="196850" cy="544368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9B7CA7EA-8D9D-0F47-BE04-6A18E17F76E2}"/>
              </a:ext>
            </a:extLst>
          </p:cNvPr>
          <p:cNvSpPr/>
          <p:nvPr/>
        </p:nvSpPr>
        <p:spPr>
          <a:xfrm rot="5400000">
            <a:off x="5918940" y="1643231"/>
            <a:ext cx="196850" cy="544368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6174CCA0-05E3-2C43-9AEA-53EF49A4F3F5}"/>
              </a:ext>
            </a:extLst>
          </p:cNvPr>
          <p:cNvSpPr/>
          <p:nvPr/>
        </p:nvSpPr>
        <p:spPr>
          <a:xfrm rot="5400000">
            <a:off x="3216606" y="4502608"/>
            <a:ext cx="196850" cy="544368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Left Arrow 63">
            <a:extLst>
              <a:ext uri="{FF2B5EF4-FFF2-40B4-BE49-F238E27FC236}">
                <a16:creationId xmlns:a16="http://schemas.microsoft.com/office/drawing/2014/main" id="{67714B31-E0E3-B149-9A6A-707E09C6B044}"/>
              </a:ext>
            </a:extLst>
          </p:cNvPr>
          <p:cNvSpPr/>
          <p:nvPr/>
        </p:nvSpPr>
        <p:spPr>
          <a:xfrm>
            <a:off x="5335648" y="4873970"/>
            <a:ext cx="391709" cy="192730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B2759A-D71C-D34B-B304-B4CA8E15F5E6}"/>
              </a:ext>
            </a:extLst>
          </p:cNvPr>
          <p:cNvSpPr/>
          <p:nvPr/>
        </p:nvSpPr>
        <p:spPr>
          <a:xfrm>
            <a:off x="5050810" y="4872935"/>
            <a:ext cx="1196160" cy="444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8954AB3-1B1E-CD48-A4B5-EDCAB5DF22F5}"/>
              </a:ext>
            </a:extLst>
          </p:cNvPr>
          <p:cNvSpPr/>
          <p:nvPr/>
        </p:nvSpPr>
        <p:spPr>
          <a:xfrm>
            <a:off x="5062958" y="3939283"/>
            <a:ext cx="1196160" cy="71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8" name="Immagine 5">
            <a:extLst>
              <a:ext uri="{FF2B5EF4-FFF2-40B4-BE49-F238E27FC236}">
                <a16:creationId xmlns:a16="http://schemas.microsoft.com/office/drawing/2014/main" id="{2D508CDD-CE37-2E4E-BF14-26022B4A5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45" b="67690"/>
          <a:stretch/>
        </p:blipFill>
        <p:spPr>
          <a:xfrm>
            <a:off x="7256512" y="5541898"/>
            <a:ext cx="993250" cy="75764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E5AE007-6BD0-F243-87B1-83E0B57976E2}"/>
              </a:ext>
            </a:extLst>
          </p:cNvPr>
          <p:cNvSpPr/>
          <p:nvPr/>
        </p:nvSpPr>
        <p:spPr>
          <a:xfrm>
            <a:off x="1371601" y="2148657"/>
            <a:ext cx="2404221" cy="17327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0" name="Immagine 5">
            <a:extLst>
              <a:ext uri="{FF2B5EF4-FFF2-40B4-BE49-F238E27FC236}">
                <a16:creationId xmlns:a16="http://schemas.microsoft.com/office/drawing/2014/main" id="{1A111C49-DC6F-E444-AB8B-5ECDC7F0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1" r="33747" b="68928"/>
          <a:stretch/>
        </p:blipFill>
        <p:spPr>
          <a:xfrm>
            <a:off x="2357466" y="2542126"/>
            <a:ext cx="1360177" cy="96980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D711730-5DF5-2F44-8233-A5F75D5CAFBD}"/>
              </a:ext>
            </a:extLst>
          </p:cNvPr>
          <p:cNvCxnSpPr/>
          <p:nvPr/>
        </p:nvCxnSpPr>
        <p:spPr>
          <a:xfrm flipV="1">
            <a:off x="3073294" y="1924248"/>
            <a:ext cx="412028" cy="61532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97F6B2B-200A-F447-B892-A2711452BC09}"/>
              </a:ext>
            </a:extLst>
          </p:cNvPr>
          <p:cNvCxnSpPr>
            <a:cxnSpLocks/>
          </p:cNvCxnSpPr>
          <p:nvPr/>
        </p:nvCxnSpPr>
        <p:spPr>
          <a:xfrm>
            <a:off x="3013811" y="3567926"/>
            <a:ext cx="559497" cy="9515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Immagine 5">
            <a:extLst>
              <a:ext uri="{FF2B5EF4-FFF2-40B4-BE49-F238E27FC236}">
                <a16:creationId xmlns:a16="http://schemas.microsoft.com/office/drawing/2014/main" id="{0561A8EC-C0F3-9645-9F32-2E9FAFD21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45" b="67690"/>
          <a:stretch/>
        </p:blipFill>
        <p:spPr>
          <a:xfrm>
            <a:off x="6039239" y="2183414"/>
            <a:ext cx="820868" cy="626150"/>
          </a:xfrm>
          <a:prstGeom prst="rect">
            <a:avLst/>
          </a:prstGeom>
        </p:spPr>
      </p:pic>
      <p:pic>
        <p:nvPicPr>
          <p:cNvPr id="79" name="Immagine 5">
            <a:extLst>
              <a:ext uri="{FF2B5EF4-FFF2-40B4-BE49-F238E27FC236}">
                <a16:creationId xmlns:a16="http://schemas.microsoft.com/office/drawing/2014/main" id="{B275B22C-95CF-974F-9CF2-559C7CCB3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0" t="33659" r="33025" b="32901"/>
          <a:stretch/>
        </p:blipFill>
        <p:spPr>
          <a:xfrm>
            <a:off x="948240" y="2899840"/>
            <a:ext cx="1293035" cy="948832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4ACC9A1-F748-0044-9621-C29D5E7D97C3}"/>
              </a:ext>
            </a:extLst>
          </p:cNvPr>
          <p:cNvCxnSpPr>
            <a:cxnSpLocks/>
          </p:cNvCxnSpPr>
          <p:nvPr/>
        </p:nvCxnSpPr>
        <p:spPr>
          <a:xfrm flipH="1" flipV="1">
            <a:off x="1101171" y="2170923"/>
            <a:ext cx="229461" cy="7065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72DDE36-A4EA-2E43-9034-EFF4D035BA55}"/>
              </a:ext>
            </a:extLst>
          </p:cNvPr>
          <p:cNvCxnSpPr>
            <a:cxnSpLocks/>
          </p:cNvCxnSpPr>
          <p:nvPr/>
        </p:nvCxnSpPr>
        <p:spPr>
          <a:xfrm flipH="1">
            <a:off x="1010868" y="3766928"/>
            <a:ext cx="434014" cy="129848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54DBCCA-7991-B24E-9D28-C8D4EBF08D33}"/>
              </a:ext>
            </a:extLst>
          </p:cNvPr>
          <p:cNvSpPr txBox="1"/>
          <p:nvPr/>
        </p:nvSpPr>
        <p:spPr>
          <a:xfrm>
            <a:off x="5247494" y="5024815"/>
            <a:ext cx="1000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1E4 e</a:t>
            </a:r>
            <a:r>
              <a:rPr lang="it-IT" sz="1400" baseline="30000" dirty="0">
                <a:latin typeface="Symbol" pitchFamily="2" charset="2"/>
              </a:rPr>
              <a:t>+</a:t>
            </a:r>
            <a:r>
              <a:rPr lang="it-IT" sz="1400" dirty="0">
                <a:latin typeface="Symbol" pitchFamily="2" charset="2"/>
              </a:rPr>
              <a:t> </a:t>
            </a:r>
            <a:r>
              <a:rPr lang="it-IT" sz="1400" dirty="0"/>
              <a:t>490 </a:t>
            </a:r>
            <a:r>
              <a:rPr lang="it-IT" sz="1400" dirty="0" err="1"/>
              <a:t>MeV</a:t>
            </a:r>
            <a:endParaRPr lang="it-IT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851292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9F4F-B490-C04D-9491-5F663314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Origine del fondo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2349-027C-F441-98E4-156389F93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73" y="960526"/>
            <a:ext cx="8827853" cy="5440274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/>
                </a:solidFill>
              </a:rPr>
              <a:t>Fascio secondario </a:t>
            </a:r>
          </a:p>
          <a:p>
            <a:pPr lvl="1"/>
            <a:r>
              <a:rPr lang="it-IT" dirty="0"/>
              <a:t>1E9 e</a:t>
            </a:r>
            <a:r>
              <a:rPr lang="it-IT" baseline="30000" dirty="0">
                <a:latin typeface="Symbol" pitchFamily="2" charset="2"/>
              </a:rPr>
              <a:t>-</a:t>
            </a:r>
            <a:r>
              <a:rPr lang="it-IT" dirty="0"/>
              <a:t> generano e</a:t>
            </a:r>
            <a:r>
              <a:rPr lang="it-IT" baseline="30000" dirty="0"/>
              <a:t>+</a:t>
            </a:r>
            <a:r>
              <a:rPr lang="it-IT" dirty="0"/>
              <a:t> e fotoni di qualunque energia. </a:t>
            </a:r>
          </a:p>
          <a:p>
            <a:pPr lvl="1"/>
            <a:r>
              <a:rPr lang="it-IT" dirty="0"/>
              <a:t>Fotoni creati al collimatore in uscita dal primo magnete colpiscono il secondo magnete creando un fondo diffuso di fotoni ~7 </a:t>
            </a:r>
            <a:r>
              <a:rPr lang="it-IT" dirty="0" err="1"/>
              <a:t>GeV</a:t>
            </a:r>
            <a:r>
              <a:rPr lang="it-IT" dirty="0"/>
              <a:t> su ECAL dovuti a sciami sul secondo magnete</a:t>
            </a:r>
          </a:p>
          <a:p>
            <a:pPr lvl="1"/>
            <a:r>
              <a:rPr lang="it-IT" dirty="0"/>
              <a:t>Se si spegne il secondo magnete si vede ancora molto fondo quindi fondo dominato dal collimatore </a:t>
            </a:r>
          </a:p>
          <a:p>
            <a:r>
              <a:rPr lang="it-IT" b="1" dirty="0">
                <a:solidFill>
                  <a:schemeClr val="accent2"/>
                </a:solidFill>
              </a:rPr>
              <a:t>Fascio primario</a:t>
            </a:r>
          </a:p>
          <a:p>
            <a:pPr lvl="1"/>
            <a:r>
              <a:rPr lang="it-IT" dirty="0"/>
              <a:t>Niente bersaglio BTF </a:t>
            </a:r>
          </a:p>
          <a:p>
            <a:pPr lvl="1"/>
            <a:r>
              <a:rPr lang="it-IT" dirty="0"/>
              <a:t>Molti meno primari e tutti dell’energia giusta passano attraverso la linea senza creare fondi importanti</a:t>
            </a:r>
          </a:p>
          <a:p>
            <a:pPr lvl="1"/>
            <a:r>
              <a:rPr lang="it-IT" dirty="0"/>
              <a:t>All’attraversamento della finestra di Be si creano piccole code di positroni fuori energia che colpiscono la parte interna del magnete creando fondo nel calorimetro</a:t>
            </a:r>
          </a:p>
          <a:p>
            <a:pPr lvl="1"/>
            <a:r>
              <a:rPr lang="it-IT" dirty="0"/>
              <a:t>Questo fondo può essere mitigato migliorando il fascio e spostando la finestra</a:t>
            </a:r>
          </a:p>
          <a:p>
            <a:pPr lvl="1"/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14C0C-C17C-D44A-9945-3FCCC78F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81BAE-A6F5-F24E-94F5-D19BCCDE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9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B1FE-2880-A34B-A2F9-B7F5F010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Beam</a:t>
            </a:r>
            <a:r>
              <a:rPr lang="it-IT" dirty="0"/>
              <a:t> background PADME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D488E8-4D6A-274B-8C69-D20CCF0B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8FFE1-6EEC-F342-87BB-DE2DDB3E0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53C570-AEE5-EC4E-873D-E76E758E0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" y="1251830"/>
            <a:ext cx="4379496" cy="2997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119E2B-5B2E-E740-9767-B28D2EA54C52}"/>
              </a:ext>
            </a:extLst>
          </p:cNvPr>
          <p:cNvSpPr txBox="1"/>
          <p:nvPr/>
        </p:nvSpPr>
        <p:spPr>
          <a:xfrm>
            <a:off x="0" y="89604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Fondo fascio secondario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0F6F8-8779-1247-9C8D-1C2D9A7A05D1}"/>
              </a:ext>
            </a:extLst>
          </p:cNvPr>
          <p:cNvSpPr/>
          <p:nvPr/>
        </p:nvSpPr>
        <p:spPr>
          <a:xfrm>
            <a:off x="-350880" y="4199370"/>
            <a:ext cx="48663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3365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Background ~7 GeV for </a:t>
            </a:r>
            <a:r>
              <a:rPr lang="en-GB" b="1" dirty="0">
                <a:solidFill>
                  <a:srgbClr val="339900"/>
                </a:solidFill>
              </a:rPr>
              <a:t>DHSTB001 and DHSTB002 ON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Background ~5.5 GeV for </a:t>
            </a:r>
            <a:r>
              <a:rPr lang="en-GB" b="1" dirty="0">
                <a:solidFill>
                  <a:srgbClr val="FF0000"/>
                </a:solidFill>
              </a:rPr>
              <a:t>DHSTB001 On and DHSTB002 OFF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</a:pP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Background ~0.2 GeV for </a:t>
            </a:r>
            <a:r>
              <a:rPr lang="en-GB" b="1" dirty="0">
                <a:solidFill>
                  <a:prstClr val="black"/>
                </a:solidFill>
              </a:rPr>
              <a:t>DHSTB001 OFF and DHSTB002 OFF</a:t>
            </a:r>
          </a:p>
        </p:txBody>
      </p:sp>
      <p:pic>
        <p:nvPicPr>
          <p:cNvPr id="10" name="Picture 9" descr="A pencil and paper&#10;&#10;Description automatically generated">
            <a:extLst>
              <a:ext uri="{FF2B5EF4-FFF2-40B4-BE49-F238E27FC236}">
                <a16:creationId xmlns:a16="http://schemas.microsoft.com/office/drawing/2014/main" id="{926466F3-60AB-7649-A249-B092745EF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735" y="1618649"/>
            <a:ext cx="3640963" cy="2499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CFB61A-EBA3-E74B-B19A-582AB5587EBC}"/>
              </a:ext>
            </a:extLst>
          </p:cNvPr>
          <p:cNvSpPr txBox="1"/>
          <p:nvPr/>
        </p:nvSpPr>
        <p:spPr>
          <a:xfrm>
            <a:off x="4518283" y="919378"/>
            <a:ext cx="422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Fondo con fascio primario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579E1-8715-5040-8656-FDBE3028C063}"/>
              </a:ext>
            </a:extLst>
          </p:cNvPr>
          <p:cNvSpPr txBox="1"/>
          <p:nvPr/>
        </p:nvSpPr>
        <p:spPr>
          <a:xfrm>
            <a:off x="4710791" y="1332562"/>
            <a:ext cx="3640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2"/>
                </a:solidFill>
              </a:rPr>
              <a:t>March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ECC968-3900-044A-9F83-B6E49932B415}"/>
              </a:ext>
            </a:extLst>
          </p:cNvPr>
          <p:cNvSpPr txBox="1"/>
          <p:nvPr/>
        </p:nvSpPr>
        <p:spPr>
          <a:xfrm>
            <a:off x="4701315" y="4181177"/>
            <a:ext cx="3640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accent2"/>
                </a:solidFill>
              </a:rPr>
              <a:t>July</a:t>
            </a:r>
            <a:r>
              <a:rPr lang="it-IT" sz="1600" b="1" dirty="0">
                <a:solidFill>
                  <a:schemeClr val="accent2"/>
                </a:solidFill>
              </a:rPr>
              <a:t> 2019 </a:t>
            </a:r>
            <a:r>
              <a:rPr lang="it-IT" sz="1600" b="1" dirty="0" err="1">
                <a:solidFill>
                  <a:schemeClr val="accent2"/>
                </a:solidFill>
              </a:rPr>
              <a:t>run</a:t>
            </a:r>
            <a:endParaRPr lang="it-IT" sz="1600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5DB97-2AA3-6341-824A-2ABD5AD5B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594" y="4525445"/>
            <a:ext cx="3918585" cy="22896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643906-3467-AC4F-88D7-604973FAE830}"/>
              </a:ext>
            </a:extLst>
          </p:cNvPr>
          <p:cNvSpPr/>
          <p:nvPr/>
        </p:nvSpPr>
        <p:spPr>
          <a:xfrm>
            <a:off x="5822487" y="5153477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24/07/2019 ore15</a:t>
            </a:r>
          </a:p>
        </p:txBody>
      </p:sp>
    </p:spTree>
    <p:extLst>
      <p:ext uri="{BB962C8B-B14F-4D97-AF65-F5344CB8AC3E}">
        <p14:creationId xmlns:p14="http://schemas.microsoft.com/office/powerpoint/2010/main" val="1523306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3B857-3DDD-BD47-A23B-0332645B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Nuovo layout della linea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FF1A2-2994-1643-ACBB-00B0312B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B06EE-AF3B-244C-BCA9-C85B68F8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AEEF907-0E2E-584B-AB25-960FA1514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0" t="2650" r="5208" b="1342"/>
          <a:stretch/>
        </p:blipFill>
        <p:spPr>
          <a:xfrm>
            <a:off x="16427" y="1598214"/>
            <a:ext cx="2880457" cy="4330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9914E2-1A57-1C41-861A-57F15BFB5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1" t="29127" r="3922" b="26654"/>
          <a:stretch/>
        </p:blipFill>
        <p:spPr>
          <a:xfrm rot="5400000">
            <a:off x="1805552" y="3039792"/>
            <a:ext cx="5469857" cy="1943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A71616-11B2-ED43-80DF-2C9BF396C793}"/>
              </a:ext>
            </a:extLst>
          </p:cNvPr>
          <p:cNvSpPr txBox="1"/>
          <p:nvPr/>
        </p:nvSpPr>
        <p:spPr>
          <a:xfrm>
            <a:off x="0" y="953992"/>
            <a:ext cx="28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Vecchia Linea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74F0F5-5237-5343-88A6-CA79F5CFB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397805" y="1817637"/>
            <a:ext cx="2735559" cy="38711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A39-8B2C-A64B-8361-0E77398132CD}"/>
              </a:ext>
            </a:extLst>
          </p:cNvPr>
          <p:cNvSpPr txBox="1"/>
          <p:nvPr/>
        </p:nvSpPr>
        <p:spPr>
          <a:xfrm>
            <a:off x="2972286" y="891263"/>
            <a:ext cx="28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Nuova Linea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D1D0FA-A6E5-1D43-8262-D8FCAD02E83A}"/>
              </a:ext>
            </a:extLst>
          </p:cNvPr>
          <p:cNvSpPr/>
          <p:nvPr/>
        </p:nvSpPr>
        <p:spPr>
          <a:xfrm rot="2619493">
            <a:off x="1160928" y="4994644"/>
            <a:ext cx="198059" cy="58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53A419-9831-544B-B909-1AFC7DDA1767}"/>
              </a:ext>
            </a:extLst>
          </p:cNvPr>
          <p:cNvSpPr txBox="1"/>
          <p:nvPr/>
        </p:nvSpPr>
        <p:spPr>
          <a:xfrm>
            <a:off x="4893205" y="2944288"/>
            <a:ext cx="141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accent2"/>
                </a:solidFill>
              </a:rPr>
              <a:t>BeW</a:t>
            </a:r>
            <a:r>
              <a:rPr lang="it-IT" sz="1600" b="1" dirty="0">
                <a:solidFill>
                  <a:schemeClr val="accent2"/>
                </a:solidFill>
              </a:rPr>
              <a:t> 250 </a:t>
            </a:r>
            <a:r>
              <a:rPr lang="it-IT" sz="1600" b="1" dirty="0">
                <a:solidFill>
                  <a:schemeClr val="accent2"/>
                </a:solidFill>
                <a:latin typeface="Symbol" pitchFamily="2" charset="2"/>
              </a:rPr>
              <a:t>m</a:t>
            </a:r>
            <a:r>
              <a:rPr lang="it-IT" sz="1600" b="1" dirty="0">
                <a:solidFill>
                  <a:schemeClr val="accent2"/>
                </a:solidFill>
              </a:rPr>
              <a:t>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6F5940-2EC5-7749-B7DC-423C37323B44}"/>
              </a:ext>
            </a:extLst>
          </p:cNvPr>
          <p:cNvSpPr/>
          <p:nvPr/>
        </p:nvSpPr>
        <p:spPr>
          <a:xfrm>
            <a:off x="7660984" y="3701010"/>
            <a:ext cx="198059" cy="5847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EEB993-1948-274F-A04E-AB72EA2335CB}"/>
              </a:ext>
            </a:extLst>
          </p:cNvPr>
          <p:cNvSpPr txBox="1"/>
          <p:nvPr/>
        </p:nvSpPr>
        <p:spPr>
          <a:xfrm>
            <a:off x="6723334" y="3605515"/>
            <a:ext cx="746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Mylar</a:t>
            </a:r>
            <a:endParaRPr lang="it-IT" sz="16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5B9E22-84DC-8646-9D2E-D74D4EDC2C87}"/>
              </a:ext>
            </a:extLst>
          </p:cNvPr>
          <p:cNvSpPr/>
          <p:nvPr/>
        </p:nvSpPr>
        <p:spPr>
          <a:xfrm>
            <a:off x="4605712" y="5774545"/>
            <a:ext cx="148805" cy="439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3333A8-BDD3-DF4F-93B5-4FE31AEDF0C3}"/>
              </a:ext>
            </a:extLst>
          </p:cNvPr>
          <p:cNvSpPr txBox="1"/>
          <p:nvPr/>
        </p:nvSpPr>
        <p:spPr>
          <a:xfrm>
            <a:off x="3813558" y="5586715"/>
            <a:ext cx="93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Mylar</a:t>
            </a:r>
            <a:endParaRPr lang="it-IT" sz="1600" b="1" dirty="0"/>
          </a:p>
          <a:p>
            <a:r>
              <a:rPr lang="it-IT" sz="1600" b="1" dirty="0"/>
              <a:t>125</a:t>
            </a:r>
            <a:r>
              <a:rPr lang="it-IT" sz="1600" b="1" dirty="0">
                <a:latin typeface="Symbol" pitchFamily="2" charset="2"/>
              </a:rPr>
              <a:t>m</a:t>
            </a:r>
            <a:r>
              <a:rPr lang="it-IT" sz="1600" b="1" dirty="0"/>
              <a:t>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8D740E-52CC-D84B-BBBC-799732E174BC}"/>
              </a:ext>
            </a:extLst>
          </p:cNvPr>
          <p:cNvSpPr/>
          <p:nvPr/>
        </p:nvSpPr>
        <p:spPr>
          <a:xfrm>
            <a:off x="4605351" y="3089400"/>
            <a:ext cx="163685" cy="48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010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481F-B157-3247-A8B2-E9667B88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INFN protocol May 5th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BA881-B89C-EA4B-A5DA-F8A5C232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1CC3B-B0D2-D847-BEC6-C54DBCEA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C84739-90CC-C74E-B303-CD2CFF438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2"/>
          <a:stretch/>
        </p:blipFill>
        <p:spPr>
          <a:xfrm>
            <a:off x="4610550" y="938352"/>
            <a:ext cx="4510062" cy="4258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FF47C-C736-2C44-8EEC-9DD22F8F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08" y="1085636"/>
            <a:ext cx="3414547" cy="53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41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79CA-007B-F448-AF7F-40956082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SAC </a:t>
            </a:r>
            <a:r>
              <a:rPr lang="it-IT" dirty="0" err="1"/>
              <a:t>calibration</a:t>
            </a:r>
            <a:r>
              <a:rPr lang="it-IT" dirty="0"/>
              <a:t> 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7EF60-87A1-1D48-AA35-90DE45BB1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8B0DB-BFAF-A94F-9C0A-A91E071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40</a:t>
            </a:fld>
            <a:endParaRPr lang="en-US"/>
          </a:p>
        </p:txBody>
      </p:sp>
      <p:pic>
        <p:nvPicPr>
          <p:cNvPr id="6" name="Immagine 3" descr="Immagine che contiene stazionario, matita&#10;&#10;Descrizione generata automaticamente">
            <a:extLst>
              <a:ext uri="{FF2B5EF4-FFF2-40B4-BE49-F238E27FC236}">
                <a16:creationId xmlns:a16="http://schemas.microsoft.com/office/drawing/2014/main" id="{5F4A28EF-28CB-BA44-B87D-2C087623F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9" y="1303581"/>
            <a:ext cx="4288370" cy="2382695"/>
          </a:xfrm>
          <a:prstGeom prst="rect">
            <a:avLst/>
          </a:prstGeom>
        </p:spPr>
      </p:pic>
      <p:pic>
        <p:nvPicPr>
          <p:cNvPr id="7" name="Segnaposto contenuto 4" descr="Immagine che contiene tavolo, diverso, matita, sedendo&#10;&#10;Descrizione generata automaticamente">
            <a:extLst>
              <a:ext uri="{FF2B5EF4-FFF2-40B4-BE49-F238E27FC236}">
                <a16:creationId xmlns:a16="http://schemas.microsoft.com/office/drawing/2014/main" id="{D3878734-4F11-E043-AABD-2EFBD2C9C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9" y="3953110"/>
            <a:ext cx="3105474" cy="24648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438179-DF63-0042-8F60-E242DCDAFA88}"/>
              </a:ext>
            </a:extLst>
          </p:cNvPr>
          <p:cNvSpPr/>
          <p:nvPr/>
        </p:nvSpPr>
        <p:spPr>
          <a:xfrm>
            <a:off x="685906" y="938152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457200" algn="ctr"/>
            <a:r>
              <a:rPr lang="en-GB" b="1" dirty="0">
                <a:solidFill>
                  <a:schemeClr val="accent2"/>
                </a:solidFill>
              </a:rPr>
              <a:t>SAC calibration beam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9DB420-3A15-A94C-B18A-A199AF834DF6}"/>
              </a:ext>
            </a:extLst>
          </p:cNvPr>
          <p:cNvSpPr/>
          <p:nvPr/>
        </p:nvSpPr>
        <p:spPr>
          <a:xfrm>
            <a:off x="921573" y="3621403"/>
            <a:ext cx="211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457200" algn="ctr"/>
            <a:r>
              <a:rPr lang="en-GB" b="1" dirty="0">
                <a:solidFill>
                  <a:schemeClr val="accent2"/>
                </a:solidFill>
              </a:rPr>
              <a:t>SAC cosmic rays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7EDC0-112C-3848-9A08-A5539BC6F0E0}"/>
              </a:ext>
            </a:extLst>
          </p:cNvPr>
          <p:cNvSpPr/>
          <p:nvPr/>
        </p:nvSpPr>
        <p:spPr>
          <a:xfrm>
            <a:off x="4520463" y="11301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CR results on calibration are encouraging:</a:t>
            </a:r>
          </a:p>
          <a:p>
            <a:r>
              <a:rPr lang="en-GB" sz="1400" dirty="0"/>
              <a:t>   - better with a fixed-energy source beam</a:t>
            </a:r>
          </a:p>
          <a:p>
            <a:r>
              <a:rPr lang="en-GB" sz="1400" dirty="0"/>
              <a:t>   - need data for all the 25 crystals  (9 so far)</a:t>
            </a:r>
          </a:p>
          <a:p>
            <a:endParaRPr lang="en-GB" sz="1400" dirty="0"/>
          </a:p>
          <a:p>
            <a:r>
              <a:rPr lang="en-GB" sz="1400" dirty="0"/>
              <a:t>Positron runs with the beam into each crystal is needed</a:t>
            </a:r>
          </a:p>
          <a:p>
            <a:endParaRPr lang="en-GB" sz="1400" dirty="0"/>
          </a:p>
          <a:p>
            <a:r>
              <a:rPr lang="en-GB" sz="1400" dirty="0"/>
              <a:t>Parasitic secondary beam in Ok for this task</a:t>
            </a:r>
          </a:p>
          <a:p>
            <a:r>
              <a:rPr lang="en-GB" sz="1400" dirty="0"/>
              <a:t>9 crystals few hours</a:t>
            </a:r>
          </a:p>
          <a:p>
            <a:r>
              <a:rPr lang="en-GB" sz="1400" dirty="0"/>
              <a:t> - 1-2 days of data taking should be enough</a:t>
            </a:r>
          </a:p>
        </p:txBody>
      </p:sp>
    </p:spTree>
    <p:extLst>
      <p:ext uri="{BB962C8B-B14F-4D97-AF65-F5344CB8AC3E}">
        <p14:creationId xmlns:p14="http://schemas.microsoft.com/office/powerpoint/2010/main" val="1478698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B6FD898D-F3D0-944E-80D4-F2B5083B761E}"/>
              </a:ext>
            </a:extLst>
          </p:cNvPr>
          <p:cNvSpPr/>
          <p:nvPr/>
        </p:nvSpPr>
        <p:spPr>
          <a:xfrm>
            <a:off x="691057" y="1407883"/>
            <a:ext cx="3788333" cy="614844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A’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-&gt;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𝓁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𝓁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GB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+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decay allowed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79499-9B84-474B-8707-572F01792DB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GB" dirty="0"/>
              <a:t>A’ decay modes MeV-GeV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A2136-7EF2-9C4F-B6FD-BDF27D063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72425"/>
            <a:ext cx="9118213" cy="206695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If 1MeV &lt;M</a:t>
            </a:r>
            <a:r>
              <a:rPr lang="en-GB" baseline="-25000" dirty="0"/>
              <a:t>A’</a:t>
            </a:r>
            <a:r>
              <a:rPr lang="en-GB" dirty="0"/>
              <a:t>&lt; 2m</a:t>
            </a:r>
            <a:r>
              <a:rPr lang="en-GB" dirty="0">
                <a:latin typeface="Symbol" pitchFamily="2" charset="2"/>
              </a:rPr>
              <a:t>c</a:t>
            </a:r>
            <a:r>
              <a:rPr lang="en-GB" dirty="0"/>
              <a:t> dilepton “visible” decays (at PADME energy just </a:t>
            </a:r>
            <a:r>
              <a:rPr lang="en-GB" dirty="0" err="1"/>
              <a:t>ee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Min M</a:t>
            </a:r>
            <a:r>
              <a:rPr lang="en-GB" baseline="-25000" dirty="0"/>
              <a:t>A’</a:t>
            </a:r>
            <a:r>
              <a:rPr lang="en-GB" dirty="0"/>
              <a:t>&gt;1MeV lifetime depends mostly on </a:t>
            </a:r>
            <a:r>
              <a:rPr lang="en-GB" dirty="0">
                <a:latin typeface="Symbol" pitchFamily="2" charset="2"/>
              </a:rPr>
              <a:t>e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/>
              <a:t> long lived</a:t>
            </a:r>
            <a:endParaRPr lang="en-GB" dirty="0">
              <a:latin typeface="Symbol" pitchFamily="2" charset="2"/>
            </a:endParaRPr>
          </a:p>
          <a:p>
            <a:r>
              <a:rPr lang="en-GB" dirty="0"/>
              <a:t>2m</a:t>
            </a:r>
            <a:r>
              <a:rPr lang="en-GB" dirty="0">
                <a:latin typeface="Symbol" pitchFamily="2" charset="2"/>
              </a:rPr>
              <a:t>c</a:t>
            </a:r>
            <a:r>
              <a:rPr lang="en-GB" dirty="0"/>
              <a:t>&lt;M</a:t>
            </a:r>
            <a:r>
              <a:rPr lang="en-GB" baseline="-25000" dirty="0"/>
              <a:t>A’ </a:t>
            </a:r>
            <a:r>
              <a:rPr lang="en-GB" dirty="0"/>
              <a:t>dark matter decays “invisible” decays</a:t>
            </a:r>
          </a:p>
          <a:p>
            <a:pPr lvl="1"/>
            <a:r>
              <a:rPr lang="en-GB" dirty="0"/>
              <a:t>Min M</a:t>
            </a:r>
            <a:r>
              <a:rPr lang="en-GB" baseline="-25000" dirty="0"/>
              <a:t>A’</a:t>
            </a:r>
            <a:r>
              <a:rPr lang="en-GB" dirty="0"/>
              <a:t>&lt;1MeV lifetime depends mostly on </a:t>
            </a:r>
            <a:r>
              <a:rPr lang="en-GB" dirty="0">
                <a:latin typeface="Symbol" pitchFamily="2" charset="2"/>
              </a:rPr>
              <a:t>a</a:t>
            </a:r>
            <a:r>
              <a:rPr lang="en-GB" baseline="-25000" dirty="0"/>
              <a:t>D</a:t>
            </a:r>
            <a:r>
              <a:rPr lang="en-GB" baseline="30000" dirty="0"/>
              <a:t>2</a:t>
            </a:r>
            <a:r>
              <a:rPr lang="en-GB" dirty="0"/>
              <a:t> short lived </a:t>
            </a:r>
          </a:p>
          <a:p>
            <a:r>
              <a:rPr lang="en-GB" dirty="0"/>
              <a:t>Decays in 3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are not interesting for the accelerator searches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E5726-F7FB-5946-866B-DB950B3A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M. Raggi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88371-11E0-534D-933D-3BB0EF34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A22D0-52D5-3947-BD57-D269EA040B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595C73-6058-4543-B7AB-EB28051231DC}"/>
              </a:ext>
            </a:extLst>
          </p:cNvPr>
          <p:cNvCxnSpPr/>
          <p:nvPr/>
        </p:nvCxnSpPr>
        <p:spPr>
          <a:xfrm>
            <a:off x="5093066" y="979347"/>
            <a:ext cx="0" cy="30480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030DBE-142F-A84B-B33E-870E5EE16030}"/>
              </a:ext>
            </a:extLst>
          </p:cNvPr>
          <p:cNvCxnSpPr>
            <a:cxnSpLocks/>
          </p:cNvCxnSpPr>
          <p:nvPr/>
        </p:nvCxnSpPr>
        <p:spPr>
          <a:xfrm flipH="1">
            <a:off x="5079618" y="4020623"/>
            <a:ext cx="40386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C69BAE-8527-5C49-8CF4-0CEF3529B3CD}"/>
              </a:ext>
            </a:extLst>
          </p:cNvPr>
          <p:cNvSpPr txBox="1"/>
          <p:nvPr/>
        </p:nvSpPr>
        <p:spPr>
          <a:xfrm>
            <a:off x="4591789" y="979347"/>
            <a:ext cx="6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A8AA2-682A-9740-9ABE-B144AA1276B8}"/>
              </a:ext>
            </a:extLst>
          </p:cNvPr>
          <p:cNvSpPr txBox="1"/>
          <p:nvPr/>
        </p:nvSpPr>
        <p:spPr>
          <a:xfrm>
            <a:off x="8728532" y="3987021"/>
            <a:ext cx="6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728B1-E114-3844-AACA-90DA53641F34}"/>
              </a:ext>
            </a:extLst>
          </p:cNvPr>
          <p:cNvSpPr/>
          <p:nvPr/>
        </p:nvSpPr>
        <p:spPr>
          <a:xfrm>
            <a:off x="5112490" y="3672495"/>
            <a:ext cx="3782351" cy="33020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lived A’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-&gt;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ggg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41B329-25F9-8844-9E13-4F15C597C57F}"/>
              </a:ext>
            </a:extLst>
          </p:cNvPr>
          <p:cNvSpPr txBox="1"/>
          <p:nvPr/>
        </p:nvSpPr>
        <p:spPr>
          <a:xfrm>
            <a:off x="4541748" y="3387117"/>
            <a:ext cx="6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02055948-38C3-5F40-9412-7EC6A1FB4BDF}"/>
              </a:ext>
            </a:extLst>
          </p:cNvPr>
          <p:cNvSpPr/>
          <p:nvPr/>
        </p:nvSpPr>
        <p:spPr>
          <a:xfrm>
            <a:off x="5405762" y="1385506"/>
            <a:ext cx="1929560" cy="2273672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8EF1AB-A2DF-B841-81EC-D919CE03F74E}"/>
              </a:ext>
            </a:extLst>
          </p:cNvPr>
          <p:cNvSpPr/>
          <p:nvPr/>
        </p:nvSpPr>
        <p:spPr>
          <a:xfrm>
            <a:off x="7328250" y="1392099"/>
            <a:ext cx="1566598" cy="2273671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Visible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A’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-&gt;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𝓁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𝓁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8D41C3DF-6A96-1145-9182-F3C32BF411D0}"/>
              </a:ext>
            </a:extLst>
          </p:cNvPr>
          <p:cNvSpPr/>
          <p:nvPr/>
        </p:nvSpPr>
        <p:spPr>
          <a:xfrm rot="10800000">
            <a:off x="5099741" y="1407884"/>
            <a:ext cx="2196338" cy="2588559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085041-48B2-C744-B2EA-8021AE22A874}"/>
              </a:ext>
            </a:extLst>
          </p:cNvPr>
          <p:cNvSpPr txBox="1"/>
          <p:nvPr/>
        </p:nvSpPr>
        <p:spPr>
          <a:xfrm rot="18625852">
            <a:off x="5066301" y="2814681"/>
            <a:ext cx="12304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A’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=2m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7F731A-6E93-CE43-AF13-4DA8C41D3B30}"/>
              </a:ext>
            </a:extLst>
          </p:cNvPr>
          <p:cNvSpPr txBox="1"/>
          <p:nvPr/>
        </p:nvSpPr>
        <p:spPr>
          <a:xfrm>
            <a:off x="5096890" y="1344746"/>
            <a:ext cx="1348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Invisible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A’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-&gt; cc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(Visible A’-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&gt;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𝓁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𝓁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suppressed by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e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51ED5F5-878A-A743-942D-C7E6F14FF58C}"/>
              </a:ext>
            </a:extLst>
          </p:cNvPr>
          <p:cNvCxnSpPr/>
          <p:nvPr/>
        </p:nvCxnSpPr>
        <p:spPr>
          <a:xfrm>
            <a:off x="674175" y="976026"/>
            <a:ext cx="0" cy="30480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BD532E-A866-D94E-870B-E3BC0A7BFB8F}"/>
              </a:ext>
            </a:extLst>
          </p:cNvPr>
          <p:cNvCxnSpPr>
            <a:cxnSpLocks/>
          </p:cNvCxnSpPr>
          <p:nvPr/>
        </p:nvCxnSpPr>
        <p:spPr>
          <a:xfrm flipH="1">
            <a:off x="660727" y="4017302"/>
            <a:ext cx="40386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FA346B5-4148-8040-9FF2-44526EA1110B}"/>
              </a:ext>
            </a:extLst>
          </p:cNvPr>
          <p:cNvSpPr txBox="1"/>
          <p:nvPr/>
        </p:nvSpPr>
        <p:spPr>
          <a:xfrm>
            <a:off x="172898" y="976026"/>
            <a:ext cx="6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82F523-0E57-C24B-B087-A5FE40C6234E}"/>
              </a:ext>
            </a:extLst>
          </p:cNvPr>
          <p:cNvSpPr txBox="1"/>
          <p:nvPr/>
        </p:nvSpPr>
        <p:spPr>
          <a:xfrm>
            <a:off x="4309641" y="3983700"/>
            <a:ext cx="6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0C400E-590A-974E-B8C9-0ABE47EC3F95}"/>
              </a:ext>
            </a:extLst>
          </p:cNvPr>
          <p:cNvSpPr/>
          <p:nvPr/>
        </p:nvSpPr>
        <p:spPr>
          <a:xfrm>
            <a:off x="680899" y="3669174"/>
            <a:ext cx="3782351" cy="33020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lived A’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-&gt;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ggg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FA9B41-2A32-B447-9E75-496B7A49E175}"/>
              </a:ext>
            </a:extLst>
          </p:cNvPr>
          <p:cNvSpPr txBox="1"/>
          <p:nvPr/>
        </p:nvSpPr>
        <p:spPr>
          <a:xfrm>
            <a:off x="94468" y="3315144"/>
            <a:ext cx="6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2AACE8-7C55-6347-A855-F29E6BA4FD7E}"/>
              </a:ext>
            </a:extLst>
          </p:cNvPr>
          <p:cNvSpPr/>
          <p:nvPr/>
        </p:nvSpPr>
        <p:spPr>
          <a:xfrm>
            <a:off x="687624" y="2022727"/>
            <a:ext cx="3788333" cy="1652785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A’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-&gt;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𝓁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𝓁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-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only region </a:t>
            </a:r>
            <a:endParaRPr kumimoji="0" lang="en-GB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C28348-F9BD-A54F-9FA2-402FBBD8524E}"/>
              </a:ext>
            </a:extLst>
          </p:cNvPr>
          <p:cNvSpPr txBox="1"/>
          <p:nvPr/>
        </p:nvSpPr>
        <p:spPr>
          <a:xfrm>
            <a:off x="668154" y="1041341"/>
            <a:ext cx="380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Heavy DM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&gt;GeV light mediator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4CBE03-BD68-7A4B-B384-FD01486E2A61}"/>
              </a:ext>
            </a:extLst>
          </p:cNvPr>
          <p:cNvSpPr txBox="1"/>
          <p:nvPr/>
        </p:nvSpPr>
        <p:spPr>
          <a:xfrm>
            <a:off x="5112440" y="1023557"/>
            <a:ext cx="37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Light DM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c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light mediator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+mn-ea"/>
              <a:cs typeface="+mn-cs"/>
            </a:endParaRPr>
          </a:p>
        </p:txBody>
      </p:sp>
      <p:pic>
        <p:nvPicPr>
          <p:cNvPr id="68" name="Picture 67" descr="A picture containing indoor&#10;&#10;Description automatically generated">
            <a:extLst>
              <a:ext uri="{FF2B5EF4-FFF2-40B4-BE49-F238E27FC236}">
                <a16:creationId xmlns:a16="http://schemas.microsoft.com/office/drawing/2014/main" id="{BB87C63D-8F10-7D45-B413-12051EDA7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582" y="3633831"/>
            <a:ext cx="551999" cy="401454"/>
          </a:xfrm>
          <a:prstGeom prst="rect">
            <a:avLst/>
          </a:prstGeom>
        </p:spPr>
      </p:pic>
      <p:pic>
        <p:nvPicPr>
          <p:cNvPr id="69" name="Picture 68" descr="A picture containing indoor&#10;&#10;Description automatically generated">
            <a:extLst>
              <a:ext uri="{FF2B5EF4-FFF2-40B4-BE49-F238E27FC236}">
                <a16:creationId xmlns:a16="http://schemas.microsoft.com/office/drawing/2014/main" id="{3B8FA469-4498-E946-B42A-018D87960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144" y="3619666"/>
            <a:ext cx="551999" cy="401454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761A767-12C5-0E47-B9D9-59F639F3EF95}"/>
              </a:ext>
            </a:extLst>
          </p:cNvPr>
          <p:cNvCxnSpPr/>
          <p:nvPr/>
        </p:nvCxnSpPr>
        <p:spPr>
          <a:xfrm>
            <a:off x="5112440" y="3672495"/>
            <a:ext cx="128827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456AC2AD-5859-AB4C-8498-7890E55E73AC}"/>
              </a:ext>
            </a:extLst>
          </p:cNvPr>
          <p:cNvSpPr txBox="1"/>
          <p:nvPr/>
        </p:nvSpPr>
        <p:spPr>
          <a:xfrm>
            <a:off x="50109" y="1838061"/>
            <a:ext cx="6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2m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E12EBF-E1DE-F845-81C8-83AF9A3752FE}"/>
              </a:ext>
            </a:extLst>
          </p:cNvPr>
          <p:cNvCxnSpPr>
            <a:cxnSpLocks/>
          </p:cNvCxnSpPr>
          <p:nvPr/>
        </p:nvCxnSpPr>
        <p:spPr>
          <a:xfrm>
            <a:off x="693599" y="2022727"/>
            <a:ext cx="375154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855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3C64-99CC-5A4E-B726-8868B0BA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X17 dal </a:t>
            </a:r>
            <a:r>
              <a:rPr lang="it-IT" baseline="30000" dirty="0"/>
              <a:t>8</a:t>
            </a:r>
            <a:r>
              <a:rPr lang="it-IT" dirty="0"/>
              <a:t>Be al </a:t>
            </a:r>
            <a:r>
              <a:rPr lang="it-IT" baseline="30000" dirty="0"/>
              <a:t>4</a:t>
            </a:r>
            <a:r>
              <a:rPr lang="it-IT" dirty="0"/>
              <a:t>He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8506D-70FA-7A42-AA7E-CC5E6D52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19659-F67F-0B4B-BAB7-C0AACCEE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id="{7A9444E0-1228-1546-8419-163646A95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" r="2505"/>
          <a:stretch/>
        </p:blipFill>
        <p:spPr>
          <a:xfrm>
            <a:off x="10629" y="1361799"/>
            <a:ext cx="4557283" cy="2323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C62AE5-02B8-DE41-A921-3AD928FAD1AB}"/>
              </a:ext>
            </a:extLst>
          </p:cNvPr>
          <p:cNvSpPr/>
          <p:nvPr/>
        </p:nvSpPr>
        <p:spPr>
          <a:xfrm>
            <a:off x="-2" y="37377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/>
              <a:t>arXiv:1910.10459v1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C5499-B050-284A-93AD-653D63181EE1}"/>
              </a:ext>
            </a:extLst>
          </p:cNvPr>
          <p:cNvSpPr/>
          <p:nvPr/>
        </p:nvSpPr>
        <p:spPr>
          <a:xfrm>
            <a:off x="1229795" y="1012521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Lucida Grande" panose="020B0600040502020204" pitchFamily="34" charset="0"/>
              </a:rPr>
              <a:t>23 Oct 2019 </a:t>
            </a:r>
            <a:endParaRPr lang="it-IT" b="1" dirty="0">
              <a:solidFill>
                <a:schemeClr val="accent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1EFF0D-24C5-7243-9B28-6DDB4B09D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52" y="957705"/>
            <a:ext cx="4390460" cy="56606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B49298-1E5D-724A-8B7B-0FA8C5C07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599" y="936439"/>
            <a:ext cx="4420894" cy="6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05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96B8-0AE2-0D4B-B182-61346D83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8Be nucleus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7CB4-2639-294E-B351-FD416099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42532"/>
            <a:ext cx="9144000" cy="1966064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Can excite the </a:t>
            </a:r>
            <a:r>
              <a:rPr lang="en-US" sz="1800" baseline="30000" dirty="0">
                <a:solidFill>
                  <a:schemeClr val="tx1"/>
                </a:solidFill>
              </a:rPr>
              <a:t>8</a:t>
            </a:r>
            <a:r>
              <a:rPr lang="en-US" sz="1800" dirty="0">
                <a:solidFill>
                  <a:schemeClr val="tx1"/>
                </a:solidFill>
              </a:rPr>
              <a:t>Be(18.15 MeV) by using proton capture E</a:t>
            </a:r>
            <a:r>
              <a:rPr lang="en-US" sz="1800" baseline="-25000" dirty="0">
                <a:solidFill>
                  <a:schemeClr val="tx1"/>
                </a:solidFill>
              </a:rPr>
              <a:t>p</a:t>
            </a:r>
            <a:r>
              <a:rPr lang="en-US" sz="1800" dirty="0">
                <a:solidFill>
                  <a:schemeClr val="tx1"/>
                </a:solidFill>
              </a:rPr>
              <a:t>=1030 KeV</a:t>
            </a:r>
            <a:endParaRPr lang="en-US" sz="1600" dirty="0"/>
          </a:p>
          <a:p>
            <a:r>
              <a:rPr lang="en-US" sz="1800" dirty="0"/>
              <a:t>The Be is a peculiar nuclei having high energy transitions to the ground state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1</a:t>
            </a:r>
            <a:r>
              <a:rPr lang="en-US" baseline="30000" dirty="0">
                <a:solidFill>
                  <a:srgbClr val="800000"/>
                </a:solidFill>
              </a:rPr>
              <a:t>+</a:t>
            </a:r>
            <a:r>
              <a:rPr lang="en-US" dirty="0">
                <a:solidFill>
                  <a:srgbClr val="800000"/>
                </a:solidFill>
              </a:rPr>
              <a:t>0</a:t>
            </a:r>
            <a:r>
              <a:rPr lang="en-US" baseline="30000" dirty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</a:rPr>
              <a:t>T=0 has 18.15 MeV if it goes directly to ground state 0</a:t>
            </a:r>
            <a:r>
              <a:rPr lang="en-US" baseline="30000" dirty="0">
                <a:solidFill>
                  <a:srgbClr val="800000"/>
                </a:solidFill>
              </a:rPr>
              <a:t>+</a:t>
            </a:r>
            <a:r>
              <a:rPr lang="en-US" dirty="0">
                <a:solidFill>
                  <a:srgbClr val="800000"/>
                </a:solidFill>
              </a:rPr>
              <a:t>0 E</a:t>
            </a:r>
            <a:r>
              <a:rPr lang="en-US" baseline="-25000" dirty="0">
                <a:solidFill>
                  <a:srgbClr val="800000"/>
                </a:solidFill>
              </a:rPr>
              <a:t>p</a:t>
            </a:r>
            <a:r>
              <a:rPr lang="en-US" dirty="0">
                <a:solidFill>
                  <a:srgbClr val="800000"/>
                </a:solidFill>
              </a:rPr>
              <a:t>= 1030 KeV 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1</a:t>
            </a:r>
            <a:r>
              <a:rPr lang="en-US" baseline="30000" dirty="0">
                <a:solidFill>
                  <a:srgbClr val="0070C0"/>
                </a:solidFill>
              </a:rPr>
              <a:t>+</a:t>
            </a:r>
            <a:r>
              <a:rPr lang="en-US" dirty="0">
                <a:solidFill>
                  <a:srgbClr val="0070C0"/>
                </a:solidFill>
              </a:rPr>
              <a:t>0</a:t>
            </a:r>
            <a:r>
              <a:rPr lang="en-US" baseline="30000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T=1 has 17.64 MeV if it goes directly to ground state 0</a:t>
            </a:r>
            <a:r>
              <a:rPr lang="en-US" baseline="30000" dirty="0">
                <a:solidFill>
                  <a:srgbClr val="0070C0"/>
                </a:solidFill>
              </a:rPr>
              <a:t>+</a:t>
            </a:r>
            <a:r>
              <a:rPr lang="en-US" dirty="0">
                <a:solidFill>
                  <a:srgbClr val="0070C0"/>
                </a:solidFill>
              </a:rPr>
              <a:t>0 E</a:t>
            </a:r>
            <a:r>
              <a:rPr lang="en-US" baseline="-25000" dirty="0">
                <a:solidFill>
                  <a:srgbClr val="0070C0"/>
                </a:solidFill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= 441 KeV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AEE6E8-4F43-6242-A254-331CE248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751BF9-5340-BC42-8D91-E335124D0C01}"/>
              </a:ext>
            </a:extLst>
          </p:cNvPr>
          <p:cNvGrpSpPr/>
          <p:nvPr/>
        </p:nvGrpSpPr>
        <p:grpSpPr>
          <a:xfrm>
            <a:off x="46464" y="950831"/>
            <a:ext cx="3197294" cy="3431294"/>
            <a:chOff x="46464" y="928253"/>
            <a:chExt cx="3197294" cy="34312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4C1E4C-013F-6149-B7B8-EF9DE3E56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64" y="968696"/>
              <a:ext cx="3197294" cy="339085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867C40-2E86-834D-A680-78C63AE848D2}"/>
                </a:ext>
              </a:extLst>
            </p:cNvPr>
            <p:cNvSpPr/>
            <p:nvPr/>
          </p:nvSpPr>
          <p:spPr>
            <a:xfrm>
              <a:off x="830590" y="1217575"/>
              <a:ext cx="274801" cy="2834640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CCC197-4C65-7247-91E5-C39402B43C2D}"/>
                </a:ext>
              </a:extLst>
            </p:cNvPr>
            <p:cNvSpPr/>
            <p:nvPr/>
          </p:nvSpPr>
          <p:spPr>
            <a:xfrm>
              <a:off x="1479101" y="928253"/>
              <a:ext cx="249819" cy="311810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A963B9-2A0E-4644-A375-E32CAA757051}"/>
              </a:ext>
            </a:extLst>
          </p:cNvPr>
          <p:cNvGrpSpPr/>
          <p:nvPr/>
        </p:nvGrpSpPr>
        <p:grpSpPr>
          <a:xfrm>
            <a:off x="3691465" y="2808791"/>
            <a:ext cx="5236717" cy="1808918"/>
            <a:chOff x="3781777" y="2266919"/>
            <a:chExt cx="5236717" cy="1808918"/>
          </a:xfrm>
        </p:grpSpPr>
        <p:pic>
          <p:nvPicPr>
            <p:cNvPr id="16" name="Picture 15" descr="A drawing of a person&#10;&#10;Description automatically generated">
              <a:extLst>
                <a:ext uri="{FF2B5EF4-FFF2-40B4-BE49-F238E27FC236}">
                  <a16:creationId xmlns:a16="http://schemas.microsoft.com/office/drawing/2014/main" id="{2477AC25-E80C-E34D-8270-DCE30EE9C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99"/>
            <a:stretch/>
          </p:blipFill>
          <p:spPr>
            <a:xfrm>
              <a:off x="3801362" y="2520901"/>
              <a:ext cx="5174970" cy="13326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AF7FD9-A204-8843-9A62-27AE9380BE38}"/>
                </a:ext>
              </a:extLst>
            </p:cNvPr>
            <p:cNvSpPr txBox="1"/>
            <p:nvPr/>
          </p:nvSpPr>
          <p:spPr>
            <a:xfrm>
              <a:off x="7507111" y="3706505"/>
              <a:ext cx="1511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800000"/>
                  </a:solidFill>
                </a:rPr>
                <a:t>IPC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B098B4-7A06-634C-8F32-189237CE5F00}"/>
                </a:ext>
              </a:extLst>
            </p:cNvPr>
            <p:cNvSpPr txBox="1"/>
            <p:nvPr/>
          </p:nvSpPr>
          <p:spPr>
            <a:xfrm>
              <a:off x="5733484" y="3706505"/>
              <a:ext cx="1511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800000"/>
                  </a:solidFill>
                </a:rPr>
                <a:t>EM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5408E4-64FB-D140-92DF-A03D73290C31}"/>
                </a:ext>
              </a:extLst>
            </p:cNvPr>
            <p:cNvSpPr txBox="1"/>
            <p:nvPr/>
          </p:nvSpPr>
          <p:spPr>
            <a:xfrm>
              <a:off x="3781777" y="3706505"/>
              <a:ext cx="1511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800000"/>
                  </a:solidFill>
                </a:rPr>
                <a:t>HAD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4BD692-55FD-AF4F-8AF9-CF8442649407}"/>
                </a:ext>
              </a:extLst>
            </p:cNvPr>
            <p:cNvSpPr txBox="1"/>
            <p:nvPr/>
          </p:nvSpPr>
          <p:spPr>
            <a:xfrm>
              <a:off x="3801362" y="2266919"/>
              <a:ext cx="5174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00000"/>
                  </a:solidFill>
                </a:rPr>
                <a:t>8Be decay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BFE2C4-9906-0944-8C00-FB4C2A351FF2}"/>
              </a:ext>
            </a:extLst>
          </p:cNvPr>
          <p:cNvGrpSpPr/>
          <p:nvPr/>
        </p:nvGrpSpPr>
        <p:grpSpPr>
          <a:xfrm>
            <a:off x="7032607" y="1138031"/>
            <a:ext cx="1766735" cy="1548976"/>
            <a:chOff x="5610198" y="979985"/>
            <a:chExt cx="1766735" cy="1548976"/>
          </a:xfrm>
        </p:grpSpPr>
        <p:pic>
          <p:nvPicPr>
            <p:cNvPr id="23" name="Picture 22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C257863F-DABC-EA44-9479-209269C9B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0198" y="1010097"/>
              <a:ext cx="1513477" cy="151886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CB5216-A5D1-6F44-BA2F-3E48082314FC}"/>
                </a:ext>
              </a:extLst>
            </p:cNvPr>
            <p:cNvSpPr/>
            <p:nvPr/>
          </p:nvSpPr>
          <p:spPr>
            <a:xfrm>
              <a:off x="5610198" y="979985"/>
              <a:ext cx="835758" cy="623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E4BFBA-ED02-AD41-A1E5-D07092E05EE3}"/>
                </a:ext>
              </a:extLst>
            </p:cNvPr>
            <p:cNvSpPr/>
            <p:nvPr/>
          </p:nvSpPr>
          <p:spPr>
            <a:xfrm>
              <a:off x="7022490" y="1521239"/>
              <a:ext cx="354443" cy="4257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B46F12-25A7-2B47-B32F-3197116CED81}"/>
                </a:ext>
              </a:extLst>
            </p:cNvPr>
            <p:cNvSpPr/>
            <p:nvPr/>
          </p:nvSpPr>
          <p:spPr>
            <a:xfrm>
              <a:off x="6573935" y="1830995"/>
              <a:ext cx="549740" cy="6270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446D702-6A8D-1245-8AE4-47C7D19EDFEB}"/>
              </a:ext>
            </a:extLst>
          </p:cNvPr>
          <p:cNvSpPr txBox="1"/>
          <p:nvPr/>
        </p:nvSpPr>
        <p:spPr>
          <a:xfrm>
            <a:off x="3691465" y="976852"/>
            <a:ext cx="517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00"/>
                </a:solidFill>
              </a:rPr>
              <a:t>Resonant proton capture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1EC3A-CD2D-E541-A05B-1F65CAB7E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76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5">
            <a:extLst>
              <a:ext uri="{FF2B5EF4-FFF2-40B4-BE49-F238E27FC236}">
                <a16:creationId xmlns:a16="http://schemas.microsoft.com/office/drawing/2014/main" id="{2591EA49-A839-9045-9F35-2C74EB65B6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40" y="2132856"/>
            <a:ext cx="4536504" cy="45365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AC582-CB0D-7545-8F71-DFD0C777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On </a:t>
            </a:r>
            <a:r>
              <a:rPr lang="it-IT" dirty="0" err="1"/>
              <a:t>resonance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345ED-FB88-E54E-B571-AEF46095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874B9-C362-8548-9728-A23B52B3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44</a:t>
            </a:fld>
            <a:endParaRPr lang="en-US"/>
          </a:p>
        </p:txBody>
      </p:sp>
      <p:pic>
        <p:nvPicPr>
          <p:cNvPr id="6" name="Tartalom helye 6">
            <a:extLst>
              <a:ext uri="{FF2B5EF4-FFF2-40B4-BE49-F238E27FC236}">
                <a16:creationId xmlns:a16="http://schemas.microsoft.com/office/drawing/2014/main" id="{95F882C3-D146-D049-96DA-0F6876C8D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4544144" cy="4544144"/>
          </a:xfrm>
          <a:prstGeom prst="rect">
            <a:avLst/>
          </a:prstGeom>
        </p:spPr>
      </p:pic>
      <p:cxnSp>
        <p:nvCxnSpPr>
          <p:cNvPr id="8" name="Egyenes összekötő nyíllal 8">
            <a:extLst>
              <a:ext uri="{FF2B5EF4-FFF2-40B4-BE49-F238E27FC236}">
                <a16:creationId xmlns:a16="http://schemas.microsoft.com/office/drawing/2014/main" id="{9813DA4E-DA85-1C45-8CA8-CBB6C910A184}"/>
              </a:ext>
            </a:extLst>
          </p:cNvPr>
          <p:cNvCxnSpPr/>
          <p:nvPr/>
        </p:nvCxnSpPr>
        <p:spPr>
          <a:xfrm flipH="1">
            <a:off x="4011940" y="5445224"/>
            <a:ext cx="344036" cy="144016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9">
            <a:extLst>
              <a:ext uri="{FF2B5EF4-FFF2-40B4-BE49-F238E27FC236}">
                <a16:creationId xmlns:a16="http://schemas.microsoft.com/office/drawing/2014/main" id="{E550CA57-67FB-404C-8B5A-04E3EED7E4FD}"/>
              </a:ext>
            </a:extLst>
          </p:cNvPr>
          <p:cNvCxnSpPr>
            <a:cxnSpLocks/>
          </p:cNvCxnSpPr>
          <p:nvPr/>
        </p:nvCxnSpPr>
        <p:spPr>
          <a:xfrm>
            <a:off x="6444208" y="5445224"/>
            <a:ext cx="1111163" cy="144016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zis 3">
            <a:extLst>
              <a:ext uri="{FF2B5EF4-FFF2-40B4-BE49-F238E27FC236}">
                <a16:creationId xmlns:a16="http://schemas.microsoft.com/office/drawing/2014/main" id="{7933E677-CDF2-2248-A00B-3925D56C261B}"/>
              </a:ext>
            </a:extLst>
          </p:cNvPr>
          <p:cNvSpPr/>
          <p:nvPr/>
        </p:nvSpPr>
        <p:spPr>
          <a:xfrm>
            <a:off x="4385622" y="4941315"/>
            <a:ext cx="2088232" cy="9477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Deviation from IPC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B8E3CF-672F-684B-98B1-EEE792E4D5A1}"/>
              </a:ext>
            </a:extLst>
          </p:cNvPr>
          <p:cNvSpPr/>
          <p:nvPr/>
        </p:nvSpPr>
        <p:spPr>
          <a:xfrm>
            <a:off x="4714197" y="2064637"/>
            <a:ext cx="4075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800000"/>
                </a:solidFill>
              </a:rPr>
              <a:t>Ep</a:t>
            </a:r>
            <a:r>
              <a:rPr lang="hu-HU" b="1" dirty="0">
                <a:solidFill>
                  <a:srgbClr val="800000"/>
                </a:solidFill>
              </a:rPr>
              <a:t>=1.10 </a:t>
            </a:r>
            <a:r>
              <a:rPr lang="hu-HU" b="1" dirty="0" err="1">
                <a:solidFill>
                  <a:srgbClr val="800000"/>
                </a:solidFill>
              </a:rPr>
              <a:t>MeV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A8CBC5-3707-794E-BBC3-EF6AAC80B1A8}"/>
              </a:ext>
            </a:extLst>
          </p:cNvPr>
          <p:cNvSpPr/>
          <p:nvPr/>
        </p:nvSpPr>
        <p:spPr>
          <a:xfrm>
            <a:off x="170052" y="1958806"/>
            <a:ext cx="4130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chemeClr val="accent2"/>
                </a:solidFill>
              </a:rPr>
              <a:t>Ep</a:t>
            </a:r>
            <a:r>
              <a:rPr lang="hu-HU" b="1" dirty="0">
                <a:solidFill>
                  <a:schemeClr val="accent2"/>
                </a:solidFill>
              </a:rPr>
              <a:t>=1.04 </a:t>
            </a:r>
            <a:r>
              <a:rPr lang="hu-HU" b="1" dirty="0" err="1">
                <a:solidFill>
                  <a:schemeClr val="accent2"/>
                </a:solidFill>
              </a:rPr>
              <a:t>MeV</a:t>
            </a:r>
            <a:endParaRPr lang="it-IT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9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8C22-5731-2F4A-AFCD-792F585A7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Scanning the </a:t>
            </a:r>
            <a:r>
              <a:rPr lang="it-IT" dirty="0" err="1"/>
              <a:t>resonance</a:t>
            </a:r>
            <a:r>
              <a:rPr lang="it-IT" dirty="0"/>
              <a:t> with </a:t>
            </a:r>
            <a:r>
              <a:rPr lang="it-IT" dirty="0" err="1"/>
              <a:t>Ep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6FCF7-2C1E-B14F-A9C7-0F718B7F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13888-9A06-9A4F-978F-C7217A4F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45</a:t>
            </a:fld>
            <a:endParaRPr lang="en-US"/>
          </a:p>
        </p:txBody>
      </p:sp>
      <p:pic>
        <p:nvPicPr>
          <p:cNvPr id="7" name="Tartalom helye 8">
            <a:extLst>
              <a:ext uri="{FF2B5EF4-FFF2-40B4-BE49-F238E27FC236}">
                <a16:creationId xmlns:a16="http://schemas.microsoft.com/office/drawing/2014/main" id="{99D29932-BF8D-9649-B3F4-9F7211135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9" y="938860"/>
            <a:ext cx="3672408" cy="3672408"/>
          </a:xfrm>
          <a:prstGeom prst="rect">
            <a:avLst/>
          </a:prstGeom>
        </p:spPr>
      </p:pic>
      <p:sp>
        <p:nvSpPr>
          <p:cNvPr id="8" name="Téglalap 9">
            <a:extLst>
              <a:ext uri="{FF2B5EF4-FFF2-40B4-BE49-F238E27FC236}">
                <a16:creationId xmlns:a16="http://schemas.microsoft.com/office/drawing/2014/main" id="{54F54081-5AB9-6049-8E7A-968810A9C5B0}"/>
              </a:ext>
            </a:extLst>
          </p:cNvPr>
          <p:cNvSpPr/>
          <p:nvPr/>
        </p:nvSpPr>
        <p:spPr>
          <a:xfrm>
            <a:off x="46464" y="4725087"/>
            <a:ext cx="8820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Experimental angular e</a:t>
            </a:r>
            <a:r>
              <a:rPr lang="pt-BR" sz="2000" baseline="30000" dirty="0"/>
              <a:t>+</a:t>
            </a:r>
            <a:r>
              <a:rPr lang="pt-BR" sz="2000" dirty="0"/>
              <a:t>e</a:t>
            </a:r>
            <a:r>
              <a:rPr lang="pt-BR" sz="2000" baseline="30000" dirty="0"/>
              <a:t>−</a:t>
            </a:r>
            <a:r>
              <a:rPr lang="pt-BR" sz="2000" dirty="0"/>
              <a:t> pair correlations mea</a:t>
            </a:r>
            <a:r>
              <a:rPr lang="en-US" sz="2000" dirty="0" err="1"/>
              <a:t>sured</a:t>
            </a:r>
            <a:r>
              <a:rPr lang="en-US" sz="2000" dirty="0"/>
              <a:t> in the </a:t>
            </a:r>
            <a:r>
              <a:rPr lang="en-US" sz="2000" baseline="30000" dirty="0"/>
              <a:t>7</a:t>
            </a:r>
            <a:r>
              <a:rPr lang="en-US" sz="2000" dirty="0"/>
              <a:t>Li(</a:t>
            </a:r>
            <a:r>
              <a:rPr lang="en-US" sz="2000" dirty="0" err="1"/>
              <a:t>p,e</a:t>
            </a:r>
            <a:r>
              <a:rPr lang="en-US" sz="2000" baseline="30000" dirty="0" err="1"/>
              <a:t>+</a:t>
            </a:r>
            <a:r>
              <a:rPr lang="en-US" sz="2000" dirty="0" err="1"/>
              <a:t>e</a:t>
            </a:r>
            <a:r>
              <a:rPr lang="en-US" sz="2000" baseline="30000" dirty="0"/>
              <a:t>−</a:t>
            </a:r>
            <a:r>
              <a:rPr lang="en-US" sz="2000" dirty="0"/>
              <a:t>) reaction at </a:t>
            </a:r>
            <a:r>
              <a:rPr lang="en-US" sz="2000" dirty="0" err="1"/>
              <a:t>Ep</a:t>
            </a:r>
            <a:r>
              <a:rPr lang="en-US" sz="2000" dirty="0"/>
              <a:t>=1.10 MeV with -0.5</a:t>
            </a:r>
            <a:r>
              <a:rPr lang="hu-HU" sz="2000" dirty="0"/>
              <a:t>&lt;</a:t>
            </a:r>
            <a:r>
              <a:rPr lang="en-US" sz="2000" dirty="0"/>
              <a:t> y </a:t>
            </a:r>
            <a:r>
              <a:rPr lang="hu-HU" sz="2000" dirty="0"/>
              <a:t>&lt;</a:t>
            </a:r>
            <a:r>
              <a:rPr lang="en-US" sz="2000" dirty="0"/>
              <a:t>0.5 (closed circles) and |y|</a:t>
            </a:r>
            <a:r>
              <a:rPr lang="hu-HU" sz="2000" dirty="0"/>
              <a:t>&gt;</a:t>
            </a:r>
            <a:r>
              <a:rPr lang="en-US" sz="2000" dirty="0"/>
              <a:t>0.5 (open circles). The</a:t>
            </a:r>
          </a:p>
          <a:p>
            <a:r>
              <a:rPr lang="en-US" sz="2000" dirty="0"/>
              <a:t>results of simulations of boson decay pairs added to those of</a:t>
            </a:r>
            <a:r>
              <a:rPr lang="hu-HU" sz="2000" dirty="0"/>
              <a:t> </a:t>
            </a:r>
            <a:r>
              <a:rPr lang="en-US" sz="2000" dirty="0"/>
              <a:t>IPC pairs are shown for different boson masses</a:t>
            </a:r>
            <a:r>
              <a:rPr lang="hu-HU" sz="2000" dirty="0"/>
              <a:t>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2">
                <a:extLst>
                  <a:ext uri="{FF2B5EF4-FFF2-40B4-BE49-F238E27FC236}">
                    <a16:creationId xmlns:a16="http://schemas.microsoft.com/office/drawing/2014/main" id="{EB9DE701-188F-1F4E-8355-D6E05E24D7B1}"/>
                  </a:ext>
                </a:extLst>
              </p:cNvPr>
              <p:cNvSpPr txBox="1"/>
              <p:nvPr/>
            </p:nvSpPr>
            <p:spPr>
              <a:xfrm>
                <a:off x="4495542" y="2668086"/>
                <a:ext cx="1512168" cy="760914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hu-HU" sz="2800" b="1" dirty="0">
                    <a:solidFill>
                      <a:srgbClr val="800000"/>
                    </a:solidFill>
                  </a:rPr>
                  <a:t>y=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sz="28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8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hu-HU" sz="28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hu-HU" sz="28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hu-HU" sz="28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8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hu-HU" sz="28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hu-HU" sz="28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8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hu-HU" sz="28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hu-HU" sz="28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hu-HU" sz="28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8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hu-HU" sz="28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endParaRPr lang="en-US" sz="28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9" name="Szövegdoboz 2">
                <a:extLst>
                  <a:ext uri="{FF2B5EF4-FFF2-40B4-BE49-F238E27FC236}">
                    <a16:creationId xmlns:a16="http://schemas.microsoft.com/office/drawing/2014/main" id="{EB9DE701-188F-1F4E-8355-D6E05E24D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542" y="2668086"/>
                <a:ext cx="1512168" cy="760914"/>
              </a:xfrm>
              <a:prstGeom prst="rect">
                <a:avLst/>
              </a:prstGeom>
              <a:blipFill>
                <a:blip r:embed="rId3"/>
                <a:stretch>
                  <a:fillRect l="-6557" b="-63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89A435-D277-D64D-A973-BF56DF223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" y="978971"/>
            <a:ext cx="4294909" cy="36368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8C07EB-3D30-8B4C-A469-78C48A4A86E8}"/>
              </a:ext>
            </a:extLst>
          </p:cNvPr>
          <p:cNvSpPr/>
          <p:nvPr/>
        </p:nvSpPr>
        <p:spPr>
          <a:xfrm>
            <a:off x="3489516" y="1570513"/>
            <a:ext cx="965934" cy="9787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641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1139-EFEE-9346-AAC0-3AED2221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baseline="30000" dirty="0"/>
              <a:t>4</a:t>
            </a:r>
            <a:r>
              <a:rPr lang="it-IT" dirty="0"/>
              <a:t>He </a:t>
            </a:r>
            <a:r>
              <a:rPr lang="it-IT" dirty="0" err="1"/>
              <a:t>anomaly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BD895-D754-8341-BE7E-A5155774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C61F8-6E4E-A44C-9A65-8135FB1D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477DFD-DF6A-3D40-9227-784B08E6BDD3}"/>
              </a:ext>
            </a:extLst>
          </p:cNvPr>
          <p:cNvGrpSpPr/>
          <p:nvPr/>
        </p:nvGrpSpPr>
        <p:grpSpPr>
          <a:xfrm>
            <a:off x="6369996" y="1654868"/>
            <a:ext cx="1766735" cy="1548976"/>
            <a:chOff x="5610198" y="979985"/>
            <a:chExt cx="1766735" cy="1548976"/>
          </a:xfrm>
        </p:grpSpPr>
        <p:pic>
          <p:nvPicPr>
            <p:cNvPr id="7" name="Picture 6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408230B4-3FC2-1B4D-A97D-C346FC28C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0198" y="1010097"/>
              <a:ext cx="1513477" cy="15188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0C87B9-73BB-8E4F-9FC8-3B69A8C5F384}"/>
                </a:ext>
              </a:extLst>
            </p:cNvPr>
            <p:cNvSpPr/>
            <p:nvPr/>
          </p:nvSpPr>
          <p:spPr>
            <a:xfrm>
              <a:off x="5610198" y="979985"/>
              <a:ext cx="835758" cy="623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18F227-1C5E-6A46-A7BA-026A4197FD2C}"/>
                </a:ext>
              </a:extLst>
            </p:cNvPr>
            <p:cNvSpPr/>
            <p:nvPr/>
          </p:nvSpPr>
          <p:spPr>
            <a:xfrm>
              <a:off x="7022490" y="1521239"/>
              <a:ext cx="354443" cy="4257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A2F508-CBF2-134A-B382-187B7894B1A4}"/>
                </a:ext>
              </a:extLst>
            </p:cNvPr>
            <p:cNvSpPr/>
            <p:nvPr/>
          </p:nvSpPr>
          <p:spPr>
            <a:xfrm>
              <a:off x="6573935" y="1830995"/>
              <a:ext cx="549740" cy="6270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2597B8-3D7C-D044-AA4B-A544A34DFE57}"/>
              </a:ext>
            </a:extLst>
          </p:cNvPr>
          <p:cNvSpPr txBox="1"/>
          <p:nvPr/>
        </p:nvSpPr>
        <p:spPr>
          <a:xfrm>
            <a:off x="4571999" y="950348"/>
            <a:ext cx="457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00"/>
                </a:solidFill>
              </a:rPr>
              <a:t>Resonant proton capture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C4CF7-BB97-5A44-977E-1EB824EE30DC}"/>
              </a:ext>
            </a:extLst>
          </p:cNvPr>
          <p:cNvSpPr txBox="1"/>
          <p:nvPr/>
        </p:nvSpPr>
        <p:spPr>
          <a:xfrm>
            <a:off x="6974569" y="2887503"/>
            <a:ext cx="549740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aseline="30000" dirty="0"/>
              <a:t>3</a:t>
            </a:r>
            <a:r>
              <a:rPr lang="it-IT" sz="1600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5A6DD-7C86-2E42-82B9-687520CB0346}"/>
              </a:ext>
            </a:extLst>
          </p:cNvPr>
          <p:cNvSpPr txBox="1"/>
          <p:nvPr/>
        </p:nvSpPr>
        <p:spPr>
          <a:xfrm>
            <a:off x="7386887" y="1606565"/>
            <a:ext cx="78015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baseline="30000" dirty="0">
                <a:solidFill>
                  <a:schemeClr val="accent2"/>
                </a:solidFill>
              </a:rPr>
              <a:t>4</a:t>
            </a:r>
            <a:r>
              <a:rPr lang="it-IT" sz="1600" b="1" dirty="0">
                <a:solidFill>
                  <a:schemeClr val="accent2"/>
                </a:solidFill>
              </a:rPr>
              <a:t>He*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CA52A8-858C-DB4A-913D-18F870A0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5561"/>
            <a:ext cx="1379209" cy="28104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828755-C303-AF4F-B2EB-1D3DFF0F876E}"/>
              </a:ext>
            </a:extLst>
          </p:cNvPr>
          <p:cNvSpPr/>
          <p:nvPr/>
        </p:nvSpPr>
        <p:spPr>
          <a:xfrm>
            <a:off x="101945" y="2465102"/>
            <a:ext cx="1071755" cy="31183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A254F2-8B8F-854B-80D5-349958447E30}"/>
              </a:ext>
            </a:extLst>
          </p:cNvPr>
          <p:cNvSpPr txBox="1"/>
          <p:nvPr/>
        </p:nvSpPr>
        <p:spPr>
          <a:xfrm>
            <a:off x="166895" y="5155041"/>
            <a:ext cx="79897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investigated </a:t>
            </a:r>
            <a:r>
              <a:rPr lang="en-GB" dirty="0">
                <a:solidFill>
                  <a:schemeClr val="accent2"/>
                </a:solidFill>
              </a:rPr>
              <a:t>0− state </a:t>
            </a:r>
            <a:r>
              <a:rPr lang="en-GB" dirty="0"/>
              <a:t>overlaps with the first ex-</a:t>
            </a:r>
          </a:p>
          <a:p>
            <a:r>
              <a:rPr lang="en-GB" dirty="0"/>
              <a:t>cited state in </a:t>
            </a:r>
            <a:r>
              <a:rPr lang="en-GB" baseline="30000" dirty="0"/>
              <a:t>4</a:t>
            </a:r>
            <a:r>
              <a:rPr lang="en-GB" dirty="0"/>
              <a:t>He (</a:t>
            </a:r>
            <a:r>
              <a:rPr lang="en-GB" dirty="0">
                <a:solidFill>
                  <a:srgbClr val="0003FA"/>
                </a:solidFill>
              </a:rPr>
              <a:t>J=0+, Ex=20.21 MeV</a:t>
            </a:r>
            <a:r>
              <a:rPr lang="en-GB" dirty="0"/>
              <a:t>, 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=0.50 MeV), which was also excited but but give only a </a:t>
            </a:r>
            <a:r>
              <a:rPr lang="en-GB" dirty="0" err="1"/>
              <a:t>managable</a:t>
            </a:r>
            <a:r>
              <a:rPr lang="en-GB" dirty="0"/>
              <a:t> background to the </a:t>
            </a:r>
            <a:r>
              <a:rPr lang="en-GB" dirty="0" err="1"/>
              <a:t>e+e</a:t>
            </a:r>
            <a:r>
              <a:rPr lang="en-GB" dirty="0"/>
              <a:t>− spectra.</a:t>
            </a:r>
          </a:p>
          <a:p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F1E1C6-B285-E442-9D0C-7B5B25C7AF54}"/>
              </a:ext>
            </a:extLst>
          </p:cNvPr>
          <p:cNvSpPr/>
          <p:nvPr/>
        </p:nvSpPr>
        <p:spPr>
          <a:xfrm>
            <a:off x="106425" y="2785594"/>
            <a:ext cx="1071755" cy="311830"/>
          </a:xfrm>
          <a:prstGeom prst="rect">
            <a:avLst/>
          </a:prstGeom>
          <a:noFill/>
          <a:ln>
            <a:solidFill>
              <a:srgbClr val="0003F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696A62-8CBA-DD47-AB8B-76AE004B558C}"/>
              </a:ext>
            </a:extLst>
          </p:cNvPr>
          <p:cNvSpPr/>
          <p:nvPr/>
        </p:nvSpPr>
        <p:spPr>
          <a:xfrm>
            <a:off x="5385335" y="3151570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  <a:latin typeface="Helvetica" pitchFamily="2" charset="0"/>
              </a:rPr>
              <a:t>E</a:t>
            </a:r>
            <a:r>
              <a:rPr lang="en-GB" b="1" baseline="-25000" dirty="0">
                <a:solidFill>
                  <a:srgbClr val="800000"/>
                </a:solidFill>
                <a:latin typeface="Helvetica" pitchFamily="2" charset="0"/>
              </a:rPr>
              <a:t>p</a:t>
            </a:r>
            <a:r>
              <a:rPr lang="en-GB" b="1" dirty="0">
                <a:solidFill>
                  <a:srgbClr val="800000"/>
                </a:solidFill>
                <a:latin typeface="Helvetica" pitchFamily="2" charset="0"/>
              </a:rPr>
              <a:t>=900 keV</a:t>
            </a:r>
            <a:endParaRPr lang="en-GB" b="1" dirty="0">
              <a:solidFill>
                <a:srgbClr val="800000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0695BF-373C-BE4F-BE55-75C70B3911C0}"/>
              </a:ext>
            </a:extLst>
          </p:cNvPr>
          <p:cNvSpPr txBox="1"/>
          <p:nvPr/>
        </p:nvSpPr>
        <p:spPr>
          <a:xfrm>
            <a:off x="194709" y="4095057"/>
            <a:ext cx="8822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3 H(p,</a:t>
            </a:r>
            <a:r>
              <a:rPr lang="el-GR" dirty="0"/>
              <a:t>γ )4 </a:t>
            </a:r>
            <a:r>
              <a:rPr lang="en-GB" dirty="0"/>
              <a:t>He reaction at Ep =900 keV bombarding energy was used to populate the wide (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= 0. 84 MeV) 0−  second excited state in </a:t>
            </a:r>
            <a:r>
              <a:rPr lang="en-GB" baseline="30000" dirty="0"/>
              <a:t>4</a:t>
            </a:r>
            <a:r>
              <a:rPr lang="en-GB" dirty="0"/>
              <a:t>He, located at Ex = 21.01 MeV.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425A48-5962-C246-A86E-FC1C342BF895}"/>
              </a:ext>
            </a:extLst>
          </p:cNvPr>
          <p:cNvSpPr/>
          <p:nvPr/>
        </p:nvSpPr>
        <p:spPr>
          <a:xfrm>
            <a:off x="1379209" y="1064127"/>
            <a:ext cx="38647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The </a:t>
            </a:r>
            <a:r>
              <a:rPr lang="en-GB" baseline="30000" dirty="0">
                <a:latin typeface="Helvetica" pitchFamily="2" charset="0"/>
              </a:rPr>
              <a:t>3</a:t>
            </a:r>
            <a:r>
              <a:rPr lang="en-GB" dirty="0">
                <a:latin typeface="Helvetica" pitchFamily="2" charset="0"/>
              </a:rPr>
              <a:t>H was absorbed in a 3 mg/cm</a:t>
            </a:r>
            <a:r>
              <a:rPr lang="en-GB" baseline="30000" dirty="0">
                <a:latin typeface="Helvetica" pitchFamily="2" charset="0"/>
              </a:rPr>
              <a:t>2</a:t>
            </a:r>
            <a:r>
              <a:rPr lang="en-GB" dirty="0">
                <a:latin typeface="Helvetica" pitchFamily="2" charset="0"/>
              </a:rPr>
              <a:t> thick </a:t>
            </a:r>
            <a:r>
              <a:rPr lang="en-GB" dirty="0" err="1">
                <a:latin typeface="Helvetica" pitchFamily="2" charset="0"/>
              </a:rPr>
              <a:t>Ti</a:t>
            </a:r>
            <a:r>
              <a:rPr lang="en-GB" dirty="0">
                <a:latin typeface="Helvetica" pitchFamily="2" charset="0"/>
              </a:rPr>
              <a:t> layer evaporated onto</a:t>
            </a:r>
          </a:p>
          <a:p>
            <a:r>
              <a:rPr lang="en-GB" dirty="0">
                <a:latin typeface="Helvetica" pitchFamily="2" charset="0"/>
              </a:rPr>
              <a:t>a 0.4 mm thick Mo disc. The density of the 3H atoms was 2.66x10</a:t>
            </a:r>
            <a:r>
              <a:rPr lang="en-GB" baseline="30000" dirty="0">
                <a:latin typeface="Helvetica" pitchFamily="2" charset="0"/>
              </a:rPr>
              <a:t>20</a:t>
            </a:r>
            <a:r>
              <a:rPr lang="en-GB" dirty="0">
                <a:latin typeface="Helvetica" pitchFamily="2" charset="0"/>
              </a:rPr>
              <a:t> atoms/cm</a:t>
            </a:r>
            <a:r>
              <a:rPr lang="en-GB" baseline="30000" dirty="0">
                <a:latin typeface="Helvetica" pitchFamily="2" charset="0"/>
              </a:rPr>
              <a:t>2</a:t>
            </a:r>
            <a:r>
              <a:rPr lang="en-GB" dirty="0">
                <a:latin typeface="Helvetica" pitchFamily="2" charset="0"/>
              </a:rPr>
              <a:t>. The disk was cooled down to liquid N</a:t>
            </a:r>
            <a:r>
              <a:rPr lang="en-GB" baseline="30000" dirty="0">
                <a:latin typeface="Helvetica" pitchFamily="2" charset="0"/>
              </a:rPr>
              <a:t>2</a:t>
            </a:r>
            <a:r>
              <a:rPr lang="en-GB" dirty="0">
                <a:latin typeface="Helvetica" pitchFamily="2" charset="0"/>
              </a:rPr>
              <a:t> temperature to prevent </a:t>
            </a:r>
            <a:r>
              <a:rPr lang="en-GB" baseline="30000" dirty="0">
                <a:latin typeface="Helvetica" pitchFamily="2" charset="0"/>
              </a:rPr>
              <a:t>3</a:t>
            </a:r>
            <a:r>
              <a:rPr lang="en-GB" dirty="0">
                <a:latin typeface="Helvetica" pitchFamily="2" charset="0"/>
              </a:rPr>
              <a:t>H evaporation.</a:t>
            </a:r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13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6B2F-C2A4-E442-92E8-EC73939C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baseline="30000" dirty="0"/>
              <a:t>4</a:t>
            </a:r>
            <a:r>
              <a:rPr lang="it-IT" dirty="0"/>
              <a:t>He </a:t>
            </a:r>
            <a:r>
              <a:rPr lang="it-IT" dirty="0" err="1"/>
              <a:t>anamaly</a:t>
            </a:r>
            <a:r>
              <a:rPr lang="it-IT" dirty="0"/>
              <a:t> </a:t>
            </a:r>
            <a:r>
              <a:rPr lang="it-IT" dirty="0" err="1"/>
              <a:t>peak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EC0F3-894D-B445-8BC5-3A7BF3CF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B08FC-303F-4843-9721-910CFE44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16613-D821-5F43-80DB-C515D5648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1"/>
          <a:stretch/>
        </p:blipFill>
        <p:spPr>
          <a:xfrm>
            <a:off x="26506" y="925024"/>
            <a:ext cx="4468318" cy="46633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54F144-6438-CC48-B224-C4C492A4C472}"/>
              </a:ext>
            </a:extLst>
          </p:cNvPr>
          <p:cNvSpPr/>
          <p:nvPr/>
        </p:nvSpPr>
        <p:spPr>
          <a:xfrm>
            <a:off x="4626176" y="1099065"/>
            <a:ext cx="384313" cy="3445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B0527-FE61-A44F-B8AD-5793BD04BF9D}"/>
              </a:ext>
            </a:extLst>
          </p:cNvPr>
          <p:cNvSpPr txBox="1"/>
          <p:nvPr/>
        </p:nvSpPr>
        <p:spPr>
          <a:xfrm>
            <a:off x="5208104" y="108667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</a:t>
            </a:r>
            <a:r>
              <a:rPr lang="it-IT" dirty="0" err="1"/>
              <a:t>creation</a:t>
            </a:r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0FA267-BE6B-374E-AD5D-4EB5C6E0AFAC}"/>
              </a:ext>
            </a:extLst>
          </p:cNvPr>
          <p:cNvSpPr/>
          <p:nvPr/>
        </p:nvSpPr>
        <p:spPr>
          <a:xfrm>
            <a:off x="4632803" y="1582769"/>
            <a:ext cx="384313" cy="34455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F47CE-1FD6-0E4C-9228-B177D1B7E6DA}"/>
              </a:ext>
            </a:extLst>
          </p:cNvPr>
          <p:cNvSpPr txBox="1"/>
          <p:nvPr/>
        </p:nvSpPr>
        <p:spPr>
          <a:xfrm>
            <a:off x="5115339" y="1619711"/>
            <a:ext cx="402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IPC 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/>
              <a:t>−</a:t>
            </a:r>
            <a:r>
              <a:rPr lang="en-GB" dirty="0"/>
              <a:t>  pairs crated in the J =0+ -&gt; 0+ </a:t>
            </a:r>
            <a:r>
              <a:rPr lang="en-GB" dirty="0" err="1"/>
              <a:t>gs</a:t>
            </a:r>
            <a:r>
              <a:rPr lang="en-GB" dirty="0"/>
              <a:t> E</a:t>
            </a:r>
            <a:r>
              <a:rPr lang="en-GB" baseline="-25000" dirty="0"/>
              <a:t>0</a:t>
            </a:r>
            <a:r>
              <a:rPr lang="en-GB" dirty="0"/>
              <a:t> transition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CFAD96-986B-8843-9148-71587A0367C9}"/>
              </a:ext>
            </a:extLst>
          </p:cNvPr>
          <p:cNvSpPr/>
          <p:nvPr/>
        </p:nvSpPr>
        <p:spPr>
          <a:xfrm>
            <a:off x="4632803" y="2370762"/>
            <a:ext cx="430697" cy="344557"/>
          </a:xfrm>
          <a:prstGeom prst="rect">
            <a:avLst/>
          </a:prstGeom>
          <a:solidFill>
            <a:srgbClr val="0003FA"/>
          </a:solidFill>
          <a:ln>
            <a:solidFill>
              <a:srgbClr val="0003F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00393-8016-9B40-B0E2-1F193330CCE4}"/>
              </a:ext>
            </a:extLst>
          </p:cNvPr>
          <p:cNvSpPr txBox="1"/>
          <p:nvPr/>
        </p:nvSpPr>
        <p:spPr>
          <a:xfrm>
            <a:off x="4494824" y="2889730"/>
            <a:ext cx="4672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data measured for the background</a:t>
            </a:r>
          </a:p>
          <a:p>
            <a:r>
              <a:rPr lang="en-GB" dirty="0"/>
              <a:t>were fitted by a 4-th order exponential polynomial, and the result is shown in a blue full curve. This blue curve was rescaled to fit the background of the angular correlation shown in red in the range of 40◦ &lt; </a:t>
            </a:r>
            <a:r>
              <a:rPr lang="el-GR" dirty="0"/>
              <a:t>θ </a:t>
            </a:r>
            <a:r>
              <a:rPr lang="en-US" dirty="0"/>
              <a:t>&lt;</a:t>
            </a:r>
            <a:r>
              <a:rPr lang="el-GR" dirty="0"/>
              <a:t> 90◦ 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669415-7338-F943-9192-7D2DED7E4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624" y="4977666"/>
            <a:ext cx="2394966" cy="186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41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93121-2906-044E-A98A-566C692A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Comparing</a:t>
            </a:r>
            <a:r>
              <a:rPr lang="it-IT" dirty="0"/>
              <a:t>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peaks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179DC-6799-DF43-9151-C7448627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C6135-4262-2445-BE0D-8CD3BC5A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EECE3-EF28-2242-936F-D17D8717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000" y="1057247"/>
            <a:ext cx="4499765" cy="4213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BF64A-ECAD-5E4D-AAD9-8AEA4F76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2" y="949983"/>
            <a:ext cx="4058821" cy="4320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07C54-0E12-D249-B46E-D905E1722E9C}"/>
              </a:ext>
            </a:extLst>
          </p:cNvPr>
          <p:cNvSpPr txBox="1"/>
          <p:nvPr/>
        </p:nvSpPr>
        <p:spPr>
          <a:xfrm>
            <a:off x="795130" y="922976"/>
            <a:ext cx="346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baseline="30000" dirty="0">
                <a:solidFill>
                  <a:schemeClr val="accent2"/>
                </a:solidFill>
              </a:rPr>
              <a:t>8</a:t>
            </a:r>
            <a:r>
              <a:rPr lang="it-IT" b="1" dirty="0">
                <a:solidFill>
                  <a:schemeClr val="accent2"/>
                </a:solidFill>
              </a:rPr>
              <a:t>Be </a:t>
            </a:r>
            <a:r>
              <a:rPr lang="it-IT" b="1" dirty="0" err="1">
                <a:solidFill>
                  <a:schemeClr val="accent2"/>
                </a:solidFill>
              </a:rPr>
              <a:t>anomaly</a:t>
            </a:r>
            <a:r>
              <a:rPr lang="it-IT" b="1" dirty="0">
                <a:solidFill>
                  <a:schemeClr val="accent2"/>
                </a:solidFill>
              </a:rPr>
              <a:t> (18MeV to GS)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EA16A-1B14-734E-8C2A-B71E749EF898}"/>
              </a:ext>
            </a:extLst>
          </p:cNvPr>
          <p:cNvSpPr txBox="1"/>
          <p:nvPr/>
        </p:nvSpPr>
        <p:spPr>
          <a:xfrm>
            <a:off x="5327373" y="920049"/>
            <a:ext cx="346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baseline="30000" dirty="0">
                <a:solidFill>
                  <a:schemeClr val="accent2"/>
                </a:solidFill>
              </a:rPr>
              <a:t>4</a:t>
            </a:r>
            <a:r>
              <a:rPr lang="it-IT" b="1" dirty="0">
                <a:solidFill>
                  <a:schemeClr val="accent2"/>
                </a:solidFill>
              </a:rPr>
              <a:t>He </a:t>
            </a:r>
            <a:r>
              <a:rPr lang="it-IT" b="1" dirty="0" err="1">
                <a:solidFill>
                  <a:schemeClr val="accent2"/>
                </a:solidFill>
              </a:rPr>
              <a:t>anomaly</a:t>
            </a:r>
            <a:r>
              <a:rPr lang="it-IT" b="1" dirty="0">
                <a:solidFill>
                  <a:schemeClr val="accent2"/>
                </a:solidFill>
              </a:rPr>
              <a:t> (21MeV to GS)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97663-C2EC-D445-8D65-D41441BF1792}"/>
              </a:ext>
            </a:extLst>
          </p:cNvPr>
          <p:cNvSpPr txBox="1"/>
          <p:nvPr/>
        </p:nvSpPr>
        <p:spPr>
          <a:xfrm>
            <a:off x="5147082" y="5429468"/>
            <a:ext cx="385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 M</a:t>
            </a:r>
            <a:r>
              <a:rPr lang="en-GB" b="1" baseline="-25000" dirty="0">
                <a:solidFill>
                  <a:schemeClr val="accent2"/>
                </a:solidFill>
              </a:rPr>
              <a:t>X</a:t>
            </a:r>
            <a:r>
              <a:rPr lang="en-GB" b="1" dirty="0">
                <a:solidFill>
                  <a:schemeClr val="accent2"/>
                </a:solidFill>
              </a:rPr>
              <a:t>=17.00 ± 0 .13 ± 0 .2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CC973-02F1-ED4D-8463-E80F8492F020}"/>
              </a:ext>
            </a:extLst>
          </p:cNvPr>
          <p:cNvSpPr txBox="1"/>
          <p:nvPr/>
        </p:nvSpPr>
        <p:spPr>
          <a:xfrm>
            <a:off x="6927456" y="2359619"/>
            <a:ext cx="108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7.2</a:t>
            </a:r>
            <a:r>
              <a:rPr lang="it-IT" b="1" dirty="0">
                <a:solidFill>
                  <a:schemeClr val="accent2"/>
                </a:solidFill>
                <a:latin typeface="Symbol" pitchFamily="2" charset="2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D9C4C0-02AE-A549-8256-D754FCE4343F}"/>
              </a:ext>
            </a:extLst>
          </p:cNvPr>
          <p:cNvSpPr txBox="1"/>
          <p:nvPr/>
        </p:nvSpPr>
        <p:spPr>
          <a:xfrm>
            <a:off x="125507" y="5429468"/>
            <a:ext cx="444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</a:rPr>
              <a:t>M</a:t>
            </a:r>
            <a:r>
              <a:rPr lang="en-GB" sz="2000" b="1" baseline="-25000" dirty="0">
                <a:solidFill>
                  <a:schemeClr val="accent2"/>
                </a:solidFill>
              </a:rPr>
              <a:t>X</a:t>
            </a:r>
            <a:r>
              <a:rPr lang="en-GB" sz="2000" b="1" dirty="0">
                <a:solidFill>
                  <a:schemeClr val="accent2"/>
                </a:solidFill>
              </a:rPr>
              <a:t> =16.70±0.35.stat.± 0.5.syst. MeV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B583CB-63A0-F34F-86B4-E97E48C2CEFF}"/>
              </a:ext>
            </a:extLst>
          </p:cNvPr>
          <p:cNvSpPr/>
          <p:nvPr/>
        </p:nvSpPr>
        <p:spPr>
          <a:xfrm>
            <a:off x="138759" y="5950756"/>
            <a:ext cx="4200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0003FA"/>
                </a:solidFill>
                <a:latin typeface="Helvetica" pitchFamily="2" charset="0"/>
              </a:rPr>
              <a:t>Γ</a:t>
            </a:r>
            <a:r>
              <a:rPr lang="el-GR" b="1" baseline="-25000" dirty="0">
                <a:solidFill>
                  <a:srgbClr val="0003FA"/>
                </a:solidFill>
                <a:latin typeface="Helvetica" pitchFamily="2" charset="0"/>
              </a:rPr>
              <a:t>𝑋</a:t>
            </a:r>
            <a:r>
              <a:rPr lang="el-GR" b="1" dirty="0">
                <a:solidFill>
                  <a:srgbClr val="0003FA"/>
                </a:solidFill>
                <a:latin typeface="Helvetica" pitchFamily="2" charset="0"/>
              </a:rPr>
              <a:t>=</a:t>
            </a:r>
            <a:r>
              <a:rPr lang="el-GR" b="1" dirty="0" err="1">
                <a:solidFill>
                  <a:srgbClr val="0003FA"/>
                </a:solidFill>
                <a:latin typeface="Helvetica" pitchFamily="2" charset="0"/>
              </a:rPr>
              <a:t>Γ</a:t>
            </a:r>
            <a:r>
              <a:rPr lang="el-GR" b="1" baseline="-25000" dirty="0" err="1">
                <a:solidFill>
                  <a:srgbClr val="0003FA"/>
                </a:solidFill>
                <a:latin typeface="Helvetica" pitchFamily="2" charset="0"/>
              </a:rPr>
              <a:t>γ</a:t>
            </a:r>
            <a:r>
              <a:rPr lang="en-GB" b="1" dirty="0" err="1">
                <a:solidFill>
                  <a:srgbClr val="0003FA"/>
                </a:solidFill>
                <a:latin typeface="Helvetica" pitchFamily="2" charset="0"/>
              </a:rPr>
              <a:t>xB</a:t>
            </a:r>
            <a:r>
              <a:rPr lang="en-GB" b="1" baseline="-25000" dirty="0" err="1">
                <a:solidFill>
                  <a:srgbClr val="0003FA"/>
                </a:solidFill>
                <a:latin typeface="Helvetica" pitchFamily="2" charset="0"/>
              </a:rPr>
              <a:t>x</a:t>
            </a:r>
            <a:r>
              <a:rPr lang="en-GB" b="1" dirty="0">
                <a:solidFill>
                  <a:srgbClr val="0003FA"/>
                </a:solidFill>
                <a:latin typeface="Helvetica" pitchFamily="2" charset="0"/>
              </a:rPr>
              <a:t>=1.9x6x10</a:t>
            </a:r>
            <a:r>
              <a:rPr lang="en-GB" b="1" baseline="30000" dirty="0">
                <a:solidFill>
                  <a:srgbClr val="0003FA"/>
                </a:solidFill>
                <a:latin typeface="Helvetica" pitchFamily="2" charset="0"/>
              </a:rPr>
              <a:t>-6</a:t>
            </a:r>
            <a:r>
              <a:rPr lang="en-GB" b="1" dirty="0">
                <a:solidFill>
                  <a:srgbClr val="0003FA"/>
                </a:solidFill>
                <a:latin typeface="Helvetica" pitchFamily="2" charset="0"/>
              </a:rPr>
              <a:t> eV= 1.2x10</a:t>
            </a:r>
            <a:r>
              <a:rPr lang="en-GB" b="1" baseline="30000" dirty="0">
                <a:solidFill>
                  <a:srgbClr val="0003FA"/>
                </a:solidFill>
                <a:latin typeface="Helvetica" pitchFamily="2" charset="0"/>
              </a:rPr>
              <a:t>-5</a:t>
            </a:r>
            <a:r>
              <a:rPr lang="en-GB" b="1" dirty="0">
                <a:solidFill>
                  <a:srgbClr val="0003FA"/>
                </a:solidFill>
                <a:latin typeface="Helvetica" pitchFamily="2" charset="0"/>
              </a:rPr>
              <a:t> eV</a:t>
            </a:r>
            <a:endParaRPr lang="en-GB" b="1" dirty="0">
              <a:solidFill>
                <a:srgbClr val="0003FA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099432-FCE1-8749-809A-9A499E90398E}"/>
              </a:ext>
            </a:extLst>
          </p:cNvPr>
          <p:cNvSpPr/>
          <p:nvPr/>
        </p:nvSpPr>
        <p:spPr>
          <a:xfrm>
            <a:off x="5255718" y="5926293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0003FA"/>
                </a:solidFill>
                <a:latin typeface="Helvetica" pitchFamily="2" charset="0"/>
              </a:rPr>
              <a:t>Γ</a:t>
            </a:r>
            <a:r>
              <a:rPr lang="el-GR" b="1" baseline="-25000" dirty="0">
                <a:solidFill>
                  <a:srgbClr val="0003FA"/>
                </a:solidFill>
                <a:latin typeface="Helvetica" pitchFamily="2" charset="0"/>
              </a:rPr>
              <a:t>𝑋</a:t>
            </a:r>
            <a:r>
              <a:rPr lang="el-GR" b="1" dirty="0">
                <a:solidFill>
                  <a:srgbClr val="0003FA"/>
                </a:solidFill>
                <a:latin typeface="Helvetica" pitchFamily="2" charset="0"/>
              </a:rPr>
              <a:t>= 3.9</a:t>
            </a:r>
            <a:r>
              <a:rPr lang="en-GB" b="1" dirty="0">
                <a:solidFill>
                  <a:srgbClr val="0003FA"/>
                </a:solidFill>
                <a:latin typeface="Helvetica" pitchFamily="2" charset="0"/>
              </a:rPr>
              <a:t>x10</a:t>
            </a:r>
            <a:r>
              <a:rPr lang="en-GB" b="1" baseline="30000" dirty="0">
                <a:solidFill>
                  <a:srgbClr val="0003FA"/>
                </a:solidFill>
                <a:latin typeface="Helvetica" pitchFamily="2" charset="0"/>
              </a:rPr>
              <a:t>-5</a:t>
            </a:r>
            <a:r>
              <a:rPr lang="en-GB" b="1" dirty="0">
                <a:solidFill>
                  <a:srgbClr val="0003FA"/>
                </a:solidFill>
                <a:latin typeface="Helvetica" pitchFamily="2" charset="0"/>
              </a:rPr>
              <a:t> eV</a:t>
            </a:r>
            <a:endParaRPr lang="en-GB" b="1" dirty="0">
              <a:solidFill>
                <a:srgbClr val="0003FA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D7E39D-6C7D-F94E-9C15-13D426D26EEA}"/>
              </a:ext>
            </a:extLst>
          </p:cNvPr>
          <p:cNvSpPr txBox="1"/>
          <p:nvPr/>
        </p:nvSpPr>
        <p:spPr>
          <a:xfrm>
            <a:off x="2933525" y="2358155"/>
            <a:ext cx="108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6.8 </a:t>
            </a:r>
            <a:r>
              <a:rPr lang="it-IT" b="1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endParaRPr lang="it-IT" b="1" dirty="0">
              <a:solidFill>
                <a:schemeClr val="accent2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9843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A34A-E71F-9049-AD35-61005526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A’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BCEDA-7C5E-5B43-83A6-E97C90907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73" y="4433926"/>
            <a:ext cx="8824769" cy="2003277"/>
          </a:xfrm>
        </p:spPr>
        <p:txBody>
          <a:bodyPr/>
          <a:lstStyle/>
          <a:p>
            <a:r>
              <a:rPr lang="it-IT" dirty="0"/>
              <a:t>Na64 no </a:t>
            </a:r>
            <a:r>
              <a:rPr lang="it-IT" dirty="0" err="1"/>
              <a:t>beam</a:t>
            </a:r>
            <a:r>
              <a:rPr lang="it-IT" dirty="0"/>
              <a:t> up to end of 2021</a:t>
            </a:r>
          </a:p>
          <a:p>
            <a:r>
              <a:rPr lang="it-IT" dirty="0"/>
              <a:t>Mesa no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2024</a:t>
            </a:r>
          </a:p>
          <a:p>
            <a:r>
              <a:rPr lang="it-IT" dirty="0" err="1"/>
              <a:t>Interesting</a:t>
            </a:r>
            <a:r>
              <a:rPr lang="it-IT" dirty="0"/>
              <a:t> target for PADME mass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.</a:t>
            </a:r>
          </a:p>
          <a:p>
            <a:pPr lvl="1"/>
            <a:r>
              <a:rPr lang="it-IT" dirty="0" err="1"/>
              <a:t>Unfortunately</a:t>
            </a:r>
            <a:r>
              <a:rPr lang="it-IT" dirty="0"/>
              <a:t> PADME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designed</a:t>
            </a:r>
            <a:r>
              <a:rPr lang="it-IT" dirty="0"/>
              <a:t> to </a:t>
            </a:r>
            <a:r>
              <a:rPr lang="it-IT" dirty="0" err="1"/>
              <a:t>search</a:t>
            </a:r>
            <a:r>
              <a:rPr lang="it-IT" dirty="0"/>
              <a:t> for </a:t>
            </a:r>
            <a:r>
              <a:rPr lang="it-IT" dirty="0" err="1"/>
              <a:t>visible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.</a:t>
            </a:r>
          </a:p>
          <a:p>
            <a:pPr lvl="1"/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E9EAC-2073-3F4A-A004-C349264A7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6BA6C-80C8-B44C-9504-BA2A35AC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19EF902-F9F1-2D46-A11F-62D2F71A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86" y="950973"/>
            <a:ext cx="3729936" cy="3365616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70AED66-0D06-B042-B90B-ADC4CBAEB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609" y="935739"/>
            <a:ext cx="3828150" cy="35127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FFE564-13C0-0A4B-9B20-684500E6D08E}"/>
              </a:ext>
            </a:extLst>
          </p:cNvPr>
          <p:cNvCxnSpPr/>
          <p:nvPr/>
        </p:nvCxnSpPr>
        <p:spPr>
          <a:xfrm flipV="1">
            <a:off x="6308203" y="2106356"/>
            <a:ext cx="0" cy="1250533"/>
          </a:xfrm>
          <a:prstGeom prst="line">
            <a:avLst/>
          </a:prstGeom>
          <a:ln>
            <a:solidFill>
              <a:srgbClr val="0003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73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84A4-081C-DB41-9524-41F803D1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on PADME restart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420EE-9622-104A-A00A-0F0837F6D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3290"/>
            <a:ext cx="9143999" cy="467969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Almost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 hardware preparation activity during COVID-19 phase I</a:t>
            </a:r>
          </a:p>
          <a:p>
            <a:pPr lvl="1"/>
            <a:r>
              <a:rPr lang="en-GB" dirty="0"/>
              <a:t>Need to perform some repairs and small improvements</a:t>
            </a:r>
          </a:p>
          <a:p>
            <a:r>
              <a:rPr lang="en-GB" dirty="0"/>
              <a:t>Activity during phase II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limited to RM1 and LNF personnel </a:t>
            </a:r>
            <a:r>
              <a:rPr lang="en-GB" dirty="0"/>
              <a:t>only</a:t>
            </a:r>
          </a:p>
          <a:p>
            <a:pPr lvl="1"/>
            <a:r>
              <a:rPr lang="en-GB" dirty="0"/>
              <a:t>Only travels from Rome to LNF </a:t>
            </a:r>
          </a:p>
          <a:p>
            <a:pPr lvl="1"/>
            <a:r>
              <a:rPr lang="en-GB" dirty="0"/>
              <a:t>No help in preparation activities from Lecce, Sofia and Torino</a:t>
            </a:r>
          </a:p>
          <a:p>
            <a:r>
              <a:rPr lang="en-GB" dirty="0"/>
              <a:t>COVID-19 rules limit personnel access in </a:t>
            </a:r>
            <a:r>
              <a:rPr lang="en-GB" b="1" dirty="0"/>
              <a:t>BTF area</a:t>
            </a:r>
            <a:r>
              <a:rPr lang="en-GB" dirty="0"/>
              <a:t>, </a:t>
            </a:r>
            <a:r>
              <a:rPr lang="en-GB" b="1" dirty="0"/>
              <a:t>control room</a:t>
            </a:r>
            <a:r>
              <a:rPr lang="en-GB" dirty="0"/>
              <a:t>, etc.</a:t>
            </a:r>
          </a:p>
          <a:p>
            <a:pPr lvl="1"/>
            <a:r>
              <a:rPr lang="en-GB" dirty="0"/>
              <a:t>Not possible to parallelize interventions in BTF area</a:t>
            </a:r>
          </a:p>
          <a:p>
            <a:pPr lvl="1"/>
            <a:r>
              <a:rPr lang="en-GB" dirty="0"/>
              <a:t>Access to the area should be coordinated with accelerator division operators </a:t>
            </a:r>
          </a:p>
          <a:p>
            <a:r>
              <a:rPr lang="en-GB" dirty="0"/>
              <a:t>Restart operations much longer </a:t>
            </a:r>
            <a:r>
              <a:rPr lang="en-GB" dirty="0" err="1"/>
              <a:t>wrt</a:t>
            </a:r>
            <a:r>
              <a:rPr lang="en-GB" dirty="0"/>
              <a:t> to normal operating conditions</a:t>
            </a:r>
          </a:p>
          <a:p>
            <a:r>
              <a:rPr lang="en-GB" dirty="0"/>
              <a:t>COVID-19 rules will also affect RUN-2 operations (e.g. use of control rooms)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050F0-1D34-4A4A-96A5-B09DB787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FD0A8-01EF-1E41-8F36-ACC1A4BD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24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Slide Number Placeholder 5">
            <a:extLst>
              <a:ext uri="{FF2B5EF4-FFF2-40B4-BE49-F238E27FC236}">
                <a16:creationId xmlns:a16="http://schemas.microsoft.com/office/drawing/2014/main" id="{61F33414-53A8-C24F-ABDA-614574B5E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825"/>
              <a:t>Pagina </a:t>
            </a:r>
            <a:fld id="{361C71B1-3C70-9C43-8A89-FE3D76802EA3}" type="slidenum">
              <a:rPr lang="it-IT" altLang="it-IT" sz="825"/>
              <a:pPr/>
              <a:t>50</a:t>
            </a:fld>
            <a:endParaRPr lang="it-IT" altLang="it-IT" sz="825"/>
          </a:p>
        </p:txBody>
      </p:sp>
      <p:pic>
        <p:nvPicPr>
          <p:cNvPr id="5" name="Immagine 4" descr="Immagine che contiene interni, sedendo, tavolo, dilegno&#10;&#10;Descrizione generata automaticamente">
            <a:extLst>
              <a:ext uri="{FF2B5EF4-FFF2-40B4-BE49-F238E27FC236}">
                <a16:creationId xmlns:a16="http://schemas.microsoft.com/office/drawing/2014/main" id="{FE42CCDA-FF31-464B-916B-548D63ED0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57" y="1509294"/>
            <a:ext cx="4156883" cy="38394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254B8C-7D1F-0248-8BFD-5E706C4D07D5}"/>
              </a:ext>
            </a:extLst>
          </p:cNvPr>
          <p:cNvSpPr txBox="1"/>
          <p:nvPr/>
        </p:nvSpPr>
        <p:spPr bwMode="auto">
          <a:xfrm>
            <a:off x="2224213" y="5671960"/>
            <a:ext cx="46040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it-IT" sz="1600" dirty="0">
                <a:solidFill>
                  <a:schemeClr val="accent1">
                    <a:lumMod val="10000"/>
                  </a:schemeClr>
                </a:solidFill>
              </a:rPr>
              <a:t>PADME spectrometer inside the vacuum chamber from the calorimeter point of view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BF240B3-18CB-CE4E-9C42-568378A653F7}"/>
              </a:ext>
            </a:extLst>
          </p:cNvPr>
          <p:cNvCxnSpPr/>
          <p:nvPr/>
        </p:nvCxnSpPr>
        <p:spPr bwMode="auto">
          <a:xfrm flipH="1">
            <a:off x="1394790" y="3105373"/>
            <a:ext cx="1935072" cy="859820"/>
          </a:xfrm>
          <a:prstGeom prst="straightConnector1">
            <a:avLst/>
          </a:prstGeom>
          <a:noFill/>
          <a:ln w="698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FC6223E-C08B-A444-8EF8-330E527F4F59}"/>
              </a:ext>
            </a:extLst>
          </p:cNvPr>
          <p:cNvSpPr txBox="1"/>
          <p:nvPr/>
        </p:nvSpPr>
        <p:spPr bwMode="auto">
          <a:xfrm>
            <a:off x="65879" y="3914580"/>
            <a:ext cx="251222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accent1">
                    <a:lumMod val="10000"/>
                  </a:schemeClr>
                </a:solidFill>
              </a:rPr>
              <a:t>Electron Veto system</a:t>
            </a:r>
          </a:p>
          <a:p>
            <a:pPr algn="ctr"/>
            <a:r>
              <a:rPr lang="it-IT" dirty="0">
                <a:solidFill>
                  <a:schemeClr val="accent1">
                    <a:lumMod val="10000"/>
                  </a:schemeClr>
                </a:solidFill>
              </a:rPr>
              <a:t>(EVeto)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B14935B-5454-7B42-BF19-0285F2EC85C1}"/>
              </a:ext>
            </a:extLst>
          </p:cNvPr>
          <p:cNvCxnSpPr/>
          <p:nvPr/>
        </p:nvCxnSpPr>
        <p:spPr bwMode="auto">
          <a:xfrm flipH="1" flipV="1">
            <a:off x="4147930" y="1292308"/>
            <a:ext cx="424069" cy="1596079"/>
          </a:xfrm>
          <a:prstGeom prst="straightConnector1">
            <a:avLst/>
          </a:prstGeom>
          <a:noFill/>
          <a:ln w="698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5DEC1EF-245C-4B4B-B1F0-998CB36FC23C}"/>
              </a:ext>
            </a:extLst>
          </p:cNvPr>
          <p:cNvSpPr txBox="1"/>
          <p:nvPr/>
        </p:nvSpPr>
        <p:spPr bwMode="auto">
          <a:xfrm>
            <a:off x="2578105" y="922976"/>
            <a:ext cx="27558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accent1">
                    <a:lumMod val="10000"/>
                  </a:schemeClr>
                </a:solidFill>
              </a:rPr>
              <a:t>Active diamond target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7E7284B-441D-A849-9BBC-DB2C805997CD}"/>
              </a:ext>
            </a:extLst>
          </p:cNvPr>
          <p:cNvCxnSpPr>
            <a:endCxn id="24" idx="2"/>
          </p:cNvCxnSpPr>
          <p:nvPr/>
        </p:nvCxnSpPr>
        <p:spPr bwMode="auto">
          <a:xfrm flipV="1">
            <a:off x="6021024" y="2153928"/>
            <a:ext cx="2040061" cy="869336"/>
          </a:xfrm>
          <a:prstGeom prst="straightConnector1">
            <a:avLst/>
          </a:prstGeom>
          <a:noFill/>
          <a:ln w="698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91A406F-A64B-984B-8F95-9B1A754BA0AF}"/>
              </a:ext>
            </a:extLst>
          </p:cNvPr>
          <p:cNvSpPr txBox="1"/>
          <p:nvPr/>
        </p:nvSpPr>
        <p:spPr bwMode="auto">
          <a:xfrm>
            <a:off x="6828215" y="1507597"/>
            <a:ext cx="246574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accent1">
                    <a:lumMod val="10000"/>
                  </a:schemeClr>
                </a:solidFill>
              </a:rPr>
              <a:t>Positron Veto system</a:t>
            </a:r>
          </a:p>
          <a:p>
            <a:pPr algn="ctr"/>
            <a:r>
              <a:rPr lang="it-IT" dirty="0">
                <a:solidFill>
                  <a:schemeClr val="accent1">
                    <a:lumMod val="10000"/>
                  </a:schemeClr>
                </a:solidFill>
              </a:rPr>
              <a:t>(PVeto)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01C0DFA-A948-C740-9D8B-C4EFFF9F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6"/>
            <a:ext cx="9144000" cy="914400"/>
          </a:xfrm>
        </p:spPr>
        <p:txBody>
          <a:bodyPr/>
          <a:lstStyle/>
          <a:p>
            <a:r>
              <a:rPr lang="it-IT" dirty="0"/>
              <a:t>Veto di PADME</a:t>
            </a:r>
          </a:p>
        </p:txBody>
      </p:sp>
    </p:spTree>
    <p:extLst>
      <p:ext uri="{BB962C8B-B14F-4D97-AF65-F5344CB8AC3E}">
        <p14:creationId xmlns:p14="http://schemas.microsoft.com/office/powerpoint/2010/main" val="3530057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E303-EB78-444F-923C-AD78EA7B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acceptance of the veto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39674-A3A4-9B42-B17F-229B7F20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1" y="4199858"/>
            <a:ext cx="8973627" cy="2008449"/>
          </a:xfrm>
        </p:spPr>
        <p:txBody>
          <a:bodyPr/>
          <a:lstStyle/>
          <a:p>
            <a:r>
              <a:rPr lang="en-GB" dirty="0"/>
              <a:t>Particle with momentum &lt;50 MeV do not enter the PADME vacuum chamber due to bending of the fringe field of the magnet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1D68B-A2B6-284B-9963-31B103B8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E8E88-1BD5-DD43-B3D2-D0FC2446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51</a:t>
            </a:fld>
            <a:endParaRPr lang="en-US"/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3FF5E1C0-2466-B542-9DAD-3F5463F7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8971"/>
            <a:ext cx="4371807" cy="29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41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F827-BFE7-134B-B1C5-7FBA5554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Tentative BTF schedule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4ED60-6817-DA48-A6D0-5C2C54F9F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0378A-6848-204B-8E0F-8D4BB03F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88362E-3557-B940-A515-4EABCDD2F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" r="1596"/>
          <a:stretch/>
        </p:blipFill>
        <p:spPr>
          <a:xfrm>
            <a:off x="3" y="947072"/>
            <a:ext cx="9144000" cy="4559300"/>
          </a:xfrm>
          <a:prstGeom prst="rect">
            <a:avLst/>
          </a:prstGeom>
        </p:spPr>
      </p:pic>
      <p:sp>
        <p:nvSpPr>
          <p:cNvPr id="7" name="Figura a mano libera 8">
            <a:extLst>
              <a:ext uri="{FF2B5EF4-FFF2-40B4-BE49-F238E27FC236}">
                <a16:creationId xmlns:a16="http://schemas.microsoft.com/office/drawing/2014/main" id="{CC3671D9-FFB0-4B4C-B15C-FA268FD8E818}"/>
              </a:ext>
            </a:extLst>
          </p:cNvPr>
          <p:cNvSpPr/>
          <p:nvPr/>
        </p:nvSpPr>
        <p:spPr>
          <a:xfrm rot="11014974">
            <a:off x="5284108" y="2323120"/>
            <a:ext cx="1292760" cy="295966"/>
          </a:xfrm>
          <a:custGeom>
            <a:avLst/>
            <a:gdLst>
              <a:gd name="connsiteX0" fmla="*/ 936425 w 1292760"/>
              <a:gd name="connsiteY0" fmla="*/ 0 h 295966"/>
              <a:gd name="connsiteX1" fmla="*/ 32983 w 1292760"/>
              <a:gd name="connsiteY1" fmla="*/ 123281 h 295966"/>
              <a:gd name="connsiteX2" fmla="*/ 282904 w 1292760"/>
              <a:gd name="connsiteY2" fmla="*/ 287853 h 295966"/>
              <a:gd name="connsiteX3" fmla="*/ 1100296 w 1292760"/>
              <a:gd name="connsiteY3" fmla="*/ 249276 h 295966"/>
              <a:gd name="connsiteX4" fmla="*/ 1220696 w 1292760"/>
              <a:gd name="connsiteY4" fmla="*/ 63657 h 295966"/>
              <a:gd name="connsiteX5" fmla="*/ 175029 w 1292760"/>
              <a:gd name="connsiteY5" fmla="*/ 23395 h 29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760" h="295966" extrusionOk="0">
                <a:moveTo>
                  <a:pt x="936425" y="0"/>
                </a:moveTo>
                <a:cubicBezTo>
                  <a:pt x="317976" y="1193"/>
                  <a:pt x="136096" y="77485"/>
                  <a:pt x="32983" y="123281"/>
                </a:cubicBezTo>
                <a:cubicBezTo>
                  <a:pt x="-39630" y="178901"/>
                  <a:pt x="65629" y="268107"/>
                  <a:pt x="282904" y="287853"/>
                </a:cubicBezTo>
                <a:cubicBezTo>
                  <a:pt x="446675" y="322634"/>
                  <a:pt x="935655" y="332756"/>
                  <a:pt x="1100296" y="249276"/>
                </a:cubicBezTo>
                <a:cubicBezTo>
                  <a:pt x="1222699" y="193366"/>
                  <a:pt x="1387421" y="107283"/>
                  <a:pt x="1220696" y="63657"/>
                </a:cubicBezTo>
                <a:cubicBezTo>
                  <a:pt x="1075200" y="27044"/>
                  <a:pt x="939814" y="5518"/>
                  <a:pt x="175029" y="23395"/>
                </a:cubicBezTo>
              </a:path>
            </a:pathLst>
          </a:cu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2000">
                  <a:srgbClr val="ED534C"/>
                </a:gs>
                <a:gs pos="6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772932 w 1146083"/>
                      <a:gd name="connsiteY0" fmla="*/ 0 h 606236"/>
                      <a:gd name="connsiteX1" fmla="*/ 54475 w 1146083"/>
                      <a:gd name="connsiteY1" fmla="*/ 117566 h 606236"/>
                      <a:gd name="connsiteX2" fmla="*/ 158977 w 1146083"/>
                      <a:gd name="connsiteY2" fmla="*/ 587829 h 606236"/>
                      <a:gd name="connsiteX3" fmla="*/ 1021126 w 1146083"/>
                      <a:gd name="connsiteY3" fmla="*/ 470263 h 606236"/>
                      <a:gd name="connsiteX4" fmla="*/ 1047252 w 1146083"/>
                      <a:gd name="connsiteY4" fmla="*/ 91440 h 606236"/>
                      <a:gd name="connsiteX5" fmla="*/ 132852 w 1146083"/>
                      <a:gd name="connsiteY5" fmla="*/ 13063 h 606236"/>
                      <a:gd name="connsiteX0" fmla="*/ 713332 w 1086483"/>
                      <a:gd name="connsiteY0" fmla="*/ 0 h 599623"/>
                      <a:gd name="connsiteX1" fmla="*/ 86950 w 1086483"/>
                      <a:gd name="connsiteY1" fmla="*/ 219166 h 599623"/>
                      <a:gd name="connsiteX2" fmla="*/ 99377 w 1086483"/>
                      <a:gd name="connsiteY2" fmla="*/ 587829 h 599623"/>
                      <a:gd name="connsiteX3" fmla="*/ 961526 w 1086483"/>
                      <a:gd name="connsiteY3" fmla="*/ 470263 h 599623"/>
                      <a:gd name="connsiteX4" fmla="*/ 987652 w 1086483"/>
                      <a:gd name="connsiteY4" fmla="*/ 91440 h 599623"/>
                      <a:gd name="connsiteX5" fmla="*/ 73252 w 1086483"/>
                      <a:gd name="connsiteY5" fmla="*/ 13063 h 599623"/>
                      <a:gd name="connsiteX0" fmla="*/ 665192 w 1032374"/>
                      <a:gd name="connsiteY0" fmla="*/ 0 h 535398"/>
                      <a:gd name="connsiteX1" fmla="*/ 38810 w 1032374"/>
                      <a:gd name="connsiteY1" fmla="*/ 219166 h 535398"/>
                      <a:gd name="connsiteX2" fmla="*/ 159187 w 1032374"/>
                      <a:gd name="connsiteY2" fmla="*/ 511629 h 535398"/>
                      <a:gd name="connsiteX3" fmla="*/ 913386 w 1032374"/>
                      <a:gd name="connsiteY3" fmla="*/ 470263 h 535398"/>
                      <a:gd name="connsiteX4" fmla="*/ 939512 w 1032374"/>
                      <a:gd name="connsiteY4" fmla="*/ 91440 h 535398"/>
                      <a:gd name="connsiteX5" fmla="*/ 25112 w 1032374"/>
                      <a:gd name="connsiteY5" fmla="*/ 13063 h 535398"/>
                      <a:gd name="connsiteX0" fmla="*/ 663625 w 1010510"/>
                      <a:gd name="connsiteY0" fmla="*/ 0 h 520543"/>
                      <a:gd name="connsiteX1" fmla="*/ 37243 w 1010510"/>
                      <a:gd name="connsiteY1" fmla="*/ 219166 h 520543"/>
                      <a:gd name="connsiteX2" fmla="*/ 157620 w 1010510"/>
                      <a:gd name="connsiteY2" fmla="*/ 511629 h 520543"/>
                      <a:gd name="connsiteX3" fmla="*/ 864194 w 1010510"/>
                      <a:gd name="connsiteY3" fmla="*/ 413113 h 520543"/>
                      <a:gd name="connsiteX4" fmla="*/ 937945 w 1010510"/>
                      <a:gd name="connsiteY4" fmla="*/ 91440 h 520543"/>
                      <a:gd name="connsiteX5" fmla="*/ 23545 w 1010510"/>
                      <a:gd name="connsiteY5" fmla="*/ 13063 h 520543"/>
                      <a:gd name="connsiteX0" fmla="*/ 663625 w 930212"/>
                      <a:gd name="connsiteY0" fmla="*/ 0 h 520451"/>
                      <a:gd name="connsiteX1" fmla="*/ 37243 w 930212"/>
                      <a:gd name="connsiteY1" fmla="*/ 219166 h 520451"/>
                      <a:gd name="connsiteX2" fmla="*/ 157620 w 930212"/>
                      <a:gd name="connsiteY2" fmla="*/ 511629 h 520451"/>
                      <a:gd name="connsiteX3" fmla="*/ 864194 w 930212"/>
                      <a:gd name="connsiteY3" fmla="*/ 413113 h 520451"/>
                      <a:gd name="connsiteX4" fmla="*/ 804595 w 930212"/>
                      <a:gd name="connsiteY4" fmla="*/ 97790 h 520451"/>
                      <a:gd name="connsiteX5" fmla="*/ 23545 w 930212"/>
                      <a:gd name="connsiteY5" fmla="*/ 13063 h 520451"/>
                      <a:gd name="connsiteX0" fmla="*/ 663625 w 930212"/>
                      <a:gd name="connsiteY0" fmla="*/ 0 h 520451"/>
                      <a:gd name="connsiteX1" fmla="*/ 37243 w 930212"/>
                      <a:gd name="connsiteY1" fmla="*/ 219166 h 520451"/>
                      <a:gd name="connsiteX2" fmla="*/ 157620 w 930212"/>
                      <a:gd name="connsiteY2" fmla="*/ 511629 h 520451"/>
                      <a:gd name="connsiteX3" fmla="*/ 864194 w 930212"/>
                      <a:gd name="connsiteY3" fmla="*/ 413113 h 520451"/>
                      <a:gd name="connsiteX4" fmla="*/ 804595 w 930212"/>
                      <a:gd name="connsiteY4" fmla="*/ 97790 h 520451"/>
                      <a:gd name="connsiteX5" fmla="*/ 23545 w 930212"/>
                      <a:gd name="connsiteY5" fmla="*/ 92438 h 520451"/>
                      <a:gd name="connsiteX0" fmla="*/ 428470 w 914132"/>
                      <a:gd name="connsiteY0" fmla="*/ 0 h 514101"/>
                      <a:gd name="connsiteX1" fmla="*/ 21163 w 914132"/>
                      <a:gd name="connsiteY1" fmla="*/ 212816 h 514101"/>
                      <a:gd name="connsiteX2" fmla="*/ 141540 w 914132"/>
                      <a:gd name="connsiteY2" fmla="*/ 505279 h 514101"/>
                      <a:gd name="connsiteX3" fmla="*/ 848114 w 914132"/>
                      <a:gd name="connsiteY3" fmla="*/ 406763 h 514101"/>
                      <a:gd name="connsiteX4" fmla="*/ 788515 w 914132"/>
                      <a:gd name="connsiteY4" fmla="*/ 91440 h 514101"/>
                      <a:gd name="connsiteX5" fmla="*/ 7465 w 914132"/>
                      <a:gd name="connsiteY5" fmla="*/ 86088 h 514101"/>
                      <a:gd name="connsiteX0" fmla="*/ 428470 w 906613"/>
                      <a:gd name="connsiteY0" fmla="*/ 0 h 514101"/>
                      <a:gd name="connsiteX1" fmla="*/ 21163 w 906613"/>
                      <a:gd name="connsiteY1" fmla="*/ 212816 h 514101"/>
                      <a:gd name="connsiteX2" fmla="*/ 141540 w 906613"/>
                      <a:gd name="connsiteY2" fmla="*/ 505279 h 514101"/>
                      <a:gd name="connsiteX3" fmla="*/ 848114 w 906613"/>
                      <a:gd name="connsiteY3" fmla="*/ 406763 h 514101"/>
                      <a:gd name="connsiteX4" fmla="*/ 788515 w 906613"/>
                      <a:gd name="connsiteY4" fmla="*/ 91440 h 514101"/>
                      <a:gd name="connsiteX5" fmla="*/ 166215 w 906613"/>
                      <a:gd name="connsiteY5" fmla="*/ 41638 h 514101"/>
                      <a:gd name="connsiteX0" fmla="*/ 561370 w 915688"/>
                      <a:gd name="connsiteY0" fmla="*/ 0 h 501401"/>
                      <a:gd name="connsiteX1" fmla="*/ 30238 w 915688"/>
                      <a:gd name="connsiteY1" fmla="*/ 200116 h 501401"/>
                      <a:gd name="connsiteX2" fmla="*/ 150615 w 915688"/>
                      <a:gd name="connsiteY2" fmla="*/ 492579 h 501401"/>
                      <a:gd name="connsiteX3" fmla="*/ 857189 w 915688"/>
                      <a:gd name="connsiteY3" fmla="*/ 394063 h 501401"/>
                      <a:gd name="connsiteX4" fmla="*/ 797590 w 915688"/>
                      <a:gd name="connsiteY4" fmla="*/ 78740 h 501401"/>
                      <a:gd name="connsiteX5" fmla="*/ 175290 w 915688"/>
                      <a:gd name="connsiteY5" fmla="*/ 28938 h 501401"/>
                      <a:gd name="connsiteX0" fmla="*/ 561370 w 895244"/>
                      <a:gd name="connsiteY0" fmla="*/ 0 h 501355"/>
                      <a:gd name="connsiteX1" fmla="*/ 30238 w 895244"/>
                      <a:gd name="connsiteY1" fmla="*/ 200116 h 501355"/>
                      <a:gd name="connsiteX2" fmla="*/ 150615 w 895244"/>
                      <a:gd name="connsiteY2" fmla="*/ 492579 h 501355"/>
                      <a:gd name="connsiteX3" fmla="*/ 857189 w 895244"/>
                      <a:gd name="connsiteY3" fmla="*/ 394063 h 501355"/>
                      <a:gd name="connsiteX4" fmla="*/ 734090 w 895244"/>
                      <a:gd name="connsiteY4" fmla="*/ 81915 h 501355"/>
                      <a:gd name="connsiteX5" fmla="*/ 175290 w 895244"/>
                      <a:gd name="connsiteY5" fmla="*/ 28938 h 501355"/>
                      <a:gd name="connsiteX0" fmla="*/ 557227 w 789150"/>
                      <a:gd name="connsiteY0" fmla="*/ 0 h 496740"/>
                      <a:gd name="connsiteX1" fmla="*/ 26095 w 789150"/>
                      <a:gd name="connsiteY1" fmla="*/ 200116 h 496740"/>
                      <a:gd name="connsiteX2" fmla="*/ 146472 w 789150"/>
                      <a:gd name="connsiteY2" fmla="*/ 492579 h 496740"/>
                      <a:gd name="connsiteX3" fmla="*/ 706996 w 789150"/>
                      <a:gd name="connsiteY3" fmla="*/ 352788 h 496740"/>
                      <a:gd name="connsiteX4" fmla="*/ 729947 w 789150"/>
                      <a:gd name="connsiteY4" fmla="*/ 81915 h 496740"/>
                      <a:gd name="connsiteX5" fmla="*/ 171147 w 789150"/>
                      <a:gd name="connsiteY5" fmla="*/ 28938 h 496740"/>
                      <a:gd name="connsiteX0" fmla="*/ 543869 w 775792"/>
                      <a:gd name="connsiteY0" fmla="*/ 0 h 496058"/>
                      <a:gd name="connsiteX1" fmla="*/ 28612 w 775792"/>
                      <a:gd name="connsiteY1" fmla="*/ 215991 h 496058"/>
                      <a:gd name="connsiteX2" fmla="*/ 133114 w 775792"/>
                      <a:gd name="connsiteY2" fmla="*/ 492579 h 496058"/>
                      <a:gd name="connsiteX3" fmla="*/ 693638 w 775792"/>
                      <a:gd name="connsiteY3" fmla="*/ 352788 h 496058"/>
                      <a:gd name="connsiteX4" fmla="*/ 716589 w 775792"/>
                      <a:gd name="connsiteY4" fmla="*/ 81915 h 496058"/>
                      <a:gd name="connsiteX5" fmla="*/ 157789 w 775792"/>
                      <a:gd name="connsiteY5" fmla="*/ 28938 h 496058"/>
                      <a:gd name="connsiteX0" fmla="*/ 543011 w 774758"/>
                      <a:gd name="connsiteY0" fmla="*/ 0 h 459283"/>
                      <a:gd name="connsiteX1" fmla="*/ 27754 w 774758"/>
                      <a:gd name="connsiteY1" fmla="*/ 215991 h 459283"/>
                      <a:gd name="connsiteX2" fmla="*/ 135431 w 774758"/>
                      <a:gd name="connsiteY2" fmla="*/ 454479 h 459283"/>
                      <a:gd name="connsiteX3" fmla="*/ 692780 w 774758"/>
                      <a:gd name="connsiteY3" fmla="*/ 352788 h 459283"/>
                      <a:gd name="connsiteX4" fmla="*/ 715731 w 774758"/>
                      <a:gd name="connsiteY4" fmla="*/ 81915 h 459283"/>
                      <a:gd name="connsiteX5" fmla="*/ 156931 w 774758"/>
                      <a:gd name="connsiteY5" fmla="*/ 28938 h 459283"/>
                      <a:gd name="connsiteX0" fmla="*/ 541529 w 751518"/>
                      <a:gd name="connsiteY0" fmla="*/ 0 h 456721"/>
                      <a:gd name="connsiteX1" fmla="*/ 26272 w 751518"/>
                      <a:gd name="connsiteY1" fmla="*/ 215991 h 456721"/>
                      <a:gd name="connsiteX2" fmla="*/ 133949 w 751518"/>
                      <a:gd name="connsiteY2" fmla="*/ 454479 h 456721"/>
                      <a:gd name="connsiteX3" fmla="*/ 637323 w 751518"/>
                      <a:gd name="connsiteY3" fmla="*/ 321038 h 456721"/>
                      <a:gd name="connsiteX4" fmla="*/ 714249 w 751518"/>
                      <a:gd name="connsiteY4" fmla="*/ 81915 h 456721"/>
                      <a:gd name="connsiteX5" fmla="*/ 155449 w 751518"/>
                      <a:gd name="connsiteY5" fmla="*/ 28938 h 456721"/>
                      <a:gd name="connsiteX0" fmla="*/ 530483 w 738513"/>
                      <a:gd name="connsiteY0" fmla="*/ 0 h 370037"/>
                      <a:gd name="connsiteX1" fmla="*/ 15226 w 738513"/>
                      <a:gd name="connsiteY1" fmla="*/ 215991 h 370037"/>
                      <a:gd name="connsiteX2" fmla="*/ 180053 w 738513"/>
                      <a:gd name="connsiteY2" fmla="*/ 362404 h 370037"/>
                      <a:gd name="connsiteX3" fmla="*/ 626277 w 738513"/>
                      <a:gd name="connsiteY3" fmla="*/ 321038 h 370037"/>
                      <a:gd name="connsiteX4" fmla="*/ 703203 w 738513"/>
                      <a:gd name="connsiteY4" fmla="*/ 81915 h 370037"/>
                      <a:gd name="connsiteX5" fmla="*/ 144403 w 738513"/>
                      <a:gd name="connsiteY5" fmla="*/ 28938 h 370037"/>
                      <a:gd name="connsiteX0" fmla="*/ 478907 w 686937"/>
                      <a:gd name="connsiteY0" fmla="*/ 0 h 374692"/>
                      <a:gd name="connsiteX1" fmla="*/ 20800 w 686937"/>
                      <a:gd name="connsiteY1" fmla="*/ 152491 h 374692"/>
                      <a:gd name="connsiteX2" fmla="*/ 128477 w 686937"/>
                      <a:gd name="connsiteY2" fmla="*/ 362404 h 374692"/>
                      <a:gd name="connsiteX3" fmla="*/ 574701 w 686937"/>
                      <a:gd name="connsiteY3" fmla="*/ 321038 h 374692"/>
                      <a:gd name="connsiteX4" fmla="*/ 651627 w 686937"/>
                      <a:gd name="connsiteY4" fmla="*/ 81915 h 374692"/>
                      <a:gd name="connsiteX5" fmla="*/ 92827 w 686937"/>
                      <a:gd name="connsiteY5" fmla="*/ 28938 h 374692"/>
                      <a:gd name="connsiteX0" fmla="*/ 478618 w 683018"/>
                      <a:gd name="connsiteY0" fmla="*/ 0 h 371497"/>
                      <a:gd name="connsiteX1" fmla="*/ 20511 w 683018"/>
                      <a:gd name="connsiteY1" fmla="*/ 152491 h 371497"/>
                      <a:gd name="connsiteX2" fmla="*/ 128188 w 683018"/>
                      <a:gd name="connsiteY2" fmla="*/ 362404 h 371497"/>
                      <a:gd name="connsiteX3" fmla="*/ 561712 w 683018"/>
                      <a:gd name="connsiteY3" fmla="*/ 308338 h 371497"/>
                      <a:gd name="connsiteX4" fmla="*/ 651338 w 683018"/>
                      <a:gd name="connsiteY4" fmla="*/ 81915 h 371497"/>
                      <a:gd name="connsiteX5" fmla="*/ 92538 w 683018"/>
                      <a:gd name="connsiteY5" fmla="*/ 28938 h 371497"/>
                      <a:gd name="connsiteX0" fmla="*/ 474832 w 678685"/>
                      <a:gd name="connsiteY0" fmla="*/ 0 h 366007"/>
                      <a:gd name="connsiteX1" fmla="*/ 16725 w 678685"/>
                      <a:gd name="connsiteY1" fmla="*/ 152491 h 366007"/>
                      <a:gd name="connsiteX2" fmla="*/ 143452 w 678685"/>
                      <a:gd name="connsiteY2" fmla="*/ 356054 h 366007"/>
                      <a:gd name="connsiteX3" fmla="*/ 557926 w 678685"/>
                      <a:gd name="connsiteY3" fmla="*/ 308338 h 366007"/>
                      <a:gd name="connsiteX4" fmla="*/ 647552 w 678685"/>
                      <a:gd name="connsiteY4" fmla="*/ 81915 h 366007"/>
                      <a:gd name="connsiteX5" fmla="*/ 88752 w 678685"/>
                      <a:gd name="connsiteY5" fmla="*/ 28938 h 366007"/>
                      <a:gd name="connsiteX0" fmla="*/ 474832 w 655518"/>
                      <a:gd name="connsiteY0" fmla="*/ 0 h 366089"/>
                      <a:gd name="connsiteX1" fmla="*/ 16725 w 655518"/>
                      <a:gd name="connsiteY1" fmla="*/ 152491 h 366089"/>
                      <a:gd name="connsiteX2" fmla="*/ 143452 w 655518"/>
                      <a:gd name="connsiteY2" fmla="*/ 356054 h 366089"/>
                      <a:gd name="connsiteX3" fmla="*/ 557926 w 655518"/>
                      <a:gd name="connsiteY3" fmla="*/ 308338 h 366089"/>
                      <a:gd name="connsiteX4" fmla="*/ 618977 w 655518"/>
                      <a:gd name="connsiteY4" fmla="*/ 78740 h 366089"/>
                      <a:gd name="connsiteX5" fmla="*/ 88752 w 655518"/>
                      <a:gd name="connsiteY5" fmla="*/ 28938 h 366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5518" h="366089">
                        <a:moveTo>
                          <a:pt x="474832" y="0"/>
                        </a:moveTo>
                        <a:cubicBezTo>
                          <a:pt x="166766" y="9797"/>
                          <a:pt x="71955" y="93149"/>
                          <a:pt x="16725" y="152491"/>
                        </a:cubicBezTo>
                        <a:cubicBezTo>
                          <a:pt x="-38505" y="211833"/>
                          <a:pt x="53252" y="330080"/>
                          <a:pt x="143452" y="356054"/>
                        </a:cubicBezTo>
                        <a:cubicBezTo>
                          <a:pt x="233652" y="382028"/>
                          <a:pt x="478672" y="354557"/>
                          <a:pt x="557926" y="308338"/>
                        </a:cubicBezTo>
                        <a:cubicBezTo>
                          <a:pt x="637180" y="262119"/>
                          <a:pt x="697173" y="125307"/>
                          <a:pt x="618977" y="78740"/>
                        </a:cubicBezTo>
                        <a:cubicBezTo>
                          <a:pt x="540781" y="32173"/>
                          <a:pt x="471929" y="30026"/>
                          <a:pt x="88752" y="28938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12">
            <a:extLst>
              <a:ext uri="{FF2B5EF4-FFF2-40B4-BE49-F238E27FC236}">
                <a16:creationId xmlns:a16="http://schemas.microsoft.com/office/drawing/2014/main" id="{C56AB7E1-2788-644F-80AC-E2FC7E1ADA87}"/>
              </a:ext>
            </a:extLst>
          </p:cNvPr>
          <p:cNvSpPr/>
          <p:nvPr/>
        </p:nvSpPr>
        <p:spPr>
          <a:xfrm>
            <a:off x="5317439" y="4884409"/>
            <a:ext cx="1226097" cy="324141"/>
          </a:xfrm>
          <a:custGeom>
            <a:avLst/>
            <a:gdLst>
              <a:gd name="connsiteX0" fmla="*/ 888137 w 1226097"/>
              <a:gd name="connsiteY0" fmla="*/ 0 h 324141"/>
              <a:gd name="connsiteX1" fmla="*/ 31282 w 1226097"/>
              <a:gd name="connsiteY1" fmla="*/ 135017 h 324141"/>
              <a:gd name="connsiteX2" fmla="*/ 268316 w 1226097"/>
              <a:gd name="connsiteY2" fmla="*/ 315255 h 324141"/>
              <a:gd name="connsiteX3" fmla="*/ 1043558 w 1226097"/>
              <a:gd name="connsiteY3" fmla="*/ 273007 h 324141"/>
              <a:gd name="connsiteX4" fmla="*/ 1157749 w 1226097"/>
              <a:gd name="connsiteY4" fmla="*/ 69717 h 324141"/>
              <a:gd name="connsiteX5" fmla="*/ 166003 w 1226097"/>
              <a:gd name="connsiteY5" fmla="*/ 25622 h 32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6097" h="324141" extrusionOk="0">
                <a:moveTo>
                  <a:pt x="888137" y="0"/>
                </a:moveTo>
                <a:cubicBezTo>
                  <a:pt x="308932" y="6829"/>
                  <a:pt x="110246" y="91610"/>
                  <a:pt x="31282" y="135017"/>
                </a:cubicBezTo>
                <a:cubicBezTo>
                  <a:pt x="-55710" y="190994"/>
                  <a:pt x="73086" y="293101"/>
                  <a:pt x="268316" y="315255"/>
                </a:cubicBezTo>
                <a:cubicBezTo>
                  <a:pt x="431030" y="344111"/>
                  <a:pt x="892035" y="332083"/>
                  <a:pt x="1043558" y="273007"/>
                </a:cubicBezTo>
                <a:cubicBezTo>
                  <a:pt x="1184331" y="227999"/>
                  <a:pt x="1344842" y="130458"/>
                  <a:pt x="1157749" y="69717"/>
                </a:cubicBezTo>
                <a:cubicBezTo>
                  <a:pt x="1038462" y="31686"/>
                  <a:pt x="889558" y="12485"/>
                  <a:pt x="166003" y="25622"/>
                </a:cubicBezTo>
              </a:path>
            </a:pathLst>
          </a:cu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2000">
                  <a:srgbClr val="ED534C"/>
                </a:gs>
                <a:gs pos="6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772932 w 1146083"/>
                      <a:gd name="connsiteY0" fmla="*/ 0 h 606236"/>
                      <a:gd name="connsiteX1" fmla="*/ 54475 w 1146083"/>
                      <a:gd name="connsiteY1" fmla="*/ 117566 h 606236"/>
                      <a:gd name="connsiteX2" fmla="*/ 158977 w 1146083"/>
                      <a:gd name="connsiteY2" fmla="*/ 587829 h 606236"/>
                      <a:gd name="connsiteX3" fmla="*/ 1021126 w 1146083"/>
                      <a:gd name="connsiteY3" fmla="*/ 470263 h 606236"/>
                      <a:gd name="connsiteX4" fmla="*/ 1047252 w 1146083"/>
                      <a:gd name="connsiteY4" fmla="*/ 91440 h 606236"/>
                      <a:gd name="connsiteX5" fmla="*/ 132852 w 1146083"/>
                      <a:gd name="connsiteY5" fmla="*/ 13063 h 606236"/>
                      <a:gd name="connsiteX0" fmla="*/ 713332 w 1086483"/>
                      <a:gd name="connsiteY0" fmla="*/ 0 h 599623"/>
                      <a:gd name="connsiteX1" fmla="*/ 86950 w 1086483"/>
                      <a:gd name="connsiteY1" fmla="*/ 219166 h 599623"/>
                      <a:gd name="connsiteX2" fmla="*/ 99377 w 1086483"/>
                      <a:gd name="connsiteY2" fmla="*/ 587829 h 599623"/>
                      <a:gd name="connsiteX3" fmla="*/ 961526 w 1086483"/>
                      <a:gd name="connsiteY3" fmla="*/ 470263 h 599623"/>
                      <a:gd name="connsiteX4" fmla="*/ 987652 w 1086483"/>
                      <a:gd name="connsiteY4" fmla="*/ 91440 h 599623"/>
                      <a:gd name="connsiteX5" fmla="*/ 73252 w 1086483"/>
                      <a:gd name="connsiteY5" fmla="*/ 13063 h 599623"/>
                      <a:gd name="connsiteX0" fmla="*/ 665192 w 1032374"/>
                      <a:gd name="connsiteY0" fmla="*/ 0 h 535398"/>
                      <a:gd name="connsiteX1" fmla="*/ 38810 w 1032374"/>
                      <a:gd name="connsiteY1" fmla="*/ 219166 h 535398"/>
                      <a:gd name="connsiteX2" fmla="*/ 159187 w 1032374"/>
                      <a:gd name="connsiteY2" fmla="*/ 511629 h 535398"/>
                      <a:gd name="connsiteX3" fmla="*/ 913386 w 1032374"/>
                      <a:gd name="connsiteY3" fmla="*/ 470263 h 535398"/>
                      <a:gd name="connsiteX4" fmla="*/ 939512 w 1032374"/>
                      <a:gd name="connsiteY4" fmla="*/ 91440 h 535398"/>
                      <a:gd name="connsiteX5" fmla="*/ 25112 w 1032374"/>
                      <a:gd name="connsiteY5" fmla="*/ 13063 h 535398"/>
                      <a:gd name="connsiteX0" fmla="*/ 663625 w 1010510"/>
                      <a:gd name="connsiteY0" fmla="*/ 0 h 520543"/>
                      <a:gd name="connsiteX1" fmla="*/ 37243 w 1010510"/>
                      <a:gd name="connsiteY1" fmla="*/ 219166 h 520543"/>
                      <a:gd name="connsiteX2" fmla="*/ 157620 w 1010510"/>
                      <a:gd name="connsiteY2" fmla="*/ 511629 h 520543"/>
                      <a:gd name="connsiteX3" fmla="*/ 864194 w 1010510"/>
                      <a:gd name="connsiteY3" fmla="*/ 413113 h 520543"/>
                      <a:gd name="connsiteX4" fmla="*/ 937945 w 1010510"/>
                      <a:gd name="connsiteY4" fmla="*/ 91440 h 520543"/>
                      <a:gd name="connsiteX5" fmla="*/ 23545 w 1010510"/>
                      <a:gd name="connsiteY5" fmla="*/ 13063 h 520543"/>
                      <a:gd name="connsiteX0" fmla="*/ 663625 w 930212"/>
                      <a:gd name="connsiteY0" fmla="*/ 0 h 520451"/>
                      <a:gd name="connsiteX1" fmla="*/ 37243 w 930212"/>
                      <a:gd name="connsiteY1" fmla="*/ 219166 h 520451"/>
                      <a:gd name="connsiteX2" fmla="*/ 157620 w 930212"/>
                      <a:gd name="connsiteY2" fmla="*/ 511629 h 520451"/>
                      <a:gd name="connsiteX3" fmla="*/ 864194 w 930212"/>
                      <a:gd name="connsiteY3" fmla="*/ 413113 h 520451"/>
                      <a:gd name="connsiteX4" fmla="*/ 804595 w 930212"/>
                      <a:gd name="connsiteY4" fmla="*/ 97790 h 520451"/>
                      <a:gd name="connsiteX5" fmla="*/ 23545 w 930212"/>
                      <a:gd name="connsiteY5" fmla="*/ 13063 h 520451"/>
                      <a:gd name="connsiteX0" fmla="*/ 663625 w 930212"/>
                      <a:gd name="connsiteY0" fmla="*/ 0 h 520451"/>
                      <a:gd name="connsiteX1" fmla="*/ 37243 w 930212"/>
                      <a:gd name="connsiteY1" fmla="*/ 219166 h 520451"/>
                      <a:gd name="connsiteX2" fmla="*/ 157620 w 930212"/>
                      <a:gd name="connsiteY2" fmla="*/ 511629 h 520451"/>
                      <a:gd name="connsiteX3" fmla="*/ 864194 w 930212"/>
                      <a:gd name="connsiteY3" fmla="*/ 413113 h 520451"/>
                      <a:gd name="connsiteX4" fmla="*/ 804595 w 930212"/>
                      <a:gd name="connsiteY4" fmla="*/ 97790 h 520451"/>
                      <a:gd name="connsiteX5" fmla="*/ 23545 w 930212"/>
                      <a:gd name="connsiteY5" fmla="*/ 92438 h 520451"/>
                      <a:gd name="connsiteX0" fmla="*/ 428470 w 914132"/>
                      <a:gd name="connsiteY0" fmla="*/ 0 h 514101"/>
                      <a:gd name="connsiteX1" fmla="*/ 21163 w 914132"/>
                      <a:gd name="connsiteY1" fmla="*/ 212816 h 514101"/>
                      <a:gd name="connsiteX2" fmla="*/ 141540 w 914132"/>
                      <a:gd name="connsiteY2" fmla="*/ 505279 h 514101"/>
                      <a:gd name="connsiteX3" fmla="*/ 848114 w 914132"/>
                      <a:gd name="connsiteY3" fmla="*/ 406763 h 514101"/>
                      <a:gd name="connsiteX4" fmla="*/ 788515 w 914132"/>
                      <a:gd name="connsiteY4" fmla="*/ 91440 h 514101"/>
                      <a:gd name="connsiteX5" fmla="*/ 7465 w 914132"/>
                      <a:gd name="connsiteY5" fmla="*/ 86088 h 514101"/>
                      <a:gd name="connsiteX0" fmla="*/ 428470 w 906613"/>
                      <a:gd name="connsiteY0" fmla="*/ 0 h 514101"/>
                      <a:gd name="connsiteX1" fmla="*/ 21163 w 906613"/>
                      <a:gd name="connsiteY1" fmla="*/ 212816 h 514101"/>
                      <a:gd name="connsiteX2" fmla="*/ 141540 w 906613"/>
                      <a:gd name="connsiteY2" fmla="*/ 505279 h 514101"/>
                      <a:gd name="connsiteX3" fmla="*/ 848114 w 906613"/>
                      <a:gd name="connsiteY3" fmla="*/ 406763 h 514101"/>
                      <a:gd name="connsiteX4" fmla="*/ 788515 w 906613"/>
                      <a:gd name="connsiteY4" fmla="*/ 91440 h 514101"/>
                      <a:gd name="connsiteX5" fmla="*/ 166215 w 906613"/>
                      <a:gd name="connsiteY5" fmla="*/ 41638 h 514101"/>
                      <a:gd name="connsiteX0" fmla="*/ 561370 w 915688"/>
                      <a:gd name="connsiteY0" fmla="*/ 0 h 501401"/>
                      <a:gd name="connsiteX1" fmla="*/ 30238 w 915688"/>
                      <a:gd name="connsiteY1" fmla="*/ 200116 h 501401"/>
                      <a:gd name="connsiteX2" fmla="*/ 150615 w 915688"/>
                      <a:gd name="connsiteY2" fmla="*/ 492579 h 501401"/>
                      <a:gd name="connsiteX3" fmla="*/ 857189 w 915688"/>
                      <a:gd name="connsiteY3" fmla="*/ 394063 h 501401"/>
                      <a:gd name="connsiteX4" fmla="*/ 797590 w 915688"/>
                      <a:gd name="connsiteY4" fmla="*/ 78740 h 501401"/>
                      <a:gd name="connsiteX5" fmla="*/ 175290 w 915688"/>
                      <a:gd name="connsiteY5" fmla="*/ 28938 h 501401"/>
                      <a:gd name="connsiteX0" fmla="*/ 561370 w 895244"/>
                      <a:gd name="connsiteY0" fmla="*/ 0 h 501355"/>
                      <a:gd name="connsiteX1" fmla="*/ 30238 w 895244"/>
                      <a:gd name="connsiteY1" fmla="*/ 200116 h 501355"/>
                      <a:gd name="connsiteX2" fmla="*/ 150615 w 895244"/>
                      <a:gd name="connsiteY2" fmla="*/ 492579 h 501355"/>
                      <a:gd name="connsiteX3" fmla="*/ 857189 w 895244"/>
                      <a:gd name="connsiteY3" fmla="*/ 394063 h 501355"/>
                      <a:gd name="connsiteX4" fmla="*/ 734090 w 895244"/>
                      <a:gd name="connsiteY4" fmla="*/ 81915 h 501355"/>
                      <a:gd name="connsiteX5" fmla="*/ 175290 w 895244"/>
                      <a:gd name="connsiteY5" fmla="*/ 28938 h 501355"/>
                      <a:gd name="connsiteX0" fmla="*/ 557227 w 789150"/>
                      <a:gd name="connsiteY0" fmla="*/ 0 h 496740"/>
                      <a:gd name="connsiteX1" fmla="*/ 26095 w 789150"/>
                      <a:gd name="connsiteY1" fmla="*/ 200116 h 496740"/>
                      <a:gd name="connsiteX2" fmla="*/ 146472 w 789150"/>
                      <a:gd name="connsiteY2" fmla="*/ 492579 h 496740"/>
                      <a:gd name="connsiteX3" fmla="*/ 706996 w 789150"/>
                      <a:gd name="connsiteY3" fmla="*/ 352788 h 496740"/>
                      <a:gd name="connsiteX4" fmla="*/ 729947 w 789150"/>
                      <a:gd name="connsiteY4" fmla="*/ 81915 h 496740"/>
                      <a:gd name="connsiteX5" fmla="*/ 171147 w 789150"/>
                      <a:gd name="connsiteY5" fmla="*/ 28938 h 496740"/>
                      <a:gd name="connsiteX0" fmla="*/ 543869 w 775792"/>
                      <a:gd name="connsiteY0" fmla="*/ 0 h 496058"/>
                      <a:gd name="connsiteX1" fmla="*/ 28612 w 775792"/>
                      <a:gd name="connsiteY1" fmla="*/ 215991 h 496058"/>
                      <a:gd name="connsiteX2" fmla="*/ 133114 w 775792"/>
                      <a:gd name="connsiteY2" fmla="*/ 492579 h 496058"/>
                      <a:gd name="connsiteX3" fmla="*/ 693638 w 775792"/>
                      <a:gd name="connsiteY3" fmla="*/ 352788 h 496058"/>
                      <a:gd name="connsiteX4" fmla="*/ 716589 w 775792"/>
                      <a:gd name="connsiteY4" fmla="*/ 81915 h 496058"/>
                      <a:gd name="connsiteX5" fmla="*/ 157789 w 775792"/>
                      <a:gd name="connsiteY5" fmla="*/ 28938 h 496058"/>
                      <a:gd name="connsiteX0" fmla="*/ 543011 w 774758"/>
                      <a:gd name="connsiteY0" fmla="*/ 0 h 459283"/>
                      <a:gd name="connsiteX1" fmla="*/ 27754 w 774758"/>
                      <a:gd name="connsiteY1" fmla="*/ 215991 h 459283"/>
                      <a:gd name="connsiteX2" fmla="*/ 135431 w 774758"/>
                      <a:gd name="connsiteY2" fmla="*/ 454479 h 459283"/>
                      <a:gd name="connsiteX3" fmla="*/ 692780 w 774758"/>
                      <a:gd name="connsiteY3" fmla="*/ 352788 h 459283"/>
                      <a:gd name="connsiteX4" fmla="*/ 715731 w 774758"/>
                      <a:gd name="connsiteY4" fmla="*/ 81915 h 459283"/>
                      <a:gd name="connsiteX5" fmla="*/ 156931 w 774758"/>
                      <a:gd name="connsiteY5" fmla="*/ 28938 h 459283"/>
                      <a:gd name="connsiteX0" fmla="*/ 541529 w 751518"/>
                      <a:gd name="connsiteY0" fmla="*/ 0 h 456721"/>
                      <a:gd name="connsiteX1" fmla="*/ 26272 w 751518"/>
                      <a:gd name="connsiteY1" fmla="*/ 215991 h 456721"/>
                      <a:gd name="connsiteX2" fmla="*/ 133949 w 751518"/>
                      <a:gd name="connsiteY2" fmla="*/ 454479 h 456721"/>
                      <a:gd name="connsiteX3" fmla="*/ 637323 w 751518"/>
                      <a:gd name="connsiteY3" fmla="*/ 321038 h 456721"/>
                      <a:gd name="connsiteX4" fmla="*/ 714249 w 751518"/>
                      <a:gd name="connsiteY4" fmla="*/ 81915 h 456721"/>
                      <a:gd name="connsiteX5" fmla="*/ 155449 w 751518"/>
                      <a:gd name="connsiteY5" fmla="*/ 28938 h 456721"/>
                      <a:gd name="connsiteX0" fmla="*/ 530483 w 738513"/>
                      <a:gd name="connsiteY0" fmla="*/ 0 h 370037"/>
                      <a:gd name="connsiteX1" fmla="*/ 15226 w 738513"/>
                      <a:gd name="connsiteY1" fmla="*/ 215991 h 370037"/>
                      <a:gd name="connsiteX2" fmla="*/ 180053 w 738513"/>
                      <a:gd name="connsiteY2" fmla="*/ 362404 h 370037"/>
                      <a:gd name="connsiteX3" fmla="*/ 626277 w 738513"/>
                      <a:gd name="connsiteY3" fmla="*/ 321038 h 370037"/>
                      <a:gd name="connsiteX4" fmla="*/ 703203 w 738513"/>
                      <a:gd name="connsiteY4" fmla="*/ 81915 h 370037"/>
                      <a:gd name="connsiteX5" fmla="*/ 144403 w 738513"/>
                      <a:gd name="connsiteY5" fmla="*/ 28938 h 370037"/>
                      <a:gd name="connsiteX0" fmla="*/ 478907 w 686937"/>
                      <a:gd name="connsiteY0" fmla="*/ 0 h 374692"/>
                      <a:gd name="connsiteX1" fmla="*/ 20800 w 686937"/>
                      <a:gd name="connsiteY1" fmla="*/ 152491 h 374692"/>
                      <a:gd name="connsiteX2" fmla="*/ 128477 w 686937"/>
                      <a:gd name="connsiteY2" fmla="*/ 362404 h 374692"/>
                      <a:gd name="connsiteX3" fmla="*/ 574701 w 686937"/>
                      <a:gd name="connsiteY3" fmla="*/ 321038 h 374692"/>
                      <a:gd name="connsiteX4" fmla="*/ 651627 w 686937"/>
                      <a:gd name="connsiteY4" fmla="*/ 81915 h 374692"/>
                      <a:gd name="connsiteX5" fmla="*/ 92827 w 686937"/>
                      <a:gd name="connsiteY5" fmla="*/ 28938 h 374692"/>
                      <a:gd name="connsiteX0" fmla="*/ 478618 w 683018"/>
                      <a:gd name="connsiteY0" fmla="*/ 0 h 371497"/>
                      <a:gd name="connsiteX1" fmla="*/ 20511 w 683018"/>
                      <a:gd name="connsiteY1" fmla="*/ 152491 h 371497"/>
                      <a:gd name="connsiteX2" fmla="*/ 128188 w 683018"/>
                      <a:gd name="connsiteY2" fmla="*/ 362404 h 371497"/>
                      <a:gd name="connsiteX3" fmla="*/ 561712 w 683018"/>
                      <a:gd name="connsiteY3" fmla="*/ 308338 h 371497"/>
                      <a:gd name="connsiteX4" fmla="*/ 651338 w 683018"/>
                      <a:gd name="connsiteY4" fmla="*/ 81915 h 371497"/>
                      <a:gd name="connsiteX5" fmla="*/ 92538 w 683018"/>
                      <a:gd name="connsiteY5" fmla="*/ 28938 h 371497"/>
                      <a:gd name="connsiteX0" fmla="*/ 474832 w 678685"/>
                      <a:gd name="connsiteY0" fmla="*/ 0 h 366007"/>
                      <a:gd name="connsiteX1" fmla="*/ 16725 w 678685"/>
                      <a:gd name="connsiteY1" fmla="*/ 152491 h 366007"/>
                      <a:gd name="connsiteX2" fmla="*/ 143452 w 678685"/>
                      <a:gd name="connsiteY2" fmla="*/ 356054 h 366007"/>
                      <a:gd name="connsiteX3" fmla="*/ 557926 w 678685"/>
                      <a:gd name="connsiteY3" fmla="*/ 308338 h 366007"/>
                      <a:gd name="connsiteX4" fmla="*/ 647552 w 678685"/>
                      <a:gd name="connsiteY4" fmla="*/ 81915 h 366007"/>
                      <a:gd name="connsiteX5" fmla="*/ 88752 w 678685"/>
                      <a:gd name="connsiteY5" fmla="*/ 28938 h 366007"/>
                      <a:gd name="connsiteX0" fmla="*/ 474832 w 655518"/>
                      <a:gd name="connsiteY0" fmla="*/ 0 h 366089"/>
                      <a:gd name="connsiteX1" fmla="*/ 16725 w 655518"/>
                      <a:gd name="connsiteY1" fmla="*/ 152491 h 366089"/>
                      <a:gd name="connsiteX2" fmla="*/ 143452 w 655518"/>
                      <a:gd name="connsiteY2" fmla="*/ 356054 h 366089"/>
                      <a:gd name="connsiteX3" fmla="*/ 557926 w 655518"/>
                      <a:gd name="connsiteY3" fmla="*/ 308338 h 366089"/>
                      <a:gd name="connsiteX4" fmla="*/ 618977 w 655518"/>
                      <a:gd name="connsiteY4" fmla="*/ 78740 h 366089"/>
                      <a:gd name="connsiteX5" fmla="*/ 88752 w 655518"/>
                      <a:gd name="connsiteY5" fmla="*/ 28938 h 366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5518" h="366089">
                        <a:moveTo>
                          <a:pt x="474832" y="0"/>
                        </a:moveTo>
                        <a:cubicBezTo>
                          <a:pt x="166766" y="9797"/>
                          <a:pt x="71955" y="93149"/>
                          <a:pt x="16725" y="152491"/>
                        </a:cubicBezTo>
                        <a:cubicBezTo>
                          <a:pt x="-38505" y="211833"/>
                          <a:pt x="53252" y="330080"/>
                          <a:pt x="143452" y="356054"/>
                        </a:cubicBezTo>
                        <a:cubicBezTo>
                          <a:pt x="233652" y="382028"/>
                          <a:pt x="478672" y="354557"/>
                          <a:pt x="557926" y="308338"/>
                        </a:cubicBezTo>
                        <a:cubicBezTo>
                          <a:pt x="637180" y="262119"/>
                          <a:pt x="697173" y="125307"/>
                          <a:pt x="618977" y="78740"/>
                        </a:cubicBezTo>
                        <a:cubicBezTo>
                          <a:pt x="540781" y="32173"/>
                          <a:pt x="471929" y="30026"/>
                          <a:pt x="88752" y="28938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3BBF6-52EE-1140-AF31-B90CCE868D75}"/>
              </a:ext>
            </a:extLst>
          </p:cNvPr>
          <p:cNvSpPr txBox="1"/>
          <p:nvPr/>
        </p:nvSpPr>
        <p:spPr>
          <a:xfrm>
            <a:off x="3455581" y="5773479"/>
            <a:ext cx="451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L. </a:t>
            </a:r>
            <a:r>
              <a:rPr lang="en-GB" dirty="0" err="1"/>
              <a:t>Foggetta’s</a:t>
            </a:r>
            <a:r>
              <a:rPr lang="en-GB" dirty="0"/>
              <a:t> talk for details</a:t>
            </a:r>
          </a:p>
        </p:txBody>
      </p:sp>
    </p:spTree>
    <p:extLst>
      <p:ext uri="{BB962C8B-B14F-4D97-AF65-F5344CB8AC3E}">
        <p14:creationId xmlns:p14="http://schemas.microsoft.com/office/powerpoint/2010/main" val="412324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2ABD9-5B40-F34C-A3C5-BF64852D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7</a:t>
            </a:fld>
            <a:endParaRPr lang="en-US"/>
          </a:p>
        </p:txBody>
      </p:sp>
      <p:pic>
        <p:nvPicPr>
          <p:cNvPr id="26" name="Immagine 2">
            <a:extLst>
              <a:ext uri="{FF2B5EF4-FFF2-40B4-BE49-F238E27FC236}">
                <a16:creationId xmlns:a16="http://schemas.microsoft.com/office/drawing/2014/main" id="{7BEEA00D-4CAB-874C-9CBD-C4E4E178A4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245" y="4997846"/>
            <a:ext cx="1600292" cy="953542"/>
          </a:xfrm>
          <a:prstGeom prst="rect">
            <a:avLst/>
          </a:prstGeom>
        </p:spPr>
      </p:pic>
      <p:pic>
        <p:nvPicPr>
          <p:cNvPr id="27" name="Immagine 36">
            <a:extLst>
              <a:ext uri="{FF2B5EF4-FFF2-40B4-BE49-F238E27FC236}">
                <a16:creationId xmlns:a16="http://schemas.microsoft.com/office/drawing/2014/main" id="{8588296F-52E3-D643-8731-17FA6F373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"/>
          <a:stretch/>
        </p:blipFill>
        <p:spPr>
          <a:xfrm>
            <a:off x="345404" y="3477564"/>
            <a:ext cx="3094829" cy="1478778"/>
          </a:xfrm>
          <a:prstGeom prst="rect">
            <a:avLst/>
          </a:prstGeom>
        </p:spPr>
      </p:pic>
      <p:pic>
        <p:nvPicPr>
          <p:cNvPr id="28" name="Immagine 6">
            <a:extLst>
              <a:ext uri="{FF2B5EF4-FFF2-40B4-BE49-F238E27FC236}">
                <a16:creationId xmlns:a16="http://schemas.microsoft.com/office/drawing/2014/main" id="{8F2F59B6-D526-9E40-A6A9-F97CACFB0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54610" y="3181294"/>
            <a:ext cx="2961014" cy="1786946"/>
          </a:xfrm>
          <a:prstGeom prst="rect">
            <a:avLst/>
          </a:prstGeom>
        </p:spPr>
      </p:pic>
      <p:pic>
        <p:nvPicPr>
          <p:cNvPr id="29" name="Immagine 8">
            <a:extLst>
              <a:ext uri="{FF2B5EF4-FFF2-40B4-BE49-F238E27FC236}">
                <a16:creationId xmlns:a16="http://schemas.microsoft.com/office/drawing/2014/main" id="{CA3FB74B-C895-3A45-BE15-1ACCC823E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84" y="944419"/>
            <a:ext cx="1421914" cy="1621946"/>
          </a:xfrm>
          <a:prstGeom prst="rect">
            <a:avLst/>
          </a:prstGeom>
        </p:spPr>
      </p:pic>
      <p:pic>
        <p:nvPicPr>
          <p:cNvPr id="30" name="Immagine 9">
            <a:extLst>
              <a:ext uri="{FF2B5EF4-FFF2-40B4-BE49-F238E27FC236}">
                <a16:creationId xmlns:a16="http://schemas.microsoft.com/office/drawing/2014/main" id="{066C273C-5FDF-C242-8917-4B29E2A0EB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680" y="3446603"/>
            <a:ext cx="1754398" cy="1132999"/>
          </a:xfrm>
          <a:prstGeom prst="rect">
            <a:avLst/>
          </a:prstGeom>
        </p:spPr>
      </p:pic>
      <p:cxnSp>
        <p:nvCxnSpPr>
          <p:cNvPr id="31" name="Connettore 2 10">
            <a:extLst>
              <a:ext uri="{FF2B5EF4-FFF2-40B4-BE49-F238E27FC236}">
                <a16:creationId xmlns:a16="http://schemas.microsoft.com/office/drawing/2014/main" id="{D756EDEC-7476-054C-A4F2-644B93426946}"/>
              </a:ext>
            </a:extLst>
          </p:cNvPr>
          <p:cNvCxnSpPr>
            <a:cxnSpLocks/>
          </p:cNvCxnSpPr>
          <p:nvPr/>
        </p:nvCxnSpPr>
        <p:spPr>
          <a:xfrm>
            <a:off x="6693499" y="3767617"/>
            <a:ext cx="526665" cy="1167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12">
            <a:extLst>
              <a:ext uri="{FF2B5EF4-FFF2-40B4-BE49-F238E27FC236}">
                <a16:creationId xmlns:a16="http://schemas.microsoft.com/office/drawing/2014/main" id="{E30EA97D-AB49-E54C-91C8-31BD24EB07B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52899" y="1035977"/>
            <a:ext cx="1264374" cy="1101228"/>
          </a:xfrm>
          <a:prstGeom prst="rect">
            <a:avLst/>
          </a:prstGeom>
        </p:spPr>
      </p:pic>
      <p:cxnSp>
        <p:nvCxnSpPr>
          <p:cNvPr id="33" name="Connettore 2 13">
            <a:extLst>
              <a:ext uri="{FF2B5EF4-FFF2-40B4-BE49-F238E27FC236}">
                <a16:creationId xmlns:a16="http://schemas.microsoft.com/office/drawing/2014/main" id="{C504D31B-313F-DE45-AC7B-7DDE13ADBF37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1776279"/>
            <a:ext cx="1698285" cy="17952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15">
            <a:extLst>
              <a:ext uri="{FF2B5EF4-FFF2-40B4-BE49-F238E27FC236}">
                <a16:creationId xmlns:a16="http://schemas.microsoft.com/office/drawing/2014/main" id="{D9BB0840-B299-2540-91D1-5604FB21DB8A}"/>
              </a:ext>
            </a:extLst>
          </p:cNvPr>
          <p:cNvCxnSpPr>
            <a:cxnSpLocks/>
          </p:cNvCxnSpPr>
          <p:nvPr/>
        </p:nvCxnSpPr>
        <p:spPr>
          <a:xfrm flipH="1">
            <a:off x="3154681" y="4133424"/>
            <a:ext cx="19523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16">
            <a:extLst>
              <a:ext uri="{FF2B5EF4-FFF2-40B4-BE49-F238E27FC236}">
                <a16:creationId xmlns:a16="http://schemas.microsoft.com/office/drawing/2014/main" id="{2A556A50-284F-C54D-AC65-96B9191E18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5321" y="1531674"/>
            <a:ext cx="1248344" cy="1405095"/>
          </a:xfrm>
          <a:prstGeom prst="rect">
            <a:avLst/>
          </a:prstGeom>
        </p:spPr>
      </p:pic>
      <p:sp>
        <p:nvSpPr>
          <p:cNvPr id="37" name="CasellaDiTesto 18">
            <a:extLst>
              <a:ext uri="{FF2B5EF4-FFF2-40B4-BE49-F238E27FC236}">
                <a16:creationId xmlns:a16="http://schemas.microsoft.com/office/drawing/2014/main" id="{E34C212D-204D-2340-935C-3A6279172929}"/>
              </a:ext>
            </a:extLst>
          </p:cNvPr>
          <p:cNvSpPr txBox="1"/>
          <p:nvPr/>
        </p:nvSpPr>
        <p:spPr>
          <a:xfrm>
            <a:off x="307411" y="1165713"/>
            <a:ext cx="1533374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Active target</a:t>
            </a:r>
          </a:p>
          <a:p>
            <a:pPr algn="ctr"/>
            <a:r>
              <a:rPr lang="en-GB" sz="825" dirty="0">
                <a:latin typeface="Arial Narrow" panose="020B0604020202020204" pitchFamily="34" charset="0"/>
                <a:cs typeface="Arial Narrow" panose="020B0604020202020204" pitchFamily="34" charset="0"/>
              </a:rPr>
              <a:t>Lecce &amp; University Salento</a:t>
            </a:r>
          </a:p>
        </p:txBody>
      </p:sp>
      <p:sp>
        <p:nvSpPr>
          <p:cNvPr id="38" name="CasellaDiTesto 19">
            <a:extLst>
              <a:ext uri="{FF2B5EF4-FFF2-40B4-BE49-F238E27FC236}">
                <a16:creationId xmlns:a16="http://schemas.microsoft.com/office/drawing/2014/main" id="{1B26E9D4-C84B-9941-BA4A-E5B612442975}"/>
              </a:ext>
            </a:extLst>
          </p:cNvPr>
          <p:cNvSpPr txBox="1"/>
          <p:nvPr/>
        </p:nvSpPr>
        <p:spPr>
          <a:xfrm>
            <a:off x="1030142" y="4997845"/>
            <a:ext cx="131638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Veto scintillators</a:t>
            </a:r>
          </a:p>
          <a:p>
            <a:pPr algn="ctr"/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(University of Sofia, Roma)</a:t>
            </a:r>
          </a:p>
        </p:txBody>
      </p:sp>
      <p:sp>
        <p:nvSpPr>
          <p:cNvPr id="39" name="CasellaDiTesto 20">
            <a:extLst>
              <a:ext uri="{FF2B5EF4-FFF2-40B4-BE49-F238E27FC236}">
                <a16:creationId xmlns:a16="http://schemas.microsoft.com/office/drawing/2014/main" id="{BAF27EF3-7229-A34E-AF1B-8A83C1B6EB66}"/>
              </a:ext>
            </a:extLst>
          </p:cNvPr>
          <p:cNvSpPr txBox="1"/>
          <p:nvPr/>
        </p:nvSpPr>
        <p:spPr>
          <a:xfrm>
            <a:off x="2494947" y="2583245"/>
            <a:ext cx="1138453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Dipole magnet</a:t>
            </a:r>
          </a:p>
          <a:p>
            <a:pPr algn="ctr"/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(CERN TE/NSC-MNC)</a:t>
            </a:r>
          </a:p>
        </p:txBody>
      </p:sp>
      <p:sp>
        <p:nvSpPr>
          <p:cNvPr id="40" name="CasellaDiTesto 21">
            <a:extLst>
              <a:ext uri="{FF2B5EF4-FFF2-40B4-BE49-F238E27FC236}">
                <a16:creationId xmlns:a16="http://schemas.microsoft.com/office/drawing/2014/main" id="{331D3206-7C4D-494F-BE4E-B5FA8AA09FC4}"/>
              </a:ext>
            </a:extLst>
          </p:cNvPr>
          <p:cNvSpPr txBox="1"/>
          <p:nvPr/>
        </p:nvSpPr>
        <p:spPr>
          <a:xfrm>
            <a:off x="4081924" y="2149641"/>
            <a:ext cx="1293486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C-</a:t>
            </a:r>
            <a:r>
              <a:rPr lang="en-GB" sz="135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fiber</a:t>
            </a:r>
            <a:r>
              <a:rPr lang="en-GB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 window</a:t>
            </a:r>
          </a:p>
        </p:txBody>
      </p:sp>
      <p:sp>
        <p:nvSpPr>
          <p:cNvPr id="43" name="CasellaDiTesto 24">
            <a:extLst>
              <a:ext uri="{FF2B5EF4-FFF2-40B4-BE49-F238E27FC236}">
                <a16:creationId xmlns:a16="http://schemas.microsoft.com/office/drawing/2014/main" id="{47326AF4-0123-CF4B-8187-C83B251AAD81}"/>
              </a:ext>
            </a:extLst>
          </p:cNvPr>
          <p:cNvSpPr txBox="1"/>
          <p:nvPr/>
        </p:nvSpPr>
        <p:spPr>
          <a:xfrm>
            <a:off x="7728612" y="5146056"/>
            <a:ext cx="132146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TimePIX3 array</a:t>
            </a:r>
          </a:p>
          <a:p>
            <a:pPr algn="ctr"/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(ADVACAM, LNF, RM1)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18DAB4DA-7F8E-4E4E-9186-C2C2BE6C948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374" y="987839"/>
            <a:ext cx="1875415" cy="2211554"/>
          </a:xfrm>
          <a:prstGeom prst="rect">
            <a:avLst/>
          </a:prstGeom>
        </p:spPr>
      </p:pic>
      <p:sp>
        <p:nvSpPr>
          <p:cNvPr id="45" name="CasellaDiTesto 27">
            <a:extLst>
              <a:ext uri="{FF2B5EF4-FFF2-40B4-BE49-F238E27FC236}">
                <a16:creationId xmlns:a16="http://schemas.microsoft.com/office/drawing/2014/main" id="{EEA866EA-7FB3-3045-9CB6-7E947B2BE514}"/>
              </a:ext>
            </a:extLst>
          </p:cNvPr>
          <p:cNvSpPr txBox="1"/>
          <p:nvPr/>
        </p:nvSpPr>
        <p:spPr>
          <a:xfrm>
            <a:off x="7374302" y="4559033"/>
            <a:ext cx="14000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PbF</a:t>
            </a:r>
            <a:r>
              <a:rPr lang="en-GB" sz="9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 calorimeter</a:t>
            </a:r>
          </a:p>
          <a:p>
            <a:pPr algn="ctr"/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(MTA </a:t>
            </a:r>
            <a:r>
              <a:rPr lang="en-GB" sz="9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Atomki</a:t>
            </a:r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, Cornell U., LNF)</a:t>
            </a:r>
          </a:p>
        </p:txBody>
      </p:sp>
      <p:cxnSp>
        <p:nvCxnSpPr>
          <p:cNvPr id="48" name="Connettore 2 77">
            <a:extLst>
              <a:ext uri="{FF2B5EF4-FFF2-40B4-BE49-F238E27FC236}">
                <a16:creationId xmlns:a16="http://schemas.microsoft.com/office/drawing/2014/main" id="{D5E9486A-E6A2-EA4F-A8CB-531BC554CD83}"/>
              </a:ext>
            </a:extLst>
          </p:cNvPr>
          <p:cNvCxnSpPr>
            <a:cxnSpLocks/>
          </p:cNvCxnSpPr>
          <p:nvPr/>
        </p:nvCxnSpPr>
        <p:spPr>
          <a:xfrm flipV="1">
            <a:off x="6499160" y="3049121"/>
            <a:ext cx="194339" cy="4393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82">
            <a:extLst>
              <a:ext uri="{FF2B5EF4-FFF2-40B4-BE49-F238E27FC236}">
                <a16:creationId xmlns:a16="http://schemas.microsoft.com/office/drawing/2014/main" id="{A2414E83-C6F9-2C48-A04C-2D83EA77AD86}"/>
              </a:ext>
            </a:extLst>
          </p:cNvPr>
          <p:cNvCxnSpPr>
            <a:cxnSpLocks/>
          </p:cNvCxnSpPr>
          <p:nvPr/>
        </p:nvCxnSpPr>
        <p:spPr>
          <a:xfrm flipH="1">
            <a:off x="4081924" y="3982066"/>
            <a:ext cx="2160412" cy="12211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93">
            <a:extLst>
              <a:ext uri="{FF2B5EF4-FFF2-40B4-BE49-F238E27FC236}">
                <a16:creationId xmlns:a16="http://schemas.microsoft.com/office/drawing/2014/main" id="{0F8ABFF7-7259-E146-8237-7A4529F2600F}"/>
              </a:ext>
            </a:extLst>
          </p:cNvPr>
          <p:cNvCxnSpPr>
            <a:cxnSpLocks/>
          </p:cNvCxnSpPr>
          <p:nvPr/>
        </p:nvCxnSpPr>
        <p:spPr>
          <a:xfrm flipH="1" flipV="1">
            <a:off x="3650071" y="2418146"/>
            <a:ext cx="1089028" cy="1074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22">
            <a:extLst>
              <a:ext uri="{FF2B5EF4-FFF2-40B4-BE49-F238E27FC236}">
                <a16:creationId xmlns:a16="http://schemas.microsoft.com/office/drawing/2014/main" id="{9B2B1B88-FDB4-4C4D-A37A-D2D4DCD2B86A}"/>
              </a:ext>
            </a:extLst>
          </p:cNvPr>
          <p:cNvSpPr txBox="1"/>
          <p:nvPr/>
        </p:nvSpPr>
        <p:spPr>
          <a:xfrm>
            <a:off x="7766282" y="1019447"/>
            <a:ext cx="1323536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BGO calorimeter</a:t>
            </a:r>
          </a:p>
          <a:p>
            <a:pPr algn="ctr"/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(616 L3 endcap crystals:</a:t>
            </a:r>
            <a:b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GB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 Roma, Cornell U., LNF, LE)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01F6200-1610-A74B-8405-B81364AA1B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5832" y="4910355"/>
            <a:ext cx="2163146" cy="1036298"/>
          </a:xfrm>
          <a:prstGeom prst="rect">
            <a:avLst/>
          </a:prstGeom>
        </p:spPr>
      </p:pic>
      <p:cxnSp>
        <p:nvCxnSpPr>
          <p:cNvPr id="42" name="Connettore 2 10">
            <a:extLst>
              <a:ext uri="{FF2B5EF4-FFF2-40B4-BE49-F238E27FC236}">
                <a16:creationId xmlns:a16="http://schemas.microsoft.com/office/drawing/2014/main" id="{BD409EC5-8F03-F94F-8DA6-2AFD83EFB763}"/>
              </a:ext>
            </a:extLst>
          </p:cNvPr>
          <p:cNvCxnSpPr>
            <a:cxnSpLocks/>
          </p:cNvCxnSpPr>
          <p:nvPr/>
        </p:nvCxnSpPr>
        <p:spPr>
          <a:xfrm>
            <a:off x="6362378" y="4074766"/>
            <a:ext cx="32240" cy="729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17">
            <a:extLst>
              <a:ext uri="{FF2B5EF4-FFF2-40B4-BE49-F238E27FC236}">
                <a16:creationId xmlns:a16="http://schemas.microsoft.com/office/drawing/2014/main" id="{CCD722BA-46E1-C44B-86B4-1BB6D6B055FF}"/>
              </a:ext>
            </a:extLst>
          </p:cNvPr>
          <p:cNvCxnSpPr>
            <a:cxnSpLocks/>
          </p:cNvCxnSpPr>
          <p:nvPr/>
        </p:nvCxnSpPr>
        <p:spPr>
          <a:xfrm flipH="1" flipV="1">
            <a:off x="1943038" y="2638061"/>
            <a:ext cx="2248907" cy="1246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824BD78C-140D-9840-85C3-967351F6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6"/>
            <a:ext cx="9144000" cy="914400"/>
          </a:xfrm>
        </p:spPr>
        <p:txBody>
          <a:bodyPr/>
          <a:lstStyle/>
          <a:p>
            <a:r>
              <a:rPr lang="it-IT" dirty="0"/>
              <a:t>The PADME detector 1 slide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8F6A3D-2C67-0349-83C5-CBF2DA97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9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6B8B4-E86D-874A-B0AC-EB21A0CA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Planned hardware operation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B5061-07C8-714A-BBD5-8BF1B851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Raggi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7B6B2-2612-154F-AF67-929A3FCD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8</a:t>
            </a:fld>
            <a:endParaRPr lang="en-US"/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826D2715-FE04-3D4A-8652-EE3444FE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4" y="962268"/>
            <a:ext cx="8680734" cy="3775301"/>
          </a:xfrm>
          <a:prstGeom prst="rect">
            <a:avLst/>
          </a:prstGeom>
        </p:spPr>
      </p:pic>
      <p:sp>
        <p:nvSpPr>
          <p:cNvPr id="7" name="CasellaDiTesto 2">
            <a:extLst>
              <a:ext uri="{FF2B5EF4-FFF2-40B4-BE49-F238E27FC236}">
                <a16:creationId xmlns:a16="http://schemas.microsoft.com/office/drawing/2014/main" id="{1BA1265C-7EFF-F149-8298-B417DBF24EB1}"/>
              </a:ext>
            </a:extLst>
          </p:cNvPr>
          <p:cNvSpPr txBox="1"/>
          <p:nvPr/>
        </p:nvSpPr>
        <p:spPr>
          <a:xfrm>
            <a:off x="2464542" y="4737569"/>
            <a:ext cx="421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5BCDA4"/>
                </a:solidFill>
              </a:rPr>
              <a:t>F</a:t>
            </a:r>
            <a:r>
              <a:rPr lang="it-IT" sz="1400" b="1" dirty="0">
                <a:solidFill>
                  <a:srgbClr val="5BCDA4"/>
                </a:solidFill>
              </a:rPr>
              <a:t>. </a:t>
            </a:r>
            <a:r>
              <a:rPr lang="it-IT" sz="1400" b="1" dirty="0" err="1">
                <a:solidFill>
                  <a:srgbClr val="5BCDA4"/>
                </a:solidFill>
              </a:rPr>
              <a:t>Ferrarotto</a:t>
            </a:r>
            <a:r>
              <a:rPr lang="it-IT" sz="1400" dirty="0">
                <a:solidFill>
                  <a:srgbClr val="5BCDA4"/>
                </a:solidFill>
              </a:rPr>
              <a:t>: 	2 </a:t>
            </a:r>
            <a:r>
              <a:rPr lang="it-IT" sz="1400" dirty="0" err="1">
                <a:solidFill>
                  <a:srgbClr val="5BCDA4"/>
                </a:solidFill>
              </a:rPr>
              <a:t>days</a:t>
            </a:r>
            <a:r>
              <a:rPr lang="it-IT" sz="1400" dirty="0">
                <a:solidFill>
                  <a:srgbClr val="5BCDA4"/>
                </a:solidFill>
              </a:rPr>
              <a:t>/week (PADME LAB)</a:t>
            </a:r>
          </a:p>
          <a:p>
            <a:r>
              <a:rPr lang="it-IT" sz="1400" b="1" dirty="0">
                <a:solidFill>
                  <a:srgbClr val="479D25"/>
                </a:solidFill>
              </a:rPr>
              <a:t>G. Piperno</a:t>
            </a:r>
            <a:r>
              <a:rPr lang="it-IT" sz="1400" dirty="0">
                <a:solidFill>
                  <a:srgbClr val="479D25"/>
                </a:solidFill>
              </a:rPr>
              <a:t>:	2 </a:t>
            </a:r>
            <a:r>
              <a:rPr lang="it-IT" sz="1400" dirty="0" err="1">
                <a:solidFill>
                  <a:srgbClr val="479D25"/>
                </a:solidFill>
              </a:rPr>
              <a:t>days</a:t>
            </a:r>
            <a:r>
              <a:rPr lang="it-IT" sz="1400" dirty="0">
                <a:solidFill>
                  <a:srgbClr val="479D25"/>
                </a:solidFill>
              </a:rPr>
              <a:t>/week (BTF)</a:t>
            </a:r>
          </a:p>
          <a:p>
            <a:r>
              <a:rPr lang="it-IT" sz="1400" b="1" dirty="0"/>
              <a:t>M. Raggi</a:t>
            </a:r>
            <a:r>
              <a:rPr lang="it-IT" sz="1400" dirty="0"/>
              <a:t>:		2 </a:t>
            </a:r>
            <a:r>
              <a:rPr lang="it-IT" sz="1400" dirty="0" err="1"/>
              <a:t>days</a:t>
            </a:r>
            <a:r>
              <a:rPr lang="it-IT" sz="1400" dirty="0"/>
              <a:t>/week (PADME LAB-BTF)</a:t>
            </a:r>
          </a:p>
          <a:p>
            <a:r>
              <a:rPr lang="it-IT" sz="1400" b="1" dirty="0"/>
              <a:t>P.  Valente</a:t>
            </a:r>
            <a:r>
              <a:rPr lang="it-IT" sz="1400" dirty="0"/>
              <a:t>:	1 </a:t>
            </a:r>
            <a:r>
              <a:rPr lang="it-IT" sz="1400" dirty="0" err="1"/>
              <a:t>day</a:t>
            </a:r>
            <a:r>
              <a:rPr lang="it-IT" sz="1400" dirty="0"/>
              <a:t>/week (BTF)</a:t>
            </a:r>
          </a:p>
        </p:txBody>
      </p:sp>
      <p:sp>
        <p:nvSpPr>
          <p:cNvPr id="8" name="CasellaDiTesto 6">
            <a:extLst>
              <a:ext uri="{FF2B5EF4-FFF2-40B4-BE49-F238E27FC236}">
                <a16:creationId xmlns:a16="http://schemas.microsoft.com/office/drawing/2014/main" id="{BE1E9D12-32EF-6646-B2BB-FDCAE79A3EDC}"/>
              </a:ext>
            </a:extLst>
          </p:cNvPr>
          <p:cNvSpPr txBox="1"/>
          <p:nvPr/>
        </p:nvSpPr>
        <p:spPr>
          <a:xfrm>
            <a:off x="5181192" y="5687008"/>
            <a:ext cx="3898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F</a:t>
            </a:r>
            <a:r>
              <a:rPr lang="it-IT" sz="1400" b="1" dirty="0"/>
              <a:t>. </a:t>
            </a:r>
            <a:r>
              <a:rPr lang="it-IT" sz="1400" b="1" dirty="0" err="1"/>
              <a:t>Ferrarotto</a:t>
            </a:r>
            <a:r>
              <a:rPr lang="it-IT" sz="1400" dirty="0"/>
              <a:t>: 	2 </a:t>
            </a:r>
            <a:r>
              <a:rPr lang="it-IT" sz="1400" dirty="0" err="1"/>
              <a:t>days</a:t>
            </a:r>
            <a:r>
              <a:rPr lang="it-IT" sz="1400" dirty="0"/>
              <a:t>/week (BTF)</a:t>
            </a:r>
            <a:endParaRPr lang="it-IT" sz="1400" b="1" dirty="0"/>
          </a:p>
          <a:p>
            <a:r>
              <a:rPr lang="it-IT" sz="1400" b="1" dirty="0"/>
              <a:t>G. Piperno</a:t>
            </a:r>
            <a:r>
              <a:rPr lang="it-IT" sz="1400" dirty="0"/>
              <a:t>:	2 </a:t>
            </a:r>
            <a:r>
              <a:rPr lang="it-IT" sz="1400" dirty="0" err="1"/>
              <a:t>days</a:t>
            </a:r>
            <a:r>
              <a:rPr lang="it-IT" sz="1400" dirty="0"/>
              <a:t>/week (PADME CR)</a:t>
            </a:r>
          </a:p>
          <a:p>
            <a:r>
              <a:rPr lang="it-IT" sz="1400" b="1" dirty="0"/>
              <a:t>E. Leonardi</a:t>
            </a:r>
            <a:r>
              <a:rPr lang="it-IT" sz="1400" dirty="0"/>
              <a:t>:	1 </a:t>
            </a:r>
            <a:r>
              <a:rPr lang="it-IT" sz="1400" dirty="0" err="1"/>
              <a:t>day</a:t>
            </a:r>
            <a:r>
              <a:rPr lang="it-IT" sz="1400" dirty="0"/>
              <a:t>/week (PADME CR)</a:t>
            </a:r>
          </a:p>
          <a:p>
            <a:r>
              <a:rPr lang="it-IT" sz="1400" b="1" dirty="0"/>
              <a:t>M. Raggi</a:t>
            </a:r>
            <a:r>
              <a:rPr lang="it-IT" sz="1400" dirty="0"/>
              <a:t>:		2 </a:t>
            </a:r>
            <a:r>
              <a:rPr lang="it-IT" sz="1400" dirty="0" err="1"/>
              <a:t>days</a:t>
            </a:r>
            <a:r>
              <a:rPr lang="it-IT" sz="1400" dirty="0"/>
              <a:t>/week (BTF)</a:t>
            </a:r>
          </a:p>
          <a:p>
            <a:r>
              <a:rPr lang="it-IT" sz="1400" b="1" dirty="0"/>
              <a:t>P. Valente</a:t>
            </a:r>
            <a:r>
              <a:rPr lang="it-IT" sz="1400" dirty="0"/>
              <a:t>:	1 </a:t>
            </a:r>
            <a:r>
              <a:rPr lang="it-IT" sz="1400" dirty="0" err="1"/>
              <a:t>day</a:t>
            </a:r>
            <a:r>
              <a:rPr lang="it-IT" sz="1400" dirty="0"/>
              <a:t>/week (PADME CR)</a:t>
            </a:r>
          </a:p>
        </p:txBody>
      </p:sp>
    </p:spTree>
    <p:extLst>
      <p:ext uri="{BB962C8B-B14F-4D97-AF65-F5344CB8AC3E}">
        <p14:creationId xmlns:p14="http://schemas.microsoft.com/office/powerpoint/2010/main" val="129755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ECal_Sorgente_Na22.pdf" descr="ECal_Sorgente_Na22.pdf"/>
          <p:cNvPicPr>
            <a:picLocks noChangeAspect="1"/>
          </p:cNvPicPr>
          <p:nvPr/>
        </p:nvPicPr>
        <p:blipFill rotWithShape="1">
          <a:blip r:embed="rId2"/>
          <a:srcRect l="46334" t="8775" r="12603" b="17340"/>
          <a:stretch/>
        </p:blipFill>
        <p:spPr>
          <a:xfrm>
            <a:off x="6023498" y="2815499"/>
            <a:ext cx="3103034" cy="3948239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PMTs cooling"/>
          <p:cNvSpPr txBox="1">
            <a:spLocks noGrp="1"/>
          </p:cNvSpPr>
          <p:nvPr>
            <p:ph type="title"/>
          </p:nvPr>
        </p:nvSpPr>
        <p:spPr>
          <a:xfrm>
            <a:off x="0" y="-1302"/>
            <a:ext cx="8913813" cy="9144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Ecal</a:t>
            </a:r>
            <a:r>
              <a:rPr lang="en-US" dirty="0"/>
              <a:t> ventilation system</a:t>
            </a:r>
            <a:endParaRPr dirty="0"/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078" y="6465094"/>
            <a:ext cx="422229" cy="2440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 dirty="0"/>
          </a:p>
        </p:txBody>
      </p:sp>
      <p:sp>
        <p:nvSpPr>
          <p:cNvPr id="339" name="Oval"/>
          <p:cNvSpPr/>
          <p:nvPr/>
        </p:nvSpPr>
        <p:spPr>
          <a:xfrm rot="722946">
            <a:off x="7237834" y="3339613"/>
            <a:ext cx="1263016" cy="348743"/>
          </a:xfrm>
          <a:prstGeom prst="ellipse">
            <a:avLst/>
          </a:prstGeom>
          <a:ln w="50800">
            <a:solidFill>
              <a:srgbClr val="FFFB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3475A-88B7-9346-BF55-56F3AB7FB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25"/>
          <a:stretch/>
        </p:blipFill>
        <p:spPr>
          <a:xfrm>
            <a:off x="5128341" y="923731"/>
            <a:ext cx="3996297" cy="1837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E63B2-DE38-BD4E-9C94-6DFD044B0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4" y="4412218"/>
            <a:ext cx="5892800" cy="22225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8A82E2B-F4CD-3948-A633-FF30463D7FB1}"/>
              </a:ext>
            </a:extLst>
          </p:cNvPr>
          <p:cNvSpPr txBox="1">
            <a:spLocks/>
          </p:cNvSpPr>
          <p:nvPr/>
        </p:nvSpPr>
        <p:spPr>
          <a:xfrm>
            <a:off x="1" y="925696"/>
            <a:ext cx="5198723" cy="3286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In July ‘19 test-run temperature of </a:t>
            </a:r>
            <a:r>
              <a:rPr lang="en-GB" sz="1600" dirty="0" err="1"/>
              <a:t>ECal</a:t>
            </a:r>
            <a:r>
              <a:rPr lang="en-GB" sz="1600" dirty="0"/>
              <a:t> was </a:t>
            </a:r>
            <a:r>
              <a:rPr lang="en-GB" sz="1600" b="1" dirty="0"/>
              <a:t>critical</a:t>
            </a:r>
            <a:endParaRPr lang="en-GB" sz="1600" b="1" dirty="0">
              <a:solidFill>
                <a:srgbClr val="FF9300"/>
              </a:solidFill>
            </a:endParaRPr>
          </a:p>
          <a:p>
            <a:pPr marL="539750" lvl="1" indent="-265113"/>
            <a:r>
              <a:rPr lang="en-GB" sz="1600" dirty="0"/>
              <a:t>PMT box </a:t>
            </a:r>
            <a:r>
              <a:rPr lang="en-GB" sz="1600" b="1" dirty="0">
                <a:solidFill>
                  <a:schemeClr val="accent1"/>
                </a:solidFill>
              </a:rPr>
              <a:t>T</a:t>
            </a:r>
            <a:r>
              <a:rPr lang="en-GB" sz="1600" dirty="0"/>
              <a:t> </a:t>
            </a:r>
            <a:r>
              <a:rPr lang="en-GB" sz="1600" b="1" dirty="0">
                <a:solidFill>
                  <a:schemeClr val="accent1"/>
                </a:solidFill>
              </a:rPr>
              <a:t>~14º higher </a:t>
            </a:r>
            <a:r>
              <a:rPr lang="en-GB" sz="1600" dirty="0"/>
              <a:t>than BTF hall</a:t>
            </a:r>
          </a:p>
          <a:p>
            <a:r>
              <a:rPr lang="en-GB" sz="1600" b="1" dirty="0"/>
              <a:t>Light-tight ventilation system</a:t>
            </a:r>
            <a:r>
              <a:rPr lang="en-GB" sz="1600" dirty="0"/>
              <a:t> designed and built to improve air exchange:</a:t>
            </a:r>
            <a:endParaRPr lang="en-GB" sz="1600" b="1" dirty="0"/>
          </a:p>
          <a:p>
            <a:pPr lvl="1"/>
            <a:r>
              <a:rPr lang="en-GB" sz="1600" dirty="0"/>
              <a:t>All component available at LNF</a:t>
            </a:r>
          </a:p>
          <a:p>
            <a:pPr lvl="1"/>
            <a:r>
              <a:rPr lang="en-GB" sz="1600" dirty="0"/>
              <a:t>Top part already in place</a:t>
            </a:r>
          </a:p>
          <a:p>
            <a:pPr lvl="1"/>
            <a:r>
              <a:rPr lang="en-GB" sz="1600" dirty="0"/>
              <a:t>Need testing the fan controls (PADME Lab)</a:t>
            </a:r>
          </a:p>
          <a:p>
            <a:pPr lvl="1"/>
            <a:r>
              <a:rPr lang="en-GB" sz="1600" dirty="0"/>
              <a:t>Install air inlets and controls in BTF (1d 2P)</a:t>
            </a:r>
          </a:p>
          <a:p>
            <a:r>
              <a:rPr lang="en-GB" sz="1800" dirty="0"/>
              <a:t>Can profit from shutdown period to test </a:t>
            </a:r>
            <a:r>
              <a:rPr lang="en-GB" sz="1800" dirty="0" err="1"/>
              <a:t>Ecal</a:t>
            </a:r>
            <a:r>
              <a:rPr lang="en-GB" sz="1800" dirty="0"/>
              <a:t> temperature during June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8846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erception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dme" id="{CEFD0EEE-7244-5C4A-B485-A27BA077568A}" vid="{6DF8D883-66D6-D543-8F51-3D44E8AF15A6}"/>
    </a:ext>
  </a:extLst>
</a:theme>
</file>

<file path=ppt/theme/theme2.xml><?xml version="1.0" encoding="utf-8"?>
<a:theme xmlns:a="http://schemas.openxmlformats.org/drawingml/2006/main" name="1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</Template>
  <TotalTime>7260</TotalTime>
  <Words>3818</Words>
  <Application>Microsoft Macintosh PowerPoint</Application>
  <PresentationFormat>On-screen Show (4:3)</PresentationFormat>
  <Paragraphs>604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Arial</vt:lpstr>
      <vt:lpstr>Arial Black</vt:lpstr>
      <vt:lpstr>Arial Narrow</vt:lpstr>
      <vt:lpstr>Calibri</vt:lpstr>
      <vt:lpstr>Cambria Math</vt:lpstr>
      <vt:lpstr>Century Gothic</vt:lpstr>
      <vt:lpstr>Helvetica</vt:lpstr>
      <vt:lpstr>Helvetica Neue Light</vt:lpstr>
      <vt:lpstr>Lucida Grande</vt:lpstr>
      <vt:lpstr>NexusSans</vt:lpstr>
      <vt:lpstr>Symbol</vt:lpstr>
      <vt:lpstr>Wingdings</vt:lpstr>
      <vt:lpstr>Wingdings 2</vt:lpstr>
      <vt:lpstr>Perception</vt:lpstr>
      <vt:lpstr>1_Perception</vt:lpstr>
      <vt:lpstr>PowerPoint Presentation</vt:lpstr>
      <vt:lpstr>Outline</vt:lpstr>
      <vt:lpstr>Mid-term scicom plan 2020 and COVID</vt:lpstr>
      <vt:lpstr>COVID-19 INFN protocol May 5th</vt:lpstr>
      <vt:lpstr>Impact on PADME restart activities</vt:lpstr>
      <vt:lpstr>Tentative BTF schedule</vt:lpstr>
      <vt:lpstr>The PADME detector 1 slide</vt:lpstr>
      <vt:lpstr>Planned hardware operation </vt:lpstr>
      <vt:lpstr>Ecal ventilation system</vt:lpstr>
      <vt:lpstr>ECal new cosmic rays trigger</vt:lpstr>
      <vt:lpstr>Ecal temperature monitoring system</vt:lpstr>
      <vt:lpstr>Ecal not working scintillating units</vt:lpstr>
      <vt:lpstr>22Na based Ecal calibration system</vt:lpstr>
      <vt:lpstr>Ecal fine alignment</vt:lpstr>
      <vt:lpstr>Intervention on DAQ system</vt:lpstr>
      <vt:lpstr>Intervention on the diamond target</vt:lpstr>
      <vt:lpstr>“Smart running” PADME from remote</vt:lpstr>
      <vt:lpstr>Run 1 Data analysis status</vt:lpstr>
      <vt:lpstr>gg signal selection</vt:lpstr>
      <vt:lpstr>gg signal selection</vt:lpstr>
      <vt:lpstr>gg signal selection</vt:lpstr>
      <vt:lpstr>gg signal selection</vt:lpstr>
      <vt:lpstr>e+e- -&gt; gg next to leading order</vt:lpstr>
      <vt:lpstr>PADME veto used as spectrometer</vt:lpstr>
      <vt:lpstr>Bremsstrahlung spectrum in PVeto</vt:lpstr>
      <vt:lpstr>SM and beyond in ee collisions</vt:lpstr>
      <vt:lpstr>searching for DH in multi leptons </vt:lpstr>
      <vt:lpstr>Summary of multi-lepton events</vt:lpstr>
      <vt:lpstr>Publications detector during 2020</vt:lpstr>
      <vt:lpstr>Physics papers in early 2021</vt:lpstr>
      <vt:lpstr>Conclusions </vt:lpstr>
      <vt:lpstr>PowerPoint Presentation</vt:lpstr>
      <vt:lpstr>backup slides</vt:lpstr>
      <vt:lpstr>A’ visible decays at PADME</vt:lpstr>
      <vt:lpstr>Novità da Torino</vt:lpstr>
      <vt:lpstr>Due diversi tipi di fascio e di fondo</vt:lpstr>
      <vt:lpstr>Origine del fondo</vt:lpstr>
      <vt:lpstr>Beam background PADME</vt:lpstr>
      <vt:lpstr>Nuovo layout della linea</vt:lpstr>
      <vt:lpstr>SAC calibration status</vt:lpstr>
      <vt:lpstr>A’ decay modes MeV-GeV scale</vt:lpstr>
      <vt:lpstr>X17 dal 8Be al 4He</vt:lpstr>
      <vt:lpstr>The 8Be nucleus</vt:lpstr>
      <vt:lpstr>On resonance measurements</vt:lpstr>
      <vt:lpstr>Scanning the resonance with Ep</vt:lpstr>
      <vt:lpstr>The 4He anomaly</vt:lpstr>
      <vt:lpstr>The 4He anamaly peak</vt:lpstr>
      <vt:lpstr>Comparing anomaly peaks</vt:lpstr>
      <vt:lpstr>The experimental constraints A’</vt:lpstr>
      <vt:lpstr>Veto di PADME</vt:lpstr>
      <vt:lpstr>the acceptance of the veto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Mauro Raggi</dc:creator>
  <cp:keywords/>
  <dc:description/>
  <cp:lastModifiedBy>Mauro Raggi</cp:lastModifiedBy>
  <cp:revision>354</cp:revision>
  <cp:lastPrinted>2017-05-28T08:46:57Z</cp:lastPrinted>
  <dcterms:created xsi:type="dcterms:W3CDTF">2020-02-05T23:11:43Z</dcterms:created>
  <dcterms:modified xsi:type="dcterms:W3CDTF">2020-05-07T07:18:35Z</dcterms:modified>
  <cp:category/>
</cp:coreProperties>
</file>