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13"/>
  </p:notesMasterIdLst>
  <p:handoutMasterIdLst>
    <p:handoutMasterId r:id="rId14"/>
  </p:handoutMasterIdLst>
  <p:sldIdLst>
    <p:sldId id="434" r:id="rId2"/>
    <p:sldId id="459" r:id="rId3"/>
    <p:sldId id="453" r:id="rId4"/>
    <p:sldId id="463" r:id="rId5"/>
    <p:sldId id="461" r:id="rId6"/>
    <p:sldId id="450" r:id="rId7"/>
    <p:sldId id="462" r:id="rId8"/>
    <p:sldId id="465" r:id="rId9"/>
    <p:sldId id="466" r:id="rId10"/>
    <p:sldId id="464" r:id="rId11"/>
    <p:sldId id="457"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7ECFBB8F-723F-1041-9FBA-C664B7429A18}">
          <p14:sldIdLst>
            <p14:sldId id="434"/>
            <p14:sldId id="459"/>
            <p14:sldId id="453"/>
            <p14:sldId id="463"/>
            <p14:sldId id="461"/>
            <p14:sldId id="450"/>
            <p14:sldId id="462"/>
            <p14:sldId id="465"/>
            <p14:sldId id="466"/>
            <p14:sldId id="464"/>
            <p14:sldId id="45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906"/>
    <a:srgbClr val="0F7F11"/>
    <a:srgbClr val="EFEFEF"/>
    <a:srgbClr val="E6E6E6"/>
    <a:srgbClr val="53F178"/>
    <a:srgbClr val="13F91C"/>
    <a:srgbClr val="2FF9FF"/>
    <a:srgbClr val="0033CC"/>
    <a:srgbClr val="FF9933"/>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768" autoAdjust="0"/>
    <p:restoredTop sz="99647" autoAdjust="0"/>
  </p:normalViewPr>
  <p:slideViewPr>
    <p:cSldViewPr>
      <p:cViewPr>
        <p:scale>
          <a:sx n="110" d="100"/>
          <a:sy n="110" d="100"/>
        </p:scale>
        <p:origin x="-928"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912443-7D2A-A64E-81E3-20ABF60EF877}" type="datetime1">
              <a:rPr lang="it-IT" smtClean="0"/>
              <a:t>16/04/20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A3626B-3D9E-1D41-A399-39BE35768FC9}" type="slidenum">
              <a:rPr lang="en-GB" smtClean="0"/>
              <a:t>‹#›</a:t>
            </a:fld>
            <a:endParaRPr lang="en-GB"/>
          </a:p>
        </p:txBody>
      </p:sp>
    </p:spTree>
    <p:extLst>
      <p:ext uri="{BB962C8B-B14F-4D97-AF65-F5344CB8AC3E}">
        <p14:creationId xmlns:p14="http://schemas.microsoft.com/office/powerpoint/2010/main" val="29217532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AA4C1-5694-2046-AF6B-8D3868F64B95}" type="datetime1">
              <a:rPr lang="it-IT" smtClean="0"/>
              <a:t>16/04/20</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A1D24-F4E0-467E-BDF4-DE8B3B3F6ABE}" type="slidenum">
              <a:rPr lang="en-US" smtClean="0"/>
              <a:pPr/>
              <a:t>‹#›</a:t>
            </a:fld>
            <a:endParaRPr lang="en-US"/>
          </a:p>
        </p:txBody>
      </p:sp>
    </p:spTree>
    <p:extLst>
      <p:ext uri="{BB962C8B-B14F-4D97-AF65-F5344CB8AC3E}">
        <p14:creationId xmlns:p14="http://schemas.microsoft.com/office/powerpoint/2010/main" val="17111152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95743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69239876-332A-D34F-8256-656F26983D84}" type="datetime1">
              <a:rPr lang="it-IT" smtClean="0"/>
              <a:t>16/04/20</a:t>
            </a:fld>
            <a:endParaRPr lang="en-US"/>
          </a:p>
        </p:txBody>
      </p:sp>
      <p:sp>
        <p:nvSpPr>
          <p:cNvPr id="6" name="Footer Placeholder 5"/>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7" name="Slide Number Placeholder 6"/>
          <p:cNvSpPr>
            <a:spLocks noGrp="1"/>
          </p:cNvSpPr>
          <p:nvPr>
            <p:ph type="sldNum" sz="quarter" idx="12"/>
          </p:nvPr>
        </p:nvSpPr>
        <p:spPr/>
        <p:txBody>
          <a:bodyPr/>
          <a:lstStyle/>
          <a:p>
            <a:fld id="{8C33B02A-0B46-4351-B41F-3D654171EEA0}"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2FA67BB3-1C87-DA4A-AA03-1C38A64DC4BA}" type="datetime1">
              <a:rPr lang="it-IT" smtClean="0"/>
              <a:t>16/04/20</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A111E4FA-8F0B-7D41-9972-24E2E392FA6C}" type="datetime1">
              <a:rPr lang="it-IT" smtClean="0"/>
              <a:t>16/04/20</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10"/>
          </p:nvPr>
        </p:nvSpPr>
        <p:spPr/>
        <p:txBody>
          <a:bodyPr/>
          <a:lstStyle/>
          <a:p>
            <a:fld id="{3201CE3F-7F39-6D48-ACA2-B53CF55DC0FD}" type="datetime1">
              <a:rPr lang="it-IT" smtClean="0"/>
              <a:t>16/04/20</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dirty="0"/>
          </a:p>
        </p:txBody>
      </p:sp>
      <p:sp>
        <p:nvSpPr>
          <p:cNvPr id="4" name="Date Placeholder 3"/>
          <p:cNvSpPr>
            <a:spLocks noGrp="1"/>
          </p:cNvSpPr>
          <p:nvPr>
            <p:ph type="dt" sz="half" idx="10"/>
          </p:nvPr>
        </p:nvSpPr>
        <p:spPr/>
        <p:txBody>
          <a:bodyPr/>
          <a:lstStyle/>
          <a:p>
            <a:fld id="{BC2E83D2-6C06-024B-A2FC-70507FB2E204}" type="datetime1">
              <a:rPr lang="it-IT" smtClean="0"/>
              <a:t>16/04/20</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0B4D52FA-3134-A747-B6A8-31C44F0B107A}" type="datetime1">
              <a:rPr lang="it-IT" smtClean="0"/>
              <a:t>16/04/20</a:t>
            </a:fld>
            <a:endParaRPr lang="en-US"/>
          </a:p>
        </p:txBody>
      </p:sp>
      <p:sp>
        <p:nvSpPr>
          <p:cNvPr id="5" name="Footer Placeholder 4"/>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6" name="Slide Number Placeholder 5"/>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Date Placeholder 4"/>
          <p:cNvSpPr>
            <a:spLocks noGrp="1"/>
          </p:cNvSpPr>
          <p:nvPr>
            <p:ph type="dt" sz="half" idx="10"/>
          </p:nvPr>
        </p:nvSpPr>
        <p:spPr/>
        <p:txBody>
          <a:bodyPr/>
          <a:lstStyle/>
          <a:p>
            <a:fld id="{8DFA9C10-6077-8347-8785-35E03EF68AFE}" type="datetime1">
              <a:rPr lang="it-IT" smtClean="0"/>
              <a:t>16/04/20</a:t>
            </a:fld>
            <a:endParaRPr lang="en-US"/>
          </a:p>
        </p:txBody>
      </p:sp>
      <p:sp>
        <p:nvSpPr>
          <p:cNvPr id="6" name="Footer Placeholder 5"/>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7" name="Slide Number Placeholder 6"/>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7" name="Date Placeholder 6"/>
          <p:cNvSpPr>
            <a:spLocks noGrp="1"/>
          </p:cNvSpPr>
          <p:nvPr>
            <p:ph type="dt" sz="half" idx="10"/>
          </p:nvPr>
        </p:nvSpPr>
        <p:spPr/>
        <p:txBody>
          <a:bodyPr/>
          <a:lstStyle/>
          <a:p>
            <a:fld id="{05C02C58-584D-D64D-BBBD-BA81EBE80247}" type="datetime1">
              <a:rPr lang="it-IT" smtClean="0"/>
              <a:t>16/04/20</a:t>
            </a:fld>
            <a:endParaRPr lang="en-US"/>
          </a:p>
        </p:txBody>
      </p:sp>
      <p:sp>
        <p:nvSpPr>
          <p:cNvPr id="8" name="Footer Placeholder 7"/>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9" name="Slide Number Placeholder 8"/>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a:p>
        </p:txBody>
      </p:sp>
      <p:sp>
        <p:nvSpPr>
          <p:cNvPr id="3" name="Date Placeholder 2"/>
          <p:cNvSpPr>
            <a:spLocks noGrp="1"/>
          </p:cNvSpPr>
          <p:nvPr>
            <p:ph type="dt" sz="half" idx="10"/>
          </p:nvPr>
        </p:nvSpPr>
        <p:spPr/>
        <p:txBody>
          <a:bodyPr/>
          <a:lstStyle/>
          <a:p>
            <a:fld id="{512B9550-100F-3E41-B3D0-3CA0EF84C716}" type="datetime1">
              <a:rPr lang="it-IT" smtClean="0"/>
              <a:t>16/04/20</a:t>
            </a:fld>
            <a:endParaRPr lang="en-US"/>
          </a:p>
        </p:txBody>
      </p:sp>
      <p:sp>
        <p:nvSpPr>
          <p:cNvPr id="4" name="Footer Placeholder 3"/>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5" name="Slide Number Placeholder 4"/>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CED32-0CCD-A549-8EAB-BDABB8ABF894}" type="datetime1">
              <a:rPr lang="it-IT" smtClean="0"/>
              <a:t>16/04/20</a:t>
            </a:fld>
            <a:endParaRPr lang="en-US"/>
          </a:p>
        </p:txBody>
      </p:sp>
      <p:sp>
        <p:nvSpPr>
          <p:cNvPr id="3" name="Footer Placeholder 2"/>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4" name="Slide Number Placeholder 3"/>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E6C07AEA-74EB-7242-9720-9EED7D99AEBC}" type="datetime1">
              <a:rPr lang="it-IT" smtClean="0"/>
              <a:t>16/04/20</a:t>
            </a:fld>
            <a:endParaRPr lang="en-US"/>
          </a:p>
        </p:txBody>
      </p:sp>
      <p:sp>
        <p:nvSpPr>
          <p:cNvPr id="6" name="Footer Placeholder 5"/>
          <p:cNvSpPr>
            <a:spLocks noGrp="1"/>
          </p:cNvSpPr>
          <p:nvPr>
            <p:ph type="ftr" sz="quarter" idx="11"/>
          </p:nvPr>
        </p:nvSpPr>
        <p:spPr>
          <a:xfrm>
            <a:off x="264458" y="6520259"/>
            <a:ext cx="4840941" cy="365125"/>
          </a:xfrm>
          <a:prstGeom prst="rect">
            <a:avLst/>
          </a:prstGeom>
        </p:spPr>
        <p:txBody>
          <a:bodyPr/>
          <a:lstStyle/>
          <a:p>
            <a:r>
              <a:rPr lang="en-US" smtClean="0"/>
              <a:t>G. Pugliese</a:t>
            </a:r>
            <a:endParaRPr lang="en-US" dirty="0"/>
          </a:p>
        </p:txBody>
      </p:sp>
      <p:sp>
        <p:nvSpPr>
          <p:cNvPr id="7" name="Slide Number Placeholder 6"/>
          <p:cNvSpPr>
            <a:spLocks noGrp="1"/>
          </p:cNvSpPr>
          <p:nvPr>
            <p:ph type="sldNum" sz="quarter" idx="12"/>
          </p:nvPr>
        </p:nvSpPr>
        <p:spPr/>
        <p:txBody>
          <a:bodyPr/>
          <a:lstStyle/>
          <a:p>
            <a:fld id="{8C33B02A-0B46-4351-B41F-3D654171EE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44624"/>
            <a:ext cx="8042276" cy="1008112"/>
          </a:xfrm>
          <a:prstGeom prst="rect">
            <a:avLst/>
          </a:prstGeom>
        </p:spPr>
        <p:txBody>
          <a:bodyPr vert="horz" lIns="91440" tIns="45720" rIns="91440" bIns="45720" rtlCol="0" anchor="b" anchorCtr="0">
            <a:noAutofit/>
          </a:bodyPr>
          <a:lstStyle/>
          <a:p>
            <a:r>
              <a:rPr lang="it-IT" dirty="0" smtClean="0"/>
              <a:t>Click to </a:t>
            </a:r>
            <a:r>
              <a:rPr lang="it-IT" dirty="0" err="1" smtClean="0"/>
              <a:t>edit</a:t>
            </a:r>
            <a:r>
              <a:rPr lang="it-IT" dirty="0" smtClean="0"/>
              <a:t> Master </a:t>
            </a:r>
            <a:r>
              <a:rPr lang="it-IT" dirty="0" err="1" smtClean="0"/>
              <a:t>title</a:t>
            </a:r>
            <a:r>
              <a:rPr lang="it-IT" dirty="0" smtClean="0"/>
              <a:t>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4BB9D6DC-D377-2D49-9341-2EFAD130BA79}" type="datetime1">
              <a:rPr lang="it-IT" smtClean="0"/>
              <a:t>16/04/20</a:t>
            </a:fld>
            <a:endParaRPr lang="en-US"/>
          </a:p>
        </p:txBody>
      </p:sp>
      <p:sp>
        <p:nvSpPr>
          <p:cNvPr id="6" name="Slide Number Placeholder 5"/>
          <p:cNvSpPr>
            <a:spLocks noGrp="1"/>
          </p:cNvSpPr>
          <p:nvPr>
            <p:ph type="sldNum" sz="quarter" idx="4"/>
          </p:nvPr>
        </p:nvSpPr>
        <p:spPr>
          <a:xfrm>
            <a:off x="8045896" y="6376243"/>
            <a:ext cx="990600" cy="365125"/>
          </a:xfrm>
          <a:prstGeom prst="rect">
            <a:avLst/>
          </a:prstGeom>
        </p:spPr>
        <p:txBody>
          <a:bodyPr vert="horz" lIns="91440" tIns="45720" rIns="91440" bIns="45720" rtlCol="0" anchor="ctr"/>
          <a:lstStyle>
            <a:lvl1pPr algn="r">
              <a:defRPr sz="1400">
                <a:solidFill>
                  <a:schemeClr val="bg1"/>
                </a:solidFill>
                <a:latin typeface="Times New Roman"/>
                <a:cs typeface="Times New Roman"/>
              </a:defRPr>
            </a:lvl1pPr>
          </a:lstStyle>
          <a:p>
            <a:fld id="{6BB56F27-1915-4037-976A-7F8E0BFC7CC4}" type="slidenum">
              <a:rPr lang="en-US" smtClean="0"/>
              <a:pPr/>
              <a:t>‹#›</a:t>
            </a:fld>
            <a:endParaRPr lang="en-US"/>
          </a:p>
        </p:txBody>
      </p:sp>
      <p:sp>
        <p:nvSpPr>
          <p:cNvPr id="9" name="Rettangolo 8"/>
          <p:cNvSpPr/>
          <p:nvPr userDrawn="1"/>
        </p:nvSpPr>
        <p:spPr>
          <a:xfrm>
            <a:off x="-42333" y="952507"/>
            <a:ext cx="1043608" cy="276999"/>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2">
                    <a:lumMod val="75000"/>
                    <a:lumOff val="25000"/>
                  </a:schemeClr>
                </a:solidFill>
                <a:latin typeface="Times New Roman" pitchFamily="18" charset="0"/>
                <a:cs typeface="Times New Roman" pitchFamily="18" charset="0"/>
              </a:rPr>
              <a:t>G.</a:t>
            </a:r>
            <a:r>
              <a:rPr lang="en-US" sz="1200" b="1" baseline="0" dirty="0" smtClean="0">
                <a:solidFill>
                  <a:schemeClr val="tx2">
                    <a:lumMod val="75000"/>
                    <a:lumOff val="25000"/>
                  </a:schemeClr>
                </a:solidFill>
                <a:latin typeface="Times New Roman" pitchFamily="18" charset="0"/>
                <a:cs typeface="Times New Roman" pitchFamily="18" charset="0"/>
              </a:rPr>
              <a:t> Pugliese</a:t>
            </a:r>
          </a:p>
        </p:txBody>
      </p:sp>
      <p:pic>
        <p:nvPicPr>
          <p:cNvPr id="10" name="CMS logo.jpg" descr="CMS logo.jpg"/>
          <p:cNvPicPr>
            <a:picLocks noChangeAspect="1"/>
          </p:cNvPicPr>
          <p:nvPr userDrawn="1"/>
        </p:nvPicPr>
        <p:blipFill>
          <a:blip r:embed="rId14">
            <a:extLst/>
          </a:blip>
          <a:stretch>
            <a:fillRect/>
          </a:stretch>
        </p:blipFill>
        <p:spPr>
          <a:xfrm>
            <a:off x="0" y="-1"/>
            <a:ext cx="935207" cy="936000"/>
          </a:xfrm>
          <a:prstGeom prst="rect">
            <a:avLst/>
          </a:prstGeom>
          <a:ln w="12700">
            <a:miter lim="400000"/>
          </a:ln>
          <a:effectLst>
            <a:outerShdw blurRad="152400" dist="25400" dir="5400000" rotWithShape="0">
              <a:srgbClr val="000000">
                <a:alpha val="50000"/>
              </a:srgbClr>
            </a:outerShdw>
          </a:effectLst>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ctr" defTabSz="914400" rtl="0" eaLnBrk="1" latinLnBrk="0" hangingPunct="1">
        <a:spcBef>
          <a:spcPct val="0"/>
        </a:spcBef>
        <a:buNone/>
        <a:defRPr sz="4400" kern="1200">
          <a:solidFill>
            <a:schemeClr val="accent1"/>
          </a:solidFill>
          <a:latin typeface="Times New Roman"/>
          <a:ea typeface="+mj-ea"/>
          <a:cs typeface="Times New Roman"/>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Times New Roman"/>
          <a:ea typeface="+mn-ea"/>
          <a:cs typeface="Times New Roman"/>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Times New Roman"/>
          <a:ea typeface="+mn-ea"/>
          <a:cs typeface="Times New Roman"/>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Times New Roman"/>
          <a:ea typeface="+mn-ea"/>
          <a:cs typeface="Times New Roman"/>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Times New Roman"/>
          <a:ea typeface="+mn-ea"/>
          <a:cs typeface="Times New Roman"/>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Times New Roman"/>
          <a:ea typeface="+mn-ea"/>
          <a:cs typeface="Times New Roman"/>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cms-docdb.cern.ch/cgi-bin/DocDB/ShowDocument?docid=1223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twiki.cern.ch/twiki/bin/view/CMS/CMSvsCOVID19" TargetMode="External"/><Relationship Id="rId3" Type="http://schemas.openxmlformats.org/officeDocument/2006/relationships/hyperlink" Target="https://indico.cern.ch/event/90440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cms.cern.ch/cds/HIG-18-024" TargetMode="External"/><Relationship Id="rId3" Type="http://schemas.openxmlformats.org/officeDocument/2006/relationships/hyperlink" Target="http://cms.cern.ch/cds/SMP-19-00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docs.google.com/document/d/1fNfPhuzIDtX61YyKQiUH6uEs3AskcFXqtsz-4rC5H4Q/ed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Design, R&amp;D, and installation of the…"/>
          <p:cNvSpPr txBox="1">
            <a:spLocks noGrp="1"/>
          </p:cNvSpPr>
          <p:nvPr>
            <p:ph type="ctrTitle" idx="4294967295"/>
          </p:nvPr>
        </p:nvSpPr>
        <p:spPr>
          <a:xfrm>
            <a:off x="251520" y="1268760"/>
            <a:ext cx="8604448" cy="3960440"/>
          </a:xfrm>
          <a:prstGeom prst="rect">
            <a:avLst/>
          </a:prstGeom>
        </p:spPr>
        <p:txBody>
          <a:bodyPr/>
          <a:lstStyle/>
          <a:p>
            <a:pPr>
              <a:defRPr sz="8000" b="1"/>
            </a:pPr>
            <a:r>
              <a:rPr lang="x-none" sz="4000" b="1" dirty="0" smtClean="0">
                <a:solidFill>
                  <a:srgbClr val="FF0000"/>
                </a:solidFill>
              </a:rPr>
              <a:t>CMS – Bari </a:t>
            </a:r>
            <a:br>
              <a:rPr lang="x-none" sz="4000" b="1" dirty="0" smtClean="0">
                <a:solidFill>
                  <a:srgbClr val="FF0000"/>
                </a:solidFill>
              </a:rPr>
            </a:br>
            <a:r>
              <a:rPr lang="x-none" sz="4000" b="1" dirty="0" smtClean="0">
                <a:solidFill>
                  <a:srgbClr val="FF0000"/>
                </a:solidFill>
              </a:rPr>
              <a:t>4th meeting</a:t>
            </a:r>
            <a:r>
              <a:rPr lang="is-IS" sz="4000" b="1" dirty="0" smtClean="0">
                <a:solidFill>
                  <a:srgbClr val="FF0000"/>
                </a:solidFill>
              </a:rPr>
              <a:t>…</a:t>
            </a:r>
            <a:r>
              <a:rPr lang="x-none" sz="4000" dirty="0" smtClean="0">
                <a:solidFill>
                  <a:srgbClr val="FF0000"/>
                </a:solidFill>
              </a:rPr>
              <a:t>with </a:t>
            </a:r>
            <a:r>
              <a:rPr lang="x-none" sz="4000" dirty="0" smtClean="0">
                <a:solidFill>
                  <a:srgbClr val="FF0000"/>
                </a:solidFill>
              </a:rPr>
              <a:t>COVID-19</a:t>
            </a:r>
            <a:r>
              <a:rPr lang="x-none" sz="4000" dirty="0">
                <a:solidFill>
                  <a:srgbClr val="FF0000"/>
                </a:solidFill>
              </a:rPr>
              <a:t/>
            </a:r>
            <a:br>
              <a:rPr lang="x-none" sz="4000" dirty="0">
                <a:solidFill>
                  <a:srgbClr val="FF0000"/>
                </a:solidFill>
              </a:rPr>
            </a:br>
            <a:r>
              <a:rPr lang="x-none" sz="4000" b="1" dirty="0" smtClean="0">
                <a:solidFill>
                  <a:srgbClr val="FF0000"/>
                </a:solidFill>
              </a:rPr>
              <a:t/>
            </a:r>
            <a:br>
              <a:rPr lang="x-none" sz="4000" b="1" dirty="0" smtClean="0">
                <a:solidFill>
                  <a:srgbClr val="FF0000"/>
                </a:solidFill>
              </a:rPr>
            </a:br>
            <a:r>
              <a:rPr lang="x-none" sz="2400" b="1" dirty="0" smtClean="0"/>
              <a:t>G. Pugliese</a:t>
            </a:r>
            <a:br>
              <a:rPr lang="x-none" sz="2400" b="1" dirty="0" smtClean="0"/>
            </a:br>
            <a:r>
              <a:rPr lang="x-none" sz="2000" b="1" dirty="0" smtClean="0"/>
              <a:t>17 aprile 2020</a:t>
            </a:r>
            <a:br>
              <a:rPr lang="x-none" sz="2000" b="1" dirty="0" smtClean="0"/>
            </a:br>
            <a:endParaRPr sz="2000" dirty="0"/>
          </a:p>
        </p:txBody>
      </p:sp>
    </p:spTree>
    <p:extLst>
      <p:ext uri="{BB962C8B-B14F-4D97-AF65-F5344CB8AC3E}">
        <p14:creationId xmlns:p14="http://schemas.microsoft.com/office/powerpoint/2010/main" val="3470808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Authorship </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10</a:t>
            </a:fld>
            <a:endParaRPr lang="en-US"/>
          </a:p>
        </p:txBody>
      </p:sp>
      <p:sp>
        <p:nvSpPr>
          <p:cNvPr id="4" name="TextBox 3"/>
          <p:cNvSpPr txBox="1"/>
          <p:nvPr/>
        </p:nvSpPr>
        <p:spPr>
          <a:xfrm>
            <a:off x="177428" y="1268760"/>
            <a:ext cx="8859068" cy="5755422"/>
          </a:xfrm>
          <a:prstGeom prst="rect">
            <a:avLst/>
          </a:prstGeom>
          <a:noFill/>
        </p:spPr>
        <p:txBody>
          <a:bodyPr wrap="square" rtlCol="0">
            <a:spAutoFit/>
          </a:bodyPr>
          <a:lstStyle/>
          <a:p>
            <a:pPr algn="just"/>
            <a:r>
              <a:rPr lang="en-US" sz="1600" b="1" dirty="0" smtClean="0"/>
              <a:t> </a:t>
            </a:r>
            <a:r>
              <a:rPr lang="en-US" sz="1600" dirty="0" smtClean="0"/>
              <a:t>We </a:t>
            </a:r>
            <a:r>
              <a:rPr lang="en-US" sz="1600" dirty="0" smtClean="0"/>
              <a:t>all received </a:t>
            </a:r>
            <a:r>
              <a:rPr lang="en-US" sz="1600" dirty="0" smtClean="0"/>
              <a:t>this email from CB chair about the </a:t>
            </a:r>
            <a:r>
              <a:rPr lang="en-US" sz="1600" dirty="0"/>
              <a:t>authorship of papers on technical </a:t>
            </a:r>
            <a:r>
              <a:rPr lang="en-US" sz="1600" dirty="0" smtClean="0"/>
              <a:t>methods. </a:t>
            </a:r>
            <a:r>
              <a:rPr lang="en-US" sz="1600" dirty="0"/>
              <a:t>The email was triggered by the POG group started a discussion to publish a Technical Paper on </a:t>
            </a:r>
            <a:r>
              <a:rPr lang="en-US" sz="1600" dirty="0" err="1"/>
              <a:t>DeepJet</a:t>
            </a:r>
            <a:r>
              <a:rPr lang="en-US" sz="1600" dirty="0"/>
              <a:t> with a Limited Authorship</a:t>
            </a:r>
          </a:p>
          <a:p>
            <a:pPr algn="just"/>
            <a:endParaRPr lang="en-US" sz="1600" b="1" dirty="0" smtClean="0"/>
          </a:p>
          <a:p>
            <a:pPr algn="just"/>
            <a:r>
              <a:rPr lang="en-US" sz="1600" dirty="0" smtClean="0"/>
              <a:t>On </a:t>
            </a:r>
            <a:r>
              <a:rPr lang="en-US" sz="1600" dirty="0"/>
              <a:t>June 28, 2019, the CB (in CB124) approved rules for the limited authorship of papers on technical </a:t>
            </a:r>
            <a:r>
              <a:rPr lang="en-US" sz="1600" dirty="0" smtClean="0"/>
              <a:t>method:  </a:t>
            </a:r>
          </a:p>
          <a:p>
            <a:pPr algn="just"/>
            <a:r>
              <a:rPr lang="en-US" sz="1600" u="sng" dirty="0" smtClean="0">
                <a:hlinkClick r:id="rId2"/>
              </a:rPr>
              <a:t>https://cms-docdb.cern.ch/cgi-bin/DocDB/ShowDocument?docid=12238</a:t>
            </a:r>
            <a:endParaRPr lang="en-US" sz="1600" u="sng" dirty="0" smtClean="0"/>
          </a:p>
          <a:p>
            <a:pPr marL="342900" indent="-342900" algn="just">
              <a:buFont typeface="+mj-lt"/>
              <a:buAutoNum type="arabicPeriod"/>
            </a:pPr>
            <a:r>
              <a:rPr lang="en-US" sz="1200" dirty="0" smtClean="0"/>
              <a:t>The </a:t>
            </a:r>
            <a:r>
              <a:rPr lang="en-US" sz="1200" dirty="0"/>
              <a:t>Publications Committee Chair, the Physics Coordinator and the conveners of the relevant  PAG, POG or coordination area must be informed at an early stage of the intention to publish methods of a technical nature (such as algorithms) and the publication must be registered in CADI in the ‘Technical notes’ category. </a:t>
            </a:r>
            <a:endParaRPr lang="en-US" sz="1200" dirty="0" smtClean="0"/>
          </a:p>
          <a:p>
            <a:pPr marL="342900" indent="-342900" algn="just">
              <a:buFont typeface="+mj-lt"/>
              <a:buAutoNum type="arabicPeriod"/>
            </a:pPr>
            <a:r>
              <a:rPr lang="en-US" sz="1200" dirty="0" smtClean="0"/>
              <a:t>When </a:t>
            </a:r>
            <a:r>
              <a:rPr lang="en-US" sz="1200" dirty="0"/>
              <a:t>the publication, including the proposed list of authors, is ready for submission it should be stored in CADI. The conveners of the relevant PAG, POG or coordination area and the Publication Committee must approve, that limited authorship is legitimate for the proposed publication, the title and whether the word “CMS” can </a:t>
            </a:r>
            <a:r>
              <a:rPr lang="en-US" sz="1200" dirty="0" smtClean="0"/>
              <a:t>be </a:t>
            </a:r>
            <a:r>
              <a:rPr lang="en-US" sz="1200" dirty="0"/>
              <a:t>used in the title and confirm that the publication can be published. The publication including the author list will then be announced to CMS. </a:t>
            </a:r>
            <a:endParaRPr lang="en-US" sz="1200" dirty="0" smtClean="0"/>
          </a:p>
          <a:p>
            <a:pPr marL="342900" indent="-342900" algn="just">
              <a:buFont typeface="+mj-lt"/>
              <a:buAutoNum type="arabicPeriod"/>
            </a:pPr>
            <a:r>
              <a:rPr lang="en-US" sz="1200" dirty="0" smtClean="0"/>
              <a:t>Additional </a:t>
            </a:r>
            <a:r>
              <a:rPr lang="en-US" sz="1200" dirty="0"/>
              <a:t>authorship can be requested within a period of one week on the basis of confirmed direct or indirect contributions to the result. </a:t>
            </a:r>
          </a:p>
          <a:p>
            <a:pPr algn="just"/>
            <a:r>
              <a:rPr lang="en-US" sz="1200" dirty="0"/>
              <a:t>This will be dealt with by the Authorship Committee. Once this process has been completed, </a:t>
            </a:r>
            <a:r>
              <a:rPr lang="en-US" sz="1200" dirty="0" smtClean="0"/>
              <a:t>the </a:t>
            </a:r>
            <a:r>
              <a:rPr lang="en-US" sz="1200" dirty="0"/>
              <a:t>publication can be submitted by the authors.</a:t>
            </a:r>
          </a:p>
          <a:p>
            <a:pPr marL="285750" indent="-285750" algn="just">
              <a:buFont typeface="Wingdings" charset="2"/>
              <a:buChar char="Ø"/>
            </a:pPr>
            <a:endParaRPr lang="en-US" sz="1600" dirty="0" smtClean="0"/>
          </a:p>
          <a:p>
            <a:pPr marL="285750" indent="-285750" algn="just">
              <a:buFont typeface="Wingdings" charset="2"/>
              <a:buChar char="Ø"/>
            </a:pPr>
            <a:r>
              <a:rPr lang="en-US" sz="1600" dirty="0"/>
              <a:t>By a technical method we mean</a:t>
            </a:r>
            <a:br>
              <a:rPr lang="en-US" sz="1600" dirty="0"/>
            </a:br>
            <a:r>
              <a:rPr lang="en-US" sz="1600" dirty="0" smtClean="0"/>
              <a:t>"</a:t>
            </a:r>
            <a:r>
              <a:rPr lang="en-US" sz="1600" dirty="0"/>
              <a:t>...methods that when applied to CMS Data would on their own not lead to new knowledge about nature (e.g., methods arising from POG, DPG, DQM, etc., work)</a:t>
            </a:r>
            <a:r>
              <a:rPr lang="en-US" sz="1600" dirty="0" smtClean="0"/>
              <a:t>.”</a:t>
            </a:r>
            <a:endParaRPr lang="en-US" sz="1600" dirty="0"/>
          </a:p>
          <a:p>
            <a:pPr algn="just"/>
            <a:r>
              <a:rPr lang="en-US" sz="1600" dirty="0"/>
              <a:t>In the paper </a:t>
            </a:r>
            <a:r>
              <a:rPr lang="en-US" sz="1600" dirty="0" smtClean="0"/>
              <a:t>uses:  </a:t>
            </a:r>
            <a:r>
              <a:rPr lang="en-US" sz="1600" dirty="0"/>
              <a:t>full CMS geometry, simulation and </a:t>
            </a:r>
            <a:r>
              <a:rPr lang="en-US" sz="1600" dirty="0" err="1"/>
              <a:t>reco</a:t>
            </a:r>
            <a:r>
              <a:rPr lang="en-US" sz="1600" dirty="0"/>
              <a:t> </a:t>
            </a:r>
            <a:endParaRPr lang="en-US" sz="1600" dirty="0" smtClean="0"/>
          </a:p>
          <a:p>
            <a:pPr marL="285750" indent="-285750" algn="just">
              <a:buFont typeface="Wingdings" charset="2"/>
              <a:buChar char="Ø"/>
            </a:pPr>
            <a:r>
              <a:rPr lang="en-US" sz="1600" dirty="0" smtClean="0"/>
              <a:t>Limited list </a:t>
            </a:r>
            <a:r>
              <a:rPr lang="is-IS" sz="1600" dirty="0" smtClean="0"/>
              <a:t>… how many??  </a:t>
            </a:r>
            <a:endParaRPr lang="en-US" sz="1600" dirty="0"/>
          </a:p>
          <a:p>
            <a:pPr algn="just"/>
            <a:r>
              <a:rPr lang="en-US" sz="1600" b="1" dirty="0" smtClean="0"/>
              <a:t> </a:t>
            </a:r>
            <a:endParaRPr lang="en-US" sz="1600" b="1" dirty="0" smtClean="0"/>
          </a:p>
        </p:txBody>
      </p:sp>
    </p:spTree>
    <p:extLst>
      <p:ext uri="{BB962C8B-B14F-4D97-AF65-F5344CB8AC3E}">
        <p14:creationId xmlns:p14="http://schemas.microsoft.com/office/powerpoint/2010/main" val="24825859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36912"/>
            <a:ext cx="8042276" cy="1008112"/>
          </a:xfrm>
        </p:spPr>
        <p:txBody>
          <a:bodyPr/>
          <a:lstStyle/>
          <a:p>
            <a:r>
              <a:rPr lang="en-US" dirty="0" smtClean="0"/>
              <a:t>SPARES</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11</a:t>
            </a:fld>
            <a:endParaRPr lang="en-US"/>
          </a:p>
        </p:txBody>
      </p:sp>
    </p:spTree>
    <p:extLst>
      <p:ext uri="{BB962C8B-B14F-4D97-AF65-F5344CB8AC3E}">
        <p14:creationId xmlns:p14="http://schemas.microsoft.com/office/powerpoint/2010/main" val="30711269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CMS TC – Covid-19 team </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2</a:t>
            </a:fld>
            <a:endParaRPr lang="en-US"/>
          </a:p>
        </p:txBody>
      </p:sp>
      <p:sp>
        <p:nvSpPr>
          <p:cNvPr id="4" name="TextBox 3"/>
          <p:cNvSpPr txBox="1"/>
          <p:nvPr/>
        </p:nvSpPr>
        <p:spPr>
          <a:xfrm>
            <a:off x="251520" y="1628800"/>
            <a:ext cx="8676456" cy="5016758"/>
          </a:xfrm>
          <a:prstGeom prst="rect">
            <a:avLst/>
          </a:prstGeom>
          <a:noFill/>
        </p:spPr>
        <p:txBody>
          <a:bodyPr wrap="square" rtlCol="0">
            <a:spAutoFit/>
          </a:bodyPr>
          <a:lstStyle/>
          <a:p>
            <a:r>
              <a:rPr lang="en-US" sz="2000" dirty="0">
                <a:solidFill>
                  <a:srgbClr val="FF0000"/>
                </a:solidFill>
              </a:rPr>
              <a:t>CERN and CMS </a:t>
            </a:r>
            <a:r>
              <a:rPr lang="en-US" sz="2000" dirty="0" smtClean="0">
                <a:solidFill>
                  <a:srgbClr val="FF0000"/>
                </a:solidFill>
              </a:rPr>
              <a:t>is working </a:t>
            </a:r>
            <a:r>
              <a:rPr lang="en-US" sz="2000" dirty="0">
                <a:solidFill>
                  <a:srgbClr val="FF0000"/>
                </a:solidFill>
              </a:rPr>
              <a:t>on </a:t>
            </a:r>
            <a:r>
              <a:rPr lang="en-US" sz="2000" dirty="0" smtClean="0">
                <a:solidFill>
                  <a:srgbClr val="FF0000"/>
                </a:solidFill>
              </a:rPr>
              <a:t>several </a:t>
            </a:r>
            <a:r>
              <a:rPr lang="en-US" sz="2000" dirty="0">
                <a:solidFill>
                  <a:srgbClr val="FF0000"/>
                </a:solidFill>
              </a:rPr>
              <a:t>initiatives to help the global fight against COVID </a:t>
            </a:r>
            <a:r>
              <a:rPr lang="en-US" sz="2000" dirty="0" smtClean="0">
                <a:solidFill>
                  <a:srgbClr val="FF0000"/>
                </a:solidFill>
              </a:rPr>
              <a:t>19:</a:t>
            </a:r>
          </a:p>
          <a:p>
            <a:endParaRPr lang="en-US" sz="2000" dirty="0" smtClean="0"/>
          </a:p>
          <a:p>
            <a:r>
              <a:rPr lang="en-US" sz="2000" dirty="0" smtClean="0"/>
              <a:t>A </a:t>
            </a:r>
            <a:r>
              <a:rPr lang="en-US" sz="2000" dirty="0" err="1"/>
              <a:t>Twiki</a:t>
            </a:r>
            <a:r>
              <a:rPr lang="en-US" sz="2000" dirty="0"/>
              <a:t> page </a:t>
            </a:r>
            <a:r>
              <a:rPr lang="en-US" sz="2000" dirty="0" smtClean="0"/>
              <a:t>is available here: </a:t>
            </a:r>
          </a:p>
          <a:p>
            <a:endParaRPr lang="en-US" sz="2000" dirty="0">
              <a:hlinkClick r:id="rId2"/>
            </a:endParaRPr>
          </a:p>
          <a:p>
            <a:r>
              <a:rPr lang="en-US" sz="2000" dirty="0" smtClean="0">
                <a:hlinkClick r:id="rId2"/>
              </a:rPr>
              <a:t>https</a:t>
            </a:r>
            <a:r>
              <a:rPr lang="en-US" sz="2000" dirty="0">
                <a:hlinkClick r:id="rId2"/>
              </a:rPr>
              <a:t>://twiki.cern.ch/twiki/bin/view/CMS/</a:t>
            </a:r>
            <a:r>
              <a:rPr lang="en-US" sz="2000" dirty="0" smtClean="0">
                <a:hlinkClick r:id="rId2"/>
              </a:rPr>
              <a:t>CMSvsCOVID19</a:t>
            </a:r>
            <a:r>
              <a:rPr lang="en-US" sz="2000" dirty="0"/>
              <a:t>  </a:t>
            </a:r>
            <a:endParaRPr lang="en-US" sz="2000" dirty="0" smtClean="0"/>
          </a:p>
          <a:p>
            <a:endParaRPr lang="en-US" sz="2000" dirty="0"/>
          </a:p>
          <a:p>
            <a:r>
              <a:rPr lang="en-US" sz="2000" dirty="0" smtClean="0"/>
              <a:t>In </a:t>
            </a:r>
            <a:r>
              <a:rPr lang="en-US" sz="2000" dirty="0"/>
              <a:t>case you are interested in knowing about the ongoing projects or want to help, </a:t>
            </a:r>
            <a:r>
              <a:rPr lang="en-US" sz="2000" dirty="0" smtClean="0"/>
              <a:t>please contact </a:t>
            </a:r>
            <a:r>
              <a:rPr lang="en-US" sz="2000" dirty="0"/>
              <a:t>the project </a:t>
            </a:r>
            <a:r>
              <a:rPr lang="en-US" sz="2000" dirty="0" smtClean="0"/>
              <a:t>leaders </a:t>
            </a:r>
            <a:r>
              <a:rPr lang="en-US" sz="2000" dirty="0"/>
              <a:t>listed on the </a:t>
            </a:r>
            <a:r>
              <a:rPr lang="en-US" sz="2000" dirty="0" err="1"/>
              <a:t>twiki</a:t>
            </a:r>
            <a:r>
              <a:rPr lang="en-US" sz="2000" dirty="0"/>
              <a:t> pages</a:t>
            </a:r>
            <a:r>
              <a:rPr lang="en-US" sz="2000" dirty="0" smtClean="0"/>
              <a:t>. Lucia and I are in the group, please contact us if you prefer. </a:t>
            </a:r>
          </a:p>
          <a:p>
            <a:r>
              <a:rPr lang="en-US" sz="2000" dirty="0"/>
              <a:t/>
            </a:r>
            <a:br>
              <a:rPr lang="en-US" sz="2000" dirty="0"/>
            </a:br>
            <a:r>
              <a:rPr lang="en-US" sz="2000" dirty="0" smtClean="0"/>
              <a:t>David Lange reported about this at WGM: </a:t>
            </a:r>
            <a:r>
              <a:rPr lang="en-US" sz="2000" dirty="0" smtClean="0">
                <a:hlinkClick r:id="rId3"/>
              </a:rPr>
              <a:t>https</a:t>
            </a:r>
            <a:r>
              <a:rPr lang="en-US" sz="2000" dirty="0">
                <a:hlinkClick r:id="rId3"/>
              </a:rPr>
              <a:t>://indico.cern.ch/event/904406/</a:t>
            </a:r>
            <a:r>
              <a:rPr lang="en-US" sz="2000" dirty="0"/>
              <a:t/>
            </a:r>
            <a:br>
              <a:rPr lang="en-US" sz="2000" dirty="0"/>
            </a:br>
            <a:endParaRPr lang="en-US" sz="2000" dirty="0" smtClean="0"/>
          </a:p>
          <a:p>
            <a:r>
              <a:rPr lang="en-US" sz="2000" dirty="0" err="1" smtClean="0"/>
              <a:t>Attivita</a:t>
            </a:r>
            <a:r>
              <a:rPr lang="en-US" sz="2000" dirty="0" err="1" smtClean="0"/>
              <a:t>’di</a:t>
            </a:r>
            <a:r>
              <a:rPr lang="en-US" sz="2000" dirty="0" smtClean="0"/>
              <a:t> computing </a:t>
            </a:r>
            <a:r>
              <a:rPr lang="is-IS" sz="2000" dirty="0" smtClean="0"/>
              <a:t>…</a:t>
            </a:r>
            <a:endParaRPr lang="en-US" sz="2000" dirty="0"/>
          </a:p>
          <a:p>
            <a:r>
              <a:rPr lang="en-US" sz="2000" dirty="0" err="1" smtClean="0"/>
              <a:t>Coinvolgimento</a:t>
            </a:r>
            <a:r>
              <a:rPr lang="en-US" sz="2000" dirty="0" smtClean="0"/>
              <a:t> di </a:t>
            </a:r>
            <a:r>
              <a:rPr lang="en-US" sz="2000" dirty="0" err="1" smtClean="0"/>
              <a:t>Recas</a:t>
            </a:r>
            <a:r>
              <a:rPr lang="en-US" sz="2000" dirty="0" smtClean="0"/>
              <a:t> (Lucia – </a:t>
            </a:r>
            <a:r>
              <a:rPr lang="en-US" sz="2000" dirty="0" err="1" smtClean="0"/>
              <a:t>Giacinto</a:t>
            </a:r>
            <a:r>
              <a:rPr lang="en-US" sz="2000" dirty="0" smtClean="0"/>
              <a:t>) </a:t>
            </a:r>
            <a:endParaRPr lang="en-US" sz="2000" dirty="0"/>
          </a:p>
        </p:txBody>
      </p:sp>
    </p:spTree>
    <p:extLst>
      <p:ext uri="{BB962C8B-B14F-4D97-AF65-F5344CB8AC3E}">
        <p14:creationId xmlns:p14="http://schemas.microsoft.com/office/powerpoint/2010/main" val="31172800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Founds 2020 (1)</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3</a:t>
            </a:fld>
            <a:endParaRPr lang="en-US"/>
          </a:p>
        </p:txBody>
      </p:sp>
      <p:sp>
        <p:nvSpPr>
          <p:cNvPr id="7" name="TextBox 6"/>
          <p:cNvSpPr txBox="1"/>
          <p:nvPr/>
        </p:nvSpPr>
        <p:spPr>
          <a:xfrm>
            <a:off x="323528" y="5085184"/>
            <a:ext cx="8208912" cy="1785104"/>
          </a:xfrm>
          <a:prstGeom prst="rect">
            <a:avLst/>
          </a:prstGeom>
          <a:noFill/>
        </p:spPr>
        <p:txBody>
          <a:bodyPr wrap="square" rtlCol="0">
            <a:spAutoFit/>
          </a:bodyPr>
          <a:lstStyle/>
          <a:p>
            <a:endParaRPr lang="en-US" sz="2200" dirty="0" smtClean="0"/>
          </a:p>
          <a:p>
            <a:pPr marL="285750" indent="-285750">
              <a:buFont typeface="Wingdings" charset="2"/>
              <a:buChar char="Ø"/>
            </a:pPr>
            <a:r>
              <a:rPr lang="en-US" sz="2200" dirty="0" smtClean="0">
                <a:solidFill>
                  <a:srgbClr val="FF0000"/>
                </a:solidFill>
              </a:rPr>
              <a:t>NO changes with respect to February/March </a:t>
            </a:r>
          </a:p>
          <a:p>
            <a:pPr marL="285750" indent="-285750">
              <a:buFont typeface="Wingdings" charset="2"/>
              <a:buChar char="Ø"/>
            </a:pPr>
            <a:r>
              <a:rPr lang="en-US" sz="2200" dirty="0" smtClean="0">
                <a:solidFill>
                  <a:srgbClr val="FF0000"/>
                </a:solidFill>
              </a:rPr>
              <a:t>Missions can be closed: </a:t>
            </a:r>
            <a:r>
              <a:rPr lang="en-US" sz="2200" dirty="0" smtClean="0"/>
              <a:t>you can close them online (papers will be included later). Non </a:t>
            </a:r>
            <a:r>
              <a:rPr lang="en-US" sz="2200" dirty="0" err="1" smtClean="0"/>
              <a:t>saranno</a:t>
            </a:r>
            <a:r>
              <a:rPr lang="en-US" sz="2200" dirty="0" smtClean="0"/>
              <a:t> </a:t>
            </a:r>
            <a:r>
              <a:rPr lang="en-US" sz="2200" dirty="0" err="1" smtClean="0"/>
              <a:t>evase</a:t>
            </a:r>
            <a:r>
              <a:rPr lang="en-US" sz="2200" dirty="0" smtClean="0"/>
              <a:t> prima del </a:t>
            </a:r>
            <a:r>
              <a:rPr lang="en-US" sz="2200" dirty="0" err="1" smtClean="0"/>
              <a:t>cartaceo</a:t>
            </a:r>
            <a:r>
              <a:rPr lang="en-US" sz="2200" dirty="0" smtClean="0"/>
              <a:t> .. </a:t>
            </a:r>
            <a:endParaRPr lang="en-US" sz="2200" dirty="0"/>
          </a:p>
        </p:txBody>
      </p:sp>
      <p:pic>
        <p:nvPicPr>
          <p:cNvPr id="4" name="Picture 3" descr="Schermata 2020-04-11 alle 18.41.5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00404"/>
            <a:ext cx="9144000" cy="3139693"/>
          </a:xfrm>
          <a:prstGeom prst="rect">
            <a:avLst/>
          </a:prstGeom>
        </p:spPr>
      </p:pic>
    </p:spTree>
    <p:extLst>
      <p:ext uri="{BB962C8B-B14F-4D97-AF65-F5344CB8AC3E}">
        <p14:creationId xmlns:p14="http://schemas.microsoft.com/office/powerpoint/2010/main" val="17481949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Voli</a:t>
            </a:r>
            <a:r>
              <a:rPr lang="en-US" dirty="0" smtClean="0"/>
              <a:t> Alitalia </a:t>
            </a:r>
            <a:r>
              <a:rPr lang="en-US" dirty="0" err="1" smtClean="0"/>
              <a:t>cancellati</a:t>
            </a:r>
            <a:r>
              <a:rPr lang="en-US" dirty="0" smtClean="0"/>
              <a:t>/</a:t>
            </a:r>
            <a:r>
              <a:rPr lang="en-US" dirty="0" err="1" smtClean="0"/>
              <a:t>annullati</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4</a:t>
            </a:fld>
            <a:endParaRPr lang="en-US"/>
          </a:p>
        </p:txBody>
      </p:sp>
      <p:pic>
        <p:nvPicPr>
          <p:cNvPr id="4" name="Picture 3" descr="Schermata 2020-04-11 alle 18.33.4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8800"/>
            <a:ext cx="9144000" cy="2464242"/>
          </a:xfrm>
          <a:prstGeom prst="rect">
            <a:avLst/>
          </a:prstGeom>
        </p:spPr>
      </p:pic>
      <p:sp>
        <p:nvSpPr>
          <p:cNvPr id="5" name="Rectangle 4"/>
          <p:cNvSpPr/>
          <p:nvPr/>
        </p:nvSpPr>
        <p:spPr>
          <a:xfrm>
            <a:off x="467544" y="4725144"/>
            <a:ext cx="7416824" cy="923330"/>
          </a:xfrm>
          <a:prstGeom prst="rect">
            <a:avLst/>
          </a:prstGeom>
        </p:spPr>
        <p:txBody>
          <a:bodyPr wrap="square">
            <a:spAutoFit/>
          </a:bodyPr>
          <a:lstStyle/>
          <a:p>
            <a:r>
              <a:rPr lang="en-US" dirty="0" err="1" smtClean="0"/>
              <a:t>Maggiori</a:t>
            </a:r>
            <a:r>
              <a:rPr lang="en-US" dirty="0" smtClean="0"/>
              <a:t> info:  </a:t>
            </a:r>
          </a:p>
          <a:p>
            <a:r>
              <a:rPr lang="en-US" dirty="0" smtClean="0"/>
              <a:t>https</a:t>
            </a:r>
            <a:r>
              <a:rPr lang="en-US" dirty="0"/>
              <a:t>://</a:t>
            </a:r>
            <a:r>
              <a:rPr lang="en-US" dirty="0" err="1"/>
              <a:t>www.alitalia.com</a:t>
            </a:r>
            <a:r>
              <a:rPr lang="en-US" dirty="0"/>
              <a:t>/</a:t>
            </a:r>
            <a:r>
              <a:rPr lang="en-US" dirty="0" err="1"/>
              <a:t>it_it</a:t>
            </a:r>
            <a:r>
              <a:rPr lang="en-US" dirty="0"/>
              <a:t>/</a:t>
            </a:r>
            <a:r>
              <a:rPr lang="en-US" dirty="0" err="1"/>
              <a:t>volare-alitalia</a:t>
            </a:r>
            <a:r>
              <a:rPr lang="en-US" dirty="0"/>
              <a:t>/news-e-</a:t>
            </a:r>
            <a:r>
              <a:rPr lang="en-US" dirty="0" err="1"/>
              <a:t>attivita</a:t>
            </a:r>
            <a:r>
              <a:rPr lang="en-US" dirty="0"/>
              <a:t>/news/info-</a:t>
            </a:r>
            <a:r>
              <a:rPr lang="en-US" dirty="0" err="1"/>
              <a:t>passeggeri.html</a:t>
            </a:r>
            <a:endParaRPr lang="en-US" dirty="0"/>
          </a:p>
        </p:txBody>
      </p:sp>
    </p:spTree>
    <p:extLst>
      <p:ext uri="{BB962C8B-B14F-4D97-AF65-F5344CB8AC3E}">
        <p14:creationId xmlns:p14="http://schemas.microsoft.com/office/powerpoint/2010/main" val="39602015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Founds 2020 (2)</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5</a:t>
            </a:fld>
            <a:endParaRPr lang="en-US"/>
          </a:p>
        </p:txBody>
      </p:sp>
      <p:sp>
        <p:nvSpPr>
          <p:cNvPr id="10" name="Rectangle 9"/>
          <p:cNvSpPr/>
          <p:nvPr/>
        </p:nvSpPr>
        <p:spPr>
          <a:xfrm>
            <a:off x="395536" y="1628800"/>
            <a:ext cx="1967205" cy="369332"/>
          </a:xfrm>
          <a:prstGeom prst="rect">
            <a:avLst/>
          </a:prstGeom>
        </p:spPr>
        <p:txBody>
          <a:bodyPr wrap="none">
            <a:spAutoFit/>
          </a:bodyPr>
          <a:lstStyle/>
          <a:p>
            <a:pPr marL="342900" indent="-342900">
              <a:buFont typeface="+mj-lt"/>
              <a:buAutoNum type="arabicPeriod" startAt="2"/>
            </a:pPr>
            <a:r>
              <a:rPr lang="en-US" b="1" dirty="0" smtClean="0">
                <a:solidFill>
                  <a:srgbClr val="FF0000"/>
                </a:solidFill>
              </a:rPr>
              <a:t>CMS Phase 2  </a:t>
            </a:r>
            <a:r>
              <a:rPr lang="en-US" dirty="0" smtClean="0"/>
              <a:t> </a:t>
            </a:r>
            <a:endParaRPr lang="en-US" dirty="0"/>
          </a:p>
        </p:txBody>
      </p:sp>
      <p:sp>
        <p:nvSpPr>
          <p:cNvPr id="4" name="Rectangle 3"/>
          <p:cNvSpPr/>
          <p:nvPr/>
        </p:nvSpPr>
        <p:spPr>
          <a:xfrm>
            <a:off x="251520" y="4221088"/>
            <a:ext cx="8532440" cy="2554545"/>
          </a:xfrm>
          <a:prstGeom prst="rect">
            <a:avLst/>
          </a:prstGeom>
        </p:spPr>
        <p:txBody>
          <a:bodyPr wrap="square">
            <a:spAutoFit/>
          </a:bodyPr>
          <a:lstStyle/>
          <a:p>
            <a:pPr marL="285750" indent="-285750">
              <a:buFont typeface="Wingdings" charset="0"/>
              <a:buChar char="à"/>
            </a:pPr>
            <a:r>
              <a:rPr lang="en-AU" sz="2000" dirty="0" smtClean="0">
                <a:sym typeface="Wingdings"/>
              </a:rPr>
              <a:t>M</a:t>
            </a:r>
            <a:r>
              <a:rPr lang="en-AU" sz="2000" dirty="0" smtClean="0"/>
              <a:t>odules of the ME0prototype 5kCHF</a:t>
            </a:r>
            <a:r>
              <a:rPr lang="en-AU" sz="2000" dirty="0" smtClean="0">
                <a:sym typeface="Wingdings"/>
              </a:rPr>
              <a:t> Done</a:t>
            </a:r>
          </a:p>
          <a:p>
            <a:pPr marL="285750" indent="-285750">
              <a:buFont typeface="Wingdings" charset="0"/>
              <a:buChar char="à"/>
            </a:pPr>
            <a:r>
              <a:rPr lang="en-AU" sz="2000" dirty="0" smtClean="0">
                <a:sym typeface="Wingdings"/>
              </a:rPr>
              <a:t>The table (8kEURO) will be payed by INFN – Bari as </a:t>
            </a:r>
            <a:r>
              <a:rPr lang="en-AU" sz="2000" dirty="0" smtClean="0">
                <a:sym typeface="Wingdings"/>
              </a:rPr>
              <a:t>infrastructures  </a:t>
            </a:r>
            <a:endParaRPr lang="en-AU" sz="2000" dirty="0" smtClean="0"/>
          </a:p>
          <a:p>
            <a:pPr marL="285750" indent="-285750">
              <a:buFont typeface="Wingdings" charset="0"/>
              <a:buChar char="à"/>
            </a:pPr>
            <a:endParaRPr lang="en-AU" sz="2000" dirty="0" smtClean="0"/>
          </a:p>
          <a:p>
            <a:pPr marL="285750" indent="-285750">
              <a:buFont typeface="Wingdings" charset="0"/>
              <a:buChar char="à"/>
            </a:pPr>
            <a:r>
              <a:rPr lang="en-AU" sz="2000" dirty="0" smtClean="0"/>
              <a:t>To be </a:t>
            </a:r>
            <a:r>
              <a:rPr lang="en-AU" sz="2000" dirty="0" smtClean="0"/>
              <a:t>processed from CMS – Bari budget:  </a:t>
            </a:r>
          </a:p>
          <a:p>
            <a:endParaRPr lang="en-AU" sz="2000" dirty="0" smtClean="0"/>
          </a:p>
          <a:p>
            <a:pPr marL="742950" lvl="1" indent="-285750">
              <a:buFont typeface="Wingdings" charset="0"/>
              <a:buChar char="à"/>
            </a:pPr>
            <a:r>
              <a:rPr lang="en-AU" sz="2000" dirty="0" smtClean="0"/>
              <a:t>GEM HV </a:t>
            </a:r>
            <a:r>
              <a:rPr lang="en-AU" sz="2000" dirty="0" smtClean="0"/>
              <a:t>module </a:t>
            </a:r>
            <a:r>
              <a:rPr lang="en-AU" sz="2000" dirty="0" smtClean="0"/>
              <a:t>(cost will be shared with with GR1)</a:t>
            </a:r>
          </a:p>
          <a:p>
            <a:pPr marL="742950" lvl="1" indent="-285750">
              <a:buFont typeface="Wingdings" charset="0"/>
              <a:buChar char="à"/>
            </a:pPr>
            <a:r>
              <a:rPr lang="en-AU" sz="2000" dirty="0" smtClean="0"/>
              <a:t>Oscilloscope </a:t>
            </a:r>
            <a:r>
              <a:rPr lang="en-AU" sz="2000" dirty="0" smtClean="0"/>
              <a:t>? 3 </a:t>
            </a:r>
            <a:r>
              <a:rPr lang="en-AU" sz="2000" dirty="0" err="1" smtClean="0"/>
              <a:t>kEuro</a:t>
            </a:r>
            <a:r>
              <a:rPr lang="en-AU" sz="2000" dirty="0" smtClean="0"/>
              <a:t> </a:t>
            </a:r>
          </a:p>
          <a:p>
            <a:pPr marL="0" lvl="1"/>
            <a:r>
              <a:rPr lang="en-AU" sz="2000" dirty="0" smtClean="0"/>
              <a:t> </a:t>
            </a:r>
            <a:endParaRPr lang="en-AU" sz="2000" dirty="0"/>
          </a:p>
        </p:txBody>
      </p:sp>
      <p:pic>
        <p:nvPicPr>
          <p:cNvPr id="5" name="Picture 4" descr="Schermata 2020-04-11 alle 18.37.3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04864"/>
            <a:ext cx="9144000" cy="1804366"/>
          </a:xfrm>
          <a:prstGeom prst="rect">
            <a:avLst/>
          </a:prstGeom>
        </p:spPr>
      </p:pic>
    </p:spTree>
    <p:extLst>
      <p:ext uri="{BB962C8B-B14F-4D97-AF65-F5344CB8AC3E}">
        <p14:creationId xmlns:p14="http://schemas.microsoft.com/office/powerpoint/2010/main" val="24191262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Bari Paper review </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6</a:t>
            </a:fld>
            <a:endParaRPr lang="en-US"/>
          </a:p>
        </p:txBody>
      </p:sp>
      <p:sp>
        <p:nvSpPr>
          <p:cNvPr id="4" name="Rectangle 3"/>
          <p:cNvSpPr/>
          <p:nvPr/>
        </p:nvSpPr>
        <p:spPr>
          <a:xfrm>
            <a:off x="539552" y="1556792"/>
            <a:ext cx="7200800" cy="3600986"/>
          </a:xfrm>
          <a:prstGeom prst="rect">
            <a:avLst/>
          </a:prstGeom>
        </p:spPr>
        <p:txBody>
          <a:bodyPr wrap="square">
            <a:spAutoFit/>
          </a:bodyPr>
          <a:lstStyle/>
          <a:p>
            <a:pPr marL="342900" indent="-342900">
              <a:buFont typeface="Wingdings" charset="2"/>
              <a:buChar char="ü"/>
            </a:pPr>
            <a:r>
              <a:rPr lang="pt-BR" sz="2200" dirty="0" smtClean="0"/>
              <a:t>CMS</a:t>
            </a:r>
            <a:r>
              <a:rPr lang="pt-BR" sz="2200" dirty="0"/>
              <a:t>-HIG-19-013-001-COMMENT-006 ‬</a:t>
            </a:r>
          </a:p>
          <a:p>
            <a:r>
              <a:rPr lang="pt-BR" sz="2200" dirty="0" err="1" smtClean="0"/>
              <a:t>Review</a:t>
            </a:r>
            <a:r>
              <a:rPr lang="pt-BR" sz="2200" dirty="0" smtClean="0"/>
              <a:t> </a:t>
            </a:r>
            <a:r>
              <a:rPr lang="pt-BR" sz="2200" dirty="0" err="1" smtClean="0"/>
              <a:t>done</a:t>
            </a:r>
            <a:r>
              <a:rPr lang="pt-BR" sz="2200" dirty="0" smtClean="0"/>
              <a:t> in </a:t>
            </a:r>
            <a:r>
              <a:rPr lang="pt-BR" sz="2200" dirty="0" err="1" smtClean="0"/>
              <a:t>January</a:t>
            </a:r>
            <a:r>
              <a:rPr lang="pt-BR" sz="2200" dirty="0" smtClean="0"/>
              <a:t> </a:t>
            </a:r>
            <a:r>
              <a:rPr lang="pt-BR" sz="2200" dirty="0" err="1" smtClean="0"/>
              <a:t>by</a:t>
            </a:r>
            <a:r>
              <a:rPr lang="pt-BR" sz="2200" dirty="0" smtClean="0"/>
              <a:t> </a:t>
            </a:r>
            <a:r>
              <a:rPr lang="pt-BR" sz="2200" dirty="0" err="1" smtClean="0"/>
              <a:t>Piet</a:t>
            </a:r>
            <a:r>
              <a:rPr lang="pt-BR" sz="2200" dirty="0" smtClean="0"/>
              <a:t> – </a:t>
            </a:r>
            <a:r>
              <a:rPr lang="pt-BR" sz="2200" dirty="0" err="1" smtClean="0"/>
              <a:t>Antonello</a:t>
            </a:r>
            <a:r>
              <a:rPr lang="pt-BR" sz="2200" dirty="0" smtClean="0"/>
              <a:t> </a:t>
            </a:r>
            <a:endParaRPr lang="pt-BR" sz="2200" dirty="0"/>
          </a:p>
          <a:p>
            <a:pPr marL="342900" indent="-342900">
              <a:buFont typeface="Wingdings" charset="2"/>
              <a:buChar char="ü"/>
            </a:pPr>
            <a:endParaRPr lang="pt-BR" sz="2400" dirty="0" smtClean="0">
              <a:hlinkClick r:id="rId2"/>
            </a:endParaRPr>
          </a:p>
          <a:p>
            <a:pPr marL="342900" indent="-342900">
              <a:buFont typeface="Wingdings" charset="2"/>
              <a:buChar char="ü"/>
            </a:pPr>
            <a:r>
              <a:rPr lang="pt-BR" sz="2400" dirty="0" smtClean="0">
                <a:hlinkClick r:id="rId2"/>
              </a:rPr>
              <a:t>http</a:t>
            </a:r>
            <a:r>
              <a:rPr lang="pt-BR" sz="2400" dirty="0">
                <a:hlinkClick r:id="rId2"/>
              </a:rPr>
              <a:t>://cms.cern.ch/cds/HIG-18-</a:t>
            </a:r>
            <a:r>
              <a:rPr lang="pt-BR" sz="2400" dirty="0" smtClean="0">
                <a:hlinkClick r:id="rId2"/>
              </a:rPr>
              <a:t>024</a:t>
            </a:r>
            <a:r>
              <a:rPr lang="pt-BR" sz="2400" dirty="0" smtClean="0"/>
              <a:t> </a:t>
            </a:r>
            <a:endParaRPr lang="pt-BR" sz="2200" dirty="0" smtClean="0"/>
          </a:p>
          <a:p>
            <a:r>
              <a:rPr lang="pt-BR" sz="2200" dirty="0" err="1" smtClean="0"/>
              <a:t>Done</a:t>
            </a:r>
            <a:r>
              <a:rPr lang="pt-BR" sz="2200" dirty="0" smtClean="0"/>
              <a:t> </a:t>
            </a:r>
            <a:r>
              <a:rPr lang="pt-BR" sz="2200" dirty="0" err="1" smtClean="0"/>
              <a:t>by</a:t>
            </a:r>
            <a:r>
              <a:rPr lang="pt-BR" sz="2200" dirty="0" smtClean="0"/>
              <a:t> </a:t>
            </a:r>
            <a:r>
              <a:rPr lang="pt-BR" sz="2200" dirty="0" smtClean="0"/>
              <a:t>Nicola –</a:t>
            </a:r>
            <a:r>
              <a:rPr lang="pt-BR" sz="2200" dirty="0" err="1" smtClean="0"/>
              <a:t>ilirian</a:t>
            </a:r>
            <a:r>
              <a:rPr lang="pt-BR" sz="2200" dirty="0" smtClean="0"/>
              <a:t> </a:t>
            </a:r>
            <a:endParaRPr lang="pt-BR" sz="2200" dirty="0" smtClean="0"/>
          </a:p>
          <a:p>
            <a:endParaRPr lang="pt-BR" sz="2200" dirty="0" smtClean="0"/>
          </a:p>
          <a:p>
            <a:r>
              <a:rPr lang="pt-BR" sz="2400" dirty="0">
                <a:hlinkClick r:id="rId3"/>
              </a:rPr>
              <a:t>http://cms.cern.ch/cds/SMP-19-</a:t>
            </a:r>
            <a:r>
              <a:rPr lang="pt-BR" sz="2400" dirty="0" smtClean="0">
                <a:hlinkClick r:id="rId3"/>
              </a:rPr>
              <a:t>006</a:t>
            </a:r>
            <a:r>
              <a:rPr lang="pt-BR" sz="2400" dirty="0" smtClean="0"/>
              <a:t> </a:t>
            </a:r>
          </a:p>
          <a:p>
            <a:r>
              <a:rPr lang="en-US" sz="2400" dirty="0"/>
              <a:t>Mon, Apr 20, 2020</a:t>
            </a:r>
            <a:r>
              <a:rPr lang="en-US" sz="2400" dirty="0" smtClean="0"/>
              <a:t>.</a:t>
            </a:r>
          </a:p>
          <a:p>
            <a:r>
              <a:rPr lang="en-US" sz="2400" dirty="0" smtClean="0"/>
              <a:t>Marcello M. </a:t>
            </a:r>
            <a:r>
              <a:rPr lang="en-US" sz="2400" dirty="0" smtClean="0"/>
              <a:t>–</a:t>
            </a:r>
            <a:r>
              <a:rPr lang="en-US" sz="2400" dirty="0" err="1" smtClean="0"/>
              <a:t>Wallaa</a:t>
            </a:r>
            <a:r>
              <a:rPr lang="en-US" sz="2400" dirty="0" smtClean="0"/>
              <a:t> </a:t>
            </a:r>
            <a:endParaRPr lang="pt-BR" sz="2200" dirty="0"/>
          </a:p>
          <a:p>
            <a:r>
              <a:rPr lang="pt-BR" sz="2200" dirty="0" smtClean="0"/>
              <a:t> </a:t>
            </a:r>
            <a:endParaRPr lang="pt-BR" sz="2200" dirty="0"/>
          </a:p>
        </p:txBody>
      </p:sp>
    </p:spTree>
    <p:extLst>
      <p:ext uri="{BB962C8B-B14F-4D97-AF65-F5344CB8AC3E}">
        <p14:creationId xmlns:p14="http://schemas.microsoft.com/office/powerpoint/2010/main" val="24725027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 from last CB </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7</a:t>
            </a:fld>
            <a:endParaRPr lang="en-US"/>
          </a:p>
        </p:txBody>
      </p:sp>
      <p:sp>
        <p:nvSpPr>
          <p:cNvPr id="4" name="Rectangle 3"/>
          <p:cNvSpPr/>
          <p:nvPr/>
        </p:nvSpPr>
        <p:spPr>
          <a:xfrm>
            <a:off x="260450" y="1412776"/>
            <a:ext cx="8883550" cy="5078314"/>
          </a:xfrm>
          <a:prstGeom prst="rect">
            <a:avLst/>
          </a:prstGeom>
        </p:spPr>
        <p:txBody>
          <a:bodyPr wrap="square">
            <a:spAutoFit/>
          </a:bodyPr>
          <a:lstStyle/>
          <a:p>
            <a:pPr marL="342900" indent="-342900">
              <a:buFont typeface="Wingdings" charset="2"/>
              <a:buChar char="Ø"/>
            </a:pPr>
            <a:r>
              <a:rPr lang="en-US" dirty="0">
                <a:solidFill>
                  <a:srgbClr val="FF0000"/>
                </a:solidFill>
              </a:rPr>
              <a:t>Succession of </a:t>
            </a:r>
            <a:r>
              <a:rPr lang="en-US" dirty="0" smtClean="0">
                <a:solidFill>
                  <a:srgbClr val="FF0000"/>
                </a:solidFill>
              </a:rPr>
              <a:t>TC (Austin is leaving </a:t>
            </a:r>
            <a:r>
              <a:rPr lang="en-US" dirty="0" err="1" smtClean="0">
                <a:solidFill>
                  <a:srgbClr val="FF0000"/>
                </a:solidFill>
              </a:rPr>
              <a:t>cern</a:t>
            </a:r>
            <a:r>
              <a:rPr lang="en-US" dirty="0" smtClean="0">
                <a:solidFill>
                  <a:srgbClr val="FF0000"/>
                </a:solidFill>
              </a:rPr>
              <a:t> by the end of the year)</a:t>
            </a:r>
          </a:p>
          <a:p>
            <a:pPr marL="285750" indent="-285750">
              <a:buFont typeface="Wingdings" charset="2"/>
              <a:buChar char="Ø"/>
            </a:pPr>
            <a:r>
              <a:rPr lang="en-US" dirty="0" smtClean="0"/>
              <a:t>Wolfram </a:t>
            </a:r>
            <a:r>
              <a:rPr lang="en-US" dirty="0" err="1"/>
              <a:t>Zeuner</a:t>
            </a:r>
            <a:r>
              <a:rPr lang="en-US" dirty="0"/>
              <a:t>, presently Deputy TC</a:t>
            </a:r>
            <a:r>
              <a:rPr lang="en-US" dirty="0" smtClean="0"/>
              <a:t>, is the new TC starting from July 2020</a:t>
            </a:r>
          </a:p>
          <a:p>
            <a:pPr marL="285750" indent="-285750">
              <a:buFont typeface="Wingdings" charset="2"/>
              <a:buChar char="Ø"/>
            </a:pPr>
            <a:r>
              <a:rPr lang="en-US" dirty="0" smtClean="0"/>
              <a:t>Mar </a:t>
            </a:r>
            <a:r>
              <a:rPr lang="en-US" dirty="0" err="1"/>
              <a:t>Capeanswill</a:t>
            </a:r>
            <a:r>
              <a:rPr lang="en-US" dirty="0"/>
              <a:t> remain deputy TC, and Upgrade </a:t>
            </a:r>
            <a:r>
              <a:rPr lang="en-US" dirty="0" smtClean="0"/>
              <a:t>TC  </a:t>
            </a:r>
          </a:p>
          <a:p>
            <a:endParaRPr lang="en-US" dirty="0" smtClean="0">
              <a:solidFill>
                <a:srgbClr val="FF0000"/>
              </a:solidFill>
            </a:endParaRPr>
          </a:p>
          <a:p>
            <a:pPr marL="342900" indent="-342900">
              <a:buFont typeface="Wingdings" charset="2"/>
              <a:buChar char="Ø"/>
            </a:pPr>
            <a:r>
              <a:rPr lang="en-US" dirty="0" smtClean="0">
                <a:solidFill>
                  <a:srgbClr val="FF0000"/>
                </a:solidFill>
              </a:rPr>
              <a:t>New LV2 positions: </a:t>
            </a:r>
            <a:endParaRPr lang="en-US" dirty="0"/>
          </a:p>
          <a:p>
            <a:r>
              <a:rPr lang="en-US" dirty="0" smtClean="0"/>
              <a:t>LV2 </a:t>
            </a:r>
            <a:r>
              <a:rPr lang="en-US" dirty="0"/>
              <a:t>ML L2 Convener: Jean-</a:t>
            </a:r>
            <a:r>
              <a:rPr lang="en-US" dirty="0" err="1" smtClean="0"/>
              <a:t>RochVlimant</a:t>
            </a:r>
            <a:r>
              <a:rPr lang="en-US" dirty="0" smtClean="0"/>
              <a:t> </a:t>
            </a:r>
          </a:p>
          <a:p>
            <a:r>
              <a:rPr lang="en-US" dirty="0"/>
              <a:t>ML L2 Convener: </a:t>
            </a:r>
            <a:r>
              <a:rPr lang="en-US" dirty="0" err="1"/>
              <a:t>Gregor</a:t>
            </a:r>
            <a:r>
              <a:rPr lang="en-US" dirty="0"/>
              <a:t> </a:t>
            </a:r>
            <a:r>
              <a:rPr lang="en-US" dirty="0" err="1" smtClean="0"/>
              <a:t>Kasieczka</a:t>
            </a:r>
            <a:r>
              <a:rPr lang="en-US" dirty="0" smtClean="0"/>
              <a:t> </a:t>
            </a:r>
            <a:endParaRPr lang="en-US" dirty="0" smtClean="0"/>
          </a:p>
          <a:p>
            <a:r>
              <a:rPr lang="en-US" dirty="0"/>
              <a:t>Data and Workload Management L2: Katy </a:t>
            </a:r>
            <a:r>
              <a:rPr lang="en-US" dirty="0" smtClean="0"/>
              <a:t>Ellis </a:t>
            </a:r>
            <a:endParaRPr lang="en-US" dirty="0" smtClean="0"/>
          </a:p>
          <a:p>
            <a:r>
              <a:rPr lang="en-US" dirty="0"/>
              <a:t>Upgrade R&amp;D and TDR L2: Daniel </a:t>
            </a:r>
            <a:r>
              <a:rPr lang="en-US" dirty="0" smtClean="0"/>
              <a:t>Elvira </a:t>
            </a:r>
          </a:p>
          <a:p>
            <a:r>
              <a:rPr lang="en-US" dirty="0"/>
              <a:t>HGCAL L2 Manager for Scintillator, </a:t>
            </a:r>
            <a:r>
              <a:rPr lang="en-US" dirty="0" err="1"/>
              <a:t>SiPMsand</a:t>
            </a:r>
            <a:r>
              <a:rPr lang="en-US" dirty="0"/>
              <a:t> Tile-boards </a:t>
            </a:r>
            <a:r>
              <a:rPr lang="en-US" dirty="0" smtClean="0"/>
              <a:t> </a:t>
            </a:r>
          </a:p>
          <a:p>
            <a:r>
              <a:rPr lang="en-US" dirty="0"/>
              <a:t>L2 Generators </a:t>
            </a:r>
            <a:r>
              <a:rPr lang="en-US" dirty="0" smtClean="0"/>
              <a:t>group </a:t>
            </a:r>
            <a:r>
              <a:rPr lang="en-US" dirty="0" err="1"/>
              <a:t>Gurpreet</a:t>
            </a:r>
            <a:r>
              <a:rPr lang="en-US" dirty="0"/>
              <a:t> Singh </a:t>
            </a:r>
            <a:r>
              <a:rPr lang="en-US" dirty="0" err="1" smtClean="0"/>
              <a:t>Chahal</a:t>
            </a:r>
            <a:r>
              <a:rPr lang="en-US" dirty="0" smtClean="0"/>
              <a:t> </a:t>
            </a:r>
          </a:p>
          <a:p>
            <a:endParaRPr lang="en-US" dirty="0">
              <a:solidFill>
                <a:srgbClr val="FF0000"/>
              </a:solidFill>
            </a:endParaRPr>
          </a:p>
          <a:p>
            <a:pPr marL="285750" indent="-285750">
              <a:buFont typeface="Wingdings" charset="2"/>
              <a:buChar char="Ø"/>
            </a:pPr>
            <a:r>
              <a:rPr lang="en-US" dirty="0" smtClean="0">
                <a:solidFill>
                  <a:srgbClr val="FF0000"/>
                </a:solidFill>
              </a:rPr>
              <a:t>LV1 positions: </a:t>
            </a:r>
          </a:p>
          <a:p>
            <a:r>
              <a:rPr lang="en-US" dirty="0"/>
              <a:t>Offline and </a:t>
            </a:r>
            <a:r>
              <a:rPr lang="en-US" dirty="0" smtClean="0"/>
              <a:t>Computing </a:t>
            </a:r>
            <a:r>
              <a:rPr lang="en-US" dirty="0"/>
              <a:t>James Letts, UCSD </a:t>
            </a:r>
            <a:r>
              <a:rPr lang="en-US" dirty="0" smtClean="0"/>
              <a:t> </a:t>
            </a:r>
          </a:p>
          <a:p>
            <a:r>
              <a:rPr lang="en-US" dirty="0"/>
              <a:t>Run Coordination </a:t>
            </a:r>
            <a:r>
              <a:rPr lang="en-US" dirty="0" smtClean="0"/>
              <a:t>1 </a:t>
            </a:r>
            <a:r>
              <a:rPr lang="en-US" dirty="0" err="1"/>
              <a:t>Gaëlle</a:t>
            </a:r>
            <a:r>
              <a:rPr lang="en-US" dirty="0"/>
              <a:t> </a:t>
            </a:r>
            <a:r>
              <a:rPr lang="en-US" dirty="0" err="1"/>
              <a:t>Boudoul</a:t>
            </a:r>
            <a:r>
              <a:rPr lang="en-US" dirty="0" smtClean="0"/>
              <a:t>, and </a:t>
            </a:r>
            <a:r>
              <a:rPr lang="en-US" dirty="0"/>
              <a:t>Gianni </a:t>
            </a:r>
            <a:r>
              <a:rPr lang="en-US" dirty="0" err="1" smtClean="0"/>
              <a:t>Masetti</a:t>
            </a:r>
            <a:r>
              <a:rPr lang="en-US" dirty="0" smtClean="0"/>
              <a:t> </a:t>
            </a:r>
          </a:p>
          <a:p>
            <a:r>
              <a:rPr lang="en-US" dirty="0"/>
              <a:t>Physics </a:t>
            </a:r>
            <a:r>
              <a:rPr lang="en-US" dirty="0" smtClean="0"/>
              <a:t>Coordination </a:t>
            </a:r>
            <a:r>
              <a:rPr lang="en-US" dirty="0"/>
              <a:t>Andrea </a:t>
            </a:r>
            <a:r>
              <a:rPr lang="en-US" dirty="0" err="1" smtClean="0"/>
              <a:t>Rizzi</a:t>
            </a:r>
            <a:endParaRPr lang="en-US" dirty="0" smtClean="0"/>
          </a:p>
          <a:p>
            <a:r>
              <a:rPr lang="en-US" dirty="0"/>
              <a:t>PPD </a:t>
            </a:r>
            <a:r>
              <a:rPr lang="en-US" dirty="0" smtClean="0"/>
              <a:t>Coordinator </a:t>
            </a:r>
            <a:r>
              <a:rPr lang="en-US" dirty="0"/>
              <a:t>Salvatore </a:t>
            </a:r>
            <a:r>
              <a:rPr lang="en-US" dirty="0" err="1"/>
              <a:t>Rappoccio</a:t>
            </a:r>
            <a:endParaRPr lang="en-US" dirty="0">
              <a:solidFill>
                <a:srgbClr val="FF0000"/>
              </a:solidFill>
            </a:endParaRPr>
          </a:p>
          <a:p>
            <a:r>
              <a:rPr lang="en-US" dirty="0" smtClean="0"/>
              <a:t> </a:t>
            </a:r>
            <a:r>
              <a:rPr lang="en-US" dirty="0"/>
              <a:t>TSG </a:t>
            </a:r>
            <a:r>
              <a:rPr lang="en-US" dirty="0" smtClean="0"/>
              <a:t>Coordinator </a:t>
            </a:r>
            <a:r>
              <a:rPr lang="en-US" dirty="0"/>
              <a:t>Darin </a:t>
            </a:r>
            <a:r>
              <a:rPr lang="en-US" dirty="0" smtClean="0"/>
              <a:t>Acosta </a:t>
            </a:r>
            <a:endParaRPr lang="en-US" dirty="0"/>
          </a:p>
        </p:txBody>
      </p:sp>
    </p:spTree>
    <p:extLst>
      <p:ext uri="{BB962C8B-B14F-4D97-AF65-F5344CB8AC3E}">
        <p14:creationId xmlns:p14="http://schemas.microsoft.com/office/powerpoint/2010/main" val="24528629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 from last CB </a:t>
            </a:r>
            <a:endParaRPr lang="en-US"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8</a:t>
            </a:fld>
            <a:endParaRPr lang="en-US"/>
          </a:p>
        </p:txBody>
      </p:sp>
      <p:sp>
        <p:nvSpPr>
          <p:cNvPr id="4" name="Rectangle 3"/>
          <p:cNvSpPr/>
          <p:nvPr/>
        </p:nvSpPr>
        <p:spPr>
          <a:xfrm>
            <a:off x="260450" y="1412776"/>
            <a:ext cx="8883550" cy="4462761"/>
          </a:xfrm>
          <a:prstGeom prst="rect">
            <a:avLst/>
          </a:prstGeom>
        </p:spPr>
        <p:txBody>
          <a:bodyPr wrap="square">
            <a:spAutoFit/>
          </a:bodyPr>
          <a:lstStyle/>
          <a:p>
            <a:pPr marL="342900" indent="-342900">
              <a:buFont typeface="Wingdings" charset="2"/>
              <a:buChar char="Ø"/>
            </a:pPr>
            <a:r>
              <a:rPr lang="en-US" sz="2000" dirty="0" smtClean="0">
                <a:solidFill>
                  <a:srgbClr val="FF0000"/>
                </a:solidFill>
              </a:rPr>
              <a:t>CMSWEEEK </a:t>
            </a:r>
            <a:endParaRPr lang="en-US" sz="2000" dirty="0">
              <a:solidFill>
                <a:srgbClr val="FF0000"/>
              </a:solidFill>
            </a:endParaRPr>
          </a:p>
          <a:p>
            <a:pPr marL="800100" lvl="1" indent="-342900">
              <a:buFont typeface="+mj-lt"/>
              <a:buAutoNum type="arabicPeriod"/>
            </a:pPr>
            <a:r>
              <a:rPr lang="en-US" sz="2000" dirty="0"/>
              <a:t>June CMS week to be video only too </a:t>
            </a:r>
            <a:endParaRPr lang="en-US" sz="2000" dirty="0" smtClean="0"/>
          </a:p>
          <a:p>
            <a:pPr marL="800100" lvl="1" indent="-342900">
              <a:buFont typeface="+mj-lt"/>
              <a:buAutoNum type="arabicPeriod"/>
            </a:pPr>
            <a:r>
              <a:rPr lang="en-US" sz="2000" dirty="0" smtClean="0"/>
              <a:t>Next </a:t>
            </a:r>
            <a:r>
              <a:rPr lang="en-US" sz="2000" dirty="0"/>
              <a:t>CMSWEEK (in Egypt) is postponed to 2022 </a:t>
            </a:r>
          </a:p>
          <a:p>
            <a:endParaRPr lang="en-US" sz="2000" dirty="0" smtClean="0"/>
          </a:p>
          <a:p>
            <a:pPr marL="342900" indent="-342900">
              <a:buFont typeface="Wingdings" charset="2"/>
              <a:buChar char="Ø"/>
            </a:pPr>
            <a:r>
              <a:rPr lang="en-US" sz="2000" dirty="0" smtClean="0">
                <a:solidFill>
                  <a:srgbClr val="FF0000"/>
                </a:solidFill>
              </a:rPr>
              <a:t>New </a:t>
            </a:r>
            <a:r>
              <a:rPr lang="en-US" sz="2000" dirty="0" smtClean="0"/>
              <a:t>institutes applying </a:t>
            </a:r>
            <a:r>
              <a:rPr lang="en-US" sz="2000" dirty="0"/>
              <a:t>for CMS </a:t>
            </a:r>
            <a:r>
              <a:rPr lang="en-US" sz="2000" dirty="0" smtClean="0"/>
              <a:t>membership: </a:t>
            </a:r>
          </a:p>
          <a:p>
            <a:pPr marL="457200" indent="-457200">
              <a:buFont typeface="+mj-lt"/>
              <a:buAutoNum type="arabicPeriod"/>
            </a:pPr>
            <a:r>
              <a:rPr lang="en-US" sz="2000" dirty="0" smtClean="0"/>
              <a:t>Presentation from  OMEGA</a:t>
            </a:r>
            <a:r>
              <a:rPr lang="en-US" sz="2000" dirty="0"/>
              <a:t>, CNRS/IN2P3 Micro-Electronics Design </a:t>
            </a:r>
            <a:r>
              <a:rPr lang="en-US" sz="2000" dirty="0" smtClean="0"/>
              <a:t>Laboratory done at CB (vote will be online). </a:t>
            </a:r>
            <a:r>
              <a:rPr lang="en-US" sz="2000" dirty="0" smtClean="0"/>
              <a:t> </a:t>
            </a:r>
          </a:p>
          <a:p>
            <a:pPr marL="457200" indent="-457200">
              <a:buFont typeface="+mj-lt"/>
              <a:buAutoNum type="arabicPeriod"/>
            </a:pPr>
            <a:endParaRPr lang="en-US" sz="2000" dirty="0"/>
          </a:p>
          <a:p>
            <a:pPr marL="457200" indent="-457200">
              <a:buFont typeface="+mj-lt"/>
              <a:buAutoNum type="arabicPeriod"/>
            </a:pPr>
            <a:r>
              <a:rPr lang="en-US" sz="2000" dirty="0" smtClean="0"/>
              <a:t>O</a:t>
            </a:r>
            <a:r>
              <a:rPr lang="en-US" sz="2000" dirty="0" smtClean="0"/>
              <a:t>nline vote last week overwhelming </a:t>
            </a:r>
            <a:r>
              <a:rPr lang="en-US" sz="2000" dirty="0"/>
              <a:t>in favor of </a:t>
            </a:r>
            <a:r>
              <a:rPr lang="en-US" sz="2000" b="1" dirty="0" err="1">
                <a:solidFill>
                  <a:srgbClr val="FF0000"/>
                </a:solidFill>
              </a:rPr>
              <a:t>Cranfield</a:t>
            </a:r>
            <a:r>
              <a:rPr lang="en-US" sz="2000" b="1" dirty="0">
                <a:solidFill>
                  <a:srgbClr val="FF0000"/>
                </a:solidFill>
              </a:rPr>
              <a:t> University's admission to CMS </a:t>
            </a:r>
            <a:r>
              <a:rPr lang="en-US" sz="2000" dirty="0"/>
              <a:t>as an Associated Member</a:t>
            </a:r>
            <a:r>
              <a:rPr lang="en-US" sz="2000" dirty="0" smtClean="0"/>
              <a:t>.</a:t>
            </a:r>
            <a:endParaRPr lang="en-US" sz="2000" dirty="0"/>
          </a:p>
          <a:p>
            <a:r>
              <a:rPr lang="en-US" sz="1600" dirty="0"/>
              <a:t>The results of the vote </a:t>
            </a:r>
            <a:r>
              <a:rPr lang="en-US" sz="1600" dirty="0" smtClean="0"/>
              <a:t>are: </a:t>
            </a:r>
            <a:endParaRPr lang="en-US" sz="1600" dirty="0"/>
          </a:p>
          <a:p>
            <a:r>
              <a:rPr lang="en-US" sz="1600" dirty="0"/>
              <a:t>Votes cast: 103</a:t>
            </a:r>
          </a:p>
          <a:p>
            <a:r>
              <a:rPr lang="en-US" sz="1600" dirty="0"/>
              <a:t>Yes: 98</a:t>
            </a:r>
          </a:p>
          <a:p>
            <a:r>
              <a:rPr lang="en-US" sz="1600" dirty="0"/>
              <a:t>No: 3</a:t>
            </a:r>
          </a:p>
          <a:p>
            <a:r>
              <a:rPr lang="en-US" sz="1600" dirty="0"/>
              <a:t>Abstain: </a:t>
            </a:r>
            <a:r>
              <a:rPr lang="en-US" sz="1600" dirty="0" smtClean="0"/>
              <a:t>2s</a:t>
            </a:r>
            <a:endParaRPr lang="en-US" sz="1600" dirty="0"/>
          </a:p>
        </p:txBody>
      </p:sp>
    </p:spTree>
    <p:extLst>
      <p:ext uri="{BB962C8B-B14F-4D97-AF65-F5344CB8AC3E}">
        <p14:creationId xmlns:p14="http://schemas.microsoft.com/office/powerpoint/2010/main" val="4552764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err="1" smtClean="0"/>
              <a:t>Restarting</a:t>
            </a:r>
            <a:r>
              <a:rPr lang="it-IT" dirty="0" smtClean="0"/>
              <a:t>  </a:t>
            </a:r>
            <a:r>
              <a:rPr lang="it-IT" dirty="0" err="1" smtClean="0"/>
              <a:t>activity</a:t>
            </a:r>
            <a:r>
              <a:rPr lang="it-IT" dirty="0" smtClean="0"/>
              <a:t> </a:t>
            </a:r>
            <a:endParaRPr lang="it-IT" dirty="0"/>
          </a:p>
        </p:txBody>
      </p:sp>
      <p:sp>
        <p:nvSpPr>
          <p:cNvPr id="3" name="Slide Number Placeholder 2"/>
          <p:cNvSpPr>
            <a:spLocks noGrp="1"/>
          </p:cNvSpPr>
          <p:nvPr>
            <p:ph type="sldNum" sz="quarter" idx="12"/>
          </p:nvPr>
        </p:nvSpPr>
        <p:spPr/>
        <p:txBody>
          <a:bodyPr/>
          <a:lstStyle/>
          <a:p>
            <a:fld id="{8C33B02A-0B46-4351-B41F-3D654171EEA0}" type="slidenum">
              <a:rPr lang="en-US" smtClean="0"/>
              <a:pPr/>
              <a:t>9</a:t>
            </a:fld>
            <a:endParaRPr lang="en-US"/>
          </a:p>
        </p:txBody>
      </p:sp>
      <p:sp>
        <p:nvSpPr>
          <p:cNvPr id="4" name="Rectangle 3"/>
          <p:cNvSpPr/>
          <p:nvPr/>
        </p:nvSpPr>
        <p:spPr>
          <a:xfrm>
            <a:off x="395536" y="1484784"/>
            <a:ext cx="8352928" cy="4832093"/>
          </a:xfrm>
          <a:prstGeom prst="rect">
            <a:avLst/>
          </a:prstGeom>
        </p:spPr>
        <p:txBody>
          <a:bodyPr wrap="square">
            <a:spAutoFit/>
          </a:bodyPr>
          <a:lstStyle/>
          <a:p>
            <a:pPr marL="342900" indent="-342900">
              <a:buFont typeface="Wingdings" charset="2"/>
              <a:buChar char="Ø"/>
            </a:pPr>
            <a:r>
              <a:rPr lang="en-AU" sz="2000" dirty="0" smtClean="0"/>
              <a:t>Our INFN director created a working group for the re-starting of activity. Actions:  </a:t>
            </a:r>
          </a:p>
          <a:p>
            <a:pPr marL="800100" lvl="1" indent="-342900">
              <a:buFont typeface="Wingdings" charset="2"/>
              <a:buChar char="Ø"/>
            </a:pPr>
            <a:r>
              <a:rPr lang="en-AU" sz="2000" dirty="0" smtClean="0">
                <a:solidFill>
                  <a:srgbClr val="FF0000"/>
                </a:solidFill>
              </a:rPr>
              <a:t>Start planning the re-starting of activity on the following bases:</a:t>
            </a:r>
          </a:p>
          <a:p>
            <a:pPr marL="1200150" lvl="2" indent="-285750">
              <a:buFont typeface="Wingdings" charset="2"/>
              <a:buChar char="Ø"/>
            </a:pPr>
            <a:r>
              <a:rPr lang="en-AU" dirty="0" smtClean="0"/>
              <a:t>Access to Offices and laboratories alone or in VERY small team </a:t>
            </a:r>
          </a:p>
          <a:p>
            <a:pPr marL="1200150" lvl="2" indent="-285750">
              <a:buFont typeface="Wingdings" charset="2"/>
              <a:buChar char="Ø"/>
            </a:pPr>
            <a:r>
              <a:rPr lang="en-AU" dirty="0" smtClean="0"/>
              <a:t>Reduce moving to workers not residence in Bari </a:t>
            </a:r>
          </a:p>
          <a:p>
            <a:pPr marL="1200150" lvl="2" indent="-285750">
              <a:buFont typeface="Wingdings" charset="2"/>
              <a:buChar char="Ø"/>
            </a:pPr>
            <a:r>
              <a:rPr lang="en-AU" dirty="0" smtClean="0"/>
              <a:t>Reduce the incoming of international students and colleagues.  </a:t>
            </a:r>
          </a:p>
          <a:p>
            <a:pPr marL="1200150" lvl="2" indent="-285750">
              <a:buFont typeface="Wingdings" charset="2"/>
              <a:buChar char="Ø"/>
            </a:pPr>
            <a:r>
              <a:rPr lang="en-AU" b="1" dirty="0">
                <a:solidFill>
                  <a:srgbClr val="FF0000"/>
                </a:solidFill>
              </a:rPr>
              <a:t>D</a:t>
            </a:r>
            <a:r>
              <a:rPr lang="en-AU" b="1" dirty="0" smtClean="0">
                <a:solidFill>
                  <a:srgbClr val="FF0000"/>
                </a:solidFill>
              </a:rPr>
              <a:t>ocument  to be filled for CMS (before Monday):  </a:t>
            </a:r>
            <a:r>
              <a:rPr lang="en-AU" dirty="0" smtClean="0">
                <a:hlinkClick r:id="rId2"/>
              </a:rPr>
              <a:t>https</a:t>
            </a:r>
            <a:r>
              <a:rPr lang="en-AU" dirty="0">
                <a:hlinkClick r:id="rId2"/>
              </a:rPr>
              <a:t>://docs.google.com/document/d/1fNfPhuzIDtX61YyKQiUH6uEs3AskcFXqtsz-4rC5H4Q/</a:t>
            </a:r>
            <a:r>
              <a:rPr lang="en-AU" dirty="0" smtClean="0">
                <a:hlinkClick r:id="rId2"/>
              </a:rPr>
              <a:t>edit</a:t>
            </a:r>
            <a:r>
              <a:rPr lang="en-AU" dirty="0" smtClean="0"/>
              <a:t> </a:t>
            </a:r>
          </a:p>
          <a:p>
            <a:pPr marL="742950" lvl="1" indent="-285750">
              <a:buFont typeface="Wingdings" charset="2"/>
              <a:buChar char="Ø"/>
            </a:pPr>
            <a:r>
              <a:rPr lang="en-AU" sz="2000" dirty="0" smtClean="0">
                <a:solidFill>
                  <a:srgbClr val="FF0000"/>
                </a:solidFill>
              </a:rPr>
              <a:t>INFN Meeting is planned for April 27, 11.30 </a:t>
            </a:r>
          </a:p>
          <a:p>
            <a:pPr marL="742950" lvl="1" indent="-285750">
              <a:buFont typeface="Wingdings" charset="2"/>
              <a:buChar char="Ø"/>
            </a:pPr>
            <a:endParaRPr lang="en-AU" sz="2000" dirty="0" smtClean="0">
              <a:solidFill>
                <a:srgbClr val="FF0000"/>
              </a:solidFill>
            </a:endParaRPr>
          </a:p>
          <a:p>
            <a:pPr marL="438150" lvl="1" indent="-342900">
              <a:buFont typeface="Wingdings" charset="2"/>
              <a:buChar char="Ø"/>
            </a:pPr>
            <a:r>
              <a:rPr lang="en-AU" sz="2000" dirty="0" smtClean="0"/>
              <a:t>Similar </a:t>
            </a:r>
            <a:r>
              <a:rPr lang="en-AU" sz="2000" dirty="0" smtClean="0">
                <a:solidFill>
                  <a:srgbClr val="000000"/>
                </a:solidFill>
              </a:rPr>
              <a:t>policy will be followed by MIUR (Alexis</a:t>
            </a:r>
            <a:r>
              <a:rPr lang="en-AU" sz="2000" dirty="0" smtClean="0">
                <a:solidFill>
                  <a:srgbClr val="000000"/>
                </a:solidFill>
              </a:rPr>
              <a:t>’s email):</a:t>
            </a:r>
          </a:p>
          <a:p>
            <a:pPr marL="895350" lvl="2" indent="-342900">
              <a:buFont typeface="Wingdings" charset="2"/>
              <a:buChar char="Ø"/>
            </a:pPr>
            <a:r>
              <a:rPr lang="en-AU" sz="2000" dirty="0" smtClean="0">
                <a:solidFill>
                  <a:srgbClr val="000000"/>
                </a:solidFill>
              </a:rPr>
              <a:t>Phase 2: May-August </a:t>
            </a:r>
          </a:p>
          <a:p>
            <a:pPr marL="895350" lvl="2" indent="-342900">
              <a:buFont typeface="Wingdings" charset="2"/>
              <a:buChar char="Ø"/>
            </a:pPr>
            <a:r>
              <a:rPr lang="en-AU" sz="2000" dirty="0" smtClean="0">
                <a:solidFill>
                  <a:srgbClr val="000000"/>
                </a:solidFill>
              </a:rPr>
              <a:t>Phase 3:  Sept – Jan 2021!! </a:t>
            </a:r>
            <a:endParaRPr lang="en-AU" sz="2000" dirty="0" smtClean="0">
              <a:solidFill>
                <a:srgbClr val="000000"/>
              </a:solidFill>
            </a:endParaRPr>
          </a:p>
          <a:p>
            <a:endParaRPr lang="en-AU" sz="2000" dirty="0"/>
          </a:p>
        </p:txBody>
      </p:sp>
    </p:spTree>
    <p:extLst>
      <p:ext uri="{BB962C8B-B14F-4D97-AF65-F5344CB8AC3E}">
        <p14:creationId xmlns:p14="http://schemas.microsoft.com/office/powerpoint/2010/main" val="287102188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solidFill>
          <a:srgbClr val="FFFFFF"/>
        </a:solidFill>
        <a:ln>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136973</TotalTime>
  <Words>639</Words>
  <Application>Microsoft Macintosh PowerPoint</Application>
  <PresentationFormat>On-screen Show (4:3)</PresentationFormat>
  <Paragraphs>110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Breeze</vt:lpstr>
      <vt:lpstr>CMS – Bari  4th meeting…with COVID-19  G. Pugliese 17 aprile 2020 </vt:lpstr>
      <vt:lpstr>CMS TC – Covid-19 team </vt:lpstr>
      <vt:lpstr>Founds 2020 (1)</vt:lpstr>
      <vt:lpstr>Voli Alitalia cancellati/annullati</vt:lpstr>
      <vt:lpstr>Founds 2020 (2)</vt:lpstr>
      <vt:lpstr>Bari Paper review </vt:lpstr>
      <vt:lpstr>NEWS from last CB </vt:lpstr>
      <vt:lpstr>NEWS from last CB </vt:lpstr>
      <vt:lpstr>Restarting  activity </vt:lpstr>
      <vt:lpstr>Paper Authorship </vt:lpstr>
      <vt:lpstr>SPARES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 Windows</dc:creator>
  <cp:lastModifiedBy>Gabriella Pugliese</cp:lastModifiedBy>
  <cp:revision>2054</cp:revision>
  <cp:lastPrinted>2019-08-15T07:44:29Z</cp:lastPrinted>
  <dcterms:created xsi:type="dcterms:W3CDTF">2009-03-14T08:38:23Z</dcterms:created>
  <dcterms:modified xsi:type="dcterms:W3CDTF">2020-04-17T10:20:03Z</dcterms:modified>
</cp:coreProperties>
</file>