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0" r:id="rId5"/>
    <p:sldId id="273" r:id="rId6"/>
    <p:sldId id="266" r:id="rId7"/>
    <p:sldId id="274" r:id="rId8"/>
    <p:sldId id="268" r:id="rId9"/>
    <p:sldId id="258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71366" y="548680"/>
            <a:ext cx="6395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00FF"/>
                </a:solidFill>
              </a:rPr>
              <a:t>Assemblea Telematica dei Rappresentanti</a:t>
            </a:r>
          </a:p>
          <a:p>
            <a:pPr algn="ctr"/>
            <a:r>
              <a:rPr lang="it-IT" sz="2800" b="1" dirty="0">
                <a:solidFill>
                  <a:srgbClr val="0000FF"/>
                </a:solidFill>
              </a:rPr>
              <a:t>dei Ricercatori e dei Tecnologi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47864" y="155679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 aprile 2020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2060848"/>
            <a:ext cx="6335324" cy="4278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endParaRPr lang="it-I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Emergenza Covid-19: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l’INFN lavora da casa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L’INFN resta attivo: acquisti, contratti….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L’INFN dà una mano: dati dell’epidemia, ricerche dedicate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Iniziative di Formazione a distanza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Benessere e coesione del personale a casa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Questioni aperte: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Stabilizzazioni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Conciliazione Anzianità pregressa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salario accessorio e prospettive contrattuali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Valutazione della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Regolamento RUP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PTA</a:t>
            </a:r>
            <a:endParaRPr lang="it-IT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VQR				</a:t>
            </a:r>
          </a:p>
        </p:txBody>
      </p:sp>
    </p:spTree>
    <p:extLst>
      <p:ext uri="{BB962C8B-B14F-4D97-AF65-F5344CB8AC3E}">
        <p14:creationId xmlns:p14="http://schemas.microsoft.com/office/powerpoint/2010/main" val="305347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11FE25-D70E-49EA-A088-28230F7F3E5D}"/>
              </a:ext>
            </a:extLst>
          </p:cNvPr>
          <p:cNvSpPr txBox="1"/>
          <p:nvPr/>
        </p:nvSpPr>
        <p:spPr>
          <a:xfrm>
            <a:off x="2843808" y="476672"/>
            <a:ext cx="395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L’INFN e l’emergenza Covid-19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0C3F2F-DFF3-48A0-90C0-EC507E2EE619}"/>
              </a:ext>
            </a:extLst>
          </p:cNvPr>
          <p:cNvSpPr txBox="1"/>
          <p:nvPr/>
        </p:nvSpPr>
        <p:spPr>
          <a:xfrm>
            <a:off x="395536" y="1052736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Costituita unità di crisi:  </a:t>
            </a:r>
          </a:p>
          <a:p>
            <a:endParaRPr lang="it-IT" dirty="0"/>
          </a:p>
          <a:p>
            <a:pPr lvl="1"/>
            <a:r>
              <a:rPr lang="it-IT" u="sng" dirty="0" err="1"/>
              <a:t>M.Dalla</a:t>
            </a:r>
            <a:r>
              <a:rPr lang="it-IT" u="sng" dirty="0"/>
              <a:t> Vecchia</a:t>
            </a:r>
            <a:r>
              <a:rPr lang="it-IT" dirty="0"/>
              <a:t>, </a:t>
            </a:r>
            <a:r>
              <a:rPr lang="it-IT" dirty="0" err="1"/>
              <a:t>R.Carletti</a:t>
            </a:r>
            <a:r>
              <a:rPr lang="it-IT" dirty="0"/>
              <a:t>, </a:t>
            </a:r>
            <a:r>
              <a:rPr lang="it-IT" dirty="0" err="1"/>
              <a:t>P.Campana</a:t>
            </a:r>
            <a:r>
              <a:rPr lang="it-IT" dirty="0"/>
              <a:t>, </a:t>
            </a:r>
            <a:r>
              <a:rPr lang="it-IT" dirty="0" err="1"/>
              <a:t>E.Ronconi</a:t>
            </a:r>
            <a:r>
              <a:rPr lang="it-IT" dirty="0"/>
              <a:t>, </a:t>
            </a:r>
            <a:r>
              <a:rPr lang="it-IT" dirty="0" err="1"/>
              <a:t>D.Pedrini</a:t>
            </a:r>
            <a:r>
              <a:rPr lang="it-IT" dirty="0"/>
              <a:t>, </a:t>
            </a:r>
            <a:r>
              <a:rPr lang="it-IT" dirty="0" err="1"/>
              <a:t>A.tricomi</a:t>
            </a:r>
            <a:r>
              <a:rPr lang="it-IT" dirty="0"/>
              <a:t>, </a:t>
            </a:r>
            <a:r>
              <a:rPr lang="it-IT" dirty="0" err="1"/>
              <a:t>A.Varaschin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>
                <a:solidFill>
                  <a:srgbClr val="0000FF"/>
                </a:solidFill>
              </a:rPr>
              <a:t>Personale al 95% lavora da casa </a:t>
            </a:r>
            <a:r>
              <a:rPr lang="it-IT" dirty="0"/>
              <a:t>con attività fuori sede (I-III) o lavoro agile (IV-VIII)</a:t>
            </a:r>
          </a:p>
          <a:p>
            <a:r>
              <a:rPr lang="it-IT" dirty="0"/>
              <a:t>Le ferie residue maturate prima del 2018 vanno utilizzate adesso.</a:t>
            </a:r>
          </a:p>
          <a:p>
            <a:endParaRPr lang="it-IT" dirty="0"/>
          </a:p>
          <a:p>
            <a:pPr lvl="1"/>
            <a:r>
              <a:rPr lang="it-IT" dirty="0"/>
              <a:t>Anche se nell’INFN è una modalità in parte già usata, si tratta comunque del più grande esperimento collettivo di lavoro remoto, con molte incognite.</a:t>
            </a:r>
          </a:p>
          <a:p>
            <a:pPr lvl="1"/>
            <a:r>
              <a:rPr lang="it-IT" dirty="0"/>
              <a:t>Considerando che la forza dell’Ente è da sempre la sua coesione, questa modalità presente potenziali insidie.</a:t>
            </a:r>
          </a:p>
          <a:p>
            <a:pPr lvl="1"/>
            <a:endParaRPr lang="it-IT" dirty="0"/>
          </a:p>
          <a:p>
            <a:endParaRPr lang="it-IT" dirty="0"/>
          </a:p>
          <a:p>
            <a:r>
              <a:rPr lang="it-IT" b="1" dirty="0">
                <a:solidFill>
                  <a:srgbClr val="0000FF"/>
                </a:solidFill>
              </a:rPr>
              <a:t>Strutture ove possibile aperte con i soli servizi essenziali</a:t>
            </a:r>
            <a:r>
              <a:rPr lang="it-IT" dirty="0"/>
              <a:t>. </a:t>
            </a:r>
          </a:p>
          <a:p>
            <a:pPr lvl="1"/>
            <a:r>
              <a:rPr lang="it-IT" dirty="0"/>
              <a:t>Direttori individuano i servizi coinvolti. Personale addetto passa in sede a turno. </a:t>
            </a:r>
          </a:p>
          <a:p>
            <a:pPr lvl="1"/>
            <a:r>
              <a:rPr lang="it-IT" dirty="0"/>
              <a:t>Problematiche di sicurezza e DPI</a:t>
            </a:r>
          </a:p>
        </p:txBody>
      </p:sp>
    </p:spTree>
    <p:extLst>
      <p:ext uri="{BB962C8B-B14F-4D97-AF65-F5344CB8AC3E}">
        <p14:creationId xmlns:p14="http://schemas.microsoft.com/office/powerpoint/2010/main" val="148597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0A14FC-C55C-468C-AF67-E7C456058054}"/>
              </a:ext>
            </a:extLst>
          </p:cNvPr>
          <p:cNvSpPr txBox="1"/>
          <p:nvPr/>
        </p:nvSpPr>
        <p:spPr>
          <a:xfrm>
            <a:off x="755576" y="76470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</a:rPr>
              <a:t>Acquisti: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Amministrazioni attive in smart </a:t>
            </a:r>
            <a:r>
              <a:rPr lang="it-IT" sz="2000" dirty="0" err="1"/>
              <a:t>working</a:t>
            </a:r>
            <a:r>
              <a:rPr lang="it-IT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Dematerializzazione completa delle procedure (anche se in alcuni casi con consegna successiva degli originali) e delle firme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Pagamento fatture garantito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Sospensione termini procedure gara (da decreto cura-Italia) solo per le parti che coinvolgono le imprese.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Essenziale continuare a fare ordini per dare supporto all’economia del paese.</a:t>
            </a:r>
          </a:p>
          <a:p>
            <a:endParaRPr lang="it-IT" sz="2000" dirty="0"/>
          </a:p>
          <a:p>
            <a:r>
              <a:rPr lang="it-IT" sz="2000" b="1" dirty="0">
                <a:solidFill>
                  <a:srgbClr val="0000FF"/>
                </a:solidFill>
              </a:rPr>
              <a:t>Contratti: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Prese di servizio possibili, a discrezione dei direttori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Bandi assegno di ricerca in corso faranno colloquio telematico. Futuri bandi senza colloquio.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Concorsi che prevedono scritti o orali sospesi dalla legge fino a  giugno</a:t>
            </a:r>
          </a:p>
        </p:txBody>
      </p:sp>
    </p:spTree>
    <p:extLst>
      <p:ext uri="{BB962C8B-B14F-4D97-AF65-F5344CB8AC3E}">
        <p14:creationId xmlns:p14="http://schemas.microsoft.com/office/powerpoint/2010/main" val="19024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A62AE59-E107-4460-B4BA-74F33201E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83059"/>
            <a:ext cx="6608816" cy="607494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2A3F19-07A7-4F14-A9CA-DFEBA8027E34}"/>
              </a:ext>
            </a:extLst>
          </p:cNvPr>
          <p:cNvSpPr txBox="1"/>
          <p:nvPr/>
        </p:nvSpPr>
        <p:spPr>
          <a:xfrm>
            <a:off x="3059832" y="188640"/>
            <a:ext cx="2449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u="sng" dirty="0"/>
              <a:t>http://covid19.infn.it</a:t>
            </a:r>
          </a:p>
        </p:txBody>
      </p:sp>
    </p:spTree>
    <p:extLst>
      <p:ext uri="{BB962C8B-B14F-4D97-AF65-F5344CB8AC3E}">
        <p14:creationId xmlns:p14="http://schemas.microsoft.com/office/powerpoint/2010/main" val="332541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F00001-ED37-4DA5-B276-2427AA2B2C34}"/>
              </a:ext>
            </a:extLst>
          </p:cNvPr>
          <p:cNvSpPr txBox="1"/>
          <p:nvPr/>
        </p:nvSpPr>
        <p:spPr>
          <a:xfrm>
            <a:off x="1869016" y="476672"/>
            <a:ext cx="6108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</a:rPr>
              <a:t>Censimento attività di ricerca/supporto contro Covid-19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335BD0-DE67-4090-9E09-DB1D7F3B3588}"/>
              </a:ext>
            </a:extLst>
          </p:cNvPr>
          <p:cNvSpPr txBox="1"/>
          <p:nvPr/>
        </p:nvSpPr>
        <p:spPr>
          <a:xfrm>
            <a:off x="1187624" y="1916832"/>
            <a:ext cx="64309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Iniziativa lanciata dal MUR</a:t>
            </a:r>
          </a:p>
          <a:p>
            <a:endParaRPr lang="it-IT" dirty="0"/>
          </a:p>
          <a:p>
            <a:r>
              <a:rPr lang="it-IT" dirty="0"/>
              <a:t>INFN presente con 18 diverse iniziative di vario tipo</a:t>
            </a:r>
          </a:p>
          <a:p>
            <a:endParaRPr lang="it-IT" dirty="0"/>
          </a:p>
          <a:p>
            <a:r>
              <a:rPr lang="it-IT" dirty="0"/>
              <a:t>Alcune con visibilità mediatica: ventilatori, screening, computing…..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411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4754C6-C27C-4D2E-B9A5-11EF90F364EF}"/>
              </a:ext>
            </a:extLst>
          </p:cNvPr>
          <p:cNvSpPr txBox="1"/>
          <p:nvPr/>
        </p:nvSpPr>
        <p:spPr>
          <a:xfrm>
            <a:off x="3491880" y="188640"/>
            <a:ext cx="2268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</a:rPr>
              <a:t>Anzianità pregressa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BB8B2B-E452-48F7-B583-B4EF77590781}"/>
              </a:ext>
            </a:extLst>
          </p:cNvPr>
          <p:cNvSpPr txBox="1"/>
          <p:nvPr/>
        </p:nvSpPr>
        <p:spPr>
          <a:xfrm>
            <a:off x="251521" y="836712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Bando scaduto ieri, 2 aprile.  Domande inizialmente a mano, poi via PEC.</a:t>
            </a:r>
            <a:endParaRPr lang="it-IT" dirty="0">
              <a:solidFill>
                <a:srgbClr val="0033CC"/>
              </a:solidFill>
            </a:endParaRPr>
          </a:p>
          <a:p>
            <a:r>
              <a:rPr lang="it-IT" dirty="0">
                <a:solidFill>
                  <a:srgbClr val="0033CC"/>
                </a:solidFill>
              </a:rPr>
              <a:t>Ora la palla passa alla direzione del personale. </a:t>
            </a:r>
            <a:endParaRPr lang="it-IT" dirty="0"/>
          </a:p>
          <a:p>
            <a:r>
              <a:rPr lang="it-IT" dirty="0"/>
              <a:t>Servirà successivamente delegare i pochi rappresentanti per sottoscrivere la conciliazione presso l’ispettorato del lavoro. Le deleghe andranno depositate presso gli Ispettorati locali, cercheremo di organizzare la cosa.</a:t>
            </a:r>
          </a:p>
          <a:p>
            <a:endParaRPr lang="it-IT" dirty="0">
              <a:solidFill>
                <a:srgbClr val="0033CC"/>
              </a:solidFill>
            </a:endParaRPr>
          </a:p>
          <a:p>
            <a:r>
              <a:rPr lang="it-IT" dirty="0">
                <a:solidFill>
                  <a:srgbClr val="0033CC"/>
                </a:solidFill>
              </a:rPr>
              <a:t>Purtroppo restano fuori dalla conciliazione varie tipologie di assunti con anzianità. </a:t>
            </a:r>
            <a:r>
              <a:rPr lang="it-IT" dirty="0"/>
              <a:t>Il </a:t>
            </a:r>
            <a:r>
              <a:rPr lang="it-IT" dirty="0" err="1"/>
              <a:t>GdL</a:t>
            </a:r>
            <a:r>
              <a:rPr lang="it-IT" dirty="0"/>
              <a:t> dedicato aveva lanciato un sondaggio che abbiamo fermato per non interferire con la conciliazione, ma che </a:t>
            </a:r>
            <a:r>
              <a:rPr lang="it-IT" dirty="0" err="1"/>
              <a:t>èp</a:t>
            </a:r>
            <a:r>
              <a:rPr lang="it-IT" dirty="0"/>
              <a:t> tempo di rilanciare: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4CD871-24F2-4C64-9F8E-64E63469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21" y="3392998"/>
            <a:ext cx="8482149" cy="34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D19458-B24C-4055-92F3-2B3AF4CBCB5B}"/>
              </a:ext>
            </a:extLst>
          </p:cNvPr>
          <p:cNvSpPr txBox="1"/>
          <p:nvPr/>
        </p:nvSpPr>
        <p:spPr>
          <a:xfrm>
            <a:off x="2771800" y="332656"/>
            <a:ext cx="3800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</a:rPr>
              <a:t>Aggiornamenti trattative sindacali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95E739-24D8-42EF-A174-3617887CD113}"/>
              </a:ext>
            </a:extLst>
          </p:cNvPr>
          <p:cNvSpPr txBox="1"/>
          <p:nvPr/>
        </p:nvSpPr>
        <p:spPr>
          <a:xfrm>
            <a:off x="395536" y="767086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Risolto problema progressioni personale </a:t>
            </a:r>
            <a:r>
              <a:rPr lang="it-IT" dirty="0" err="1">
                <a:solidFill>
                  <a:srgbClr val="FF0000"/>
                </a:solidFill>
              </a:rPr>
              <a:t>Tenico</a:t>
            </a:r>
            <a:r>
              <a:rPr lang="it-IT" dirty="0">
                <a:solidFill>
                  <a:srgbClr val="FF0000"/>
                </a:solidFill>
              </a:rPr>
              <a:t> amministrativo!</a:t>
            </a:r>
          </a:p>
          <a:p>
            <a:r>
              <a:rPr lang="it-IT" dirty="0"/>
              <a:t>Con interpretazione estensiva delle norme sull’art.90 del contratto, costituito fondo </a:t>
            </a:r>
            <a:r>
              <a:rPr lang="it-IT" dirty="0" err="1"/>
              <a:t>suffficiente</a:t>
            </a:r>
            <a:r>
              <a:rPr lang="it-IT" dirty="0"/>
              <a:t> per tutti gli aventi diritto.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Problema sul salario accessorio 2017 per livelli I-III. </a:t>
            </a:r>
          </a:p>
          <a:p>
            <a:r>
              <a:rPr lang="it-IT" dirty="0"/>
              <a:t>fondo 600 </a:t>
            </a:r>
            <a:r>
              <a:rPr lang="it-IT" dirty="0" err="1"/>
              <a:t>keuro</a:t>
            </a:r>
            <a:r>
              <a:rPr lang="it-IT" dirty="0"/>
              <a:t> come «indennità di valorizzazione e trasferimento della conoscenza»</a:t>
            </a:r>
          </a:p>
          <a:p>
            <a:r>
              <a:rPr lang="it-IT" dirty="0"/>
              <a:t>I revisori chiedono che non sia distribuito a pioggia. Serve un criterio il più possibile inclusivo.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Disciplinare RUP:</a:t>
            </a:r>
          </a:p>
          <a:p>
            <a:r>
              <a:rPr lang="it-IT" dirty="0"/>
              <a:t>Sarà approvato al CD di aprile. Riguarda principalmente i RUP per acquisti &gt;40 </a:t>
            </a:r>
            <a:r>
              <a:rPr lang="it-IT" dirty="0" err="1"/>
              <a:t>keuro</a:t>
            </a:r>
            <a:r>
              <a:rPr lang="it-IT" dirty="0"/>
              <a:t>.</a:t>
            </a:r>
          </a:p>
          <a:p>
            <a:r>
              <a:rPr lang="it-IT" dirty="0"/>
              <a:t>Definite indennità, limite massimo a 20 </a:t>
            </a:r>
            <a:r>
              <a:rPr lang="it-IT" dirty="0" err="1"/>
              <a:t>keuro</a:t>
            </a:r>
            <a:r>
              <a:rPr lang="it-IT" dirty="0"/>
              <a:t> annui.  I fondi avanzai potranno essere distribuiti sul salario accessorio con un qualche criterio di proporzionalità RT/TA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Stabilizzazioni</a:t>
            </a:r>
          </a:p>
          <a:p>
            <a:r>
              <a:rPr lang="it-IT" dirty="0"/>
              <a:t>Nuovo bando prorogato fino al 31 marzo. Domande via PEC.</a:t>
            </a:r>
          </a:p>
          <a:p>
            <a:r>
              <a:rPr lang="it-IT" dirty="0"/>
              <a:t>Aspettiamo conteggi delle domande.</a:t>
            </a:r>
          </a:p>
        </p:txBody>
      </p:sp>
    </p:spTree>
    <p:extLst>
      <p:ext uri="{BB962C8B-B14F-4D97-AF65-F5344CB8AC3E}">
        <p14:creationId xmlns:p14="http://schemas.microsoft.com/office/powerpoint/2010/main" val="349251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5A2A07-770C-473E-B825-7C1312B544E8}"/>
              </a:ext>
            </a:extLst>
          </p:cNvPr>
          <p:cNvSpPr txBox="1"/>
          <p:nvPr/>
        </p:nvSpPr>
        <p:spPr>
          <a:xfrm>
            <a:off x="2388424" y="188640"/>
            <a:ext cx="441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33CC"/>
                </a:solidFill>
              </a:rPr>
              <a:t>Valutazione della «Performance»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EAE9C9-D5A3-4F61-B404-12619EBD92B6}"/>
              </a:ext>
            </a:extLst>
          </p:cNvPr>
          <p:cNvSpPr txBox="1"/>
          <p:nvPr/>
        </p:nvSpPr>
        <p:spPr>
          <a:xfrm>
            <a:off x="275856" y="1196752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legge impone di legare parte del salario accessorio alla «performance», sia delle strutture operative che individuali.</a:t>
            </a:r>
          </a:p>
          <a:p>
            <a:endParaRPr lang="it-IT" dirty="0"/>
          </a:p>
          <a:p>
            <a:r>
              <a:rPr lang="it-IT" dirty="0"/>
              <a:t>Fino ad oggi abbiamo rimandato il problema….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Nuovo «Piano di Misurazione della Performance» sarà approvato al CD di febbraio e prevede la definizione «concordata» di obiettivi per i responsabili di servizi/uffici etc.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u="sng" dirty="0"/>
              <a:t>Riguarda anche liv. I-III che hanno responsabilità.</a:t>
            </a:r>
          </a:p>
          <a:p>
            <a:endParaRPr lang="it-IT" dirty="0"/>
          </a:p>
          <a:p>
            <a:r>
              <a:rPr lang="it-IT" dirty="0"/>
              <a:t>In futuro la valutazione individuale andrà estesa anche a chi non ha responsabilità per i livelli IV-VIII.  Per i livelli I-III la legge prevede che l’ANVUR pubblichi delle linee guida per la valutazione della performance, ma la cosa non è ancora avvenuta.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Nei prossimi mesi sarà avviata una campagna di informazione capillare per affrontare insieme questo cambiamento.</a:t>
            </a:r>
          </a:p>
        </p:txBody>
      </p:sp>
    </p:spTree>
    <p:extLst>
      <p:ext uri="{BB962C8B-B14F-4D97-AF65-F5344CB8AC3E}">
        <p14:creationId xmlns:p14="http://schemas.microsoft.com/office/powerpoint/2010/main" val="372396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83857" y="260648"/>
            <a:ext cx="2856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VQR3:  2015-2019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4012029"/>
            <a:ext cx="8820472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Impatto potenzialmente molto rilevante sul finanziamento e le risorse assegnate all’Ente</a:t>
            </a:r>
          </a:p>
          <a:p>
            <a:endParaRPr lang="it-IT" b="1" dirty="0"/>
          </a:p>
          <a:p>
            <a:r>
              <a:rPr lang="it-IT" b="1" dirty="0"/>
              <a:t>Competizione forte con gli altri EPR. Avendo stravinto le precedenti, l’INFN ha molti nemici.</a:t>
            </a:r>
          </a:p>
          <a:p>
            <a:endParaRPr lang="it-IT" b="1" dirty="0"/>
          </a:p>
          <a:p>
            <a:r>
              <a:rPr lang="it-IT" b="1" dirty="0">
                <a:solidFill>
                  <a:srgbClr val="C00000"/>
                </a:solidFill>
              </a:rPr>
              <a:t>Vi sono molte critiche ai metodi di valutazione ANVUR, come pure all’idea stessa di dare risorse diverse a seconda della «bravura» comunque definita.</a:t>
            </a:r>
          </a:p>
          <a:p>
            <a:endParaRPr lang="it-IT" dirty="0"/>
          </a:p>
          <a:p>
            <a:r>
              <a:rPr lang="it-IT" dirty="0"/>
              <a:t>La politica dell’INFN è sempre stata quella di cercare di ottenere il massimo risultato possibile con le regole definite da ANVUR. Questo richiede il contributo di tutti.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DDA759-6F6D-43B1-BE21-B25BC8C53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6413682" cy="30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35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802</Words>
  <Application>Microsoft Office PowerPoint</Application>
  <PresentationFormat>Presentazione su schermo (4:3)</PresentationFormat>
  <Paragraphs>94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Passeri</dc:creator>
  <cp:lastModifiedBy>Antonio Passeri</cp:lastModifiedBy>
  <cp:revision>56</cp:revision>
  <dcterms:created xsi:type="dcterms:W3CDTF">2019-10-09T09:58:19Z</dcterms:created>
  <dcterms:modified xsi:type="dcterms:W3CDTF">2020-04-03T08:13:47Z</dcterms:modified>
</cp:coreProperties>
</file>