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8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14/04/20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3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07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8608" userDrawn="1">
          <p15:clr>
            <a:srgbClr val="FBAE40"/>
          </p15:clr>
        </p15:guide>
        <p15:guide id="3" pos="64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14/04/20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80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8608" userDrawn="1">
          <p15:clr>
            <a:srgbClr val="FBAE40"/>
          </p15:clr>
        </p15:guide>
        <p15:guide id="3" pos="6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5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2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1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14/04/20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14/04/20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8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3776" userDrawn="1">
          <p15:clr>
            <a:srgbClr val="F26B43"/>
          </p15:clr>
        </p15:guide>
        <p15:guide id="7" pos="640" userDrawn="1">
          <p15:clr>
            <a:srgbClr val="F26B43"/>
          </p15:clr>
        </p15:guide>
        <p15:guide id="8" pos="9600" userDrawn="1">
          <p15:clr>
            <a:srgbClr val="F26B43"/>
          </p15:clr>
        </p15:guide>
        <p15:guide id="9" pos="4352" userDrawn="1">
          <p15:clr>
            <a:srgbClr val="F26B43"/>
          </p15:clr>
        </p15:guide>
        <p15:guide id="10" pos="2832" userDrawn="1">
          <p15:clr>
            <a:srgbClr val="F26B43"/>
          </p15:clr>
        </p15:guide>
        <p15:guide id="11" pos="48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  <p15:guide id="13" pos="7200" userDrawn="1">
          <p15:clr>
            <a:srgbClr val="F26B43"/>
          </p15:clr>
        </p15:guide>
        <p15:guide id="14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0" y="1494013"/>
            <a:ext cx="7034362" cy="1208021"/>
          </a:xfrm>
        </p:spPr>
        <p:txBody>
          <a:bodyPr>
            <a:normAutofit/>
          </a:bodyPr>
          <a:lstStyle/>
          <a:p>
            <a:r>
              <a:rPr lang="en-US" sz="6000" dirty="0"/>
              <a:t>Photodiodes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Large, small and new PD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327881"/>
              </p:ext>
            </p:extLst>
          </p:nvPr>
        </p:nvGraphicFramePr>
        <p:xfrm>
          <a:off x="4080095" y="971716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0095" y="971716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0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/>
              <a:t>NEW PD </a:t>
            </a:r>
            <a:r>
              <a:rPr lang="en-US" sz="2400"/>
              <a:t>2 </a:t>
            </a:r>
            <a:r>
              <a:rPr lang="en-US" sz="2400" dirty="0"/>
              <a:t>pieces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/>
              <a:t>No protection</a:t>
            </a:r>
            <a:r>
              <a:rPr lang="en-US" sz="2400"/>
              <a:t>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79" y="1564106"/>
            <a:ext cx="5582651" cy="41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/>
              <a:t>Electrical characterization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Vdep1=103,8</a:t>
            </a:r>
            <a:br>
              <a:rPr lang="en-US" sz="2400" dirty="0"/>
            </a:br>
            <a:r>
              <a:rPr lang="en-US" sz="2400" dirty="0"/>
              <a:t>Vdep2=97,9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Ileak</a:t>
            </a:r>
            <a:r>
              <a:rPr lang="en-US" sz="2400" dirty="0"/>
              <a:t> &lt; 1nA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9" t="-696" r="-99" b="696"/>
          <a:stretch/>
        </p:blipFill>
        <p:spPr>
          <a:xfrm>
            <a:off x="5333020" y="3035924"/>
            <a:ext cx="5079884" cy="3535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 b="36716"/>
          <a:stretch/>
        </p:blipFill>
        <p:spPr>
          <a:xfrm>
            <a:off x="5333021" y="268566"/>
            <a:ext cx="5077581" cy="30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925" y="4523873"/>
            <a:ext cx="6208293" cy="2867411"/>
          </a:xfrm>
        </p:spPr>
        <p:txBody>
          <a:bodyPr/>
          <a:lstStyle/>
          <a:p>
            <a:r>
              <a:rPr lang="en-US" dirty="0" smtClean="0"/>
              <a:t>Very noisy</a:t>
            </a:r>
          </a:p>
          <a:p>
            <a:r>
              <a:rPr lang="en-US" dirty="0" smtClean="0"/>
              <a:t>High amplitude LED signal is only measurable</a:t>
            </a:r>
          </a:p>
          <a:p>
            <a:r>
              <a:rPr lang="en-US" dirty="0" smtClean="0"/>
              <a:t>Strange dependence on bias voltage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Probably bad PD contact with preamp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4" name="Picture 2" descr="https://lh3.googleusercontent.com/ssrHCuM5LOec4Dgxqbag50FXPYLuv1N6HlT7fceVYwgFzCbZbxvAzp8RfSr5AcWPZvfMVvABHQySs0hdZsfHiv8WbvuOBtoy8MNIjO96K4JqG8tveUoxPlWqpHkGzPVwuqTBfVBb7_rGZBiefA0TCAZx0KviJT4IuLkzZ0-LNC0h2030AWidTrnelesAByoaqQAUxfx9KoSaPaV-LfiVXTHluAAL-93aXA-at9ai-yG5l-Nx2LEZv3N0OZO8VRp1043Ao7Oj1Ge3GZE03MJvIHiTJN4aYYn5nILQnr4SpZ_e4P2hc3ObrFi4ITk43kzGWFSpPdu_J0wq0wAwnZoZPcpKiLpvcllR0Qp4Jv_U5l_W56JiJmkr-kBKUOpUKj9oMK0CprESNAlt0g_OY23ybiML4fjKUf4eUO0u68hc8-HKvhOZ97jqb9159SPdF3SnHwzNpBzDlSW_2Hfg3sF2GjU1egL2OFz1dGY_x1rCssbx4tRioec7NHu10dkAlSkmqB7HG5Tt49ZdG8qGMOwA8X1x6wVqb54bA7VSkHVd4Pqc1kczk5LUwfSvGyuTr831YiB9YUMIdhu9iB4bShZg6sRIOQEYpVWBLnQVMS50RwpTJpKEbSMbBDTi6mJR3nhBL-YbfKVAd8XnH8Y0V3B1wY5nanHbL2lZM72dLexUUgKsWnXdaZXkmg=s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06" y="559678"/>
            <a:ext cx="3811841" cy="38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New </a:t>
            </a:r>
            <a:r>
              <a:rPr lang="en-US" sz="2400" dirty="0"/>
              <a:t>PD was mounted on </a:t>
            </a:r>
            <a:r>
              <a:rPr lang="en-US" sz="2400" dirty="0" err="1"/>
              <a:t>CsI</a:t>
            </a:r>
            <a:r>
              <a:rPr lang="en-US" sz="2400" dirty="0"/>
              <a:t> crystal</a:t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 descr="https://lh3.googleusercontent.com/AxiE0GaUMQe2ZSak69YY6PFhX5MOB-gzU_87E6eGG8Mjr37zBolOLfDnORnDmI3KGep594saH2zcInHGbaxq8ksqqgv3fUqOtLAp5ABR3vc_xxnJA01xu3t_cY5uMhCd3L76mmQOvlzRAvEYtuonew4TxqkGXTPmeL4RtbL-xx_gqjrgguHuPdUffQBEf62-0HmoXTQ1l7pwszG2PaHC9iejomuTrni4gij6ureBbFd4s0PjA_AsBtKvQjjVahaoRCuqlNtmC6vJyUixq_YeKHg9oyxygHrCm92x-FPr6QljMOKDaq89rxpa1o7WPxkH8YjT91oi66AJI1rJh6bCMfIqAe0GzpRBLhRO5ZA_6RfCWmSufKTylgXy86yYrBuna3JTGJLI_jcS8yXUs4oVM6PYpcPIUKL1qkBTO6-pW-tYSaFj_urZtvKGi2SAwjzjRiJAMqVFP5v1BCJlw1OPFp-JFU_2EmEr8jJNzwa-xM7Vy1SQSrrgzxa2fDOSNsbgWe8Yn0rdZbXaIcJZ4SfBD9aHhZ2Mb8FEz5BcWU6VqdkF3X_cG3CDA5_6GihWmzuvll-bKOkeLqTZ9YkawOLrwB5jqeuZUndNFahbemW5C3GLrgNs9wlIeQzW012vAv6jBX8wTED7cSM2pXntQBwNPW1YSNa4i_SXuivEDjsZvCtl-yn8uZz3LQ=s94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95" y="1099552"/>
            <a:ext cx="4170613" cy="41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New </a:t>
            </a:r>
            <a:r>
              <a:rPr lang="en-US" sz="2400" dirty="0"/>
              <a:t>PD was mounted on </a:t>
            </a:r>
            <a:r>
              <a:rPr lang="en-US" sz="2400" dirty="0" err="1"/>
              <a:t>CsI</a:t>
            </a:r>
            <a:r>
              <a:rPr lang="en-US" sz="2400" dirty="0"/>
              <a:t> </a:t>
            </a:r>
            <a:r>
              <a:rPr lang="en-US" sz="2400" dirty="0" smtClean="0"/>
              <a:t>crystal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MIP measurement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36559"/>
              </p:ext>
            </p:extLst>
          </p:nvPr>
        </p:nvGraphicFramePr>
        <p:xfrm>
          <a:off x="5040000" y="36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Normalized signal ratio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397∗37,68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130∗12,69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9,07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blipFill>
                <a:blip r:embed="rId5"/>
                <a:stretch>
                  <a:fillRect l="-1311" r="-393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>First attempt no visible MIP signal with LYSO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/>
              <a:t>New </a:t>
            </a:r>
            <a:r>
              <a:rPr lang="en-US" sz="2400" dirty="0"/>
              <a:t>PD was mounted on </a:t>
            </a:r>
            <a:r>
              <a:rPr lang="en-US" sz="2400" dirty="0" err="1"/>
              <a:t>CsI</a:t>
            </a:r>
            <a:r>
              <a:rPr lang="en-US" sz="2400" dirty="0"/>
              <a:t> </a:t>
            </a:r>
            <a:r>
              <a:rPr lang="en-US" sz="2400" dirty="0" smtClean="0"/>
              <a:t>crystal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LED measurement @ 415nm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Normalized signal ratio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202∗37,68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89∗12,69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6,7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9" y="5556417"/>
                <a:ext cx="4648837" cy="552780"/>
              </a:xfrm>
              <a:prstGeom prst="rect">
                <a:avLst/>
              </a:prstGeom>
              <a:blipFill>
                <a:blip r:embed="rId3"/>
                <a:stretch>
                  <a:fillRect l="-1311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296529"/>
              </p:ext>
            </p:extLst>
          </p:nvPr>
        </p:nvGraphicFramePr>
        <p:xfrm>
          <a:off x="5040000" y="36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1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New PD QE is unknown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LED with collimator </a:t>
            </a:r>
            <a:br>
              <a:rPr lang="en-US" sz="2400" dirty="0" smtClean="0"/>
            </a:br>
            <a:r>
              <a:rPr lang="en-US" sz="2400" dirty="0" smtClean="0"/>
              <a:t>D =1,2 mm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59678"/>
            <a:ext cx="6248398" cy="565515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1379" y="5556417"/>
                <a:ext cx="2730043" cy="529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Signal ratio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489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543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/>
                  <a:t> 0,9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9" y="5556417"/>
                <a:ext cx="2730043" cy="529504"/>
              </a:xfrm>
              <a:prstGeom prst="rect">
                <a:avLst/>
              </a:prstGeom>
              <a:blipFill>
                <a:blip r:embed="rId3"/>
                <a:stretch>
                  <a:fillRect l="-2232" r="-1562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25940"/>
              </p:ext>
            </p:extLst>
          </p:nvPr>
        </p:nvGraphicFramePr>
        <p:xfrm>
          <a:off x="5040000" y="360000"/>
          <a:ext cx="7047985" cy="539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47985" cy="5392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6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dirty="0" smtClean="0">
                <a:solidFill>
                  <a:schemeClr val="tx1"/>
                </a:solidFill>
              </a:rPr>
              <a:t>attempt: </a:t>
            </a:r>
            <a:r>
              <a:rPr lang="en-US" sz="2400" dirty="0" smtClean="0">
                <a:solidFill>
                  <a:schemeClr val="tx1"/>
                </a:solidFill>
              </a:rPr>
              <a:t>no visible MIP signal with LYSO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Second measurement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81600" y="5760000"/>
                <a:ext cx="6430735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Normalized signal ratio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444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74.13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37.67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5.78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760000"/>
                <a:ext cx="6430735" cy="704295"/>
              </a:xfrm>
              <a:prstGeom prst="rect">
                <a:avLst/>
              </a:prstGeom>
              <a:blipFill>
                <a:blip r:embed="rId3"/>
                <a:stretch>
                  <a:fillRect l="-1896" r="-948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45071"/>
              </p:ext>
            </p:extLst>
          </p:nvPr>
        </p:nvGraphicFramePr>
        <p:xfrm>
          <a:off x="5040000" y="360000"/>
          <a:ext cx="7057143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143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3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dirty="0" smtClean="0">
                <a:solidFill>
                  <a:schemeClr val="tx1"/>
                </a:solidFill>
              </a:rPr>
              <a:t>attempt: </a:t>
            </a:r>
            <a:r>
              <a:rPr lang="en-US" sz="2400" dirty="0" smtClean="0">
                <a:solidFill>
                  <a:schemeClr val="tx1"/>
                </a:solidFill>
              </a:rPr>
              <a:t>no visible MIP signal with LYSO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Second measurement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2271252" y="3687098"/>
            <a:ext cx="294968" cy="314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902"/>
              </p:ext>
            </p:extLst>
          </p:nvPr>
        </p:nvGraphicFramePr>
        <p:xfrm>
          <a:off x="5040000" y="36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0000" y="36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94400" y="5331256"/>
            <a:ext cx="5052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~ 20% difference between two LPD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assembling configuration</a:t>
            </a:r>
          </a:p>
          <a:p>
            <a:r>
              <a:rPr lang="en-US" dirty="0" smtClean="0"/>
              <a:t>Measurements with </a:t>
            </a:r>
            <a:r>
              <a:rPr lang="en-US" dirty="0" err="1" smtClean="0"/>
              <a:t>Amptek</a:t>
            </a:r>
            <a:endParaRPr lang="en-US" dirty="0" smtClean="0"/>
          </a:p>
          <a:p>
            <a:r>
              <a:rPr lang="en-US" dirty="0" smtClean="0"/>
              <a:t>Two scintillators in coincidence</a:t>
            </a:r>
          </a:p>
          <a:p>
            <a:r>
              <a:rPr lang="en-US" dirty="0" smtClean="0"/>
              <a:t>MIP is measurable with small PD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28085"/>
              </p:ext>
            </p:extLst>
          </p:nvPr>
        </p:nvGraphicFramePr>
        <p:xfrm>
          <a:off x="4860236" y="2551381"/>
          <a:ext cx="5495450" cy="420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0236" y="2551381"/>
                        <a:ext cx="5495450" cy="420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8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534106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NEW PD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2400" dirty="0" smtClean="0"/>
              <a:t>Spectral measurements with AMPTEK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dirty="0" smtClean="0">
                <a:solidFill>
                  <a:schemeClr val="tx1"/>
                </a:solidFill>
              </a:rPr>
              <a:t>attempt: </a:t>
            </a:r>
            <a:r>
              <a:rPr lang="en-US" sz="2400" dirty="0" smtClean="0">
                <a:solidFill>
                  <a:schemeClr val="tx1"/>
                </a:solidFill>
              </a:rPr>
              <a:t>no visible MIP signal with LYSO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PX5 setup were different for first and second PDL’s acquisitions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Second PDL measurement with setup equal to first PDL measurements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48113" y="5088784"/>
            <a:ext cx="629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 curve -</a:t>
            </a:r>
            <a:r>
              <a:rPr lang="en-US" sz="2000" dirty="0" smtClean="0"/>
              <a:t> second PDL acquisition with original setup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Red </a:t>
            </a:r>
            <a:r>
              <a:rPr lang="en-US" sz="2000" dirty="0" smtClean="0"/>
              <a:t>curve -</a:t>
            </a:r>
            <a:r>
              <a:rPr lang="en-US" sz="2400" dirty="0" smtClean="0"/>
              <a:t> </a:t>
            </a:r>
            <a:r>
              <a:rPr lang="en-US" sz="2000" dirty="0" smtClean="0"/>
              <a:t>second PDL acquisition with PD5 setup equal to firs PDL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922" y="685800"/>
            <a:ext cx="716756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Small 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51463"/>
              </p:ext>
            </p:extLst>
          </p:nvPr>
        </p:nvGraphicFramePr>
        <p:xfrm>
          <a:off x="4044000" y="108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05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Large 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51516"/>
              </p:ext>
            </p:extLst>
          </p:nvPr>
        </p:nvGraphicFramePr>
        <p:xfrm>
          <a:off x="4044000" y="108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Offset</a:t>
            </a:r>
            <a:br>
              <a:rPr lang="en-US" sz="4400" dirty="0"/>
            </a:br>
            <a:r>
              <a:rPr lang="en-US" sz="2400" dirty="0"/>
              <a:t>PDS </a:t>
            </a:r>
            <a:br>
              <a:rPr lang="en-US" sz="2400" dirty="0"/>
            </a:br>
            <a:r>
              <a:rPr lang="en-US" sz="2400" dirty="0"/>
              <a:t>Gain 92,55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357695"/>
              </p:ext>
            </p:extLst>
          </p:nvPr>
        </p:nvGraphicFramePr>
        <p:xfrm>
          <a:off x="4044000" y="1080000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7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Offset</a:t>
            </a:r>
            <a:br>
              <a:rPr lang="en-US" sz="4400" dirty="0"/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PDS </a:t>
            </a:r>
            <a:b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Gain 92,55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1177"/>
              </p:ext>
            </p:extLst>
          </p:nvPr>
        </p:nvGraphicFramePr>
        <p:xfrm>
          <a:off x="4044000" y="1080000"/>
          <a:ext cx="7514208" cy="524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Graph" r:id="rId3" imgW="4174560" imgH="2916000" progId="Origin95.Graph">
                  <p:embed/>
                </p:oleObj>
              </mc:Choice>
              <mc:Fallback>
                <p:oleObj name="Graph" r:id="rId3" imgW="417456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514208" cy="524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0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Offset</a:t>
            </a:r>
            <a:br>
              <a:rPr lang="en-US" sz="4400" dirty="0"/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PDSL</a:t>
            </a:r>
            <a:b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Gain 37,686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9411"/>
              </p:ext>
            </p:extLst>
          </p:nvPr>
        </p:nvGraphicFramePr>
        <p:xfrm>
          <a:off x="4044000" y="1080000"/>
          <a:ext cx="7514208" cy="524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Graph" r:id="rId3" imgW="4174560" imgH="2916000" progId="Origin95.Graph">
                  <p:embed/>
                </p:oleObj>
              </mc:Choice>
              <mc:Fallback>
                <p:oleObj name="Graph" r:id="rId3" imgW="4174560" imgH="291600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4000" y="1080000"/>
                        <a:ext cx="7514208" cy="524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1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MIP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32316"/>
              </p:ext>
            </p:extLst>
          </p:nvPr>
        </p:nvGraphicFramePr>
        <p:xfrm>
          <a:off x="5156720" y="1214104"/>
          <a:ext cx="519325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086">
                  <a:extLst>
                    <a:ext uri="{9D8B030D-6E8A-4147-A177-3AD203B41FA5}">
                      <a16:colId xmlns:a16="http://schemas.microsoft.com/office/drawing/2014/main" val="3701639501"/>
                    </a:ext>
                  </a:extLst>
                </a:gridCol>
                <a:gridCol w="1731086">
                  <a:extLst>
                    <a:ext uri="{9D8B030D-6E8A-4147-A177-3AD203B41FA5}">
                      <a16:colId xmlns:a16="http://schemas.microsoft.com/office/drawing/2014/main" val="1697694014"/>
                    </a:ext>
                  </a:extLst>
                </a:gridCol>
                <a:gridCol w="1731086">
                  <a:extLst>
                    <a:ext uri="{9D8B030D-6E8A-4147-A177-3AD203B41FA5}">
                      <a16:colId xmlns:a16="http://schemas.microsoft.com/office/drawing/2014/main" val="665078961"/>
                    </a:ext>
                  </a:extLst>
                </a:gridCol>
              </a:tblGrid>
              <a:tr h="353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 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 small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39090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MIP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572,363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24,757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14199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37,686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92,55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318941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Offset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6,189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2,964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512204"/>
                  </a:ext>
                </a:extLst>
              </a:tr>
              <a:tr h="3537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MIP norm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15,023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0,2355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5005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8389" y="3712736"/>
            <a:ext cx="298992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MIP norm = (MIP-offset)/Gain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4416" y="4429359"/>
            <a:ext cx="507786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MIP ratio = 15,023/0,2355=63,93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529987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ratio = 84,64/1,6=52,9</a:t>
            </a:r>
          </a:p>
        </p:txBody>
      </p:sp>
    </p:spTree>
    <p:extLst>
      <p:ext uri="{BB962C8B-B14F-4D97-AF65-F5344CB8AC3E}">
        <p14:creationId xmlns:p14="http://schemas.microsoft.com/office/powerpoint/2010/main" val="30977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/>
              <a:t>Old large and small PD with LYSO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001" y="1080001"/>
            <a:ext cx="7078783" cy="54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3993</TotalTime>
  <Words>535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Century Schoolbook</vt:lpstr>
      <vt:lpstr>Corbel</vt:lpstr>
      <vt:lpstr>Headlines</vt:lpstr>
      <vt:lpstr>Graph</vt:lpstr>
      <vt:lpstr>Unicode Origin Graph</vt:lpstr>
      <vt:lpstr>Photodiodes</vt:lpstr>
      <vt:lpstr>Old large and small PD with LYSO</vt:lpstr>
      <vt:lpstr>Old large and small PD with LYSO   Small PD</vt:lpstr>
      <vt:lpstr>Old large and small PD with LYSO   Large PD</vt:lpstr>
      <vt:lpstr>Old large and small PD with LYSO   Offset PDS  Gain 92,55</vt:lpstr>
      <vt:lpstr>Old large and small PD with LYSO   Offset PDS  Gain 92,55</vt:lpstr>
      <vt:lpstr>Old large and small PD with LYSO   Offset PDSL Gain 37,686</vt:lpstr>
      <vt:lpstr>Old large and small PD with LYSO   MIP ratio</vt:lpstr>
      <vt:lpstr>Old large and small PD with LYSO   LED</vt:lpstr>
      <vt:lpstr>Old large and small PD with LYSO   LED</vt:lpstr>
      <vt:lpstr>NEW PD 2 pieces No protection!</vt:lpstr>
      <vt:lpstr>NEW PD  Electrical characterization   Vdep1=103,8 Vdep2=97,9  Ileak &lt; 1nA </vt:lpstr>
      <vt:lpstr>NEW PD  Spectral measurements with AMPTEK  First attempt no visible MIP signal with LYSO   </vt:lpstr>
      <vt:lpstr>NEW PD  Spectral measurements with AMPTEK  First attempt no visible MIP signal with LYSO   New PD was mounted on CsI crystal  </vt:lpstr>
      <vt:lpstr>NEW PD  Spectral measurements with AMPTEK  First attempt no visible MIP signal with LYSO   New PD was mounted on CsI crystal MIP measurement </vt:lpstr>
      <vt:lpstr>NEW PD  Spectral measurements with AMPTEK  First attempt no visible MIP signal with LYSO   New PD was mounted on CsI crystal LED measurement @ 415nm </vt:lpstr>
      <vt:lpstr>NEW PD  Spectral measurements with AMPTEK   New PD QE is unknown  LED with collimator  D =1,2 mm </vt:lpstr>
      <vt:lpstr>NEW PD  Spectral measurements with AMPTEK  First attempt: no visible MIP signal with LYSO   Second measurement</vt:lpstr>
      <vt:lpstr>NEW PD  Spectral measurements with AMPTEK  First attempt: no visible MIP signal with LYSO   Second measurement</vt:lpstr>
      <vt:lpstr>NEW PD  Spectral measurements with AMPTEK  First attempt: no visible MIP signal with LYSO   PX5 setup were different for first and second PDL’s acquisitions  Second PDL measurement with setup equal to first PDL measurements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Photodiodes</dc:title>
  <dc:creator>Oleksandr Starodubtsev</dc:creator>
  <cp:lastModifiedBy>Oleksandr Starodubtsev</cp:lastModifiedBy>
  <cp:revision>32</cp:revision>
  <dcterms:created xsi:type="dcterms:W3CDTF">2020-02-07T07:17:27Z</dcterms:created>
  <dcterms:modified xsi:type="dcterms:W3CDTF">2020-04-14T14:31:56Z</dcterms:modified>
</cp:coreProperties>
</file>