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12"/>
  </p:notesMasterIdLst>
  <p:handoutMasterIdLst>
    <p:handoutMasterId r:id="rId13"/>
  </p:handoutMasterIdLst>
  <p:sldIdLst>
    <p:sldId id="434" r:id="rId2"/>
    <p:sldId id="459" r:id="rId3"/>
    <p:sldId id="460" r:id="rId4"/>
    <p:sldId id="453" r:id="rId5"/>
    <p:sldId id="461" r:id="rId6"/>
    <p:sldId id="450" r:id="rId7"/>
    <p:sldId id="454" r:id="rId8"/>
    <p:sldId id="452" r:id="rId9"/>
    <p:sldId id="462" r:id="rId10"/>
    <p:sldId id="457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ECFBB8F-723F-1041-9FBA-C664B7429A18}">
          <p14:sldIdLst>
            <p14:sldId id="434"/>
            <p14:sldId id="459"/>
            <p14:sldId id="460"/>
            <p14:sldId id="453"/>
            <p14:sldId id="461"/>
            <p14:sldId id="450"/>
            <p14:sldId id="454"/>
            <p14:sldId id="452"/>
            <p14:sldId id="462"/>
            <p14:sldId id="4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906"/>
    <a:srgbClr val="0F7F11"/>
    <a:srgbClr val="EFEFEF"/>
    <a:srgbClr val="E6E6E6"/>
    <a:srgbClr val="53F178"/>
    <a:srgbClr val="13F91C"/>
    <a:srgbClr val="2FF9FF"/>
    <a:srgbClr val="0033CC"/>
    <a:srgbClr val="FF9933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68" autoAdjust="0"/>
    <p:restoredTop sz="99647" autoAdjust="0"/>
  </p:normalViewPr>
  <p:slideViewPr>
    <p:cSldViewPr>
      <p:cViewPr>
        <p:scale>
          <a:sx n="80" d="100"/>
          <a:sy n="80" d="100"/>
        </p:scale>
        <p:origin x="-480" y="-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12443-7D2A-A64E-81E3-20ABF60EF877}" type="datetime1">
              <a:rPr lang="it-IT" smtClean="0"/>
              <a:t>18/03/20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3626B-3D9E-1D41-A399-39BE35768F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7532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AA4C1-5694-2046-AF6B-8D3868F64B95}" type="datetime1">
              <a:rPr lang="it-IT" smtClean="0"/>
              <a:t>18/03/20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A1D24-F4E0-467E-BDF4-DE8B3B3F6A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152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743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9876-332A-D34F-8256-656F26983D84}" type="datetime1">
              <a:rPr lang="it-IT" smtClean="0"/>
              <a:t>18/03/20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458" y="6520259"/>
            <a:ext cx="4840941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Pugliese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B02A-0B46-4351-B41F-3D654171EE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7BB3-1C87-DA4A-AA03-1C38A64DC4BA}" type="datetime1">
              <a:rPr lang="it-IT" smtClean="0"/>
              <a:t>18/03/20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520259"/>
            <a:ext cx="4840941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Pugliese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B02A-0B46-4351-B41F-3D654171EE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E4FA-8F0B-7D41-9972-24E2E392FA6C}" type="datetime1">
              <a:rPr lang="it-IT" smtClean="0"/>
              <a:t>18/03/20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520259"/>
            <a:ext cx="4840941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Pugliese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B02A-0B46-4351-B41F-3D654171EE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CE3F-7F39-6D48-ACA2-B53CF55DC0FD}" type="datetime1">
              <a:rPr lang="it-IT" smtClean="0"/>
              <a:t>18/03/20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520259"/>
            <a:ext cx="4840941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Pugliese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B02A-0B46-4351-B41F-3D654171EE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83D2-6C06-024B-A2FC-70507FB2E204}" type="datetime1">
              <a:rPr lang="it-IT" smtClean="0"/>
              <a:t>18/03/20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520259"/>
            <a:ext cx="4840941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Pugliese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B02A-0B46-4351-B41F-3D654171EE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52FA-3134-A747-B6A8-31C44F0B107A}" type="datetime1">
              <a:rPr lang="it-IT" smtClean="0"/>
              <a:t>18/03/20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520259"/>
            <a:ext cx="4840941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Pugliese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B02A-0B46-4351-B41F-3D654171EE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9C10-6077-8347-8785-35E03EF68AFE}" type="datetime1">
              <a:rPr lang="it-IT" smtClean="0"/>
              <a:t>18/03/20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458" y="6520259"/>
            <a:ext cx="4840941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Pugliese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B02A-0B46-4351-B41F-3D654171EE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2C58-584D-D64D-BBBD-BA81EBE80247}" type="datetime1">
              <a:rPr lang="it-IT" smtClean="0"/>
              <a:t>18/03/20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4458" y="6520259"/>
            <a:ext cx="4840941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Pugliese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B02A-0B46-4351-B41F-3D654171EE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9550-100F-3E41-B3D0-3CA0EF84C716}" type="datetime1">
              <a:rPr lang="it-IT" smtClean="0"/>
              <a:t>18/03/20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458" y="6520259"/>
            <a:ext cx="4840941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Pugliese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B02A-0B46-4351-B41F-3D654171EE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ED32-0CCD-A549-8EAB-BDABB8ABF894}" type="datetime1">
              <a:rPr lang="it-IT" smtClean="0"/>
              <a:t>18/03/20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458" y="6520259"/>
            <a:ext cx="4840941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Pugliese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B02A-0B46-4351-B41F-3D654171EE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7AEA-74EB-7242-9720-9EED7D99AEBC}" type="datetime1">
              <a:rPr lang="it-IT" smtClean="0"/>
              <a:t>18/03/20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458" y="6520259"/>
            <a:ext cx="4840941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Pugliese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B02A-0B46-4351-B41F-3D654171EE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44624"/>
            <a:ext cx="8042276" cy="10081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B9D6DC-D377-2D49-9341-2EFAD130BA79}" type="datetime1">
              <a:rPr lang="it-IT" smtClean="0"/>
              <a:t>18/03/20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5896" y="6376243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fld id="{6BB56F27-1915-4037-976A-7F8E0BFC7C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ttangolo 8"/>
          <p:cNvSpPr/>
          <p:nvPr userDrawn="1"/>
        </p:nvSpPr>
        <p:spPr>
          <a:xfrm>
            <a:off x="-42333" y="952507"/>
            <a:ext cx="10436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G.</a:t>
            </a:r>
            <a:r>
              <a:rPr lang="en-US" sz="1200" b="1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Pugliese</a:t>
            </a:r>
          </a:p>
        </p:txBody>
      </p:sp>
      <p:pic>
        <p:nvPicPr>
          <p:cNvPr id="10" name="CMS logo.jpg" descr="CMS logo.jpg"/>
          <p:cNvPicPr>
            <a:picLocks noChangeAspect="1"/>
          </p:cNvPicPr>
          <p:nvPr userDrawn="1"/>
        </p:nvPicPr>
        <p:blipFill>
          <a:blip r:embed="rId14">
            <a:extLst/>
          </a:blip>
          <a:stretch>
            <a:fillRect/>
          </a:stretch>
        </p:blipFill>
        <p:spPr>
          <a:xfrm>
            <a:off x="0" y="-1"/>
            <a:ext cx="935207" cy="936000"/>
          </a:xfrm>
          <a:prstGeom prst="rect">
            <a:avLst/>
          </a:prstGeom>
          <a:ln w="12700">
            <a:miter lim="400000"/>
          </a:ln>
          <a:effectLst>
            <a:outerShdw blurRad="152400" dist="25400" dir="5400000" rotWithShape="0">
              <a:srgbClr val="000000">
                <a:alpha val="5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Times New Roman"/>
          <a:ea typeface="+mj-ea"/>
          <a:cs typeface="Times New Roman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Times New Roman"/>
          <a:ea typeface="+mn-ea"/>
          <a:cs typeface="Times New Roman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Times New Roman"/>
          <a:ea typeface="+mn-ea"/>
          <a:cs typeface="Times New Roman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Times New Roman"/>
          <a:ea typeface="+mn-ea"/>
          <a:cs typeface="Times New Roman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Times New Roman"/>
          <a:ea typeface="+mn-ea"/>
          <a:cs typeface="Times New Roman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Times New Roman"/>
          <a:ea typeface="+mn-ea"/>
          <a:cs typeface="Times New Roman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indico.cern.ch/event/898276/attachments/2004949/3348220/Covid-19-personnel-2020-03-17_Read-Only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cms.cern.ch/cds/HIG-18-02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reclutamento.infn.it/ReclutamentoOnline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home.infn.it/it/eventi" TargetMode="External"/><Relationship Id="rId3" Type="http://schemas.openxmlformats.org/officeDocument/2006/relationships/hyperlink" Target="http://www.ba.infn.it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eurohpc-ju.europa.eu/documents/EuroHPC_JU_Decision_01.2020-Annual_Work_Plan_2020_amended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Design, R&amp;D, and installation of the…"/>
          <p:cNvSpPr txBox="1">
            <a:spLocks noGrp="1"/>
          </p:cNvSpPr>
          <p:nvPr>
            <p:ph type="ctrTitle" idx="4294967295"/>
          </p:nvPr>
        </p:nvSpPr>
        <p:spPr>
          <a:xfrm>
            <a:off x="251520" y="1268760"/>
            <a:ext cx="8604448" cy="3960440"/>
          </a:xfrm>
          <a:prstGeom prst="rect">
            <a:avLst/>
          </a:prstGeom>
        </p:spPr>
        <p:txBody>
          <a:bodyPr/>
          <a:lstStyle/>
          <a:p>
            <a:pPr>
              <a:defRPr sz="8000" b="1"/>
            </a:pPr>
            <a:r>
              <a:rPr lang="x-none" sz="4000" b="1" dirty="0" smtClean="0">
                <a:solidFill>
                  <a:srgbClr val="FF0000"/>
                </a:solidFill>
              </a:rPr>
              <a:t>CMS – Bari </a:t>
            </a:r>
            <a:br>
              <a:rPr lang="x-none" sz="4000" b="1" dirty="0" smtClean="0">
                <a:solidFill>
                  <a:srgbClr val="FF0000"/>
                </a:solidFill>
              </a:rPr>
            </a:br>
            <a:r>
              <a:rPr lang="x-none" sz="4000" b="1" dirty="0" smtClean="0">
                <a:solidFill>
                  <a:srgbClr val="FF0000"/>
                </a:solidFill>
              </a:rPr>
              <a:t>3th meeting</a:t>
            </a:r>
            <a:r>
              <a:rPr lang="is-IS" sz="4000" b="1" dirty="0" smtClean="0">
                <a:solidFill>
                  <a:srgbClr val="FF0000"/>
                </a:solidFill>
              </a:rPr>
              <a:t>…</a:t>
            </a:r>
            <a:r>
              <a:rPr lang="x-none" sz="4000" dirty="0" smtClean="0">
                <a:solidFill>
                  <a:srgbClr val="FF0000"/>
                </a:solidFill>
              </a:rPr>
              <a:t>in </a:t>
            </a:r>
            <a:r>
              <a:rPr lang="x-none" sz="4000" dirty="0">
                <a:solidFill>
                  <a:srgbClr val="FF0000"/>
                </a:solidFill>
              </a:rPr>
              <a:t>the time of COVID-19</a:t>
            </a:r>
            <a:br>
              <a:rPr lang="x-none" sz="4000" dirty="0">
                <a:solidFill>
                  <a:srgbClr val="FF0000"/>
                </a:solidFill>
              </a:rPr>
            </a:br>
            <a:r>
              <a:rPr lang="x-none" sz="4000" b="1" dirty="0" smtClean="0">
                <a:solidFill>
                  <a:srgbClr val="FF0000"/>
                </a:solidFill>
              </a:rPr>
              <a:t/>
            </a:r>
            <a:br>
              <a:rPr lang="x-none" sz="4000" b="1" dirty="0" smtClean="0">
                <a:solidFill>
                  <a:srgbClr val="FF0000"/>
                </a:solidFill>
              </a:rPr>
            </a:br>
            <a:r>
              <a:rPr lang="x-none" sz="2400" b="1" dirty="0" smtClean="0"/>
              <a:t>G. Pugliese</a:t>
            </a:r>
            <a:br>
              <a:rPr lang="x-none" sz="2400" b="1" dirty="0" smtClean="0"/>
            </a:br>
            <a:r>
              <a:rPr lang="x-none" sz="2000" b="1" dirty="0" smtClean="0"/>
              <a:t>19 </a:t>
            </a:r>
            <a:r>
              <a:rPr lang="x-none" sz="2000" b="1" dirty="0" smtClean="0"/>
              <a:t>marzo 2020</a:t>
            </a:r>
            <a:br>
              <a:rPr lang="x-none" sz="2000" b="1" dirty="0" smtClean="0"/>
            </a:b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347080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042276" cy="1008112"/>
          </a:xfrm>
        </p:spPr>
        <p:txBody>
          <a:bodyPr/>
          <a:lstStyle/>
          <a:p>
            <a:r>
              <a:rPr lang="en-US" dirty="0" smtClean="0"/>
              <a:t>SPARES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B02A-0B46-4351-B41F-3D654171EEA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26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CERN Status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B02A-0B46-4351-B41F-3D654171EEA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1520" y="1412776"/>
            <a:ext cx="87849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CMS  is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in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"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safe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state”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until further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notice. </a:t>
            </a:r>
          </a:p>
          <a:p>
            <a:pPr marL="285750" indent="-285750" algn="just">
              <a:buFont typeface="Wingdings" charset="2"/>
              <a:buChar char="Ø"/>
            </a:pPr>
            <a:r>
              <a:rPr lang="en-US" sz="2000" dirty="0" smtClean="0">
                <a:latin typeface="+mj-lt"/>
              </a:rPr>
              <a:t>This means that </a:t>
            </a:r>
            <a:r>
              <a:rPr lang="en-US" sz="2000" dirty="0" smtClean="0">
                <a:latin typeface="+mj-lt"/>
              </a:rPr>
              <a:t>CMS is </a:t>
            </a:r>
            <a:r>
              <a:rPr lang="en-US" sz="2000" dirty="0" smtClean="0">
                <a:latin typeface="+mj-lt"/>
              </a:rPr>
              <a:t>off and </a:t>
            </a:r>
            <a:r>
              <a:rPr lang="en-GB" sz="2000" dirty="0">
                <a:solidFill>
                  <a:srgbClr val="000000"/>
                </a:solidFill>
                <a:latin typeface="+mj-lt"/>
                <a:cs typeface="Times New Roman"/>
              </a:rPr>
              <a:t>b</a:t>
            </a:r>
            <a:r>
              <a:rPr lang="en-GB" sz="2000" dirty="0" smtClean="0">
                <a:solidFill>
                  <a:srgbClr val="000000"/>
                </a:solidFill>
                <a:latin typeface="+mj-lt"/>
                <a:cs typeface="Times New Roman"/>
              </a:rPr>
              <a:t>y </a:t>
            </a:r>
            <a:r>
              <a:rPr lang="en-GB" sz="2000" dirty="0">
                <a:solidFill>
                  <a:srgbClr val="000000"/>
                </a:solidFill>
                <a:latin typeface="+mj-lt"/>
                <a:cs typeface="Times New Roman"/>
              </a:rPr>
              <a:t>an extraordinary effort, configuration of the yoke elements was reached </a:t>
            </a:r>
            <a:r>
              <a:rPr lang="en-GB" sz="2000" dirty="0" smtClean="0">
                <a:solidFill>
                  <a:srgbClr val="000000"/>
                </a:solidFill>
                <a:latin typeface="+mj-lt"/>
                <a:cs typeface="Times New Roman"/>
              </a:rPr>
              <a:t>and the </a:t>
            </a:r>
            <a:r>
              <a:rPr lang="en-GB" sz="2000" dirty="0">
                <a:latin typeface="+mj-lt"/>
                <a:cs typeface="Times New Roman"/>
              </a:rPr>
              <a:t>p</a:t>
            </a:r>
            <a:r>
              <a:rPr lang="en-GB" sz="2000" dirty="0" smtClean="0">
                <a:latin typeface="+mj-lt"/>
                <a:cs typeface="Times New Roman"/>
              </a:rPr>
              <a:t>lan is to </a:t>
            </a:r>
            <a:r>
              <a:rPr lang="en-GB" sz="2000" dirty="0">
                <a:latin typeface="+mj-lt"/>
                <a:cs typeface="Times New Roman"/>
              </a:rPr>
              <a:t>start Magnet warm-up </a:t>
            </a:r>
            <a:r>
              <a:rPr lang="en-GB" sz="2000" dirty="0" smtClean="0">
                <a:latin typeface="+mj-lt"/>
                <a:cs typeface="Times New Roman"/>
              </a:rPr>
              <a:t>ASAP. </a:t>
            </a:r>
          </a:p>
          <a:p>
            <a:pPr marL="285750" indent="-285750" algn="just">
              <a:buFont typeface="Wingdings" charset="2"/>
              <a:buChar char="Ø"/>
            </a:pPr>
            <a:r>
              <a:rPr lang="en-GB" sz="2000" dirty="0" smtClean="0">
                <a:solidFill>
                  <a:srgbClr val="FF0000"/>
                </a:solidFill>
                <a:latin typeface="+mj-lt"/>
                <a:cs typeface="Times New Roman"/>
              </a:rPr>
              <a:t>Only </a:t>
            </a:r>
            <a:r>
              <a:rPr lang="en-GB" sz="2000" dirty="0">
                <a:solidFill>
                  <a:srgbClr val="FF0000"/>
                </a:solidFill>
                <a:latin typeface="+mj-lt"/>
                <a:cs typeface="Times New Roman"/>
              </a:rPr>
              <a:t>Safety tours will be  done . </a:t>
            </a:r>
          </a:p>
          <a:p>
            <a:pPr marL="285750" indent="-285750" algn="just">
              <a:buFont typeface="Wingdings" charset="2"/>
              <a:buChar char="Ø"/>
            </a:pPr>
            <a:endParaRPr lang="en-GB" sz="2000" dirty="0" smtClean="0">
              <a:latin typeface="+mj-lt"/>
              <a:cs typeface="Times New Roman"/>
            </a:endParaRPr>
          </a:p>
          <a:p>
            <a:pPr marL="285750" indent="-285750" algn="just">
              <a:buFont typeface="Wingdings" charset="2"/>
              <a:buChar char="Ø"/>
            </a:pPr>
            <a:endParaRPr lang="en-GB" sz="2000" dirty="0">
              <a:latin typeface="+mj-lt"/>
              <a:cs typeface="Times New Roman"/>
            </a:endParaRPr>
          </a:p>
          <a:p>
            <a:pPr marL="285750" indent="-285750" algn="just">
              <a:buFont typeface="Wingdings" charset="2"/>
              <a:buChar char="Ø"/>
            </a:pPr>
            <a:endParaRPr lang="en-GB" sz="2000" dirty="0" smtClean="0">
              <a:latin typeface="+mj-lt"/>
              <a:cs typeface="Times New Roman"/>
            </a:endParaRPr>
          </a:p>
          <a:p>
            <a:pPr marL="285750" indent="-285750" algn="just">
              <a:buFont typeface="Wingdings" charset="2"/>
              <a:buChar char="Ø"/>
            </a:pPr>
            <a:endParaRPr lang="en-GB" sz="2000" dirty="0">
              <a:latin typeface="+mj-lt"/>
              <a:cs typeface="Times New Roman"/>
            </a:endParaRPr>
          </a:p>
          <a:p>
            <a:pPr marL="285750" indent="-285750" algn="just">
              <a:buFont typeface="Wingdings" charset="2"/>
              <a:buChar char="Ø"/>
            </a:pPr>
            <a:endParaRPr lang="en-GB" sz="2000" dirty="0" smtClean="0">
              <a:latin typeface="+mj-lt"/>
              <a:cs typeface="Times New Roman"/>
            </a:endParaRPr>
          </a:p>
          <a:p>
            <a:pPr marL="285750" indent="-285750" algn="just">
              <a:buFont typeface="Wingdings" charset="2"/>
              <a:buChar char="Ø"/>
            </a:pPr>
            <a:endParaRPr lang="en-GB" sz="2000" dirty="0" smtClean="0">
              <a:latin typeface="+mj-lt"/>
              <a:cs typeface="Times New Roman"/>
            </a:endParaRPr>
          </a:p>
          <a:p>
            <a:pPr marL="285750" indent="-285750" algn="just">
              <a:buFont typeface="Wingdings" charset="2"/>
              <a:buChar char="Ø"/>
            </a:pPr>
            <a:endParaRPr lang="en-GB" sz="2000" dirty="0">
              <a:latin typeface="+mj-lt"/>
              <a:cs typeface="Times New Roman"/>
            </a:endParaRPr>
          </a:p>
          <a:p>
            <a:pPr marL="285750" indent="-285750" algn="just">
              <a:buFont typeface="Wingdings" charset="2"/>
              <a:buChar char="Ø"/>
            </a:pPr>
            <a:endParaRPr lang="en-US" sz="2000" dirty="0">
              <a:latin typeface="+mj-lt"/>
            </a:endParaRPr>
          </a:p>
          <a:p>
            <a:pPr marL="285750" indent="-285750" algn="just">
              <a:buFont typeface="Wingdings" charset="2"/>
              <a:buChar char="Ø"/>
            </a:pPr>
            <a:r>
              <a:rPr lang="en-US" sz="2000" dirty="0" smtClean="0">
                <a:latin typeface="+mj-lt"/>
              </a:rPr>
              <a:t>Everybody is working in teleworking. </a:t>
            </a:r>
          </a:p>
          <a:p>
            <a:pPr marL="285750" indent="-285750" algn="just">
              <a:buFont typeface="Wingdings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ALL activities @ CERN in  GIF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+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+ and all labs (904, </a:t>
            </a:r>
            <a:r>
              <a:rPr lang="en-US" sz="2000" dirty="0" err="1" smtClean="0">
                <a:solidFill>
                  <a:srgbClr val="FF0000"/>
                </a:solidFill>
                <a:latin typeface="+mj-lt"/>
              </a:rPr>
              <a:t>etc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)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are stopped</a:t>
            </a:r>
            <a:r>
              <a:rPr lang="en-US" sz="2000" dirty="0" smtClean="0">
                <a:latin typeface="+mj-lt"/>
              </a:rPr>
              <a:t>. </a:t>
            </a:r>
          </a:p>
          <a:p>
            <a:pPr marL="285750" indent="-285750" algn="just">
              <a:buFont typeface="Wingdings" charset="2"/>
              <a:buChar char="Ø"/>
            </a:pPr>
            <a:r>
              <a:rPr lang="en-GB" sz="2000" b="1" dirty="0" smtClean="0">
                <a:solidFill>
                  <a:srgbClr val="FF0000"/>
                </a:solidFill>
                <a:latin typeface="+mj-lt"/>
              </a:rPr>
              <a:t>All facilities as Computing will stay on</a:t>
            </a:r>
            <a:r>
              <a:rPr lang="en-GB" sz="2000" b="1" dirty="0">
                <a:latin typeface="+mj-lt"/>
              </a:rPr>
              <a:t> - </a:t>
            </a:r>
            <a:r>
              <a:rPr lang="en-GB" sz="2000" dirty="0">
                <a:latin typeface="+mj-lt"/>
              </a:rPr>
              <a:t>fundamental for keeping the teleworking option credible</a:t>
            </a:r>
            <a:r>
              <a:rPr lang="en-GB" sz="2000" dirty="0" smtClean="0">
                <a:latin typeface="+mj-lt"/>
              </a:rPr>
              <a:t>.</a:t>
            </a:r>
            <a:r>
              <a:rPr lang="en-US" sz="2000" dirty="0">
                <a:latin typeface="+mj-lt"/>
              </a:rPr>
              <a:t> </a:t>
            </a:r>
            <a:endParaRPr lang="en-GB" sz="20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66F9337-D0CC-4846-B79D-8F391CC2D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3068960"/>
            <a:ext cx="5184576" cy="215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80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B02A-0B46-4351-B41F-3D654171EEA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3528" y="1484784"/>
            <a:ext cx="856895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There is no plan for when we will start again. Someone is speaking about </a:t>
            </a:r>
            <a:r>
              <a:rPr lang="en-US" sz="2000" b="1" dirty="0" smtClean="0">
                <a:solidFill>
                  <a:srgbClr val="FF0000"/>
                </a:solidFill>
              </a:rPr>
              <a:t>2-3 months. </a:t>
            </a:r>
          </a:p>
          <a:p>
            <a:pPr algn="just">
              <a:lnSpc>
                <a:spcPct val="110000"/>
              </a:lnSpc>
            </a:pPr>
            <a:endParaRPr lang="en-US" sz="2000" dirty="0"/>
          </a:p>
          <a:p>
            <a:pPr marL="342900" indent="-342900" algn="just">
              <a:lnSpc>
                <a:spcPct val="110000"/>
              </a:lnSpc>
              <a:buFont typeface="Wingdings" charset="2"/>
              <a:buChar char="Ø"/>
            </a:pPr>
            <a:r>
              <a:rPr lang="en-US" sz="2000" dirty="0" smtClean="0"/>
              <a:t>Who is working on analysis should be able to continue working  </a:t>
            </a:r>
            <a:endParaRPr lang="en-US" sz="2000" dirty="0"/>
          </a:p>
          <a:p>
            <a:pPr marL="342900" indent="-342900" algn="just">
              <a:lnSpc>
                <a:spcPct val="110000"/>
              </a:lnSpc>
              <a:buFont typeface="Wingdings" charset="2"/>
              <a:buChar char="Ø"/>
            </a:pPr>
            <a:r>
              <a:rPr lang="en-US" sz="2000" dirty="0" smtClean="0"/>
              <a:t>All meetings (including CMS WEEK in March) are </a:t>
            </a:r>
            <a:r>
              <a:rPr lang="en-US" sz="2000" dirty="0" err="1" smtClean="0"/>
              <a:t>vydio</a:t>
            </a:r>
            <a:r>
              <a:rPr lang="en-US" sz="2000" dirty="0" smtClean="0"/>
              <a:t> only. </a:t>
            </a:r>
            <a:endParaRPr lang="en-US" sz="2000" dirty="0"/>
          </a:p>
          <a:p>
            <a:pPr marL="342900" indent="-342900" algn="just">
              <a:lnSpc>
                <a:spcPct val="110000"/>
              </a:lnSpc>
              <a:buFont typeface="Wingdings" charset="2"/>
              <a:buChar char="Ø"/>
            </a:pPr>
            <a:r>
              <a:rPr lang="en-US" sz="2000" dirty="0" smtClean="0"/>
              <a:t>Who is working in-situ (as GIF++, 904) on the detectors, should try to consolidate the analysis on the data available. It is a good moment to finalize plots, ask for approval, write papers. </a:t>
            </a:r>
            <a:r>
              <a:rPr lang="en-US" sz="2000" dirty="0"/>
              <a:t> </a:t>
            </a:r>
          </a:p>
          <a:p>
            <a:pPr marL="342900" indent="-342900" algn="just">
              <a:lnSpc>
                <a:spcPct val="110000"/>
              </a:lnSpc>
              <a:buFont typeface="Wingdings" charset="2"/>
              <a:buChar char="Ø"/>
            </a:pPr>
            <a:r>
              <a:rPr lang="en-US" sz="2000" dirty="0" smtClean="0"/>
              <a:t>Among us, I can organize more frequent meetings dedicated on specific analysis (this can help everybody!)  </a:t>
            </a:r>
          </a:p>
          <a:p>
            <a:pPr marL="342900" indent="-342900" algn="just">
              <a:buFont typeface="Wingdings" charset="2"/>
              <a:buChar char="Ø"/>
            </a:pPr>
            <a:endParaRPr lang="en-US" sz="2000" dirty="0" smtClean="0"/>
          </a:p>
          <a:p>
            <a:pPr marL="342900" indent="-342900" algn="just">
              <a:buFont typeface="Wingdings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I am sure we can transform this very difficult period into an occasion for thinking, planning</a:t>
            </a:r>
            <a:r>
              <a:rPr lang="en-US" sz="2000" dirty="0" smtClean="0">
                <a:solidFill>
                  <a:srgbClr val="FF0000"/>
                </a:solidFill>
              </a:rPr>
              <a:t>, learning</a:t>
            </a:r>
            <a:r>
              <a:rPr lang="en-US" sz="2000" dirty="0">
                <a:solidFill>
                  <a:srgbClr val="FF0000"/>
                </a:solidFill>
              </a:rPr>
              <a:t>, helping those who are in need, and being supportive to each </a:t>
            </a:r>
            <a:r>
              <a:rPr lang="en-US" sz="2000" dirty="0" smtClean="0">
                <a:solidFill>
                  <a:srgbClr val="FF0000"/>
                </a:solidFill>
              </a:rPr>
              <a:t>other (</a:t>
            </a:r>
            <a:r>
              <a:rPr lang="en-US" sz="2000" dirty="0" err="1" smtClean="0">
                <a:solidFill>
                  <a:srgbClr val="FF0000"/>
                </a:solidFill>
              </a:rPr>
              <a:t>Fabiola</a:t>
            </a:r>
            <a:r>
              <a:rPr lang="en-US" sz="2000" dirty="0" smtClean="0">
                <a:solidFill>
                  <a:srgbClr val="FF0000"/>
                </a:solidFill>
              </a:rPr>
              <a:t>, 17</a:t>
            </a:r>
            <a:r>
              <a:rPr lang="en-US" sz="2000" baseline="30000" dirty="0" smtClean="0">
                <a:solidFill>
                  <a:srgbClr val="FF0000"/>
                </a:solidFill>
              </a:rPr>
              <a:t>th</a:t>
            </a:r>
            <a:r>
              <a:rPr lang="en-US" sz="2000" dirty="0">
                <a:solidFill>
                  <a:srgbClr val="FF0000"/>
                </a:solidFill>
              </a:rPr>
              <a:t> march </a:t>
            </a:r>
            <a:r>
              <a:rPr lang="en-US" sz="1600" dirty="0">
                <a:solidFill>
                  <a:srgbClr val="FF0000"/>
                </a:solidFill>
                <a:hlinkClick r:id="rId2"/>
              </a:rPr>
              <a:t>https://indico.cern.ch/event/898276/attachments/2004949/3348220/Covid-19-personnel-2020-03-17_Read-</a:t>
            </a:r>
            <a:r>
              <a:rPr lang="en-US" sz="1600" dirty="0" smtClean="0">
                <a:solidFill>
                  <a:srgbClr val="FF0000"/>
                </a:solidFill>
                <a:hlinkClick r:id="rId2"/>
              </a:rPr>
              <a:t>Only.pdf</a:t>
            </a:r>
            <a:r>
              <a:rPr lang="en-US" sz="1600" dirty="0" smtClean="0">
                <a:solidFill>
                  <a:srgbClr val="FF0000"/>
                </a:solidFill>
              </a:rPr>
              <a:t>  </a:t>
            </a:r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7578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Founds </a:t>
            </a:r>
            <a:r>
              <a:rPr lang="en-US" dirty="0" smtClean="0"/>
              <a:t>2020 (1)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B02A-0B46-4351-B41F-3D654171EEA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1520" y="594928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NO </a:t>
            </a:r>
            <a:r>
              <a:rPr lang="en-US" b="1" dirty="0" smtClean="0">
                <a:solidFill>
                  <a:srgbClr val="FF0000"/>
                </a:solidFill>
              </a:rPr>
              <a:t>big changes </a:t>
            </a:r>
            <a:r>
              <a:rPr lang="en-US" b="1" dirty="0" smtClean="0">
                <a:solidFill>
                  <a:srgbClr val="FF0000"/>
                </a:solidFill>
              </a:rPr>
              <a:t>with respect to February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Schermata 2020-03-18 alle 16.00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65104"/>
            <a:ext cx="8532440" cy="157975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1268760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CMS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missions have been </a:t>
            </a:r>
            <a:r>
              <a:rPr lang="en-US" sz="2000" dirty="0"/>
              <a:t>STOPPED since </a:t>
            </a:r>
            <a:r>
              <a:rPr lang="en-US" sz="2000" dirty="0" smtClean="0"/>
              <a:t>last</a:t>
            </a:r>
            <a:r>
              <a:rPr lang="en-US" sz="2000" dirty="0" smtClean="0"/>
              <a:t> weeks. </a:t>
            </a:r>
            <a:r>
              <a:rPr lang="en-US" sz="2000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Status of people in mission: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3 colleagues: Vincenzo </a:t>
            </a:r>
            <a:r>
              <a:rPr lang="en-US" sz="2000" dirty="0" err="1" smtClean="0"/>
              <a:t>Mastrapasqua</a:t>
            </a:r>
            <a:r>
              <a:rPr lang="en-US" sz="2000" dirty="0"/>
              <a:t>, Franco </a:t>
            </a:r>
            <a:r>
              <a:rPr lang="en-US" sz="2000" dirty="0" smtClean="0"/>
              <a:t>Michele, </a:t>
            </a:r>
            <a:r>
              <a:rPr lang="en-US" sz="2000" dirty="0" err="1" smtClean="0"/>
              <a:t>Andriano</a:t>
            </a:r>
            <a:r>
              <a:rPr lang="en-US" sz="2000" dirty="0" smtClean="0"/>
              <a:t> </a:t>
            </a:r>
            <a:r>
              <a:rPr lang="en-US" sz="2000" dirty="0"/>
              <a:t>Di </a:t>
            </a:r>
            <a:r>
              <a:rPr lang="en-US" sz="2000" dirty="0" smtClean="0"/>
              <a:t>Florio  were able to return to Bari last week (just before CERN closing)!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Merlin, </a:t>
            </a:r>
            <a:r>
              <a:rPr lang="en-US" sz="2000" dirty="0" err="1"/>
              <a:t>Jeremie</a:t>
            </a:r>
            <a:r>
              <a:rPr lang="en-US" sz="2000" dirty="0"/>
              <a:t> </a:t>
            </a:r>
            <a:r>
              <a:rPr lang="en-US" sz="2000" dirty="0" smtClean="0"/>
              <a:t> is still at </a:t>
            </a:r>
            <a:r>
              <a:rPr lang="en-US" sz="2000" dirty="0" err="1" smtClean="0"/>
              <a:t>cern</a:t>
            </a:r>
            <a:r>
              <a:rPr lang="en-US" sz="2000" dirty="0" smtClean="0"/>
              <a:t> (with a long mission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of April) .. 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Two missions cancelled (Lucia and </a:t>
            </a:r>
            <a:r>
              <a:rPr lang="en-US" sz="2000" dirty="0" err="1" smtClean="0"/>
              <a:t>Flavio</a:t>
            </a:r>
            <a:r>
              <a:rPr lang="en-US" sz="2000" dirty="0" smtClean="0"/>
              <a:t>)  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8194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Founds </a:t>
            </a:r>
            <a:r>
              <a:rPr lang="en-US" dirty="0" smtClean="0"/>
              <a:t>2020 (2)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B02A-0B46-4351-B41F-3D654171EEA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5536" y="1628800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b="1" dirty="0" smtClean="0">
                <a:solidFill>
                  <a:srgbClr val="FF0000"/>
                </a:solidFill>
              </a:rPr>
              <a:t>CMS Phase 2 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 descr="Schermata 2020-03-18 alle 16.03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69" y="2204864"/>
            <a:ext cx="9144000" cy="12071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528" y="3717032"/>
            <a:ext cx="8532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ym typeface="Wingdings"/>
              </a:rPr>
              <a:t> To </a:t>
            </a:r>
            <a:r>
              <a:rPr lang="fr-FR" dirty="0" err="1" smtClean="0">
                <a:sym typeface="Wingdings"/>
              </a:rPr>
              <a:t>be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proccessed</a:t>
            </a:r>
            <a:r>
              <a:rPr lang="fr-FR" dirty="0" smtClean="0">
                <a:sym typeface="Wingdings"/>
              </a:rPr>
              <a:t>: </a:t>
            </a:r>
            <a:r>
              <a:rPr lang="fr-FR" dirty="0" smtClean="0"/>
              <a:t>Contribution for modules of the ME0prototype 5kCHF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126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Bari Paper </a:t>
            </a:r>
            <a:r>
              <a:rPr lang="en-US" dirty="0" smtClean="0"/>
              <a:t>review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B02A-0B46-4351-B41F-3D654171EEA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9552" y="1556792"/>
            <a:ext cx="7200800" cy="2185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pt-BR" sz="2200" dirty="0" smtClean="0"/>
              <a:t>CMS</a:t>
            </a:r>
            <a:r>
              <a:rPr lang="pt-BR" sz="2200" dirty="0"/>
              <a:t>-HIG-19-013-001-COMMENT-006 ‬</a:t>
            </a:r>
          </a:p>
          <a:p>
            <a:r>
              <a:rPr lang="pt-BR" sz="2200" dirty="0" err="1" smtClean="0"/>
              <a:t>Review</a:t>
            </a:r>
            <a:r>
              <a:rPr lang="pt-BR" sz="2200" dirty="0" smtClean="0"/>
              <a:t> </a:t>
            </a:r>
            <a:r>
              <a:rPr lang="pt-BR" sz="2200" dirty="0" err="1" smtClean="0"/>
              <a:t>done</a:t>
            </a:r>
            <a:r>
              <a:rPr lang="pt-BR" sz="2200" dirty="0" smtClean="0"/>
              <a:t> in </a:t>
            </a:r>
            <a:r>
              <a:rPr lang="pt-BR" sz="2200" dirty="0" err="1" smtClean="0"/>
              <a:t>January</a:t>
            </a:r>
            <a:r>
              <a:rPr lang="pt-BR" sz="2200" dirty="0" smtClean="0"/>
              <a:t> </a:t>
            </a:r>
            <a:r>
              <a:rPr lang="pt-BR" sz="2200" dirty="0" err="1" smtClean="0"/>
              <a:t>by</a:t>
            </a:r>
            <a:r>
              <a:rPr lang="pt-BR" sz="2200" dirty="0" smtClean="0"/>
              <a:t> </a:t>
            </a:r>
            <a:r>
              <a:rPr lang="pt-BR" sz="2200" dirty="0" err="1" smtClean="0"/>
              <a:t>Piet</a:t>
            </a:r>
            <a:endParaRPr lang="pt-BR" sz="2200" dirty="0"/>
          </a:p>
          <a:p>
            <a:pPr marL="342900" indent="-342900">
              <a:buFont typeface="Wingdings" charset="2"/>
              <a:buChar char="ü"/>
            </a:pPr>
            <a:endParaRPr lang="pt-BR" sz="2400" dirty="0" smtClean="0">
              <a:hlinkClick r:id="rId2"/>
            </a:endParaRPr>
          </a:p>
          <a:p>
            <a:pPr marL="342900" indent="-342900">
              <a:buFont typeface="Wingdings" charset="2"/>
              <a:buChar char="ü"/>
            </a:pPr>
            <a:r>
              <a:rPr lang="pt-BR" sz="2400" dirty="0" smtClean="0">
                <a:hlinkClick r:id="rId2"/>
              </a:rPr>
              <a:t>http</a:t>
            </a:r>
            <a:r>
              <a:rPr lang="pt-BR" sz="2400" dirty="0">
                <a:hlinkClick r:id="rId2"/>
              </a:rPr>
              <a:t>://cms.cern.ch/cds/HIG-18-</a:t>
            </a:r>
            <a:r>
              <a:rPr lang="pt-BR" sz="2400" dirty="0" smtClean="0">
                <a:hlinkClick r:id="rId2"/>
              </a:rPr>
              <a:t>024</a:t>
            </a:r>
            <a:r>
              <a:rPr lang="pt-BR" sz="2400" dirty="0" smtClean="0"/>
              <a:t> </a:t>
            </a:r>
            <a:endParaRPr lang="pt-BR" sz="2200" dirty="0" smtClean="0"/>
          </a:p>
          <a:p>
            <a:r>
              <a:rPr lang="pt-BR" sz="2200" dirty="0" err="1"/>
              <a:t>Review</a:t>
            </a:r>
            <a:r>
              <a:rPr lang="pt-BR" sz="2200" dirty="0"/>
              <a:t> </a:t>
            </a:r>
            <a:r>
              <a:rPr lang="pt-BR" sz="2200" dirty="0" err="1"/>
              <a:t>done</a:t>
            </a:r>
            <a:r>
              <a:rPr lang="pt-BR" sz="2200" dirty="0"/>
              <a:t> </a:t>
            </a:r>
            <a:r>
              <a:rPr lang="pt-BR" sz="2200" dirty="0" err="1" smtClean="0"/>
              <a:t>by</a:t>
            </a:r>
            <a:r>
              <a:rPr lang="pt-BR" sz="2200" dirty="0" smtClean="0"/>
              <a:t> Nicola (</a:t>
            </a:r>
            <a:r>
              <a:rPr lang="pt-BR" sz="2200" dirty="0" err="1" smtClean="0"/>
              <a:t>he</a:t>
            </a:r>
            <a:r>
              <a:rPr lang="pt-BR" sz="2200" dirty="0" smtClean="0"/>
              <a:t> </a:t>
            </a:r>
            <a:r>
              <a:rPr lang="pt-BR" sz="2200" dirty="0" err="1" smtClean="0"/>
              <a:t>will</a:t>
            </a:r>
            <a:r>
              <a:rPr lang="pt-BR" sz="2200" dirty="0" smtClean="0"/>
              <a:t> </a:t>
            </a:r>
            <a:r>
              <a:rPr lang="pt-BR" sz="2200" dirty="0" err="1" smtClean="0"/>
              <a:t>report</a:t>
            </a:r>
            <a:r>
              <a:rPr lang="pt-BR" sz="2200" dirty="0" smtClean="0"/>
              <a:t> </a:t>
            </a:r>
            <a:r>
              <a:rPr lang="pt-BR" sz="2200" dirty="0" err="1" smtClean="0"/>
              <a:t>on</a:t>
            </a:r>
            <a:r>
              <a:rPr lang="pt-BR" sz="2200" dirty="0" smtClean="0"/>
              <a:t> </a:t>
            </a:r>
            <a:r>
              <a:rPr lang="pt-BR" sz="2200" dirty="0" err="1" smtClean="0"/>
              <a:t>next</a:t>
            </a:r>
            <a:r>
              <a:rPr lang="pt-BR" sz="2200" dirty="0" smtClean="0"/>
              <a:t> time)</a:t>
            </a:r>
            <a:endParaRPr lang="pt-BR" sz="2200" dirty="0"/>
          </a:p>
          <a:p>
            <a:r>
              <a:rPr lang="pt-BR" sz="2200" dirty="0" smtClean="0"/>
              <a:t> 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472502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Varie</a:t>
            </a:r>
            <a:r>
              <a:rPr lang="en-US" dirty="0" smtClean="0"/>
              <a:t> (1)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B02A-0B46-4351-B41F-3D654171EEA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1520" y="1556792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charset="2"/>
              <a:buChar char="Ø"/>
            </a:pPr>
            <a:r>
              <a:rPr lang="it-IT" sz="2000" dirty="0" smtClean="0"/>
              <a:t>l’avviso </a:t>
            </a:r>
            <a:r>
              <a:rPr lang="it-IT" sz="2000" dirty="0"/>
              <a:t>di selezione </a:t>
            </a:r>
            <a:r>
              <a:rPr lang="it-IT" sz="2000" dirty="0" smtClean="0">
                <a:solidFill>
                  <a:srgbClr val="FF0000"/>
                </a:solidFill>
              </a:rPr>
              <a:t>per "</a:t>
            </a:r>
            <a:r>
              <a:rPr lang="it-IT" sz="2000" dirty="0" smtClean="0">
                <a:solidFill>
                  <a:srgbClr val="FF0000"/>
                </a:solidFill>
              </a:rPr>
              <a:t>Associate presso il </a:t>
            </a:r>
            <a:r>
              <a:rPr lang="it-IT" sz="2000" dirty="0" smtClean="0">
                <a:solidFill>
                  <a:srgbClr val="FF0000"/>
                </a:solidFill>
              </a:rPr>
              <a:t>CERN’ </a:t>
            </a:r>
            <a:r>
              <a:rPr lang="it-IT" sz="2000" dirty="0" smtClean="0"/>
              <a:t>è stato pubblicato sul sito</a:t>
            </a:r>
          </a:p>
          <a:p>
            <a:pPr algn="just"/>
            <a:r>
              <a:rPr lang="it-IT" sz="2000" dirty="0" smtClean="0">
                <a:hlinkClick r:id="rId2"/>
              </a:rPr>
              <a:t>ttps</a:t>
            </a:r>
            <a:r>
              <a:rPr lang="it-IT" sz="2000" dirty="0" smtClean="0">
                <a:hlinkClick r:id="rId2"/>
              </a:rPr>
              <a:t>://reclutamento.infn.it/ReclutamentoOnline/</a:t>
            </a:r>
            <a:endParaRPr lang="it-IT" sz="2000" dirty="0" smtClean="0"/>
          </a:p>
          <a:p>
            <a:pPr algn="just"/>
            <a:r>
              <a:rPr lang="it-IT" sz="2000" dirty="0" smtClean="0"/>
              <a:t>(</a:t>
            </a:r>
            <a:r>
              <a:rPr lang="it-IT" sz="2000" dirty="0" err="1" smtClean="0"/>
              <a:t>deadline</a:t>
            </a:r>
            <a:r>
              <a:rPr lang="it-IT" sz="2000" dirty="0" smtClean="0"/>
              <a:t> </a:t>
            </a:r>
            <a:r>
              <a:rPr lang="is-IS" sz="2000" dirty="0" smtClean="0"/>
              <a:t>… 07</a:t>
            </a:r>
            <a:r>
              <a:rPr lang="is-IS" sz="2000" dirty="0"/>
              <a:t>/04/2020 23:59 CEST</a:t>
            </a:r>
            <a:r>
              <a:rPr lang="it-IT" sz="2000" dirty="0" smtClean="0"/>
              <a:t>)</a:t>
            </a:r>
          </a:p>
          <a:p>
            <a:pPr algn="just"/>
            <a:r>
              <a:rPr lang="it-IT" sz="2000" dirty="0" err="1" smtClean="0"/>
              <a:t>Someone</a:t>
            </a:r>
            <a:r>
              <a:rPr lang="it-IT" sz="2000" dirty="0" smtClean="0"/>
              <a:t> </a:t>
            </a:r>
            <a:r>
              <a:rPr lang="it-IT" sz="2000" dirty="0" err="1" smtClean="0"/>
              <a:t>has</a:t>
            </a:r>
            <a:r>
              <a:rPr lang="it-IT" sz="2000" dirty="0" smtClean="0"/>
              <a:t> informatio</a:t>
            </a:r>
            <a:r>
              <a:rPr lang="it-IT" sz="2000" dirty="0" smtClean="0"/>
              <a:t>n on </a:t>
            </a:r>
            <a:r>
              <a:rPr lang="it-IT" sz="2000" dirty="0" err="1" smtClean="0"/>
              <a:t>this</a:t>
            </a:r>
            <a:r>
              <a:rPr lang="it-IT" sz="2000" dirty="0" smtClean="0"/>
              <a:t>?  </a:t>
            </a:r>
            <a:endParaRPr lang="it-IT" sz="2000" dirty="0" smtClean="0"/>
          </a:p>
          <a:p>
            <a:pPr algn="just"/>
            <a:r>
              <a:rPr lang="it-IT" sz="2000" dirty="0" smtClean="0"/>
              <a:t>  </a:t>
            </a:r>
            <a:endParaRPr lang="it-IT" sz="2000" dirty="0"/>
          </a:p>
        </p:txBody>
      </p:sp>
      <p:pic>
        <p:nvPicPr>
          <p:cNvPr id="5" name="Picture 4" descr="Schermata 2020-03-18 alle 16.10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9" y="3573016"/>
            <a:ext cx="9144000" cy="1647187"/>
          </a:xfrm>
          <a:prstGeom prst="rect">
            <a:avLst/>
          </a:prstGeom>
        </p:spPr>
      </p:pic>
      <p:pic>
        <p:nvPicPr>
          <p:cNvPr id="6" name="Picture 5" descr="Schermata 2020-03-18 alle 16.10.4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41" y="5143354"/>
            <a:ext cx="8820472" cy="125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52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Varie</a:t>
            </a:r>
            <a:r>
              <a:rPr lang="en-US" dirty="0"/>
              <a:t> </a:t>
            </a:r>
            <a:r>
              <a:rPr lang="en-US" dirty="0" smtClean="0"/>
              <a:t>(2)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B02A-0B46-4351-B41F-3D654171EEA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1520" y="1412776"/>
            <a:ext cx="8568952" cy="5509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s-IS" sz="2200" dirty="0">
              <a:sym typeface="Wingdings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200" b="1" dirty="0" err="1" smtClean="0">
                <a:solidFill>
                  <a:srgbClr val="FF0000"/>
                </a:solidFill>
                <a:sym typeface="Wingdings"/>
              </a:rPr>
              <a:t>Phd</a:t>
            </a:r>
            <a:r>
              <a:rPr lang="en-US" sz="2200" b="1" dirty="0" smtClean="0">
                <a:solidFill>
                  <a:srgbClr val="FF0000"/>
                </a:solidFill>
                <a:sym typeface="Wingdings"/>
              </a:rPr>
              <a:t>  </a:t>
            </a:r>
            <a:r>
              <a:rPr lang="en-US" sz="2200" b="1" dirty="0" err="1" smtClean="0">
                <a:solidFill>
                  <a:srgbClr val="FF0000"/>
                </a:solidFill>
                <a:sym typeface="Wingdings"/>
              </a:rPr>
              <a:t>defence</a:t>
            </a:r>
            <a:r>
              <a:rPr lang="en-US" sz="2200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sym typeface="Wingdings"/>
              </a:rPr>
              <a:t>done on </a:t>
            </a:r>
            <a:r>
              <a:rPr lang="en-US" sz="2200" b="1" dirty="0" smtClean="0">
                <a:solidFill>
                  <a:srgbClr val="FF0000"/>
                </a:solidFill>
                <a:sym typeface="Wingdings"/>
              </a:rPr>
              <a:t>17</a:t>
            </a:r>
            <a:r>
              <a:rPr lang="en-US" sz="2200" b="1" baseline="30000" dirty="0" smtClean="0">
                <a:solidFill>
                  <a:srgbClr val="FF0000"/>
                </a:solidFill>
                <a:sym typeface="Wingdings"/>
              </a:rPr>
              <a:t>th</a:t>
            </a:r>
            <a:r>
              <a:rPr lang="en-US" sz="2200" b="1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sym typeface="Wingdings"/>
              </a:rPr>
              <a:t>March by </a:t>
            </a:r>
            <a:r>
              <a:rPr lang="is-IS" sz="2200" dirty="0" smtClean="0"/>
              <a:t>Gelmi, Lezki and Soldani</a:t>
            </a:r>
          </a:p>
          <a:p>
            <a:r>
              <a:rPr lang="en-US" sz="2200" dirty="0" smtClean="0"/>
              <a:t>W</a:t>
            </a:r>
            <a:r>
              <a:rPr lang="is-IS" sz="2200" dirty="0" smtClean="0"/>
              <a:t>ell done! </a:t>
            </a:r>
            <a:r>
              <a:rPr lang="is-IS" sz="2200" dirty="0" smtClean="0"/>
              <a:t>Congratulation to all of them. </a:t>
            </a:r>
            <a:endParaRPr lang="is-IS" sz="2200" dirty="0"/>
          </a:p>
          <a:p>
            <a:r>
              <a:rPr lang="is-IS" sz="2200" dirty="0" smtClean="0"/>
              <a:t>Unfortunatelly now one of them will continue with us... ! </a:t>
            </a:r>
          </a:p>
          <a:p>
            <a:endParaRPr lang="is-IS" sz="2200" dirty="0"/>
          </a:p>
          <a:p>
            <a:pPr marL="342900" indent="-342900">
              <a:buFont typeface="Wingdings" charset="2"/>
              <a:buChar char="Ø"/>
            </a:pPr>
            <a:r>
              <a:rPr lang="en-US" sz="2200" dirty="0" err="1" smtClean="0">
                <a:solidFill>
                  <a:srgbClr val="FF0000"/>
                </a:solidFill>
              </a:rPr>
              <a:t>Terza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missione</a:t>
            </a:r>
            <a:r>
              <a:rPr lang="en-US" sz="2200" dirty="0" smtClean="0">
                <a:solidFill>
                  <a:srgbClr val="FF0000"/>
                </a:solidFill>
              </a:rPr>
              <a:t> (Fabio</a:t>
            </a:r>
            <a:r>
              <a:rPr lang="en-US" sz="2200" dirty="0" smtClean="0">
                <a:solidFill>
                  <a:srgbClr val="FF0000"/>
                </a:solidFill>
              </a:rPr>
              <a:t>’s email)</a:t>
            </a:r>
            <a:r>
              <a:rPr lang="en-US" sz="2200" dirty="0" smtClean="0"/>
              <a:t>:  please check on INFN web page </a:t>
            </a:r>
            <a:r>
              <a:rPr lang="en-US" sz="2200" dirty="0" smtClean="0">
                <a:hlinkClick r:id="rId2"/>
              </a:rPr>
              <a:t>http</a:t>
            </a:r>
            <a:r>
              <a:rPr lang="en-US" sz="2200" dirty="0">
                <a:hlinkClick r:id="rId2"/>
              </a:rPr>
              <a:t>://home.infn.it/it/eventi</a:t>
            </a:r>
            <a:r>
              <a:rPr lang="en-US" sz="2200" dirty="0"/>
              <a:t> </a:t>
            </a:r>
            <a:r>
              <a:rPr lang="en-US" sz="2200" dirty="0" smtClean="0"/>
              <a:t>if all our events are there. If not please add  </a:t>
            </a:r>
            <a:endParaRPr lang="en-US" sz="2200" dirty="0"/>
          </a:p>
          <a:p>
            <a:r>
              <a:rPr lang="en-US" sz="2200" dirty="0">
                <a:hlinkClick r:id="rId3"/>
              </a:rPr>
              <a:t>http://www.ba.infn.it</a:t>
            </a:r>
            <a:r>
              <a:rPr lang="en-US" sz="2200" dirty="0" smtClean="0">
                <a:hlinkClick r:id="rId3"/>
              </a:rPr>
              <a:t>/</a:t>
            </a:r>
            <a:r>
              <a:rPr lang="en-US" sz="2200" dirty="0" smtClean="0"/>
              <a:t>     login </a:t>
            </a:r>
            <a:r>
              <a:rPr lang="en-US" sz="2200" dirty="0"/>
              <a:t>e poi </a:t>
            </a:r>
            <a:r>
              <a:rPr lang="en-US" sz="2200" dirty="0" err="1"/>
              <a:t>Divulgazione</a:t>
            </a:r>
            <a:r>
              <a:rPr lang="en-US" sz="2200" dirty="0"/>
              <a:t> --&gt; Form </a:t>
            </a:r>
            <a:r>
              <a:rPr lang="en-US" sz="2200" dirty="0" err="1"/>
              <a:t>Terza</a:t>
            </a:r>
            <a:r>
              <a:rPr lang="en-US" sz="2200" dirty="0"/>
              <a:t> </a:t>
            </a:r>
            <a:r>
              <a:rPr lang="en-US" sz="2200" dirty="0" err="1"/>
              <a:t>Missione</a:t>
            </a:r>
            <a:r>
              <a:rPr lang="en-US" sz="2200" dirty="0"/>
              <a:t> </a:t>
            </a:r>
            <a:endParaRPr lang="en-US" sz="2200" dirty="0" smtClean="0"/>
          </a:p>
          <a:p>
            <a:endParaRPr lang="en-US" sz="2200" dirty="0"/>
          </a:p>
          <a:p>
            <a:pPr marL="285750" indent="-285750">
              <a:buFont typeface="Wingdings" charset="2"/>
              <a:buChar char="Ø"/>
            </a:pPr>
            <a:r>
              <a:rPr lang="en-US" sz="2200" dirty="0" smtClean="0">
                <a:solidFill>
                  <a:srgbClr val="FF0000"/>
                </a:solidFill>
              </a:rPr>
              <a:t>Summer students:  </a:t>
            </a:r>
            <a:r>
              <a:rPr lang="en-US" sz="2200" smtClean="0"/>
              <a:t>who applied</a:t>
            </a:r>
            <a:r>
              <a:rPr lang="en-US" sz="2200" dirty="0" smtClean="0"/>
              <a:t>?  So far, I </a:t>
            </a:r>
            <a:r>
              <a:rPr lang="en-US" sz="2200" dirty="0"/>
              <a:t>know about </a:t>
            </a:r>
            <a:r>
              <a:rPr lang="en-US" sz="2200" dirty="0" err="1"/>
              <a:t>Brunella</a:t>
            </a:r>
            <a:r>
              <a:rPr lang="en-US" sz="2200" dirty="0"/>
              <a:t> </a:t>
            </a:r>
            <a:r>
              <a:rPr lang="en-US" sz="2200" dirty="0" err="1"/>
              <a:t>D'Anzi</a:t>
            </a:r>
            <a:r>
              <a:rPr lang="en-US" sz="2200" dirty="0"/>
              <a:t>. </a:t>
            </a:r>
            <a:r>
              <a:rPr lang="en-US" sz="2200" dirty="0" smtClean="0"/>
              <a:t> </a:t>
            </a:r>
            <a:endParaRPr lang="en-US" sz="2200" dirty="0"/>
          </a:p>
          <a:p>
            <a:endParaRPr lang="is-IS" sz="2200" dirty="0"/>
          </a:p>
          <a:p>
            <a:r>
              <a:rPr lang="is-IS" sz="2200" dirty="0" smtClean="0"/>
              <a:t> 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4779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Varie</a:t>
            </a:r>
            <a:r>
              <a:rPr lang="en-US" dirty="0" smtClean="0"/>
              <a:t> (3)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B02A-0B46-4351-B41F-3D654171EEA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512" y="1196752"/>
            <a:ext cx="8784976" cy="5509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P</a:t>
            </a:r>
            <a:r>
              <a:rPr lang="en-US" sz="1600" dirty="0" err="1" smtClean="0"/>
              <a:t>rogramma</a:t>
            </a:r>
            <a:r>
              <a:rPr lang="en-US" sz="1600" dirty="0" smtClean="0"/>
              <a:t> </a:t>
            </a:r>
            <a:r>
              <a:rPr lang="en-US" sz="1600" dirty="0" err="1" smtClean="0"/>
              <a:t>Reaserch</a:t>
            </a:r>
            <a:r>
              <a:rPr lang="en-US" sz="1600" dirty="0" smtClean="0"/>
              <a:t> &amp;Innovation in </a:t>
            </a:r>
            <a:r>
              <a:rPr lang="en-US" sz="1600" dirty="0" err="1"/>
              <a:t>apertura</a:t>
            </a:r>
            <a:r>
              <a:rPr lang="en-US" sz="1600" dirty="0"/>
              <a:t> </a:t>
            </a:r>
            <a:r>
              <a:rPr lang="en-US" sz="1600" dirty="0" err="1"/>
              <a:t>nel</a:t>
            </a:r>
            <a:r>
              <a:rPr lang="en-US" sz="1600" dirty="0"/>
              <a:t> 2020</a:t>
            </a:r>
            <a:r>
              <a:rPr lang="en-US" sz="1600" dirty="0" smtClean="0"/>
              <a:t>. Di </a:t>
            </a:r>
            <a:r>
              <a:rPr lang="en-US" sz="1600" dirty="0" err="1"/>
              <a:t>seguito</a:t>
            </a:r>
            <a:r>
              <a:rPr lang="en-US" sz="1600" dirty="0"/>
              <a:t> </a:t>
            </a:r>
            <a:r>
              <a:rPr lang="en-US" sz="1600" dirty="0" err="1"/>
              <a:t>alcune</a:t>
            </a:r>
            <a:r>
              <a:rPr lang="en-US" sz="1600" dirty="0"/>
              <a:t> </a:t>
            </a:r>
            <a:r>
              <a:rPr lang="en-US" sz="1600" dirty="0" err="1"/>
              <a:t>informazioni</a:t>
            </a:r>
            <a:r>
              <a:rPr lang="en-US" sz="1600" dirty="0"/>
              <a:t> sui </a:t>
            </a:r>
            <a:r>
              <a:rPr lang="en-US" sz="1600" dirty="0" err="1"/>
              <a:t>bandi</a:t>
            </a:r>
            <a:r>
              <a:rPr lang="en-US" sz="1600" dirty="0"/>
              <a:t> </a:t>
            </a:r>
            <a:r>
              <a:rPr lang="en-US" sz="1600" dirty="0" err="1"/>
              <a:t>previsti</a:t>
            </a:r>
            <a:r>
              <a:rPr lang="en-US" sz="1600" dirty="0"/>
              <a:t>: 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In </a:t>
            </a:r>
            <a:r>
              <a:rPr lang="en-US" sz="1600" b="1" dirty="0" err="1">
                <a:solidFill>
                  <a:srgbClr val="FF0000"/>
                </a:solidFill>
              </a:rPr>
              <a:t>apertura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il</a:t>
            </a:r>
            <a:r>
              <a:rPr lang="en-US" sz="1600" b="1" dirty="0">
                <a:solidFill>
                  <a:srgbClr val="FF0000"/>
                </a:solidFill>
              </a:rPr>
              <a:t> 16 </a:t>
            </a:r>
            <a:r>
              <a:rPr lang="en-US" sz="1600" b="1" dirty="0" err="1">
                <a:solidFill>
                  <a:srgbClr val="FF0000"/>
                </a:solidFill>
              </a:rPr>
              <a:t>Aprile</a:t>
            </a:r>
            <a:r>
              <a:rPr lang="en-US" sz="1600" b="1" dirty="0">
                <a:solidFill>
                  <a:srgbClr val="FF0000"/>
                </a:solidFill>
              </a:rPr>
              <a:t> 2020: </a:t>
            </a:r>
          </a:p>
          <a:p>
            <a:r>
              <a:rPr lang="en-US" sz="1600" dirty="0"/>
              <a:t>H2020-JTI-EuroHPC-2020-01: Advanced pilots towards the European </a:t>
            </a:r>
            <a:r>
              <a:rPr lang="en-US" sz="1600" dirty="0" err="1" smtClean="0"/>
              <a:t>exascale</a:t>
            </a:r>
            <a:r>
              <a:rPr lang="en-US" sz="1600" dirty="0" smtClean="0"/>
              <a:t> supercomputers  </a:t>
            </a:r>
          </a:p>
          <a:p>
            <a:r>
              <a:rPr lang="en-US" sz="1600" dirty="0" smtClean="0"/>
              <a:t>Il </a:t>
            </a:r>
            <a:r>
              <a:rPr lang="en-US" sz="1600" dirty="0" err="1"/>
              <a:t>bando</a:t>
            </a:r>
            <a:r>
              <a:rPr lang="en-US" sz="1600" dirty="0"/>
              <a:t> </a:t>
            </a:r>
            <a:r>
              <a:rPr lang="en-US" sz="1600" dirty="0" err="1"/>
              <a:t>prevede</a:t>
            </a:r>
            <a:r>
              <a:rPr lang="en-US" sz="1600" dirty="0"/>
              <a:t> 2 sotto-</a:t>
            </a:r>
            <a:r>
              <a:rPr lang="en-US" sz="1600" dirty="0" err="1"/>
              <a:t>argomenti</a:t>
            </a:r>
            <a:r>
              <a:rPr lang="en-US" sz="1600" dirty="0"/>
              <a:t> </a:t>
            </a:r>
            <a:r>
              <a:rPr lang="en-US" sz="1600" dirty="0" err="1"/>
              <a:t>distinti</a:t>
            </a:r>
            <a:r>
              <a:rPr lang="en-US" sz="1600" dirty="0"/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EuroHPC</a:t>
            </a:r>
            <a:r>
              <a:rPr lang="en-US" sz="1600" dirty="0"/>
              <a:t>-2020-01-a: Advanced pilots towards the European supercomputers – deadline </a:t>
            </a:r>
            <a:r>
              <a:rPr lang="en-US" sz="1600" dirty="0" err="1"/>
              <a:t>prevista</a:t>
            </a:r>
            <a:r>
              <a:rPr lang="en-US" sz="1600" dirty="0"/>
              <a:t> : 15 </a:t>
            </a:r>
            <a:r>
              <a:rPr lang="en-US" sz="1600" dirty="0" err="1"/>
              <a:t>Settembre</a:t>
            </a:r>
            <a:r>
              <a:rPr lang="en-US" sz="1600" dirty="0"/>
              <a:t> </a:t>
            </a:r>
            <a:r>
              <a:rPr lang="en-US" sz="1600" dirty="0" smtClean="0"/>
              <a:t>2020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EuroHPC</a:t>
            </a:r>
            <a:r>
              <a:rPr lang="en-US" sz="1600" dirty="0"/>
              <a:t>-2020-01-b: Pilot on quantum simulator – deadline </a:t>
            </a:r>
            <a:r>
              <a:rPr lang="en-US" sz="1600" dirty="0" err="1"/>
              <a:t>prevista</a:t>
            </a:r>
            <a:r>
              <a:rPr lang="en-US" sz="1600" dirty="0"/>
              <a:t>: 28 </a:t>
            </a:r>
            <a:r>
              <a:rPr lang="en-US" sz="1600" dirty="0" err="1"/>
              <a:t>Luglio</a:t>
            </a:r>
            <a:r>
              <a:rPr lang="en-US" sz="1600" dirty="0"/>
              <a:t> </a:t>
            </a:r>
            <a:r>
              <a:rPr lang="en-US" sz="1600" dirty="0" smtClean="0"/>
              <a:t>2020</a:t>
            </a:r>
            <a:endParaRPr lang="en-US" sz="1600" dirty="0"/>
          </a:p>
          <a:p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FF0000"/>
                </a:solidFill>
              </a:rPr>
              <a:t>In </a:t>
            </a:r>
            <a:r>
              <a:rPr lang="en-US" sz="1600" b="1" dirty="0" err="1">
                <a:solidFill>
                  <a:srgbClr val="FF0000"/>
                </a:solidFill>
              </a:rPr>
              <a:t>apertura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il</a:t>
            </a:r>
            <a:r>
              <a:rPr lang="en-US" sz="1600" b="1" dirty="0">
                <a:solidFill>
                  <a:srgbClr val="FF0000"/>
                </a:solidFill>
              </a:rPr>
              <a:t> 21 </a:t>
            </a:r>
            <a:r>
              <a:rPr lang="en-US" sz="1600" b="1" dirty="0" err="1">
                <a:solidFill>
                  <a:srgbClr val="FF0000"/>
                </a:solidFill>
              </a:rPr>
              <a:t>Luglio</a:t>
            </a:r>
            <a:r>
              <a:rPr lang="en-US" sz="1600" b="1" dirty="0">
                <a:solidFill>
                  <a:srgbClr val="FF0000"/>
                </a:solidFill>
              </a:rPr>
              <a:t> 2020: 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H2020-JTI-EuroHPC-2020-02: Framework Partnership Agreement in European low-power microprocessor technologies (Phase 2)  (Research and Innovation Action)</a:t>
            </a:r>
          </a:p>
          <a:p>
            <a:r>
              <a:rPr lang="en-US" sz="1600" dirty="0" smtClean="0"/>
              <a:t>Il </a:t>
            </a:r>
            <a:r>
              <a:rPr lang="en-US" sz="1600" dirty="0" err="1"/>
              <a:t>bando</a:t>
            </a:r>
            <a:r>
              <a:rPr lang="en-US" sz="1600" dirty="0"/>
              <a:t> </a:t>
            </a:r>
            <a:r>
              <a:rPr lang="en-US" sz="1600" dirty="0" err="1"/>
              <a:t>finanzia</a:t>
            </a:r>
            <a:r>
              <a:rPr lang="en-US" sz="1600" dirty="0"/>
              <a:t> la </a:t>
            </a:r>
            <a:r>
              <a:rPr lang="en-US" sz="1600" dirty="0" err="1"/>
              <a:t>Fase</a:t>
            </a:r>
            <a:r>
              <a:rPr lang="en-US" sz="1600" dirty="0"/>
              <a:t> 2 </a:t>
            </a:r>
            <a:r>
              <a:rPr lang="en-US" sz="1600" dirty="0" err="1"/>
              <a:t>dell'Iniziativa</a:t>
            </a:r>
            <a:r>
              <a:rPr lang="en-US" sz="1600" dirty="0"/>
              <a:t> EPI (European Processor Initiative)</a:t>
            </a:r>
            <a:r>
              <a:rPr lang="en-US" sz="1600" dirty="0" smtClean="0"/>
              <a:t>.</a:t>
            </a:r>
            <a:endParaRPr lang="en-US" sz="1600" dirty="0"/>
          </a:p>
          <a:p>
            <a:r>
              <a:rPr lang="en-US" sz="1600" b="1" dirty="0"/>
              <a:t>Deadline </a:t>
            </a:r>
            <a:r>
              <a:rPr lang="en-US" sz="1600" b="1" dirty="0" err="1"/>
              <a:t>prevista</a:t>
            </a:r>
            <a:r>
              <a:rPr lang="en-US" sz="1600" b="1" dirty="0"/>
              <a:t>: 12 </a:t>
            </a:r>
            <a:r>
              <a:rPr lang="en-US" sz="1600" b="1" dirty="0" err="1"/>
              <a:t>Gennaio</a:t>
            </a:r>
            <a:r>
              <a:rPr lang="en-US" sz="1600" b="1" dirty="0"/>
              <a:t> </a:t>
            </a:r>
            <a:r>
              <a:rPr lang="en-US" sz="1600" b="1" dirty="0" smtClean="0"/>
              <a:t>2021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H2020</a:t>
            </a:r>
            <a:r>
              <a:rPr lang="en-US" sz="1600" dirty="0"/>
              <a:t>-JTI-EuroHPC-2020-03: Training and Education on High Performance Computing (Coordination and Support Action</a:t>
            </a:r>
            <a:r>
              <a:rPr lang="en-US" sz="1600" dirty="0" smtClean="0"/>
              <a:t>)</a:t>
            </a:r>
            <a:endParaRPr lang="en-US" sz="1600" dirty="0"/>
          </a:p>
          <a:p>
            <a:r>
              <a:rPr lang="en-US" sz="1600" b="1" dirty="0"/>
              <a:t>Deadline </a:t>
            </a:r>
            <a:r>
              <a:rPr lang="en-US" sz="1600" b="1" dirty="0" err="1"/>
              <a:t>prevista</a:t>
            </a:r>
            <a:r>
              <a:rPr lang="en-US" sz="1600" b="1" dirty="0"/>
              <a:t>: 12 </a:t>
            </a:r>
            <a:r>
              <a:rPr lang="en-US" sz="1600" b="1" dirty="0" err="1"/>
              <a:t>Gennaio</a:t>
            </a:r>
            <a:r>
              <a:rPr lang="en-US" sz="1600" b="1" dirty="0"/>
              <a:t> </a:t>
            </a:r>
            <a:r>
              <a:rPr lang="en-US" sz="1600" b="1" dirty="0" smtClean="0"/>
              <a:t>2021</a:t>
            </a:r>
            <a:endParaRPr lang="en-US" sz="1600" b="1" dirty="0"/>
          </a:p>
          <a:p>
            <a:r>
              <a:rPr lang="en-US" sz="1600" dirty="0"/>
              <a:t> </a:t>
            </a:r>
          </a:p>
          <a:p>
            <a:r>
              <a:rPr lang="en-US" sz="1600" dirty="0"/>
              <a:t>Per </a:t>
            </a:r>
            <a:r>
              <a:rPr lang="en-US" sz="1600" dirty="0" err="1"/>
              <a:t>maggiori</a:t>
            </a:r>
            <a:r>
              <a:rPr lang="en-US" sz="1600" dirty="0"/>
              <a:t> </a:t>
            </a:r>
            <a:r>
              <a:rPr lang="en-US" sz="1600" dirty="0" err="1"/>
              <a:t>informazioni</a:t>
            </a:r>
            <a:r>
              <a:rPr lang="en-US" sz="1600" dirty="0"/>
              <a:t> </a:t>
            </a:r>
            <a:r>
              <a:rPr lang="en-US" sz="1600" dirty="0" err="1"/>
              <a:t>consultare</a:t>
            </a:r>
            <a:r>
              <a:rPr lang="en-US" sz="1600" dirty="0"/>
              <a:t> </a:t>
            </a:r>
            <a:r>
              <a:rPr lang="en-US" sz="1600" dirty="0" err="1"/>
              <a:t>il</a:t>
            </a:r>
            <a:r>
              <a:rPr lang="en-US" sz="1600" dirty="0"/>
              <a:t> work </a:t>
            </a:r>
            <a:r>
              <a:rPr lang="en-US" sz="1600" dirty="0" err="1"/>
              <a:t>programme</a:t>
            </a:r>
            <a:r>
              <a:rPr lang="en-US" sz="1600" dirty="0"/>
              <a:t> </a:t>
            </a:r>
            <a:r>
              <a:rPr lang="en-US" sz="1600" dirty="0">
                <a:hlinkClick r:id="rId2"/>
              </a:rPr>
              <a:t>https://eurohpc-ju.europa.eu/documents/EuroHPC_JU_Decision_01.2020-Annual_Work_Plan_2020_amended.pdf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3635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>
        <a:solidFill>
          <a:srgbClr val="FFFFFF"/>
        </a:solidFill>
        <a:ln>
          <a:solidFill>
            <a:srgbClr val="FFFFFF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128971</TotalTime>
  <Words>701</Words>
  <Application>Microsoft Macintosh PowerPoint</Application>
  <PresentationFormat>On-screen Show (4:3)</PresentationFormat>
  <Paragraphs>88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Breeze</vt:lpstr>
      <vt:lpstr>CMS – Bari  3th meeting…in the time of COVID-19  G. Pugliese 19 marzo 2020 </vt:lpstr>
      <vt:lpstr>CERN Status  </vt:lpstr>
      <vt:lpstr>What next…</vt:lpstr>
      <vt:lpstr>Founds 2020 (1)</vt:lpstr>
      <vt:lpstr>Founds 2020 (2)</vt:lpstr>
      <vt:lpstr>Bari Paper review </vt:lpstr>
      <vt:lpstr>Varie (1)</vt:lpstr>
      <vt:lpstr>Varie (2)  </vt:lpstr>
      <vt:lpstr>Varie (3)</vt:lpstr>
      <vt:lpstr>SPARES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 Windows</dc:creator>
  <cp:lastModifiedBy>Gabriella Pugliese</cp:lastModifiedBy>
  <cp:revision>2015</cp:revision>
  <cp:lastPrinted>2019-08-15T07:44:29Z</cp:lastPrinted>
  <dcterms:created xsi:type="dcterms:W3CDTF">2009-03-14T08:38:23Z</dcterms:created>
  <dcterms:modified xsi:type="dcterms:W3CDTF">2020-03-19T07:45:29Z</dcterms:modified>
</cp:coreProperties>
</file>