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extBox 6"/>
          <p:cNvSpPr txBox="1"/>
          <p:nvPr userDrawn="1"/>
        </p:nvSpPr>
        <p:spPr>
          <a:xfrm>
            <a:off x="3923919" y="6581001"/>
            <a:ext cx="3768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M. Circella, PACK &amp; PACK-MAN, </a:t>
            </a:r>
            <a:r>
              <a:rPr lang="it-IT" sz="1200" dirty="0" err="1"/>
              <a:t>CdS</a:t>
            </a:r>
            <a:r>
              <a:rPr lang="it-IT" sz="1200" dirty="0"/>
              <a:t> Bari, 4/3/2020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6072"/>
            <a:ext cx="3352800" cy="40192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8560246" y="6596390"/>
            <a:ext cx="583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AC2A598-06BB-4BDB-B36F-52A05A2E8288}" type="slidenum">
              <a:rPr lang="it-IT" sz="1000" smtClean="0"/>
              <a:t>‹N›</a:t>
            </a:fld>
            <a:r>
              <a:rPr lang="it-IT" sz="1000" dirty="0"/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309421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11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818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024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6600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189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014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870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350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603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28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67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78416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635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324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85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04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37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570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816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33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843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F658-A35A-4A62-AFBE-222CECBF22D8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2327C-0831-4F41-AD95-0792212D45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73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359D3-434C-407A-8227-76D7C115E554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1374E-2174-4A85-9B6F-1D1CABC0F164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extBox 6"/>
          <p:cNvSpPr txBox="1"/>
          <p:nvPr userDrawn="1"/>
        </p:nvSpPr>
        <p:spPr>
          <a:xfrm>
            <a:off x="3923919" y="6581001"/>
            <a:ext cx="3768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Aggiornamento</a:t>
            </a:r>
            <a:r>
              <a:rPr lang="it-IT" sz="1200" baseline="0" dirty="0"/>
              <a:t> su azioni,</a:t>
            </a:r>
            <a:r>
              <a:rPr lang="it-IT" sz="1200" dirty="0"/>
              <a:t> C.S., CdG PACK, 18/10/2019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6072"/>
            <a:ext cx="3352800" cy="40192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8560246" y="6596390"/>
            <a:ext cx="583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AC2A598-06BB-4BDB-B36F-52A05A2E8288}" type="slidenum">
              <a:rPr lang="it-IT" sz="1000" smtClean="0"/>
              <a:t>‹N›</a:t>
            </a:fld>
            <a:r>
              <a:rPr lang="it-IT" sz="1000" dirty="0"/>
              <a:t>/5</a:t>
            </a:r>
          </a:p>
        </p:txBody>
      </p:sp>
    </p:spTree>
    <p:extLst>
      <p:ext uri="{BB962C8B-B14F-4D97-AF65-F5344CB8AC3E}">
        <p14:creationId xmlns:p14="http://schemas.microsoft.com/office/powerpoint/2010/main" val="260716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.infn.it/pac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39" y="893691"/>
            <a:ext cx="9144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PACK (Potenziamento </a:t>
            </a:r>
            <a:r>
              <a:rPr lang="it-IT" sz="1400" dirty="0" err="1"/>
              <a:t>Appulo</a:t>
            </a:r>
            <a:r>
              <a:rPr lang="it-IT" sz="1400" dirty="0"/>
              <a:t>-Campano di KM3NeT): Progetto finanziato sul PIR (PON per Infrastrutture di Ricerca), DD n. 424 del 28/2/2018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17.8 M€ in totale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Compagine: INFN (Sezioni di Bari e Napoli) e Università della Campania 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4 Obiettivi Realizzativi:</a:t>
            </a:r>
          </a:p>
          <a:p>
            <a:pPr marL="1714500" lvl="3" indent="-342900">
              <a:buFont typeface="+mj-lt"/>
              <a:buAutoNum type="arabicPeriod"/>
            </a:pPr>
            <a:r>
              <a:rPr lang="it-IT" sz="1400" dirty="0"/>
              <a:t>Laboratorio di prototipazione, integrazione e accettazione di strumentazione sottomarina presso l'INFN di Bari (Responsabile: Ing. Cosimo Pastore) – comprende: potenziamento dell’officina; allestimento di un laboratorio di metrologia; allestimento di un laboratorio di integrazione dei moduli di base-stringa di KM3NeT; preparazione e supervisione della produzione di parti delle stringhe; produzione (integrazione e test) dei 28 moduli opto-elettronici di base per le 28 stringhe previste nel programma</a:t>
            </a:r>
          </a:p>
          <a:p>
            <a:pPr marL="1714500" lvl="3" indent="-342900">
              <a:buFont typeface="+mj-lt"/>
              <a:buAutoNum type="arabicPeriod"/>
            </a:pPr>
            <a:r>
              <a:rPr lang="it-IT" sz="1400" dirty="0"/>
              <a:t>Laboratorio isotopico per la caratterizzazione microscopica di materiali e componenti presso l'Università della Campania</a:t>
            </a:r>
          </a:p>
          <a:p>
            <a:pPr marL="1714500" lvl="3" indent="-342900">
              <a:buFont typeface="+mj-lt"/>
              <a:buAutoNum type="arabicPeriod"/>
            </a:pPr>
            <a:r>
              <a:rPr lang="it-IT" sz="1400" dirty="0"/>
              <a:t>Laboratorio di costruzione e test di strumentazione opto-acustica sottomarina complessa presso l'INFN di Napoli</a:t>
            </a:r>
          </a:p>
          <a:p>
            <a:pPr marL="1714500" lvl="3" indent="-342900">
              <a:buFont typeface="+mj-lt"/>
              <a:buAutoNum type="arabicPeriod"/>
            </a:pPr>
            <a:r>
              <a:rPr lang="it-IT" sz="1400" dirty="0"/>
              <a:t>Potenziamento dell'infrastruttura sottomarina per la neutrino-astronomia e ricerche multidisciplinari, mediante l’installazione di 28 stringhe dell’apparato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Avvio delle attività: 14/6/2019 =&gt; completamento (a meno di possibile estensione di 4 mesi) al 14/2/2022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>
                <a:hlinkClick r:id="rId2"/>
              </a:rPr>
              <a:t>http://www.ba.infn.it/pack</a:t>
            </a:r>
            <a:endParaRPr lang="it-IT" sz="1400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it-IT" sz="1400" dirty="0"/>
          </a:p>
          <a:p>
            <a:pPr marL="266700" lvl="1" indent="-266700"/>
            <a:endParaRPr lang="it-IT" sz="1400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33170" y="199733"/>
            <a:ext cx="677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/>
              <a:t>PACK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54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36672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400" dirty="0"/>
          </a:p>
          <a:p>
            <a:r>
              <a:rPr lang="it-IT" sz="1400" dirty="0"/>
              <a:t>PACK-MAN: Progetto in preparazione in risposta a bando MIUR per potenziamento risorse umane a sostegno dei progetti PIR già approvati (progetti CIR):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domanda da presentare entro le 12 del 16/3/2020 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si possono richiedere assegni di ricerca (12 mesi </a:t>
            </a:r>
            <a:r>
              <a:rPr lang="it-IT" sz="1400" dirty="0" err="1"/>
              <a:t>min</a:t>
            </a:r>
            <a:r>
              <a:rPr lang="it-IT" sz="1400" dirty="0"/>
              <a:t>, 36 mesi </a:t>
            </a:r>
            <a:r>
              <a:rPr lang="it-IT" sz="1400" dirty="0" err="1"/>
              <a:t>max</a:t>
            </a:r>
            <a:r>
              <a:rPr lang="it-IT" sz="1400" dirty="0"/>
              <a:t>) o borse di ricerca (fino al 20% del totale richiesto) per le unità operative già inserite nel progetto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costi indiretti calcolati al 20% del costo dei contratti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importo massimo finanziabile per progetto: €1.420.833,00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termine ultimo per spese: fine 2024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le attività previste devono riguardare almeno uno dei seguenti punti: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it-IT" sz="1400" dirty="0"/>
              <a:t>gestione e sviluppo della governance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it-IT" sz="1400" dirty="0"/>
              <a:t>partecipazione alle attività tecnico-scientifiche relative a progetti/programmi di ricerca, anche nell'ottica di favorire l'addestramento al funzionamento e all'utilizzo di sistemi "open access" e di gestione aperta dei dati (open data)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it-IT" sz="1400" dirty="0"/>
              <a:t>promozione di reti di collaborazione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Coordinatore Scientifico di progetto: Pasquale </a:t>
            </a:r>
            <a:r>
              <a:rPr lang="it-IT" sz="1400" dirty="0" err="1"/>
              <a:t>Migliozzi</a:t>
            </a:r>
            <a:r>
              <a:rPr lang="it-IT" sz="1400" dirty="0"/>
              <a:t>; Responsabile Amministrativo: Fausta </a:t>
            </a:r>
            <a:r>
              <a:rPr lang="it-IT" sz="1400" dirty="0" err="1"/>
              <a:t>Candiglioti</a:t>
            </a:r>
            <a:endParaRPr lang="it-IT" sz="1400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it-IT" sz="1400" dirty="0"/>
              <a:t>Previsti per INFN Bari: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it-IT" sz="1400" dirty="0"/>
              <a:t>2 assegni di ricerca senior triennali (uno per fisico per attività di </a:t>
            </a:r>
            <a:r>
              <a:rPr lang="it-IT" sz="1400" dirty="0" err="1"/>
              <a:t>commissioning</a:t>
            </a:r>
            <a:r>
              <a:rPr lang="it-IT" sz="1400" dirty="0"/>
              <a:t> e operazione dell’apparato, uno per ingegnere meccanico per attività di progettazione e studio di materiali)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it-IT" sz="1400" dirty="0"/>
              <a:t>3 assegni di ricerca junior biennali (tutti per fisici: attività di test in laboratorio, attività di calibrazione, attività di analisi-dati)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it-IT" sz="1400" dirty="0"/>
              <a:t>1 borsa di ricerca biennale (per ingegnere gestionale per attività gestionali)</a:t>
            </a:r>
          </a:p>
          <a:p>
            <a:pPr lvl="3"/>
            <a:r>
              <a:rPr lang="it-IT" sz="1400" dirty="0"/>
              <a:t>(tutti da attivare a inizio 2021)</a:t>
            </a:r>
          </a:p>
          <a:p>
            <a:pPr marL="266700" lvl="1" indent="-266700"/>
            <a:endParaRPr lang="it-IT" sz="1400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51041" y="199733"/>
            <a:ext cx="1241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/>
              <a:t>PACK-MAN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131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785" y="967579"/>
            <a:ext cx="8922327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All’Articolo 5 «Procedure di valutazione», punto 3, del Disciplinare di Attuazione si dice:</a:t>
            </a:r>
          </a:p>
          <a:p>
            <a:endParaRPr lang="it-IT" sz="1400" dirty="0"/>
          </a:p>
          <a:p>
            <a:pPr>
              <a:spcAft>
                <a:spcPts val="600"/>
              </a:spcAft>
            </a:pPr>
            <a:r>
              <a:rPr lang="it-IT" sz="1400" dirty="0"/>
              <a:t>«3. I criteri per l’esame dei Piani operativi, così come proposti dal Comitato Nazionale dei Garanti per la Ricerca (CNGR) riunitosi in data 20 dicembre 2019, sono: </a:t>
            </a:r>
          </a:p>
          <a:p>
            <a:pPr defTabSz="268288">
              <a:spcAft>
                <a:spcPts val="600"/>
              </a:spcAft>
            </a:pPr>
            <a:r>
              <a:rPr lang="it-IT" sz="1400" dirty="0"/>
              <a:t>	a. valore aggiunto del Piano operativo con riguardo al sistema delle Infrastrutture di Ricerca e alla partecipazione a bandi competitivi nell’ambito nazionale ed internazionale; </a:t>
            </a:r>
          </a:p>
          <a:p>
            <a:pPr defTabSz="268288">
              <a:spcAft>
                <a:spcPts val="600"/>
              </a:spcAft>
            </a:pPr>
            <a:r>
              <a:rPr lang="it-IT" sz="1400" dirty="0"/>
              <a:t>	b. contributo al perseguimento dei principi orizzontali comunitari (sviluppo sostenibile, pari opportunità e non discriminazione e parità tra uomini e donne); </a:t>
            </a:r>
          </a:p>
          <a:p>
            <a:pPr defTabSz="268288">
              <a:spcAft>
                <a:spcPts val="600"/>
              </a:spcAft>
            </a:pPr>
            <a:r>
              <a:rPr lang="it-IT" sz="1400" dirty="0"/>
              <a:t>	c. coerenza del Piano operativo con riferimento all’Infrastruttura, alla qualifica, al profilo scientifico del capitale umano coinvolto; </a:t>
            </a:r>
          </a:p>
          <a:p>
            <a:pPr defTabSz="268288">
              <a:spcAft>
                <a:spcPts val="600"/>
              </a:spcAft>
            </a:pPr>
            <a:r>
              <a:rPr lang="it-IT" sz="1400" dirty="0"/>
              <a:t>	d. congruità del profilo e del numero dei ricercatori previsti con il programma e il cronoprogramma del Piano operativo proposto dall’Infrastruttura; </a:t>
            </a:r>
          </a:p>
          <a:p>
            <a:pPr defTabSz="268288">
              <a:spcAft>
                <a:spcPts val="600"/>
              </a:spcAft>
            </a:pPr>
            <a:r>
              <a:rPr lang="it-IT" sz="1400" dirty="0"/>
              <a:t>	e. potenzialità di avvio e/o di sviluppo di collaborazioni con istituzioni e/o infrastrutture scientifiche nazionali o internazionali."</a:t>
            </a:r>
          </a:p>
          <a:p>
            <a:endParaRPr lang="it-IT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2196820" y="199733"/>
            <a:ext cx="4750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Addendum: criteri di valutazione dei progetti CIR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87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629</Words>
  <Application>Microsoft Office PowerPoint</Application>
  <PresentationFormat>Presentazione su schermo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Office Theme</vt:lpstr>
      <vt:lpstr>Custom Design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magocirce</dc:creator>
  <cp:lastModifiedBy>Marco Circella</cp:lastModifiedBy>
  <cp:revision>61</cp:revision>
  <dcterms:created xsi:type="dcterms:W3CDTF">2019-09-13T05:59:39Z</dcterms:created>
  <dcterms:modified xsi:type="dcterms:W3CDTF">2020-03-04T15:15:16Z</dcterms:modified>
</cp:coreProperties>
</file>