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3" r:id="rId2"/>
    <p:sldId id="293" r:id="rId3"/>
    <p:sldId id="276" r:id="rId4"/>
    <p:sldId id="295" r:id="rId5"/>
    <p:sldId id="278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7" r:id="rId21"/>
    <p:sldId id="312" r:id="rId22"/>
    <p:sldId id="311" r:id="rId23"/>
    <p:sldId id="265" r:id="rId24"/>
    <p:sldId id="314" r:id="rId25"/>
    <p:sldId id="257" r:id="rId26"/>
    <p:sldId id="315" r:id="rId27"/>
    <p:sldId id="316" r:id="rId28"/>
    <p:sldId id="272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orgio Bellettini" initials="GB" lastIdx="8" clrIdx="0"/>
  <p:cmAuthor id="1" name="dp" initials="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C1A"/>
    <a:srgbClr val="288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88368" autoAdjust="0"/>
  </p:normalViewPr>
  <p:slideViewPr>
    <p:cSldViewPr snapToGrid="0" snapToObjects="1">
      <p:cViewPr varScale="1">
        <p:scale>
          <a:sx n="77" d="100"/>
          <a:sy n="77" d="100"/>
        </p:scale>
        <p:origin x="9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5-12T04:18:44.544" idx="5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5-12T04:22:31.365" idx="6">
    <p:pos x="10" y="10"/>
    <p:text/>
  </p:cm>
  <p:cm authorId="0" dt="2022-05-12T04:22:55.775" idx="7">
    <p:pos x="106" y="106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5-16T05:36:53.787" idx="8">
    <p:pos x="8210" y="2722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88E78-577A-444D-92D1-F67AF588E82B}" type="datetimeFigureOut">
              <a:rPr lang="en-US" smtClean="0"/>
              <a:pPr/>
              <a:t>5/26/2022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B29B-E248-4343-9EC8-3FA8EB87AAE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667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E4D0E-94AC-734B-905B-6E2306DD59EA}" type="datetimeFigureOut">
              <a:rPr lang="en-US" smtClean="0"/>
              <a:pPr/>
              <a:t>5/26/2022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343F1-EB92-BC46-9EAA-674563FA251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731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43F1-EB92-BC46-9EAA-674563FA2519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timetable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tight. I </a:t>
            </a:r>
            <a:r>
              <a:rPr lang="it-IT" dirty="0" err="1" smtClean="0"/>
              <a:t>ask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43F1-EB92-BC46-9EAA-674563FA2519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55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series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meetings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started</a:t>
            </a:r>
            <a:r>
              <a:rPr lang="it-IT" baseline="0" dirty="0" smtClean="0"/>
              <a:t> in 1985 in Tirrenia, </a:t>
            </a:r>
            <a:r>
              <a:rPr lang="it-IT" baseline="0" dirty="0" err="1" smtClean="0"/>
              <a:t>near</a:t>
            </a:r>
            <a:r>
              <a:rPr lang="it-IT" baseline="0" dirty="0" smtClean="0"/>
              <a:t> Pisa.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43F1-EB92-BC46-9EAA-674563FA2519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29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43F1-EB92-BC46-9EAA-674563FA2519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13th  Pisa Meeting on Advanced Detectors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7187-4A37-4643-A4B2-2570E836CA4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84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13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Advanced Detectors</a:t>
            </a:r>
            <a:endParaRPr lang="it-IT" dirty="0"/>
          </a:p>
        </p:txBody>
      </p:sp>
      <p:pic>
        <p:nvPicPr>
          <p:cNvPr id="7" name="Picture 6" descr="LogoFDF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" y="384228"/>
            <a:ext cx="1143841" cy="12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13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Advanced Detectors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7187-4A37-4643-A4B2-2570E836CA4E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Picture 7" descr="LogoFDF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" y="384228"/>
            <a:ext cx="1143841" cy="12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13th  Pisa Meeting on Advanced Detectors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7187-4A37-4643-A4B2-2570E836CA4E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5" name="Picture 4" descr="LogoFDF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" y="384228"/>
            <a:ext cx="1143841" cy="12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ED53-3193-F1A4-F4C4-136CA5E9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7CA90-65A7-F3FA-E670-B78B4435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EFFD8-6BA7-4877-A08E-DA84C4FD40E2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06CF9-785B-3308-B48F-4550C615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7DC1E-3ABF-32BF-5737-AB772667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23E57-BC21-44C2-AE1D-92C525FF8C0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6708274" cy="78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5789"/>
            <a:ext cx="8229600" cy="392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8000"/>
                </a:solidFill>
                <a:latin typeface="Century Gothic"/>
                <a:cs typeface="Century Gothic"/>
              </a:defRPr>
            </a:lvl1pPr>
          </a:lstStyle>
          <a:p>
            <a:r>
              <a:rPr lang="it-IT" dirty="0" smtClean="0"/>
              <a:t>13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Advanced Detectors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7187-4A37-4643-A4B2-2570E836CA4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04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pdf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31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9.pdf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332" y="980461"/>
            <a:ext cx="7772400" cy="793038"/>
          </a:xfrm>
        </p:spPr>
        <p:txBody>
          <a:bodyPr>
            <a:normAutofit fontScale="90000"/>
          </a:bodyPr>
          <a:lstStyle/>
          <a:p>
            <a:pPr hangingPunct="0">
              <a:lnSpc>
                <a:spcPct val="70000"/>
              </a:lnSpc>
            </a:pPr>
            <a:r>
              <a:rPr lang="en-US" sz="2400" b="1" dirty="0">
                <a:solidFill>
                  <a:srgbClr val="28824A"/>
                </a:solidFill>
              </a:rPr>
              <a:t>Frontier Detectors for Frontier </a:t>
            </a:r>
            <a:r>
              <a:rPr lang="en-US" sz="2400" b="1" dirty="0" smtClean="0">
                <a:solidFill>
                  <a:srgbClr val="28824A"/>
                </a:solidFill>
              </a:rPr>
              <a:t>Physics</a:t>
            </a:r>
            <a:r>
              <a:rPr lang="en-US" sz="2667" b="1" dirty="0" smtClean="0">
                <a:solidFill>
                  <a:srgbClr val="28824A"/>
                </a:solidFill>
              </a:rPr>
              <a:t/>
            </a:r>
            <a:br>
              <a:rPr lang="en-US" sz="2667" b="1" dirty="0" smtClean="0">
                <a:solidFill>
                  <a:srgbClr val="28824A"/>
                </a:solidFill>
              </a:rPr>
            </a:br>
            <a:r>
              <a:rPr lang="en-US" sz="2667" b="1" dirty="0" smtClean="0">
                <a:solidFill>
                  <a:srgbClr val="28824A"/>
                </a:solidFill>
              </a:rPr>
              <a:t/>
            </a:r>
            <a:br>
              <a:rPr lang="en-US" sz="2667" b="1" dirty="0" smtClean="0">
                <a:solidFill>
                  <a:srgbClr val="28824A"/>
                </a:solidFill>
              </a:rPr>
            </a:br>
            <a:endParaRPr lang="it-IT" sz="1800" dirty="0">
              <a:solidFill>
                <a:srgbClr val="28824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808" y="1593920"/>
            <a:ext cx="7395030" cy="573827"/>
          </a:xfrm>
        </p:spPr>
        <p:txBody>
          <a:bodyPr>
            <a:normAutofit/>
          </a:bodyPr>
          <a:lstStyle/>
          <a:p>
            <a:r>
              <a:rPr lang="en-US" sz="1400" dirty="0" smtClean="0"/>
              <a:t>22-28 May 2022 - </a:t>
            </a:r>
            <a:r>
              <a:rPr lang="en-US" sz="1400" dirty="0"/>
              <a:t>La </a:t>
            </a:r>
            <a:r>
              <a:rPr lang="en-US" sz="1400" dirty="0" err="1"/>
              <a:t>Biodola</a:t>
            </a:r>
            <a:r>
              <a:rPr lang="en-US" sz="1400" dirty="0"/>
              <a:t>, </a:t>
            </a:r>
            <a:r>
              <a:rPr lang="en-US" sz="1400" dirty="0" err="1"/>
              <a:t>Isola</a:t>
            </a:r>
            <a:r>
              <a:rPr lang="en-US" sz="1400" dirty="0"/>
              <a:t> </a:t>
            </a:r>
            <a:r>
              <a:rPr lang="en-US" sz="1400" dirty="0" err="1"/>
              <a:t>d’Elba</a:t>
            </a:r>
            <a:r>
              <a:rPr lang="en-US" sz="1400" dirty="0"/>
              <a:t> (Italy)</a:t>
            </a:r>
            <a:r>
              <a:rPr lang="en-GB" sz="1400" dirty="0" smtClean="0">
                <a:effectLst/>
              </a:rPr>
              <a:t> </a:t>
            </a:r>
            <a:endParaRPr lang="it-IT" sz="1400" dirty="0"/>
          </a:p>
        </p:txBody>
      </p:sp>
      <p:pic>
        <p:nvPicPr>
          <p:cNvPr id="5" name="Picture 4" descr="LogoFDF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08" y="364501"/>
            <a:ext cx="554056" cy="59523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12884" y="2375630"/>
            <a:ext cx="2551489" cy="5738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>
              <a:spcBef>
                <a:spcPct val="20000"/>
              </a:spcBef>
            </a:pPr>
            <a:r>
              <a:rPr lang="it-IT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In </a:t>
            </a:r>
            <a:r>
              <a:rPr lang="it-IT" dirty="0" err="1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december</a:t>
            </a:r>
            <a:r>
              <a:rPr lang="it-IT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 2012 </a:t>
            </a:r>
          </a:p>
          <a:p>
            <a:pPr lvl="0" algn="ctr">
              <a:spcBef>
                <a:spcPct val="20000"/>
              </a:spcBef>
            </a:pPr>
            <a:r>
              <a:rPr lang="it-IT" sz="1400" dirty="0" err="1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we</a:t>
            </a:r>
            <a:r>
              <a:rPr lang="it-IT" sz="1400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it-IT" sz="1400" dirty="0" err="1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lost</a:t>
            </a:r>
            <a:r>
              <a:rPr lang="it-IT" sz="1400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 a</a:t>
            </a:r>
          </a:p>
          <a:p>
            <a:pPr lvl="0" algn="ctr">
              <a:spcBef>
                <a:spcPct val="20000"/>
              </a:spcBef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77422" y="1301809"/>
            <a:ext cx="4406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28824A"/>
                </a:solidFill>
                <a:latin typeface="Century Gothic"/>
                <a:cs typeface="Century Gothic"/>
              </a:rPr>
              <a:t>15</a:t>
            </a:r>
            <a:r>
              <a:rPr lang="en-US" sz="1600" baseline="30000" dirty="0" smtClean="0">
                <a:solidFill>
                  <a:srgbClr val="28824A"/>
                </a:solidFill>
                <a:latin typeface="Century Gothic"/>
                <a:cs typeface="Century Gothic"/>
              </a:rPr>
              <a:t>th</a:t>
            </a:r>
            <a:r>
              <a:rPr lang="en-US" sz="1600" dirty="0" smtClean="0">
                <a:solidFill>
                  <a:srgbClr val="28824A"/>
                </a:solidFill>
                <a:latin typeface="Century Gothic"/>
                <a:cs typeface="Century Gothic"/>
              </a:rPr>
              <a:t> Pisa Meeting on Advanced Detectors</a:t>
            </a:r>
            <a:endParaRPr lang="it-IT" sz="1600" dirty="0">
              <a:latin typeface="Century Gothic"/>
              <a:cs typeface="Century Gothic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49508" y="3152798"/>
            <a:ext cx="107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8824A"/>
                </a:solidFill>
              </a:rPr>
              <a:t>colleague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210992" y="3534038"/>
            <a:ext cx="95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8824A"/>
                </a:solidFill>
              </a:rPr>
              <a:t>scientist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1204455" y="3923066"/>
            <a:ext cx="968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8824A"/>
                </a:solidFill>
              </a:rPr>
              <a:t>inventor</a:t>
            </a:r>
            <a:endParaRPr lang="it-IT" dirty="0" smtClean="0">
              <a:solidFill>
                <a:srgbClr val="28824A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222094" y="5032940"/>
            <a:ext cx="93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8824A"/>
                </a:solidFill>
              </a:rPr>
              <a:t>friend</a:t>
            </a:r>
            <a:endParaRPr lang="it-IT" sz="2400" dirty="0"/>
          </a:p>
        </p:txBody>
      </p:sp>
      <p:sp>
        <p:nvSpPr>
          <p:cNvPr id="12" name="Rettangolo 11"/>
          <p:cNvSpPr/>
          <p:nvPr/>
        </p:nvSpPr>
        <p:spPr>
          <a:xfrm>
            <a:off x="274363" y="4292864"/>
            <a:ext cx="282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8824A"/>
                </a:solidFill>
              </a:rPr>
              <a:t>founder of the Pisa meeting</a:t>
            </a:r>
            <a:endParaRPr lang="it-IT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906924" y="2363872"/>
            <a:ext cx="3009104" cy="573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it-IT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In </a:t>
            </a:r>
            <a:r>
              <a:rPr lang="it-IT" dirty="0" err="1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december</a:t>
            </a:r>
            <a:r>
              <a:rPr lang="it-IT" dirty="0" smtClean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rPr>
              <a:t> 2014 </a:t>
            </a:r>
            <a:endParaRPr lang="it-IT" sz="1400" dirty="0" smtClean="0">
              <a:solidFill>
                <a:schemeClr val="tx1">
                  <a:tint val="75000"/>
                </a:schemeClr>
              </a:solidFill>
              <a:latin typeface="Century Gothic"/>
              <a:cs typeface="Century Gothic"/>
            </a:endParaRPr>
          </a:p>
          <a:p>
            <a:pPr lvl="0" algn="ctr">
              <a:spcBef>
                <a:spcPct val="20000"/>
              </a:spcBef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848129" y="2761329"/>
            <a:ext cx="3265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Executive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Board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</a:t>
            </a:r>
          </a:p>
          <a:p>
            <a:pPr algn="ctr"/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Frontier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Detector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Frontier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algn="ctr"/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decided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chorally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"</a:t>
            </a:r>
            <a:r>
              <a:rPr lang="it-IT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Aldo Menzione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 </a:t>
            </a: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Prize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771270" y="3842611"/>
            <a:ext cx="332424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The </a:t>
            </a:r>
            <a:r>
              <a:rPr lang="it-IT" sz="1600" dirty="0" err="1" smtClean="0">
                <a:solidFill>
                  <a:srgbClr val="28824A"/>
                </a:solidFill>
              </a:rPr>
              <a:t>Prize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is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awarded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</a:p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in </a:t>
            </a:r>
            <a:r>
              <a:rPr lang="it-IT" sz="1600" dirty="0" err="1" smtClean="0">
                <a:solidFill>
                  <a:srgbClr val="28824A"/>
                </a:solidFill>
              </a:rPr>
              <a:t>coincidence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with</a:t>
            </a:r>
            <a:r>
              <a:rPr lang="it-IT" sz="1600" dirty="0" smtClean="0">
                <a:solidFill>
                  <a:srgbClr val="28824A"/>
                </a:solidFill>
              </a:rPr>
              <a:t> the </a:t>
            </a:r>
          </a:p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Pisa Meeting on </a:t>
            </a:r>
            <a:r>
              <a:rPr lang="it-IT" sz="1600" dirty="0" err="1" smtClean="0">
                <a:solidFill>
                  <a:srgbClr val="28824A"/>
                </a:solidFill>
              </a:rPr>
              <a:t>Advanced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Detectors</a:t>
            </a:r>
            <a:r>
              <a:rPr lang="it-IT" sz="1600" dirty="0" smtClean="0">
                <a:solidFill>
                  <a:srgbClr val="28824A"/>
                </a:solidFill>
              </a:rPr>
              <a:t>, </a:t>
            </a:r>
          </a:p>
          <a:p>
            <a:pPr algn="ctr"/>
            <a:r>
              <a:rPr lang="it-IT" sz="1600" dirty="0" err="1" smtClean="0">
                <a:solidFill>
                  <a:srgbClr val="28824A"/>
                </a:solidFill>
              </a:rPr>
              <a:t>to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distinguished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scientists</a:t>
            </a:r>
            <a:endParaRPr lang="it-IT" sz="1600" dirty="0" smtClean="0">
              <a:solidFill>
                <a:srgbClr val="28824A"/>
              </a:solidFill>
            </a:endParaRPr>
          </a:p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who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have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contributed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to</a:t>
            </a:r>
            <a:r>
              <a:rPr lang="it-IT" sz="1600" dirty="0" smtClean="0">
                <a:solidFill>
                  <a:srgbClr val="28824A"/>
                </a:solidFill>
              </a:rPr>
              <a:t> the</a:t>
            </a:r>
          </a:p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development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of</a:t>
            </a:r>
            <a:r>
              <a:rPr lang="it-IT" sz="1600" dirty="0" smtClean="0">
                <a:solidFill>
                  <a:srgbClr val="28824A"/>
                </a:solidFill>
              </a:rPr>
              <a:t> detector </a:t>
            </a:r>
            <a:r>
              <a:rPr lang="it-IT" sz="1600" dirty="0" err="1" smtClean="0">
                <a:solidFill>
                  <a:srgbClr val="28824A"/>
                </a:solidFill>
              </a:rPr>
              <a:t>techniques</a:t>
            </a:r>
            <a:r>
              <a:rPr lang="it-IT" sz="1600" dirty="0" smtClean="0">
                <a:solidFill>
                  <a:srgbClr val="28824A"/>
                </a:solidFill>
              </a:rPr>
              <a:t>,</a:t>
            </a:r>
          </a:p>
          <a:p>
            <a:pPr algn="ctr"/>
            <a:r>
              <a:rPr lang="it-IT" sz="1600" dirty="0" smtClean="0">
                <a:solidFill>
                  <a:srgbClr val="28824A"/>
                </a:solidFill>
              </a:rPr>
              <a:t>Hard and Soft  </a:t>
            </a:r>
            <a:r>
              <a:rPr lang="it-IT" sz="1600" dirty="0" err="1" smtClean="0">
                <a:solidFill>
                  <a:srgbClr val="28824A"/>
                </a:solidFill>
              </a:rPr>
              <a:t>applications</a:t>
            </a:r>
            <a:r>
              <a:rPr lang="it-IT" sz="1600" dirty="0" smtClean="0">
                <a:solidFill>
                  <a:srgbClr val="28824A"/>
                </a:solidFill>
              </a:rPr>
              <a:t> in </a:t>
            </a:r>
            <a:r>
              <a:rPr lang="it-IT" sz="1600" dirty="0" err="1" smtClean="0">
                <a:solidFill>
                  <a:srgbClr val="28824A"/>
                </a:solidFill>
              </a:rPr>
              <a:t>Physics</a:t>
            </a:r>
            <a:endParaRPr lang="it-IT" sz="1600" dirty="0" smtClean="0">
              <a:solidFill>
                <a:srgbClr val="28824A"/>
              </a:solidFill>
            </a:endParaRPr>
          </a:p>
          <a:p>
            <a:pPr algn="ctr"/>
            <a:r>
              <a:rPr lang="it-IT" sz="1600" dirty="0" err="1" smtClean="0">
                <a:solidFill>
                  <a:srgbClr val="28824A"/>
                </a:solidFill>
              </a:rPr>
              <a:t>with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outstanding</a:t>
            </a:r>
            <a:r>
              <a:rPr lang="it-IT" sz="1600" dirty="0" smtClean="0">
                <a:solidFill>
                  <a:srgbClr val="28824A"/>
                </a:solidFill>
              </a:rPr>
              <a:t> </a:t>
            </a:r>
            <a:r>
              <a:rPr lang="it-IT" sz="1600" dirty="0" err="1" smtClean="0">
                <a:solidFill>
                  <a:srgbClr val="28824A"/>
                </a:solidFill>
              </a:rPr>
              <a:t>achievements</a:t>
            </a:r>
            <a:r>
              <a:rPr lang="it-IT" sz="1600" dirty="0" smtClean="0">
                <a:solidFill>
                  <a:srgbClr val="28824A"/>
                </a:solidFill>
              </a:rPr>
              <a:t>. </a:t>
            </a:r>
            <a:endParaRPr lang="it-IT" sz="1600" dirty="0">
              <a:solidFill>
                <a:srgbClr val="28824A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454689" y="2363872"/>
            <a:ext cx="217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8824A"/>
                </a:solidFill>
              </a:rPr>
              <a:t>Aldo </a:t>
            </a:r>
            <a:r>
              <a:rPr lang="en-US" sz="2400" dirty="0" err="1" smtClean="0">
                <a:solidFill>
                  <a:srgbClr val="28824A"/>
                </a:solidFill>
              </a:rPr>
              <a:t>Menzione</a:t>
            </a:r>
            <a:endParaRPr lang="it-IT" sz="2400" dirty="0"/>
          </a:p>
        </p:txBody>
      </p:sp>
      <p:pic>
        <p:nvPicPr>
          <p:cNvPr id="19" name="Immagine 18" descr="AldoMenzione_05-0431-07D.jpg"/>
          <p:cNvPicPr>
            <a:picLocks noChangeAspect="1"/>
          </p:cNvPicPr>
          <p:nvPr/>
        </p:nvPicPr>
        <p:blipFill>
          <a:blip r:embed="rId4"/>
          <a:srcRect l="34334"/>
          <a:stretch>
            <a:fillRect/>
          </a:stretch>
        </p:blipFill>
        <p:spPr>
          <a:xfrm>
            <a:off x="3137872" y="3034293"/>
            <a:ext cx="2536580" cy="25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461707" y="628316"/>
            <a:ext cx="6708274" cy="788737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2800" b="1" dirty="0"/>
              <a:t>Exploring physics at forward angles </a:t>
            </a: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3798526" y="2154115"/>
            <a:ext cx="5288097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Calibri" pitchFamily="34" charset="0"/>
              </a:rPr>
              <a:t>In a surprising presentation at a group meeting Aldo showed an appealing picture of forward diffraction. </a:t>
            </a:r>
          </a:p>
          <a:p>
            <a:pPr eaLnBrk="1" hangingPunct="1"/>
            <a:endParaRPr lang="en-US" sz="2400" dirty="0">
              <a:latin typeface="Calibri" pitchFamily="34" charset="0"/>
            </a:endParaRPr>
          </a:p>
          <a:p>
            <a:pPr eaLnBrk="1" hangingPunct="1"/>
            <a:r>
              <a:rPr lang="en-US" sz="2400" dirty="0">
                <a:latin typeface="Calibri" pitchFamily="34" charset="0"/>
              </a:rPr>
              <a:t>Track dispersion 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</a:t>
            </a:r>
            <a:r>
              <a:rPr lang="en-US" sz="2400" baseline="-25000" dirty="0">
                <a:latin typeface="Calibri" pitchFamily="34" charset="0"/>
                <a:sym typeface="Symbol" pitchFamily="18" charset="2"/>
              </a:rPr>
              <a:t>2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() </a:t>
            </a:r>
            <a:r>
              <a:rPr lang="en-US" sz="2400" dirty="0">
                <a:latin typeface="Calibri" pitchFamily="34" charset="0"/>
              </a:rPr>
              <a:t>versus </a:t>
            </a:r>
            <a:r>
              <a:rPr lang="en-US" sz="2400" dirty="0" err="1">
                <a:latin typeface="Calibri" pitchFamily="34" charset="0"/>
              </a:rPr>
              <a:t>pseudorapidity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showed the birth of large bumps, </a:t>
            </a:r>
            <a:r>
              <a:rPr lang="en-US" sz="2400" dirty="0">
                <a:latin typeface="Calibri" pitchFamily="34" charset="0"/>
              </a:rPr>
              <a:t>“</a:t>
            </a:r>
            <a:r>
              <a:rPr lang="en-US" sz="2400" dirty="0" err="1">
                <a:latin typeface="Calibri" pitchFamily="34" charset="0"/>
              </a:rPr>
              <a:t>puppe</a:t>
            </a:r>
            <a:r>
              <a:rPr lang="en-US" sz="2400" dirty="0">
                <a:latin typeface="Calibri" pitchFamily="34" charset="0"/>
              </a:rPr>
              <a:t>”, in events of low multiplicity within forward cones.</a:t>
            </a:r>
          </a:p>
          <a:p>
            <a:pPr eaLnBrk="1" hangingPunct="1"/>
            <a:endParaRPr lang="en-US" sz="2400" dirty="0">
              <a:latin typeface="Calibri" pitchFamily="34" charset="0"/>
            </a:endParaRPr>
          </a:p>
          <a:p>
            <a:pPr eaLnBrk="1" hangingPunct="1"/>
            <a:r>
              <a:rPr lang="en-US" sz="2400" dirty="0">
                <a:latin typeface="Calibri" pitchFamily="34" charset="0"/>
              </a:rPr>
              <a:t>The so called “</a:t>
            </a:r>
            <a:r>
              <a:rPr lang="en-US" sz="2400" dirty="0" err="1">
                <a:latin typeface="Calibri" pitchFamily="34" charset="0"/>
              </a:rPr>
              <a:t>Puppe</a:t>
            </a:r>
            <a:r>
              <a:rPr lang="en-US" sz="2400" dirty="0">
                <a:latin typeface="Calibri" pitchFamily="34" charset="0"/>
              </a:rPr>
              <a:t>” were celebrated on the front page of CERN Courier</a:t>
            </a:r>
          </a:p>
        </p:txBody>
      </p:sp>
      <p:pic>
        <p:nvPicPr>
          <p:cNvPr id="55300" name="Picture 3" descr="U:\giorgiob\puppe_n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7" y="2021203"/>
            <a:ext cx="3279913" cy="47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CCC3FFC-59F0-585F-B26E-3889D239894A}"/>
              </a:ext>
            </a:extLst>
          </p:cNvPr>
          <p:cNvSpPr/>
          <p:nvPr/>
        </p:nvSpPr>
        <p:spPr>
          <a:xfrm>
            <a:off x="3018622" y="5519452"/>
            <a:ext cx="733806" cy="374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30642-F035-D92F-ED73-79D53D31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44" y="628316"/>
            <a:ext cx="7402136" cy="788737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CDF1 was a calorimetric version of R801  </a:t>
            </a:r>
          </a:p>
        </p:txBody>
      </p:sp>
      <p:pic>
        <p:nvPicPr>
          <p:cNvPr id="3" name="Immagine 11">
            <a:extLst>
              <a:ext uri="{FF2B5EF4-FFF2-40B4-BE49-F238E27FC236}">
                <a16:creationId xmlns:a16="http://schemas.microsoft.com/office/drawing/2014/main" id="{820C0F4F-69FC-08F8-2336-50D10F44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1370"/>
            <a:ext cx="5541527" cy="4415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EABAA-A020-AE7D-6BC8-F91A41C8506E}"/>
              </a:ext>
            </a:extLst>
          </p:cNvPr>
          <p:cNvSpPr txBox="1"/>
          <p:nvPr/>
        </p:nvSpPr>
        <p:spPr>
          <a:xfrm>
            <a:off x="4572001" y="1806767"/>
            <a:ext cx="4208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Wire tracking chambers in B field were  followed by projective calorimeter towers. Try to catch all prongs.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520AC-A26D-0D79-46E5-32CD5137A1DF}"/>
              </a:ext>
            </a:extLst>
          </p:cNvPr>
          <p:cNvSpPr txBox="1"/>
          <p:nvPr/>
        </p:nvSpPr>
        <p:spPr>
          <a:xfrm>
            <a:off x="2511846" y="4924541"/>
            <a:ext cx="816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SVX</a:t>
            </a:r>
          </a:p>
        </p:txBody>
      </p:sp>
    </p:spTree>
    <p:extLst>
      <p:ext uri="{BB962C8B-B14F-4D97-AF65-F5344CB8AC3E}">
        <p14:creationId xmlns:p14="http://schemas.microsoft.com/office/powerpoint/2010/main" val="39418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055693F-6945-4716-0A63-F921DEABF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45" y="628316"/>
            <a:ext cx="6708274" cy="788737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US" altLang="en-US" sz="2800" b="1" dirty="0"/>
              <a:t>Light guides of the central towers</a:t>
            </a:r>
          </a:p>
        </p:txBody>
      </p:sp>
      <p:pic>
        <p:nvPicPr>
          <p:cNvPr id="33795" name="Picture 2" descr="C:\Documents and Settings\giorgiob-local\My Documents\Immagini\eventi e rivelatori\poster, calorimetro.bmp">
            <a:extLst>
              <a:ext uri="{FF2B5EF4-FFF2-40B4-BE49-F238E27FC236}">
                <a16:creationId xmlns:a16="http://schemas.microsoft.com/office/drawing/2014/main" id="{10881DC4-891D-D790-9B54-5BAC533D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" y="1968502"/>
            <a:ext cx="4225529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\\cdfserver1\CDFUsers\giorgiob\CDF 2 jet event by Toronto.tif">
            <a:extLst>
              <a:ext uri="{FF2B5EF4-FFF2-40B4-BE49-F238E27FC236}">
                <a16:creationId xmlns:a16="http://schemas.microsoft.com/office/drawing/2014/main" id="{29388084-F334-AF06-8371-3A9596DB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73" y="1777035"/>
            <a:ext cx="2368627" cy="403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F0238-CC6C-4ABD-7CB3-91C95F1F6372}"/>
              </a:ext>
            </a:extLst>
          </p:cNvPr>
          <p:cNvSpPr txBox="1"/>
          <p:nvPr/>
        </p:nvSpPr>
        <p:spPr>
          <a:xfrm>
            <a:off x="4683902" y="4423571"/>
            <a:ext cx="2686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tower signals provided a straight picture of the jets. </a:t>
            </a:r>
            <a:endParaRPr lang="en-US" sz="2400" dirty="0"/>
          </a:p>
        </p:txBody>
      </p:sp>
      <p:pic>
        <p:nvPicPr>
          <p:cNvPr id="9" name="Immagine 1" descr="page66image51160208">
            <a:extLst>
              <a:ext uri="{FF2B5EF4-FFF2-40B4-BE49-F238E27FC236}">
                <a16:creationId xmlns:a16="http://schemas.microsoft.com/office/drawing/2014/main" id="{32D524C5-8B13-98C3-8C9A-EE55C1660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18" y="1968502"/>
            <a:ext cx="1941035" cy="2294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40710" y="152482"/>
            <a:ext cx="5829300" cy="11430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/>
              <a:t>Assembling the light guides of the central calorimeters</a:t>
            </a:r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3701654" y="1377930"/>
          <a:ext cx="3907631" cy="465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Bitmap Image" r:id="rId3" imgW="16190476" imgH="14457143" progId="">
                  <p:embed/>
                </p:oleObj>
              </mc:Choice>
              <mc:Fallback>
                <p:oleObj name="Bitmap Image" r:id="rId3" imgW="16190476" imgH="144571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1654" y="1377930"/>
                        <a:ext cx="3907631" cy="465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33334" y="2019016"/>
            <a:ext cx="274887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latin typeface="+mn-lt"/>
              </a:rPr>
              <a:t>Aldo </a:t>
            </a:r>
            <a:r>
              <a:rPr lang="en-US" sz="3200" dirty="0" err="1">
                <a:latin typeface="+mn-lt"/>
              </a:rPr>
              <a:t>Menzione</a:t>
            </a:r>
            <a:endParaRPr lang="en-US" sz="3200" dirty="0">
              <a:latin typeface="+mn-lt"/>
            </a:endParaRPr>
          </a:p>
        </p:txBody>
      </p:sp>
      <p:sp>
        <p:nvSpPr>
          <p:cNvPr id="21510" name="Line 10"/>
          <p:cNvSpPr>
            <a:spLocks noChangeShapeType="1"/>
          </p:cNvSpPr>
          <p:nvPr/>
        </p:nvSpPr>
        <p:spPr bwMode="auto">
          <a:xfrm>
            <a:off x="3701653" y="2457450"/>
            <a:ext cx="870347" cy="23495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C6EFA-F9BE-7BC2-D990-354B4A9A0D91}"/>
              </a:ext>
            </a:extLst>
          </p:cNvPr>
          <p:cNvSpPr txBox="1"/>
          <p:nvPr/>
        </p:nvSpPr>
        <p:spPr>
          <a:xfrm>
            <a:off x="975807" y="3086889"/>
            <a:ext cx="2854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Aldo was a true  experimentalist who loved working with his own hands.</a:t>
            </a:r>
          </a:p>
        </p:txBody>
      </p:sp>
    </p:spTree>
    <p:extLst>
      <p:ext uri="{BB962C8B-B14F-4D97-AF65-F5344CB8AC3E}">
        <p14:creationId xmlns:p14="http://schemas.microsoft.com/office/powerpoint/2010/main" val="22741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8F100-CCBC-7013-7534-C9E8E6BE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62" y="628316"/>
            <a:ext cx="6708274" cy="788737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A strenuous sponsor of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silicon </a:t>
            </a:r>
            <a:r>
              <a:rPr lang="en-US" sz="2800" b="1" dirty="0"/>
              <a:t>detectors in CDF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E8A66-1DD6-1852-6309-045B25E7E626}"/>
              </a:ext>
            </a:extLst>
          </p:cNvPr>
          <p:cNvSpPr txBox="1"/>
          <p:nvPr/>
        </p:nvSpPr>
        <p:spPr>
          <a:xfrm>
            <a:off x="6656330" y="1594269"/>
            <a:ext cx="2431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</a:t>
            </a:r>
            <a:r>
              <a:rPr lang="en-US" sz="2800" dirty="0" smtClean="0"/>
              <a:t> practice: </a:t>
            </a:r>
            <a:endParaRPr lang="en-US" sz="2800" dirty="0"/>
          </a:p>
          <a:p>
            <a:r>
              <a:rPr lang="en-US" sz="2800" dirty="0"/>
              <a:t>Silicon wafers  with printed electrodes inside the beam pipes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62F93C5-168A-0F7E-CC01-88AA2D30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99" y="1945642"/>
            <a:ext cx="3925820" cy="296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C5DA3-3B24-330D-2C7C-3C2B23ACBC50}"/>
              </a:ext>
            </a:extLst>
          </p:cNvPr>
          <p:cNvSpPr txBox="1"/>
          <p:nvPr/>
        </p:nvSpPr>
        <p:spPr>
          <a:xfrm>
            <a:off x="90890" y="2044006"/>
            <a:ext cx="247604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Aldo`s drawing of the elastic scattering detector at the time of the 1981 Design </a:t>
            </a:r>
            <a:r>
              <a:rPr lang="en-US" sz="2800" dirty="0" smtClean="0"/>
              <a:t>Report</a:t>
            </a:r>
            <a:endParaRPr lang="en-U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40AC4D2-FDA0-E25A-CF57-78002E0F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30" y="4213205"/>
            <a:ext cx="2070224" cy="186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7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8E85-B9A9-F3AA-F9B3-B1FF03A9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86" y="628316"/>
            <a:ext cx="7018214" cy="788737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A powerful signature of top quark pairs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32B3-5597-F33E-D245-5E050ECDD648}"/>
              </a:ext>
            </a:extLst>
          </p:cNvPr>
          <p:cNvSpPr txBox="1"/>
          <p:nvPr/>
        </p:nvSpPr>
        <p:spPr>
          <a:xfrm>
            <a:off x="3635223" y="2076278"/>
            <a:ext cx="54454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t-</a:t>
            </a:r>
            <a:r>
              <a:rPr lang="en-US" sz="2800" dirty="0" err="1"/>
              <a:t>tbar</a:t>
            </a:r>
            <a:r>
              <a:rPr lang="en-US" sz="2800" dirty="0"/>
              <a:t> → Wb-Wb, where </a:t>
            </a:r>
            <a:r>
              <a:rPr lang="en-US" sz="2800" b="1" dirty="0"/>
              <a:t>M(Wb) = M(</a:t>
            </a:r>
            <a:r>
              <a:rPr lang="en-US" sz="2800" b="1"/>
              <a:t>top)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23DB5-408C-3F94-FFCF-42EE7D9C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234" y="2834093"/>
            <a:ext cx="4619790" cy="3088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DCC40-2015-113B-4D09-C689CD9A0BA7}"/>
              </a:ext>
            </a:extLst>
          </p:cNvPr>
          <p:cNvSpPr txBox="1"/>
          <p:nvPr/>
        </p:nvSpPr>
        <p:spPr>
          <a:xfrm>
            <a:off x="3858658" y="5247071"/>
            <a:ext cx="2420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intrigued 6 body final </a:t>
            </a:r>
            <a:r>
              <a:rPr lang="en-US" sz="2400" dirty="0" smtClean="0"/>
              <a:t>state always with two </a:t>
            </a:r>
            <a:r>
              <a:rPr lang="en-US" sz="2400" dirty="0" err="1" smtClean="0"/>
              <a:t>b</a:t>
            </a:r>
            <a:r>
              <a:rPr lang="en-US" sz="2400" dirty="0" smtClean="0"/>
              <a:t>-jets.</a:t>
            </a:r>
            <a:endParaRPr lang="en-US" sz="2400" dirty="0"/>
          </a:p>
        </p:txBody>
      </p:sp>
      <p:pic>
        <p:nvPicPr>
          <p:cNvPr id="9" name="Immagine 12">
            <a:extLst>
              <a:ext uri="{FF2B5EF4-FFF2-40B4-BE49-F238E27FC236}">
                <a16:creationId xmlns:a16="http://schemas.microsoft.com/office/drawing/2014/main" id="{3FB9D32A-BAE4-1D23-B643-655C7BB7C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7" y="1992771"/>
            <a:ext cx="28127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6731D-BEBF-1E2F-ED97-157159E3B38B}"/>
              </a:ext>
            </a:extLst>
          </p:cNvPr>
          <p:cNvSpPr txBox="1"/>
          <p:nvPr/>
        </p:nvSpPr>
        <p:spPr>
          <a:xfrm>
            <a:off x="2809414" y="3263730"/>
            <a:ext cx="419269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Silicon Vertex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3C616-6B88-B6BB-A975-C26C3573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14" y="3848506"/>
            <a:ext cx="3525173" cy="267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0E20D-FC91-C844-02DB-58B97612C559}"/>
              </a:ext>
            </a:extLst>
          </p:cNvPr>
          <p:cNvSpPr txBox="1"/>
          <p:nvPr/>
        </p:nvSpPr>
        <p:spPr>
          <a:xfrm>
            <a:off x="2008210" y="783242"/>
            <a:ext cx="614276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Aldo`s most important idea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8B2F0-B24E-1A75-6FD2-AE32D6029952}"/>
              </a:ext>
            </a:extLst>
          </p:cNvPr>
          <p:cNvSpPr txBox="1"/>
          <p:nvPr/>
        </p:nvSpPr>
        <p:spPr>
          <a:xfrm>
            <a:off x="578670" y="1844902"/>
            <a:ext cx="7986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Track the secondary vertices expected from b-jets in top quark events with cylinders of </a:t>
            </a:r>
            <a:r>
              <a:rPr lang="en-US" sz="2800" dirty="0" err="1"/>
              <a:t>silicons</a:t>
            </a:r>
            <a:r>
              <a:rPr lang="en-US" sz="2800" dirty="0"/>
              <a:t> surrounding the</a:t>
            </a:r>
            <a:r>
              <a:rPr lang="en-US" sz="2800" dirty="0" smtClean="0"/>
              <a:t> the interaction point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80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694" y="628316"/>
            <a:ext cx="6708274" cy="788737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111" b="1" dirty="0"/>
              <a:t>Aldo`s “</a:t>
            </a:r>
            <a:r>
              <a:rPr lang="en-US" sz="3111" b="1" dirty="0" err="1"/>
              <a:t>minivertex</a:t>
            </a:r>
            <a:r>
              <a:rPr lang="en-US" sz="3111" b="1" dirty="0"/>
              <a:t>” drawing in the 1981 Design Report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b="1" dirty="0"/>
          </a:p>
        </p:txBody>
      </p:sp>
      <p:pic>
        <p:nvPicPr>
          <p:cNvPr id="9" name="Immagine 5" descr="page22image37494912">
            <a:extLst>
              <a:ext uri="{FF2B5EF4-FFF2-40B4-BE49-F238E27FC236}">
                <a16:creationId xmlns:a16="http://schemas.microsoft.com/office/drawing/2014/main" id="{6D4D90A2-1069-2159-6DC6-CF17BC5DC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5" y="2108637"/>
            <a:ext cx="2982793" cy="4483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2B6579-9924-968B-EB0D-DAE722619D25}"/>
              </a:ext>
            </a:extLst>
          </p:cNvPr>
          <p:cNvSpPr txBox="1"/>
          <p:nvPr/>
        </p:nvSpPr>
        <p:spPr>
          <a:xfrm>
            <a:off x="4494489" y="2878710"/>
            <a:ext cx="3843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SVX 1 as drawn by Aldo in the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CDF </a:t>
            </a:r>
            <a:r>
              <a:rPr lang="en-US" sz="3200" dirty="0"/>
              <a:t>Design Report </a:t>
            </a:r>
          </a:p>
        </p:txBody>
      </p:sp>
    </p:spTree>
    <p:extLst>
      <p:ext uri="{BB962C8B-B14F-4D97-AF65-F5344CB8AC3E}">
        <p14:creationId xmlns:p14="http://schemas.microsoft.com/office/powerpoint/2010/main" val="30420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D418-3083-D721-974C-1845C655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64" y="628316"/>
            <a:ext cx="6708274" cy="788737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SVX1 in the Pisa museum</a:t>
            </a:r>
          </a:p>
        </p:txBody>
      </p:sp>
      <p:pic>
        <p:nvPicPr>
          <p:cNvPr id="3" name="Immagine 6" descr="page23image37375024">
            <a:extLst>
              <a:ext uri="{FF2B5EF4-FFF2-40B4-BE49-F238E27FC236}">
                <a16:creationId xmlns:a16="http://schemas.microsoft.com/office/drawing/2014/main" id="{340FA9EE-E044-63CB-9A37-04ECA1BB0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2203374"/>
            <a:ext cx="3773222" cy="3676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B328C-C6AB-0AB4-F215-2A2C6FE60E4F}"/>
              </a:ext>
            </a:extLst>
          </p:cNvPr>
          <p:cNvSpPr txBox="1"/>
          <p:nvPr/>
        </p:nvSpPr>
        <p:spPr>
          <a:xfrm>
            <a:off x="4659502" y="2280491"/>
            <a:ext cx="3933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of the first ever silicon detectors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in </a:t>
            </a:r>
            <a:r>
              <a:rPr lang="en-US" sz="2800" dirty="0"/>
              <a:t>HEP experiments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Taking data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from </a:t>
            </a:r>
            <a:r>
              <a:rPr lang="en-US" sz="2800" dirty="0"/>
              <a:t>1992 to 1998.</a:t>
            </a:r>
          </a:p>
        </p:txBody>
      </p:sp>
    </p:spTree>
    <p:extLst>
      <p:ext uri="{BB962C8B-B14F-4D97-AF65-F5344CB8AC3E}">
        <p14:creationId xmlns:p14="http://schemas.microsoft.com/office/powerpoint/2010/main" val="41896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738" y="628316"/>
            <a:ext cx="6708274" cy="788737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/>
              <a:t>Why this prize?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24014"/>
            <a:ext cx="6172200" cy="294798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072" y="2491649"/>
            <a:ext cx="8345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Aldo was an enthusiastic and very productive scientist, an original and creative experimentalist.</a:t>
            </a:r>
          </a:p>
          <a:p>
            <a:pPr algn="ctr"/>
            <a:endParaRPr lang="en-US" sz="3200" dirty="0"/>
          </a:p>
          <a:p>
            <a:r>
              <a:rPr lang="en-US" sz="3200" dirty="0"/>
              <a:t>We want to inspire young scientists to follow his example and device “frontier detectors”.  The future is in their hands.</a:t>
            </a:r>
          </a:p>
        </p:txBody>
      </p:sp>
    </p:spTree>
    <p:extLst>
      <p:ext uri="{BB962C8B-B14F-4D97-AF65-F5344CB8AC3E}">
        <p14:creationId xmlns:p14="http://schemas.microsoft.com/office/powerpoint/2010/main" val="6453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err="1" smtClean="0"/>
              <a:t>Before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proceed…</a:t>
            </a:r>
            <a:endParaRPr lang="it-IT" dirty="0" smtClean="0"/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>
                <a:solidFill>
                  <a:srgbClr val="008000"/>
                </a:solidFill>
              </a:rPr>
              <a:t>Giorgio </a:t>
            </a:r>
            <a:r>
              <a:rPr lang="it-IT" b="1" dirty="0" err="1" smtClean="0">
                <a:solidFill>
                  <a:srgbClr val="008000"/>
                </a:solidFill>
              </a:rPr>
              <a:t>Bellettini</a:t>
            </a:r>
            <a:endParaRPr lang="it-IT" b="1" dirty="0" smtClean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give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personal </a:t>
            </a:r>
            <a:r>
              <a:rPr lang="it-IT" dirty="0" err="1" smtClean="0"/>
              <a:t>memory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>
                <a:solidFill>
                  <a:srgbClr val="008000"/>
                </a:solidFill>
              </a:rPr>
              <a:t>Aldo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15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</a:t>
            </a:r>
            <a:r>
              <a:rPr lang="it-IT" dirty="0" err="1" smtClean="0"/>
              <a:t>Advanced</a:t>
            </a:r>
            <a:r>
              <a:rPr lang="it-IT" dirty="0" smtClean="0"/>
              <a:t> </a:t>
            </a:r>
            <a:r>
              <a:rPr lang="it-IT" dirty="0" err="1" smtClean="0"/>
              <a:t>Detectors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24014"/>
            <a:ext cx="6172200" cy="294798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072" y="2491649"/>
            <a:ext cx="83452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53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53079" y="4167665"/>
            <a:ext cx="7560319" cy="110459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53079" y="1846030"/>
            <a:ext cx="7560319" cy="1846033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5744222" cy="788737"/>
          </a:xfrm>
        </p:spPr>
        <p:txBody>
          <a:bodyPr/>
          <a:lstStyle/>
          <a:p>
            <a:r>
              <a:rPr lang="en-US" dirty="0" smtClean="0"/>
              <a:t>Selection Procedure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47303"/>
            <a:ext cx="8229600" cy="2289064"/>
          </a:xfrm>
        </p:spPr>
        <p:txBody>
          <a:bodyPr>
            <a:normAutofit/>
          </a:bodyPr>
          <a:lstStyle/>
          <a:p>
            <a:pPr>
              <a:buNone/>
            </a:pPr>
            <a:endParaRPr lang="it-IT" sz="2400" dirty="0" smtClean="0"/>
          </a:p>
          <a:p>
            <a:pPr algn="ctr">
              <a:buNone/>
            </a:pPr>
            <a:r>
              <a:rPr lang="en-US" sz="2400" dirty="0" smtClean="0">
                <a:latin typeface="+mn-lt"/>
              </a:rPr>
              <a:t>A Search Committee is appointed by the </a:t>
            </a:r>
          </a:p>
          <a:p>
            <a:pPr algn="ctr">
              <a:buNone/>
            </a:pPr>
            <a:r>
              <a:rPr lang="en-US" sz="2400" i="1" dirty="0" smtClean="0">
                <a:latin typeface="+mn-lt"/>
              </a:rPr>
              <a:t>Frontier Detectors for Frontier Physics</a:t>
            </a:r>
            <a:r>
              <a:rPr lang="en-US" sz="2400" dirty="0" smtClean="0">
                <a:latin typeface="+mn-lt"/>
              </a:rPr>
              <a:t> Executive Board</a:t>
            </a:r>
          </a:p>
          <a:p>
            <a:pPr algn="ctr">
              <a:buNone/>
            </a:pPr>
            <a:r>
              <a:rPr lang="en-US" sz="2400" dirty="0" smtClean="0">
                <a:latin typeface="+mn-lt"/>
              </a:rPr>
              <a:t>in order to select a Research field and </a:t>
            </a:r>
          </a:p>
          <a:p>
            <a:pPr algn="ctr">
              <a:buNone/>
            </a:pPr>
            <a:r>
              <a:rPr lang="en-US" sz="2400" dirty="0" smtClean="0">
                <a:latin typeface="+mn-lt"/>
              </a:rPr>
              <a:t>to identify possible candidates in that field.</a:t>
            </a:r>
          </a:p>
          <a:p>
            <a:pPr algn="ctr">
              <a:buNone/>
            </a:pPr>
            <a:endParaRPr lang="en-US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13</a:t>
            </a:r>
            <a:r>
              <a:rPr lang="it-IT" baseline="30000" smtClean="0"/>
              <a:t>th  </a:t>
            </a:r>
            <a:r>
              <a:rPr lang="it-IT" smtClean="0"/>
              <a:t>Pisa Meeting on Advanced Detectors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57200" y="4167665"/>
            <a:ext cx="8229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The final decision is taken during a plenary session of the</a:t>
            </a:r>
          </a:p>
          <a:p>
            <a:pPr algn="ctr">
              <a:buNone/>
            </a:pPr>
            <a:r>
              <a:rPr lang="en-US" sz="2400" i="1" dirty="0" smtClean="0"/>
              <a:t>Frontier Detectors for Frontier Physics </a:t>
            </a:r>
            <a:r>
              <a:rPr lang="en-US" sz="2400" dirty="0" smtClean="0"/>
              <a:t>General</a:t>
            </a:r>
            <a:r>
              <a:rPr lang="en-US" sz="2400" i="1" dirty="0" smtClean="0"/>
              <a:t> </a:t>
            </a:r>
            <a:r>
              <a:rPr lang="en-US" sz="2400" dirty="0" smtClean="0"/>
              <a:t>Assembly.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endParaRPr lang="it-IT" dirty="0" smtClean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6142911" cy="78873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Aldo </a:t>
            </a:r>
            <a:r>
              <a:rPr lang="en-US" i="1" dirty="0" err="1" smtClean="0"/>
              <a:t>Menzione</a:t>
            </a:r>
            <a:r>
              <a:rPr lang="en-US" i="1" dirty="0" smtClean="0"/>
              <a:t> </a:t>
            </a:r>
            <a:r>
              <a:rPr lang="en-US" dirty="0" smtClean="0"/>
              <a:t>Prize</a:t>
            </a:r>
            <a:br>
              <a:rPr lang="en-US" dirty="0" smtClean="0"/>
            </a:br>
            <a:r>
              <a:rPr lang="en-US" sz="2222" dirty="0" smtClean="0"/>
              <a:t>1</a:t>
            </a:r>
            <a:r>
              <a:rPr lang="en-US" sz="2222" baseline="30000" dirty="0" smtClean="0"/>
              <a:t>st</a:t>
            </a:r>
            <a:r>
              <a:rPr lang="en-US" sz="2222" dirty="0" smtClean="0"/>
              <a:t> edition - 2015</a:t>
            </a:r>
            <a:endParaRPr lang="en-US" sz="2222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86714" y="1550694"/>
            <a:ext cx="6482383" cy="432206"/>
          </a:xfrm>
        </p:spPr>
        <p:txBody>
          <a:bodyPr/>
          <a:lstStyle/>
          <a:p>
            <a:r>
              <a:rPr lang="it-IT" sz="2400" dirty="0" smtClean="0"/>
              <a:t>13</a:t>
            </a:r>
            <a:r>
              <a:rPr lang="it-IT" sz="2400" baseline="30000" dirty="0" smtClean="0"/>
              <a:t>th  </a:t>
            </a:r>
            <a:r>
              <a:rPr lang="it-IT" sz="2400" dirty="0" smtClean="0"/>
              <a:t>Pisa Meeting on </a:t>
            </a:r>
            <a:r>
              <a:rPr lang="en-US" sz="2400" dirty="0" smtClean="0"/>
              <a:t>Advanced Detectors</a:t>
            </a:r>
            <a:endParaRPr lang="en-US" sz="2400" dirty="0"/>
          </a:p>
        </p:txBody>
      </p:sp>
      <p:sp>
        <p:nvSpPr>
          <p:cNvPr id="6" name="Rettangolo 5"/>
          <p:cNvSpPr/>
          <p:nvPr/>
        </p:nvSpPr>
        <p:spPr>
          <a:xfrm>
            <a:off x="2067268" y="2365440"/>
            <a:ext cx="596556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Executive Board</a:t>
            </a:r>
          </a:p>
          <a:p>
            <a:pPr algn="ctr"/>
            <a:r>
              <a:rPr lang="en-US" dirty="0" smtClean="0"/>
              <a:t>of the Frontier Detector for Frontier Physics Association </a:t>
            </a:r>
          </a:p>
          <a:p>
            <a:pPr algn="ctr"/>
            <a:r>
              <a:rPr lang="en-US" dirty="0" smtClean="0"/>
              <a:t>is proud to announce that </a:t>
            </a:r>
          </a:p>
          <a:p>
            <a:pPr algn="ctr"/>
            <a:r>
              <a:rPr lang="en-US" dirty="0" smtClean="0"/>
              <a:t>the "Aldo </a:t>
            </a:r>
            <a:r>
              <a:rPr lang="en-US" dirty="0" err="1" smtClean="0"/>
              <a:t>Menzione</a:t>
            </a:r>
            <a:r>
              <a:rPr lang="en-US" dirty="0" smtClean="0"/>
              <a:t>" Prize for 2015 </a:t>
            </a:r>
          </a:p>
          <a:p>
            <a:pPr algn="ctr"/>
            <a:r>
              <a:rPr lang="en-US" dirty="0" smtClean="0"/>
              <a:t>has been awarded to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David R. </a:t>
            </a:r>
            <a:r>
              <a:rPr lang="en-US" sz="2400" dirty="0" err="1" smtClean="0">
                <a:solidFill>
                  <a:srgbClr val="008000"/>
                </a:solidFill>
              </a:rPr>
              <a:t>Nygren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/>
              <a:t>for the Time Projection Chamber (TPC)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Fabio </a:t>
            </a:r>
            <a:r>
              <a:rPr lang="en-US" sz="2400" dirty="0" err="1" smtClean="0">
                <a:solidFill>
                  <a:srgbClr val="008000"/>
                </a:solidFill>
              </a:rPr>
              <a:t>Sauli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/>
              <a:t>for the Gas Electron Multiplier (GEM)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9537" y="6394075"/>
            <a:ext cx="6436274" cy="365125"/>
          </a:xfrm>
        </p:spPr>
        <p:txBody>
          <a:bodyPr/>
          <a:lstStyle/>
          <a:p>
            <a:r>
              <a:rPr lang="it-IT" dirty="0" smtClean="0"/>
              <a:t>13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</a:t>
            </a:r>
            <a:r>
              <a:rPr lang="it-IT" dirty="0" err="1" smtClean="0"/>
              <a:t>Advanced</a:t>
            </a:r>
            <a:r>
              <a:rPr lang="it-IT" dirty="0" smtClean="0"/>
              <a:t> </a:t>
            </a:r>
            <a:r>
              <a:rPr lang="it-IT" dirty="0" err="1" smtClean="0"/>
              <a:t>Detectors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 May 2015 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652780" y="307063"/>
            <a:ext cx="4162829" cy="6047999"/>
            <a:chOff x="652780" y="307063"/>
            <a:chExt cx="4162829" cy="6047999"/>
          </a:xfrm>
        </p:grpSpPr>
        <p:pic>
          <p:nvPicPr>
            <p:cNvPr id="6" name="Immagine 5" descr="Schermata Targa Nygren 06051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780" y="307063"/>
              <a:ext cx="4162829" cy="2850041"/>
            </a:xfrm>
            <a:prstGeom prst="rect">
              <a:avLst/>
            </a:prstGeom>
          </p:spPr>
        </p:pic>
        <p:pic>
          <p:nvPicPr>
            <p:cNvPr id="7" name="Immagine 6" descr="Schermata Targa Sauli 06051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345" y="3493279"/>
              <a:ext cx="4150264" cy="2861783"/>
            </a:xfrm>
            <a:prstGeom prst="rect">
              <a:avLst/>
            </a:prstGeom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472" y="599684"/>
            <a:ext cx="4089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4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6142911" cy="78873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Aldo </a:t>
            </a:r>
            <a:r>
              <a:rPr lang="en-US" i="1" dirty="0" err="1" smtClean="0"/>
              <a:t>Menzione</a:t>
            </a:r>
            <a:r>
              <a:rPr lang="en-US" i="1" dirty="0" smtClean="0"/>
              <a:t> </a:t>
            </a:r>
            <a:r>
              <a:rPr lang="en-US" dirty="0" smtClean="0"/>
              <a:t>Prize</a:t>
            </a:r>
            <a:br>
              <a:rPr lang="en-US" dirty="0" smtClean="0"/>
            </a:br>
            <a:r>
              <a:rPr lang="en-US" sz="2222" dirty="0" smtClean="0"/>
              <a:t>2</a:t>
            </a:r>
            <a:r>
              <a:rPr lang="en-US" sz="2222" baseline="30000" dirty="0" smtClean="0"/>
              <a:t>nd</a:t>
            </a:r>
            <a:r>
              <a:rPr lang="en-US" sz="2222" dirty="0" smtClean="0"/>
              <a:t>	 edition - 2018</a:t>
            </a:r>
            <a:endParaRPr lang="en-US" sz="2222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86714" y="1550694"/>
            <a:ext cx="6482383" cy="432206"/>
          </a:xfrm>
        </p:spPr>
        <p:txBody>
          <a:bodyPr/>
          <a:lstStyle/>
          <a:p>
            <a:r>
              <a:rPr lang="it-IT" sz="2400" dirty="0" smtClean="0"/>
              <a:t>14</a:t>
            </a:r>
            <a:r>
              <a:rPr lang="it-IT" sz="2400" baseline="30000" dirty="0" smtClean="0"/>
              <a:t>th  </a:t>
            </a:r>
            <a:r>
              <a:rPr lang="it-IT" sz="2400" dirty="0" smtClean="0"/>
              <a:t>Pisa Meeting on </a:t>
            </a:r>
            <a:r>
              <a:rPr lang="it-IT" sz="2400" dirty="0" err="1" smtClean="0"/>
              <a:t>Advanced</a:t>
            </a:r>
            <a:r>
              <a:rPr lang="it-IT" sz="2400" dirty="0" smtClean="0"/>
              <a:t> </a:t>
            </a:r>
            <a:r>
              <a:rPr lang="it-IT" sz="2400" dirty="0" err="1" smtClean="0"/>
              <a:t>Detectors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2067268" y="2129152"/>
            <a:ext cx="5965564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Executive Board</a:t>
            </a:r>
          </a:p>
          <a:p>
            <a:pPr algn="ctr"/>
            <a:r>
              <a:rPr lang="en-US" dirty="0" smtClean="0"/>
              <a:t>of the Frontier Detector for Frontier Physics Association </a:t>
            </a:r>
          </a:p>
          <a:p>
            <a:pPr algn="ctr"/>
            <a:r>
              <a:rPr lang="en-US" dirty="0" smtClean="0"/>
              <a:t>is proud to announce that </a:t>
            </a:r>
          </a:p>
          <a:p>
            <a:pPr algn="ctr"/>
            <a:r>
              <a:rPr lang="en-US" dirty="0" smtClean="0"/>
              <a:t>the "Aldo </a:t>
            </a:r>
            <a:r>
              <a:rPr lang="en-US" dirty="0" err="1" smtClean="0"/>
              <a:t>Menzione</a:t>
            </a:r>
            <a:r>
              <a:rPr lang="en-US" dirty="0" smtClean="0"/>
              <a:t>" Prize for 2018 </a:t>
            </a:r>
          </a:p>
          <a:p>
            <a:pPr algn="ctr"/>
            <a:r>
              <a:rPr lang="en-US" dirty="0" smtClean="0"/>
              <a:t>has been awarded to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rgbClr val="008000"/>
                </a:solidFill>
              </a:rPr>
              <a:t>Marcello </a:t>
            </a:r>
            <a:r>
              <a:rPr lang="en-US" sz="2400" b="1" dirty="0" err="1" smtClean="0">
                <a:solidFill>
                  <a:srgbClr val="008000"/>
                </a:solidFill>
              </a:rPr>
              <a:t>Giorgi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i="1" dirty="0" smtClean="0"/>
              <a:t>for the silicon </a:t>
            </a:r>
            <a:r>
              <a:rPr lang="en-US" i="1" dirty="0" err="1" smtClean="0"/>
              <a:t>minivertex</a:t>
            </a:r>
            <a:r>
              <a:rPr lang="en-US" i="1" dirty="0" smtClean="0"/>
              <a:t> systems devoted to </a:t>
            </a:r>
            <a:r>
              <a:rPr lang="en-US" i="1" dirty="0" err="1" smtClean="0"/>
              <a:t>e+e</a:t>
            </a:r>
            <a:r>
              <a:rPr lang="en-US" i="1" dirty="0" smtClean="0"/>
              <a:t>- physics (ALEPH and </a:t>
            </a:r>
            <a:r>
              <a:rPr lang="en-US" i="1" dirty="0" err="1" smtClean="0"/>
              <a:t>BaBar</a:t>
            </a:r>
            <a:r>
              <a:rPr lang="en-US" i="1" dirty="0" smtClean="0"/>
              <a:t>)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rgbClr val="008000"/>
                </a:solidFill>
              </a:rPr>
              <a:t>Carl Haber </a:t>
            </a:r>
          </a:p>
          <a:p>
            <a:pPr algn="ctr"/>
            <a:r>
              <a:rPr lang="en-US" i="1" dirty="0" smtClean="0"/>
              <a:t>for the silicon </a:t>
            </a:r>
            <a:r>
              <a:rPr lang="en-US" i="1" dirty="0" err="1" smtClean="0"/>
              <a:t>minivertex</a:t>
            </a:r>
            <a:r>
              <a:rPr lang="en-US" i="1" dirty="0" smtClean="0"/>
              <a:t> tracking system in </a:t>
            </a:r>
            <a:r>
              <a:rPr lang="en-US" i="1" dirty="0" err="1" smtClean="0"/>
              <a:t>p-pbar</a:t>
            </a:r>
            <a:r>
              <a:rPr lang="en-US" i="1" dirty="0" smtClean="0"/>
              <a:t> collider (CDF)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-213728" y="-113454"/>
            <a:ext cx="5035628" cy="6803255"/>
            <a:chOff x="-213728" y="-113454"/>
            <a:chExt cx="5035628" cy="6803255"/>
          </a:xfrm>
        </p:grpSpPr>
        <p:pic>
          <p:nvPicPr>
            <p:cNvPr id="3" name="Immagine 2" descr="Targa_Premio_Giorgi_Elba2018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-172736" y="-113454"/>
              <a:ext cx="4912906" cy="3471445"/>
            </a:xfrm>
            <a:prstGeom prst="rect">
              <a:avLst/>
            </a:prstGeom>
          </p:spPr>
        </p:pic>
        <p:pic>
          <p:nvPicPr>
            <p:cNvPr id="4" name="Immagine 3" descr="Targa_Premio_Haber_Elba2018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-213728" y="3131640"/>
              <a:ext cx="5035628" cy="3558161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170" y="236174"/>
            <a:ext cx="4045056" cy="6067584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9537" y="6394075"/>
            <a:ext cx="6436274" cy="365125"/>
          </a:xfrm>
        </p:spPr>
        <p:txBody>
          <a:bodyPr/>
          <a:lstStyle/>
          <a:p>
            <a:r>
              <a:rPr lang="it-IT" dirty="0" smtClean="0"/>
              <a:t>15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</a:t>
            </a:r>
            <a:r>
              <a:rPr lang="it-IT" dirty="0" err="1" smtClean="0"/>
              <a:t>Advanced</a:t>
            </a:r>
            <a:r>
              <a:rPr lang="it-IT" dirty="0" smtClean="0"/>
              <a:t> </a:t>
            </a:r>
            <a:r>
              <a:rPr lang="it-IT" dirty="0" err="1" smtClean="0"/>
              <a:t>Detectors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22-28 May 2022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13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6142911" cy="78873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Aldo </a:t>
            </a:r>
            <a:r>
              <a:rPr lang="en-US" i="1" dirty="0" err="1" smtClean="0"/>
              <a:t>Menzione</a:t>
            </a:r>
            <a:r>
              <a:rPr lang="en-US" i="1" dirty="0" smtClean="0"/>
              <a:t> </a:t>
            </a:r>
            <a:r>
              <a:rPr lang="en-US" dirty="0" smtClean="0"/>
              <a:t>Prize</a:t>
            </a:r>
            <a:br>
              <a:rPr lang="en-US" dirty="0" smtClean="0"/>
            </a:br>
            <a:r>
              <a:rPr lang="en-US" sz="2222" dirty="0" smtClean="0"/>
              <a:t>3</a:t>
            </a:r>
            <a:r>
              <a:rPr lang="en-US" sz="2222" baseline="30000" dirty="0" smtClean="0"/>
              <a:t>rd</a:t>
            </a:r>
            <a:r>
              <a:rPr lang="en-US" sz="2222" dirty="0" smtClean="0"/>
              <a:t>	 edition - 2022</a:t>
            </a:r>
            <a:endParaRPr lang="en-US" sz="2222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86714" y="1550694"/>
            <a:ext cx="6482383" cy="432206"/>
          </a:xfrm>
        </p:spPr>
        <p:txBody>
          <a:bodyPr/>
          <a:lstStyle/>
          <a:p>
            <a:r>
              <a:rPr lang="it-IT" sz="2400" dirty="0" smtClean="0"/>
              <a:t>15</a:t>
            </a:r>
            <a:r>
              <a:rPr lang="it-IT" sz="2400" baseline="30000" dirty="0" smtClean="0"/>
              <a:t>th  </a:t>
            </a:r>
            <a:r>
              <a:rPr lang="it-IT" sz="2400" dirty="0" smtClean="0"/>
              <a:t>Pisa Meeting on </a:t>
            </a:r>
            <a:r>
              <a:rPr lang="it-IT" sz="2400" dirty="0" err="1" smtClean="0"/>
              <a:t>Advanced</a:t>
            </a:r>
            <a:r>
              <a:rPr lang="it-IT" sz="2400" dirty="0" smtClean="0"/>
              <a:t> </a:t>
            </a:r>
            <a:r>
              <a:rPr lang="it-IT" sz="2400" dirty="0" err="1" smtClean="0"/>
              <a:t>Detectors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1786715" y="2757217"/>
            <a:ext cx="6482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Donata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Foà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i="1" dirty="0" err="1" smtClean="0">
                <a:solidFill>
                  <a:srgbClr val="008000"/>
                </a:solidFill>
              </a:rPr>
              <a:t>Bichina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  <a:p>
            <a:pPr algn="ctr"/>
            <a:r>
              <a:rPr lang="en-US" dirty="0" smtClean="0"/>
              <a:t>the wife of Aldo</a:t>
            </a:r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will deliver the commemorative plaques </a:t>
            </a:r>
          </a:p>
          <a:p>
            <a:pPr algn="ctr"/>
            <a:r>
              <a:rPr lang="en-US" sz="2400" dirty="0" smtClean="0"/>
              <a:t>to the winners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80902" y="2687194"/>
            <a:ext cx="1858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As per </a:t>
            </a:r>
            <a:r>
              <a:rPr lang="it-IT" sz="2000" dirty="0" err="1" smtClean="0"/>
              <a:t>tradition</a:t>
            </a:r>
            <a:r>
              <a:rPr lang="it-IT" sz="2000" dirty="0" smtClean="0"/>
              <a:t>, 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6142911" cy="78873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Aldo </a:t>
            </a:r>
            <a:r>
              <a:rPr lang="en-US" i="1" dirty="0" err="1" smtClean="0"/>
              <a:t>Menzione</a:t>
            </a:r>
            <a:r>
              <a:rPr lang="en-US" i="1" dirty="0" smtClean="0"/>
              <a:t> </a:t>
            </a:r>
            <a:r>
              <a:rPr lang="en-US" dirty="0" smtClean="0"/>
              <a:t>Prize</a:t>
            </a:r>
            <a:br>
              <a:rPr lang="en-US" dirty="0" smtClean="0"/>
            </a:br>
            <a:r>
              <a:rPr lang="en-US" sz="2222" dirty="0" smtClean="0"/>
              <a:t>3</a:t>
            </a:r>
            <a:r>
              <a:rPr lang="en-US" sz="2222" baseline="30000" dirty="0" smtClean="0"/>
              <a:t>rd</a:t>
            </a:r>
            <a:r>
              <a:rPr lang="en-US" sz="2222" dirty="0" smtClean="0"/>
              <a:t>	 edition - 2022</a:t>
            </a:r>
            <a:endParaRPr lang="en-US" sz="2222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86714" y="1550694"/>
            <a:ext cx="6482383" cy="432206"/>
          </a:xfrm>
        </p:spPr>
        <p:txBody>
          <a:bodyPr/>
          <a:lstStyle/>
          <a:p>
            <a:r>
              <a:rPr lang="it-IT" sz="2400" dirty="0" smtClean="0"/>
              <a:t>15</a:t>
            </a:r>
            <a:r>
              <a:rPr lang="it-IT" sz="2400" baseline="30000" dirty="0" smtClean="0"/>
              <a:t>th  </a:t>
            </a:r>
            <a:r>
              <a:rPr lang="it-IT" sz="2400" dirty="0" smtClean="0"/>
              <a:t>Pisa Meeting on </a:t>
            </a:r>
            <a:r>
              <a:rPr lang="it-IT" sz="2400" dirty="0" err="1" smtClean="0"/>
              <a:t>Advanced</a:t>
            </a:r>
            <a:r>
              <a:rPr lang="it-IT" sz="2400" dirty="0" smtClean="0"/>
              <a:t> </a:t>
            </a:r>
            <a:r>
              <a:rPr lang="it-IT" sz="2400" dirty="0" err="1" smtClean="0"/>
              <a:t>Detectors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1786715" y="2129152"/>
            <a:ext cx="64823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Executive Board</a:t>
            </a:r>
          </a:p>
          <a:p>
            <a:pPr algn="ctr"/>
            <a:r>
              <a:rPr lang="en-US" dirty="0" smtClean="0"/>
              <a:t>of the Frontier Detector for Frontier Physics Association </a:t>
            </a:r>
          </a:p>
          <a:p>
            <a:pPr algn="ctr"/>
            <a:r>
              <a:rPr lang="en-US" dirty="0" smtClean="0"/>
              <a:t>is proud to announce that </a:t>
            </a:r>
          </a:p>
          <a:p>
            <a:pPr algn="ctr"/>
            <a:r>
              <a:rPr lang="en-US" dirty="0" smtClean="0"/>
              <a:t>the "Aldo </a:t>
            </a:r>
            <a:r>
              <a:rPr lang="en-US" dirty="0" err="1" smtClean="0"/>
              <a:t>Menzione</a:t>
            </a:r>
            <a:r>
              <a:rPr lang="en-US" dirty="0" smtClean="0"/>
              <a:t>" Prize for 2022 </a:t>
            </a:r>
          </a:p>
          <a:p>
            <a:pPr algn="ctr"/>
            <a:r>
              <a:rPr lang="en-US" dirty="0" smtClean="0"/>
              <a:t>has been awarded to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rgbClr val="008000"/>
                </a:solidFill>
              </a:rPr>
              <a:t>René </a:t>
            </a:r>
            <a:r>
              <a:rPr lang="en-US" sz="2400" b="1" dirty="0" err="1" smtClean="0">
                <a:solidFill>
                  <a:srgbClr val="008000"/>
                </a:solidFill>
              </a:rPr>
              <a:t>Brun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/>
              <a:t>for </a:t>
            </a:r>
            <a:r>
              <a:rPr lang="en-US" i="1" dirty="0" smtClean="0"/>
              <a:t>PAW &amp; ROOT</a:t>
            </a:r>
            <a:r>
              <a:rPr lang="en-US" dirty="0" smtClean="0"/>
              <a:t>, fundamental tools for experimental data handling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err="1" smtClean="0">
                <a:solidFill>
                  <a:srgbClr val="008000"/>
                </a:solidFill>
              </a:rPr>
              <a:t>Pantaleo</a:t>
            </a:r>
            <a:r>
              <a:rPr lang="en-US" sz="2400" b="1" dirty="0" smtClean="0">
                <a:solidFill>
                  <a:srgbClr val="008000"/>
                </a:solidFill>
              </a:rPr>
              <a:t> Raimondi</a:t>
            </a:r>
          </a:p>
          <a:p>
            <a:pPr algn="ctr"/>
            <a:r>
              <a:rPr lang="en-US" dirty="0" smtClean="0"/>
              <a:t>for </a:t>
            </a:r>
            <a:r>
              <a:rPr lang="en-US" i="1" dirty="0" smtClean="0"/>
              <a:t>Crab Waist</a:t>
            </a:r>
            <a:r>
              <a:rPr lang="en-US" dirty="0" smtClean="0"/>
              <a:t>, a crucial tool for </a:t>
            </a:r>
            <a:r>
              <a:rPr lang="en-US" dirty="0" err="1" smtClean="0"/>
              <a:t>microbeams</a:t>
            </a:r>
            <a:r>
              <a:rPr lang="en-US" dirty="0" smtClean="0"/>
              <a:t> in </a:t>
            </a:r>
            <a:r>
              <a:rPr lang="en-US" dirty="0" err="1" smtClean="0"/>
              <a:t>e</a:t>
            </a:r>
            <a:r>
              <a:rPr lang="en-US" dirty="0" smtClean="0"/>
              <a:t>+ </a:t>
            </a:r>
            <a:r>
              <a:rPr lang="en-US" dirty="0" err="1" smtClean="0"/>
              <a:t>e</a:t>
            </a:r>
            <a:r>
              <a:rPr lang="en-US" dirty="0" smtClean="0"/>
              <a:t>- colliders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332" y="980461"/>
            <a:ext cx="7772400" cy="793038"/>
          </a:xfrm>
        </p:spPr>
        <p:txBody>
          <a:bodyPr>
            <a:normAutofit fontScale="90000"/>
          </a:bodyPr>
          <a:lstStyle/>
          <a:p>
            <a:pPr hangingPunct="0">
              <a:lnSpc>
                <a:spcPct val="70000"/>
              </a:lnSpc>
            </a:pPr>
            <a:r>
              <a:rPr lang="en-US" sz="2400" b="1" dirty="0">
                <a:solidFill>
                  <a:srgbClr val="28824A"/>
                </a:solidFill>
              </a:rPr>
              <a:t>Frontier Detectors for Frontier </a:t>
            </a:r>
            <a:r>
              <a:rPr lang="en-US" sz="2400" b="1" dirty="0" smtClean="0">
                <a:solidFill>
                  <a:srgbClr val="28824A"/>
                </a:solidFill>
              </a:rPr>
              <a:t>Physics</a:t>
            </a:r>
            <a:r>
              <a:rPr lang="en-US" sz="2667" b="1" dirty="0" smtClean="0">
                <a:solidFill>
                  <a:srgbClr val="28824A"/>
                </a:solidFill>
              </a:rPr>
              <a:t/>
            </a:r>
            <a:br>
              <a:rPr lang="en-US" sz="2667" b="1" dirty="0" smtClean="0">
                <a:solidFill>
                  <a:srgbClr val="28824A"/>
                </a:solidFill>
              </a:rPr>
            </a:br>
            <a:r>
              <a:rPr lang="en-US" sz="2667" b="1" dirty="0" smtClean="0">
                <a:solidFill>
                  <a:srgbClr val="28824A"/>
                </a:solidFill>
              </a:rPr>
              <a:t/>
            </a:r>
            <a:br>
              <a:rPr lang="en-US" sz="2667" b="1" dirty="0" smtClean="0">
                <a:solidFill>
                  <a:srgbClr val="28824A"/>
                </a:solidFill>
              </a:rPr>
            </a:br>
            <a:endParaRPr lang="it-IT" sz="1800" dirty="0">
              <a:solidFill>
                <a:srgbClr val="28824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808" y="1593920"/>
            <a:ext cx="7395030" cy="573827"/>
          </a:xfrm>
        </p:spPr>
        <p:txBody>
          <a:bodyPr>
            <a:normAutofit/>
          </a:bodyPr>
          <a:lstStyle/>
          <a:p>
            <a:r>
              <a:rPr lang="en-US" sz="1400" dirty="0" smtClean="0"/>
              <a:t>24</a:t>
            </a:r>
            <a:r>
              <a:rPr lang="en-US" sz="1400" dirty="0"/>
              <a:t>–30 May 2015 </a:t>
            </a:r>
            <a:r>
              <a:rPr lang="en-US" sz="1400" dirty="0" smtClean="0"/>
              <a:t>- </a:t>
            </a:r>
            <a:r>
              <a:rPr lang="en-US" sz="1400" dirty="0"/>
              <a:t>La </a:t>
            </a:r>
            <a:r>
              <a:rPr lang="en-US" sz="1400" dirty="0" err="1"/>
              <a:t>Biodola</a:t>
            </a:r>
            <a:r>
              <a:rPr lang="en-US" sz="1400" dirty="0"/>
              <a:t>, </a:t>
            </a:r>
            <a:r>
              <a:rPr lang="en-US" sz="1400" dirty="0" err="1"/>
              <a:t>Isola</a:t>
            </a:r>
            <a:r>
              <a:rPr lang="en-US" sz="1400" dirty="0"/>
              <a:t> </a:t>
            </a:r>
            <a:r>
              <a:rPr lang="en-US" sz="1400" dirty="0" err="1"/>
              <a:t>d’Elba</a:t>
            </a:r>
            <a:r>
              <a:rPr lang="en-US" sz="1400" dirty="0"/>
              <a:t> (Italy)</a:t>
            </a:r>
            <a:r>
              <a:rPr lang="en-GB" sz="1400" dirty="0" smtClean="0">
                <a:effectLst/>
              </a:rPr>
              <a:t> </a:t>
            </a:r>
            <a:endParaRPr lang="it-IT" sz="1400" dirty="0"/>
          </a:p>
        </p:txBody>
      </p:sp>
      <p:pic>
        <p:nvPicPr>
          <p:cNvPr id="5" name="Picture 4" descr="LogoFDF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08" y="364501"/>
            <a:ext cx="554056" cy="59523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477422" y="1301809"/>
            <a:ext cx="4341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28824A"/>
                </a:solidFill>
                <a:latin typeface="Century Gothic"/>
                <a:cs typeface="Century Gothic"/>
              </a:rPr>
              <a:t>13</a:t>
            </a:r>
            <a:r>
              <a:rPr lang="en-US" sz="1600" baseline="30000" dirty="0" smtClean="0">
                <a:solidFill>
                  <a:srgbClr val="28824A"/>
                </a:solidFill>
                <a:latin typeface="Century Gothic"/>
                <a:cs typeface="Century Gothic"/>
              </a:rPr>
              <a:t>th</a:t>
            </a:r>
            <a:r>
              <a:rPr lang="en-US" sz="1600" dirty="0" smtClean="0">
                <a:solidFill>
                  <a:srgbClr val="28824A"/>
                </a:solidFill>
                <a:latin typeface="Century Gothic"/>
                <a:cs typeface="Century Gothic"/>
              </a:rPr>
              <a:t> Pisa Meeting on Advanced Detectors</a:t>
            </a:r>
            <a:endParaRPr lang="it-IT" sz="1600" dirty="0">
              <a:latin typeface="Century Gothic"/>
              <a:cs typeface="Century Gothic"/>
            </a:endParaRPr>
          </a:p>
        </p:txBody>
      </p:sp>
      <p:pic>
        <p:nvPicPr>
          <p:cNvPr id="20" name="Immagine 19" descr="AldoMenzione_05-0431-07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" y="359325"/>
            <a:ext cx="9144001" cy="5956301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983033" y="5853961"/>
            <a:ext cx="217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Aldo </a:t>
            </a:r>
            <a:r>
              <a:rPr lang="en-US" sz="2400" dirty="0" err="1" smtClean="0">
                <a:solidFill>
                  <a:schemeClr val="bg1"/>
                </a:solidFill>
              </a:rPr>
              <a:t>Menzione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-406967" y="67390"/>
            <a:ext cx="4891971" cy="6543081"/>
            <a:chOff x="-406967" y="67390"/>
            <a:chExt cx="4891971" cy="6543081"/>
          </a:xfrm>
        </p:grpSpPr>
        <p:pic>
          <p:nvPicPr>
            <p:cNvPr id="8" name="Immagine 7" descr="Targa_Premio_Brun_Elba202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-406967" y="67390"/>
              <a:ext cx="4891971" cy="3456653"/>
            </a:xfrm>
            <a:prstGeom prst="rect">
              <a:avLst/>
            </a:prstGeom>
          </p:spPr>
        </p:pic>
        <p:pic>
          <p:nvPicPr>
            <p:cNvPr id="9" name="Immagine 8" descr="Targa_Premio_Raimondi_Elba202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-406967" y="3153817"/>
              <a:ext cx="4891971" cy="3456654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68077" y="6394075"/>
            <a:ext cx="6436274" cy="365125"/>
          </a:xfrm>
        </p:spPr>
        <p:txBody>
          <a:bodyPr/>
          <a:lstStyle/>
          <a:p>
            <a:r>
              <a:rPr lang="it-IT" dirty="0" smtClean="0"/>
              <a:t>15</a:t>
            </a:r>
            <a:r>
              <a:rPr lang="it-IT" baseline="30000" dirty="0" smtClean="0"/>
              <a:t>th  </a:t>
            </a:r>
            <a:r>
              <a:rPr lang="it-IT" dirty="0" smtClean="0"/>
              <a:t>Pisa Meeting on </a:t>
            </a:r>
            <a:r>
              <a:rPr lang="it-IT" dirty="0" err="1" smtClean="0"/>
              <a:t>Advanced</a:t>
            </a:r>
            <a:r>
              <a:rPr lang="it-IT" dirty="0" smtClean="0"/>
              <a:t> </a:t>
            </a:r>
            <a:r>
              <a:rPr lang="it-IT" dirty="0" err="1" smtClean="0"/>
              <a:t>Detectors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22-28 May 2022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3401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8526" y="628316"/>
            <a:ext cx="5434131" cy="788737"/>
          </a:xfrm>
        </p:spPr>
        <p:txBody>
          <a:bodyPr/>
          <a:lstStyle/>
          <a:p>
            <a:r>
              <a:rPr lang="it-IT" i="1" dirty="0" smtClean="0"/>
              <a:t>Aldo Menzione</a:t>
            </a:r>
            <a:r>
              <a:rPr lang="it-IT" dirty="0" smtClean="0"/>
              <a:t> </a:t>
            </a:r>
            <a:r>
              <a:rPr lang="it-IT" dirty="0" err="1" smtClean="0"/>
              <a:t>Prize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93133"/>
            <a:ext cx="8229600" cy="194408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4800" dirty="0" err="1" smtClean="0"/>
              <a:t>Thank</a:t>
            </a:r>
            <a:r>
              <a:rPr lang="it-IT" sz="4800" dirty="0" smtClean="0"/>
              <a:t> </a:t>
            </a:r>
            <a:r>
              <a:rPr lang="it-IT" sz="4800" dirty="0" err="1" smtClean="0"/>
              <a:t>you</a:t>
            </a:r>
            <a:endParaRPr lang="it-IT" sz="4800" dirty="0" smtClean="0"/>
          </a:p>
          <a:p>
            <a:pPr algn="ctr">
              <a:buNone/>
            </a:pPr>
            <a:r>
              <a:rPr lang="it-IT" sz="4800" b="1" dirty="0" smtClean="0">
                <a:solidFill>
                  <a:srgbClr val="008000"/>
                </a:solidFill>
              </a:rPr>
              <a:t>Aldo</a:t>
            </a:r>
            <a:endParaRPr lang="it-IT" sz="4800" b="1" dirty="0">
              <a:solidFill>
                <a:srgbClr val="008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13</a:t>
            </a:r>
            <a:r>
              <a:rPr lang="it-IT" baseline="30000" smtClean="0"/>
              <a:t>th  </a:t>
            </a:r>
            <a:r>
              <a:rPr lang="it-IT" smtClean="0"/>
              <a:t>Pisa Meeting on Advanced Detectors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07F5-9F6F-8B9E-40BB-0F373BC16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/>
              <a:t>In Honor of Aldo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2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D7ADE-437D-3CAD-9BEC-C9090871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5437"/>
            <a:ext cx="6858000" cy="2483672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342900" indent="-342900"/>
            <a:r>
              <a:rPr lang="en-US" dirty="0"/>
              <a:t>o</a:t>
            </a:r>
            <a:r>
              <a:rPr lang="en-US" dirty="0" smtClean="0"/>
              <a:t>n </a:t>
            </a:r>
            <a:r>
              <a:rPr lang="en-US" dirty="0"/>
              <a:t>the occasion of assigning the</a:t>
            </a:r>
            <a:r>
              <a:rPr lang="en-US" dirty="0" smtClean="0"/>
              <a:t> </a:t>
            </a:r>
          </a:p>
          <a:p>
            <a:pPr marL="342900" indent="-342900"/>
            <a:r>
              <a:rPr lang="en-US" b="1" i="1" dirty="0" smtClean="0"/>
              <a:t>Aldo </a:t>
            </a:r>
            <a:r>
              <a:rPr lang="en-US" b="1" i="1" dirty="0" err="1" smtClean="0"/>
              <a:t>Menzione</a:t>
            </a:r>
            <a:r>
              <a:rPr lang="en-US" b="1" dirty="0" smtClean="0"/>
              <a:t> Prize 2022</a:t>
            </a:r>
            <a:endParaRPr lang="en-US" b="1" strike="dblStrike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Giorgio </a:t>
            </a:r>
            <a:r>
              <a:rPr lang="en-US" dirty="0" err="1" smtClean="0">
                <a:solidFill>
                  <a:srgbClr val="008000"/>
                </a:solidFill>
              </a:rPr>
              <a:t>Bellettini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43000" y="5658843"/>
            <a:ext cx="685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Detectors</a:t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 smtClean="0"/>
              <a:t>Biodola</a:t>
            </a:r>
            <a:r>
              <a:rPr lang="en-US" dirty="0" smtClean="0"/>
              <a:t>, Elba Island</a:t>
            </a:r>
            <a:br>
              <a:rPr lang="en-US" dirty="0" smtClean="0"/>
            </a:br>
            <a:r>
              <a:rPr lang="en-US" dirty="0" smtClean="0"/>
              <a:t>May 26,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5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6E79-608F-1320-3EA1-E329239C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332" y="628316"/>
            <a:ext cx="6708274" cy="788737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dirty="0"/>
              <a:t>Aldo </a:t>
            </a:r>
            <a:r>
              <a:rPr lang="en-US" dirty="0" err="1"/>
              <a:t>Menzione</a:t>
            </a:r>
            <a:r>
              <a:rPr lang="en-US" dirty="0"/>
              <a:t> (1943-2012)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D7BF4-B2C5-B097-7518-AE1EDED140EC}"/>
              </a:ext>
            </a:extLst>
          </p:cNvPr>
          <p:cNvSpPr txBox="1"/>
          <p:nvPr/>
        </p:nvSpPr>
        <p:spPr>
          <a:xfrm>
            <a:off x="5613183" y="2231775"/>
            <a:ext cx="3498544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Aldo was 9 years younger than me and died 10 years ago.</a:t>
            </a:r>
          </a:p>
          <a:p>
            <a:endParaRPr lang="en-US" sz="2800" dirty="0"/>
          </a:p>
          <a:p>
            <a:r>
              <a:rPr lang="en-US" sz="2800" dirty="0"/>
              <a:t>I feel depressed and uneasy in celebrating deceased younger friends.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2" y="1960760"/>
            <a:ext cx="5194414" cy="40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441" y="274638"/>
            <a:ext cx="7140466" cy="11430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First approach with Aldo in </a:t>
            </a:r>
            <a:r>
              <a:rPr lang="en-US" sz="3200" b="1" dirty="0"/>
              <a:t>1970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1185" y="1981201"/>
            <a:ext cx="6980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Pisa group was building the 4</a:t>
            </a:r>
            <a:r>
              <a:rPr lang="el-GR" sz="2000" dirty="0"/>
              <a:t>π</a:t>
            </a:r>
            <a:r>
              <a:rPr lang="en-US" sz="2000" dirty="0"/>
              <a:t> R801 detector at the ISR.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Aldo </a:t>
            </a:r>
            <a:r>
              <a:rPr lang="en-US" sz="2000" dirty="0" err="1"/>
              <a:t>Menzione</a:t>
            </a:r>
            <a:r>
              <a:rPr lang="en-US" sz="2000" dirty="0"/>
              <a:t> was working for his PhD in Karlsruhe.</a:t>
            </a:r>
          </a:p>
          <a:p>
            <a:endParaRPr lang="en-US" sz="2000" dirty="0"/>
          </a:p>
          <a:p>
            <a:r>
              <a:rPr lang="en-US" sz="2000" dirty="0" smtClean="0"/>
              <a:t> Lorenzo </a:t>
            </a:r>
            <a:r>
              <a:rPr lang="en-US" sz="2000" dirty="0" err="1" smtClean="0"/>
              <a:t>Foà</a:t>
            </a:r>
            <a:r>
              <a:rPr lang="en-US" sz="2000" dirty="0" smtClean="0"/>
              <a:t> told me:</a:t>
            </a:r>
          </a:p>
          <a:p>
            <a:r>
              <a:rPr lang="en-US" sz="2000" dirty="0" smtClean="0"/>
              <a:t>“</a:t>
            </a:r>
            <a:r>
              <a:rPr lang="en-US" sz="2000" dirty="0"/>
              <a:t>Aldo is very intelligent but a little messy. He is my cousin and married my sister…would you take him with us?”</a:t>
            </a:r>
          </a:p>
          <a:p>
            <a:endParaRPr lang="en-US" sz="2000" dirty="0"/>
          </a:p>
          <a:p>
            <a:r>
              <a:rPr lang="en-US" sz="2000" dirty="0"/>
              <a:t>No problem for me. Aldo became immediately a group member. Good for us, he was very intelligent.</a:t>
            </a:r>
          </a:p>
        </p:txBody>
      </p:sp>
    </p:spTree>
    <p:extLst>
      <p:ext uri="{BB962C8B-B14F-4D97-AF65-F5344CB8AC3E}">
        <p14:creationId xmlns:p14="http://schemas.microsoft.com/office/powerpoint/2010/main" val="7927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49" y="504940"/>
            <a:ext cx="5829300" cy="105945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 </a:t>
            </a:r>
            <a:br>
              <a:rPr lang="en-US" sz="3600" dirty="0"/>
            </a:br>
            <a:r>
              <a:rPr lang="en-US" sz="3600" b="1" dirty="0"/>
              <a:t>The R801 4</a:t>
            </a:r>
            <a:r>
              <a:rPr lang="el-GR" sz="3600" b="1" dirty="0"/>
              <a:t>π</a:t>
            </a:r>
            <a:r>
              <a:rPr lang="en-US" sz="3600" b="1" dirty="0"/>
              <a:t> detector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Immagine 1" descr="page5image37507760">
            <a:extLst>
              <a:ext uri="{FF2B5EF4-FFF2-40B4-BE49-F238E27FC236}">
                <a16:creationId xmlns:a16="http://schemas.microsoft.com/office/drawing/2014/main" id="{66F28DA0-D5E3-D61E-4D87-8AC851329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7" y="1978522"/>
            <a:ext cx="3840181" cy="40991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5EDB3-D500-B0C1-296E-2360FE7749BD}"/>
              </a:ext>
            </a:extLst>
          </p:cNvPr>
          <p:cNvSpPr txBox="1"/>
          <p:nvPr/>
        </p:nvSpPr>
        <p:spPr>
          <a:xfrm>
            <a:off x="5056743" y="2174363"/>
            <a:ext cx="3701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Planes of plastic scintillator split into solid angle bins. The idea was to catch most prongs of all interactions and measure thereby the total cross  section. </a:t>
            </a:r>
          </a:p>
          <a:p>
            <a:endParaRPr lang="en-US" sz="2400" dirty="0"/>
          </a:p>
          <a:p>
            <a:r>
              <a:rPr lang="en-US" sz="2400" dirty="0"/>
              <a:t>Aldo worked hard with the technicians to build this elegant detector. </a:t>
            </a:r>
          </a:p>
        </p:txBody>
      </p:sp>
    </p:spTree>
    <p:extLst>
      <p:ext uri="{BB962C8B-B14F-4D97-AF65-F5344CB8AC3E}">
        <p14:creationId xmlns:p14="http://schemas.microsoft.com/office/powerpoint/2010/main" val="156857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A31E-4948-B2A9-04F0-3F0041F33B0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R801 counters at very forward angles</a:t>
            </a:r>
          </a:p>
        </p:txBody>
      </p:sp>
      <p:pic>
        <p:nvPicPr>
          <p:cNvPr id="4" name="Content Placeholder 3" descr="\\cdfserver1\CDFUsers\giorgiob\Pisa-Stony Brook hodoscopes.tif">
            <a:extLst>
              <a:ext uri="{FF2B5EF4-FFF2-40B4-BE49-F238E27FC236}">
                <a16:creationId xmlns:a16="http://schemas.microsoft.com/office/drawing/2014/main" id="{C834FC62-9EB4-8FB7-C628-0679CABDF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5" y="1965993"/>
            <a:ext cx="4576523" cy="433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76AC71-521C-79F4-D99C-85D5E125B36E}"/>
              </a:ext>
            </a:extLst>
          </p:cNvPr>
          <p:cNvSpPr txBox="1"/>
          <p:nvPr/>
        </p:nvSpPr>
        <p:spPr>
          <a:xfrm>
            <a:off x="5219982" y="1965992"/>
            <a:ext cx="38941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trace the small angle prongs the forward planes were split into smaller and smaller bins.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Aldo loved to close all holes to minimize the number of lost tracks.       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42C9F3F-33BF-5419-1E43-AB163E7DE57B}"/>
              </a:ext>
            </a:extLst>
          </p:cNvPr>
          <p:cNvSpPr/>
          <p:nvPr/>
        </p:nvSpPr>
        <p:spPr>
          <a:xfrm>
            <a:off x="4486175" y="4693187"/>
            <a:ext cx="733806" cy="374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772" y="628316"/>
            <a:ext cx="6708274" cy="788737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4000" b="1" dirty="0"/>
              <a:t>What was known about </a:t>
            </a:r>
            <a:r>
              <a:rPr lang="en-US" sz="4000" b="1" dirty="0" err="1"/>
              <a:t>σ</a:t>
            </a:r>
            <a:r>
              <a:rPr lang="en-US" sz="4000" b="1" baseline="-25000" dirty="0" err="1"/>
              <a:t>tot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14" y="2027103"/>
            <a:ext cx="4864894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64873-A246-1721-D729-F60375507385}"/>
              </a:ext>
            </a:extLst>
          </p:cNvPr>
          <p:cNvSpPr txBox="1"/>
          <p:nvPr/>
        </p:nvSpPr>
        <p:spPr>
          <a:xfrm>
            <a:off x="5772150" y="3029640"/>
            <a:ext cx="287540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general feeling was that asymptotically the cross sections of all hadronic processes would become constant.</a:t>
            </a:r>
          </a:p>
        </p:txBody>
      </p:sp>
    </p:spTree>
    <p:extLst>
      <p:ext uri="{BB962C8B-B14F-4D97-AF65-F5344CB8AC3E}">
        <p14:creationId xmlns:p14="http://schemas.microsoft.com/office/powerpoint/2010/main" val="21761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61012" y="269875"/>
            <a:ext cx="7940407" cy="11430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ym typeface="Symbol" pitchFamily="18" charset="2"/>
              </a:rPr>
              <a:t>The R801 discovery:</a:t>
            </a:r>
            <a:r>
              <a:rPr lang="en-US" sz="2800" b="1" dirty="0" smtClean="0">
                <a:sym typeface="Symbol" pitchFamily="18" charset="2"/>
              </a:rPr>
              <a:t> </a:t>
            </a:r>
            <a:br>
              <a:rPr lang="en-US" sz="2800" b="1" dirty="0" smtClean="0">
                <a:sym typeface="Symbol" pitchFamily="18" charset="2"/>
              </a:rPr>
            </a:br>
            <a:r>
              <a:rPr lang="en-US" sz="2800" b="1" dirty="0" err="1" smtClean="0">
                <a:sym typeface="Symbol" pitchFamily="18" charset="2"/>
              </a:rPr>
              <a:t></a:t>
            </a:r>
            <a:r>
              <a:rPr lang="en-US" sz="2800" b="1" baseline="-25000" dirty="0" err="1">
                <a:sym typeface="Symbol" pitchFamily="18" charset="2"/>
              </a:rPr>
              <a:t>t</a:t>
            </a:r>
            <a:r>
              <a:rPr lang="en-US" sz="2800" b="1" dirty="0" err="1">
                <a:sym typeface="Symbol" pitchFamily="18" charset="2"/>
              </a:rPr>
              <a:t>(pp</a:t>
            </a:r>
            <a:r>
              <a:rPr lang="en-US" sz="2800" b="1" dirty="0">
                <a:sym typeface="Symbol" pitchFamily="18" charset="2"/>
              </a:rPr>
              <a:t>) grows with energy</a:t>
            </a:r>
            <a:endParaRPr lang="en-US" sz="2800" b="1" dirty="0"/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1143000" y="1752602"/>
          <a:ext cx="3571875" cy="462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Bitmap Image" r:id="rId3" imgW="9952381" imgH="9659698" progId="">
                  <p:embed/>
                </p:oleObj>
              </mc:Choice>
              <mc:Fallback>
                <p:oleObj name="Bitmap Image" r:id="rId3" imgW="9952381" imgH="965969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752602"/>
                        <a:ext cx="3571875" cy="462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950763" y="2017118"/>
            <a:ext cx="266938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S.R. </a:t>
            </a:r>
            <a:r>
              <a:rPr lang="en-US" dirty="0" err="1"/>
              <a:t>Amendolia</a:t>
            </a:r>
            <a:r>
              <a:rPr lang="en-US" dirty="0"/>
              <a:t>, et al., “Measurement of the Total Proton-Proton Cross Section at the ISR, Physics Letters 44B, 1, 1973.”</a:t>
            </a:r>
          </a:p>
        </p:txBody>
      </p:sp>
    </p:spTree>
    <p:extLst>
      <p:ext uri="{BB962C8B-B14F-4D97-AF65-F5344CB8AC3E}">
        <p14:creationId xmlns:p14="http://schemas.microsoft.com/office/powerpoint/2010/main" val="1445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9632</TotalTime>
  <Words>949</Words>
  <Application>Microsoft Office PowerPoint</Application>
  <PresentationFormat>Presentazione su schermo (4:3)</PresentationFormat>
  <Paragraphs>178</Paragraphs>
  <Slides>29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Symbol</vt:lpstr>
      <vt:lpstr>Times New Roman</vt:lpstr>
      <vt:lpstr>Office Theme</vt:lpstr>
      <vt:lpstr>Bitmap Image</vt:lpstr>
      <vt:lpstr>Frontier Detectors for Frontier Physics  </vt:lpstr>
      <vt:lpstr>Presentazione standard di PowerPoint</vt:lpstr>
      <vt:lpstr>In Honor of Aldo </vt:lpstr>
      <vt:lpstr>Aldo Menzione (1943-2012)</vt:lpstr>
      <vt:lpstr>First approach with Aldo in 1970</vt:lpstr>
      <vt:lpstr>  The R801 4π detector </vt:lpstr>
      <vt:lpstr>R801 counters at very forward angles</vt:lpstr>
      <vt:lpstr> What was known about σtot </vt:lpstr>
      <vt:lpstr>The R801 discovery:  t(pp) grows with energy</vt:lpstr>
      <vt:lpstr> Exploring physics at forward angles </vt:lpstr>
      <vt:lpstr>CDF1 was a calorimetric version of R801  </vt:lpstr>
      <vt:lpstr>Light guides of the central towers</vt:lpstr>
      <vt:lpstr>Assembling the light guides of the central calorimeters</vt:lpstr>
      <vt:lpstr>A strenuous sponsor of  silicon detectors in CDF</vt:lpstr>
      <vt:lpstr>A powerful signature of top quark pairs</vt:lpstr>
      <vt:lpstr>Presentazione standard di PowerPoint</vt:lpstr>
      <vt:lpstr>  Aldo`s “minivertex” drawing in the 1981 Design Report  </vt:lpstr>
      <vt:lpstr>SVX1 in the Pisa museum</vt:lpstr>
      <vt:lpstr>Why this prize?</vt:lpstr>
      <vt:lpstr>Presentazione standard di PowerPoint</vt:lpstr>
      <vt:lpstr>Selection Procedure</vt:lpstr>
      <vt:lpstr>Aldo Menzione Prize 1st edition - 2015</vt:lpstr>
      <vt:lpstr>Presentazione standard di PowerPoint</vt:lpstr>
      <vt:lpstr>Aldo Menzione Prize 2nd  edition - 2018</vt:lpstr>
      <vt:lpstr>Presentazione standard di PowerPoint</vt:lpstr>
      <vt:lpstr>Aldo Menzione Prize 3rd  edition - 2022</vt:lpstr>
      <vt:lpstr>Aldo Menzione Prize 3rd  edition - 2022</vt:lpstr>
      <vt:lpstr>Frontier Detectors for Frontier Physics  </vt:lpstr>
      <vt:lpstr>Aldo Menzione Prize</vt:lpstr>
    </vt:vector>
  </TitlesOfParts>
  <Manager/>
  <Company>INFN-PI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 Detectors for Frontier Physics  13th Pisa Meeting on Advanced Detectors </dc:title>
  <dc:subject/>
  <dc:creator>Marco Grassi</dc:creator>
  <cp:keywords/>
  <dc:description/>
  <cp:lastModifiedBy>Admin</cp:lastModifiedBy>
  <cp:revision>125</cp:revision>
  <dcterms:created xsi:type="dcterms:W3CDTF">2022-05-21T15:01:01Z</dcterms:created>
  <dcterms:modified xsi:type="dcterms:W3CDTF">2022-05-26T09:37:13Z</dcterms:modified>
  <cp:category/>
</cp:coreProperties>
</file>