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</p:sldIdLst>
  <p:sldSz cx="21383625" cy="302752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59" userDrawn="1">
          <p15:clr>
            <a:srgbClr val="A4A3A4"/>
          </p15:clr>
        </p15:guide>
        <p15:guide id="2" pos="1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58" autoAdjust="0"/>
    <p:restoredTop sz="96727" autoAdjust="0"/>
  </p:normalViewPr>
  <p:slideViewPr>
    <p:cSldViewPr snapToGrid="0">
      <p:cViewPr varScale="1">
        <p:scale>
          <a:sx n="27" d="100"/>
          <a:sy n="27" d="100"/>
        </p:scale>
        <p:origin x="3456" y="138"/>
      </p:cViewPr>
      <p:guideLst>
        <p:guide orient="horz" pos="2759"/>
        <p:guide pos="1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3772" y="4954765"/>
            <a:ext cx="18176081" cy="10540259"/>
          </a:xfrm>
        </p:spPr>
        <p:txBody>
          <a:bodyPr anchor="b"/>
          <a:lstStyle>
            <a:lvl1pPr algn="ctr">
              <a:defRPr sz="1403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2953" y="15901497"/>
            <a:ext cx="16037719" cy="7309499"/>
          </a:xfrm>
        </p:spPr>
        <p:txBody>
          <a:bodyPr/>
          <a:lstStyle>
            <a:lvl1pPr marL="0" indent="0" algn="ctr">
              <a:buNone/>
              <a:defRPr sz="5612"/>
            </a:lvl1pPr>
            <a:lvl2pPr marL="1069162" indent="0" algn="ctr">
              <a:buNone/>
              <a:defRPr sz="4677"/>
            </a:lvl2pPr>
            <a:lvl3pPr marL="2138324" indent="0" algn="ctr">
              <a:buNone/>
              <a:defRPr sz="4209"/>
            </a:lvl3pPr>
            <a:lvl4pPr marL="3207487" indent="0" algn="ctr">
              <a:buNone/>
              <a:defRPr sz="3742"/>
            </a:lvl4pPr>
            <a:lvl5pPr marL="4276649" indent="0" algn="ctr">
              <a:buNone/>
              <a:defRPr sz="3742"/>
            </a:lvl5pPr>
            <a:lvl6pPr marL="5345811" indent="0" algn="ctr">
              <a:buNone/>
              <a:defRPr sz="3742"/>
            </a:lvl6pPr>
            <a:lvl7pPr marL="6414973" indent="0" algn="ctr">
              <a:buNone/>
              <a:defRPr sz="3742"/>
            </a:lvl7pPr>
            <a:lvl8pPr marL="7484135" indent="0" algn="ctr">
              <a:buNone/>
              <a:defRPr sz="3742"/>
            </a:lvl8pPr>
            <a:lvl9pPr marL="8553298" indent="0" algn="ctr">
              <a:buNone/>
              <a:defRPr sz="3742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86428-D532-4CBE-8111-6CC6EEEEEA31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558AB-D4EB-4456-9E8F-E096F676C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610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86428-D532-4CBE-8111-6CC6EEEEEA31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558AB-D4EB-4456-9E8F-E096F676C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228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02658" y="1611875"/>
            <a:ext cx="4610844" cy="256568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70125" y="1611875"/>
            <a:ext cx="13565237" cy="256568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86428-D532-4CBE-8111-6CC6EEEEEA31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558AB-D4EB-4456-9E8F-E096F676C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385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86428-D532-4CBE-8111-6CC6EEEEEA31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558AB-D4EB-4456-9E8F-E096F676C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40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988" y="7547788"/>
            <a:ext cx="18443377" cy="12593645"/>
          </a:xfrm>
        </p:spPr>
        <p:txBody>
          <a:bodyPr anchor="b"/>
          <a:lstStyle>
            <a:lvl1pPr>
              <a:defRPr sz="1403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8988" y="20260574"/>
            <a:ext cx="18443377" cy="6622701"/>
          </a:xfrm>
        </p:spPr>
        <p:txBody>
          <a:bodyPr/>
          <a:lstStyle>
            <a:lvl1pPr marL="0" indent="0">
              <a:buNone/>
              <a:defRPr sz="5612">
                <a:solidFill>
                  <a:schemeClr val="tx1"/>
                </a:solidFill>
              </a:defRPr>
            </a:lvl1pPr>
            <a:lvl2pPr marL="1069162" indent="0">
              <a:buNone/>
              <a:defRPr sz="4677">
                <a:solidFill>
                  <a:schemeClr val="tx1">
                    <a:tint val="75000"/>
                  </a:schemeClr>
                </a:solidFill>
              </a:defRPr>
            </a:lvl2pPr>
            <a:lvl3pPr marL="2138324" indent="0">
              <a:buNone/>
              <a:defRPr sz="4209">
                <a:solidFill>
                  <a:schemeClr val="tx1">
                    <a:tint val="75000"/>
                  </a:schemeClr>
                </a:solidFill>
              </a:defRPr>
            </a:lvl3pPr>
            <a:lvl4pPr marL="3207487" indent="0">
              <a:buNone/>
              <a:defRPr sz="3742">
                <a:solidFill>
                  <a:schemeClr val="tx1">
                    <a:tint val="75000"/>
                  </a:schemeClr>
                </a:solidFill>
              </a:defRPr>
            </a:lvl4pPr>
            <a:lvl5pPr marL="4276649" indent="0">
              <a:buNone/>
              <a:defRPr sz="3742">
                <a:solidFill>
                  <a:schemeClr val="tx1">
                    <a:tint val="75000"/>
                  </a:schemeClr>
                </a:solidFill>
              </a:defRPr>
            </a:lvl5pPr>
            <a:lvl6pPr marL="5345811" indent="0">
              <a:buNone/>
              <a:defRPr sz="3742">
                <a:solidFill>
                  <a:schemeClr val="tx1">
                    <a:tint val="75000"/>
                  </a:schemeClr>
                </a:solidFill>
              </a:defRPr>
            </a:lvl6pPr>
            <a:lvl7pPr marL="6414973" indent="0">
              <a:buNone/>
              <a:defRPr sz="3742">
                <a:solidFill>
                  <a:schemeClr val="tx1">
                    <a:tint val="75000"/>
                  </a:schemeClr>
                </a:solidFill>
              </a:defRPr>
            </a:lvl7pPr>
            <a:lvl8pPr marL="7484135" indent="0">
              <a:buNone/>
              <a:defRPr sz="3742">
                <a:solidFill>
                  <a:schemeClr val="tx1">
                    <a:tint val="75000"/>
                  </a:schemeClr>
                </a:solidFill>
              </a:defRPr>
            </a:lvl8pPr>
            <a:lvl9pPr marL="8553298" indent="0">
              <a:buNone/>
              <a:defRPr sz="374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86428-D532-4CBE-8111-6CC6EEEEEA31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558AB-D4EB-4456-9E8F-E096F676C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30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70124" y="8059374"/>
            <a:ext cx="9088041" cy="192093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825460" y="8059374"/>
            <a:ext cx="9088041" cy="192093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86428-D532-4CBE-8111-6CC6EEEEEA31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558AB-D4EB-4456-9E8F-E096F676C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324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2909" y="1611882"/>
            <a:ext cx="18443377" cy="585180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2912" y="7421634"/>
            <a:ext cx="9046274" cy="3637228"/>
          </a:xfrm>
        </p:spPr>
        <p:txBody>
          <a:bodyPr anchor="b"/>
          <a:lstStyle>
            <a:lvl1pPr marL="0" indent="0">
              <a:buNone/>
              <a:defRPr sz="5612" b="1"/>
            </a:lvl1pPr>
            <a:lvl2pPr marL="1069162" indent="0">
              <a:buNone/>
              <a:defRPr sz="4677" b="1"/>
            </a:lvl2pPr>
            <a:lvl3pPr marL="2138324" indent="0">
              <a:buNone/>
              <a:defRPr sz="4209" b="1"/>
            </a:lvl3pPr>
            <a:lvl4pPr marL="3207487" indent="0">
              <a:buNone/>
              <a:defRPr sz="3742" b="1"/>
            </a:lvl4pPr>
            <a:lvl5pPr marL="4276649" indent="0">
              <a:buNone/>
              <a:defRPr sz="3742" b="1"/>
            </a:lvl5pPr>
            <a:lvl6pPr marL="5345811" indent="0">
              <a:buNone/>
              <a:defRPr sz="3742" b="1"/>
            </a:lvl6pPr>
            <a:lvl7pPr marL="6414973" indent="0">
              <a:buNone/>
              <a:defRPr sz="3742" b="1"/>
            </a:lvl7pPr>
            <a:lvl8pPr marL="7484135" indent="0">
              <a:buNone/>
              <a:defRPr sz="3742" b="1"/>
            </a:lvl8pPr>
            <a:lvl9pPr marL="8553298" indent="0">
              <a:buNone/>
              <a:defRPr sz="374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72912" y="11058863"/>
            <a:ext cx="9046274" cy="162659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825461" y="7421634"/>
            <a:ext cx="9090826" cy="3637228"/>
          </a:xfrm>
        </p:spPr>
        <p:txBody>
          <a:bodyPr anchor="b"/>
          <a:lstStyle>
            <a:lvl1pPr marL="0" indent="0">
              <a:buNone/>
              <a:defRPr sz="5612" b="1"/>
            </a:lvl1pPr>
            <a:lvl2pPr marL="1069162" indent="0">
              <a:buNone/>
              <a:defRPr sz="4677" b="1"/>
            </a:lvl2pPr>
            <a:lvl3pPr marL="2138324" indent="0">
              <a:buNone/>
              <a:defRPr sz="4209" b="1"/>
            </a:lvl3pPr>
            <a:lvl4pPr marL="3207487" indent="0">
              <a:buNone/>
              <a:defRPr sz="3742" b="1"/>
            </a:lvl4pPr>
            <a:lvl5pPr marL="4276649" indent="0">
              <a:buNone/>
              <a:defRPr sz="3742" b="1"/>
            </a:lvl5pPr>
            <a:lvl6pPr marL="5345811" indent="0">
              <a:buNone/>
              <a:defRPr sz="3742" b="1"/>
            </a:lvl6pPr>
            <a:lvl7pPr marL="6414973" indent="0">
              <a:buNone/>
              <a:defRPr sz="3742" b="1"/>
            </a:lvl7pPr>
            <a:lvl8pPr marL="7484135" indent="0">
              <a:buNone/>
              <a:defRPr sz="3742" b="1"/>
            </a:lvl8pPr>
            <a:lvl9pPr marL="8553298" indent="0">
              <a:buNone/>
              <a:defRPr sz="374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825461" y="11058863"/>
            <a:ext cx="9090826" cy="162659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86428-D532-4CBE-8111-6CC6EEEEEA31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558AB-D4EB-4456-9E8F-E096F676C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916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86428-D532-4CBE-8111-6CC6EEEEEA31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558AB-D4EB-4456-9E8F-E096F676C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669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86428-D532-4CBE-8111-6CC6EEEEEA31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558AB-D4EB-4456-9E8F-E096F676C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688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2909" y="2018348"/>
            <a:ext cx="6896776" cy="7064216"/>
          </a:xfrm>
        </p:spPr>
        <p:txBody>
          <a:bodyPr anchor="b"/>
          <a:lstStyle>
            <a:lvl1pPr>
              <a:defRPr sz="748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90826" y="4359077"/>
            <a:ext cx="10825460" cy="21515024"/>
          </a:xfrm>
        </p:spPr>
        <p:txBody>
          <a:bodyPr/>
          <a:lstStyle>
            <a:lvl1pPr>
              <a:defRPr sz="7483"/>
            </a:lvl1pPr>
            <a:lvl2pPr>
              <a:defRPr sz="6548"/>
            </a:lvl2pPr>
            <a:lvl3pPr>
              <a:defRPr sz="5612"/>
            </a:lvl3pPr>
            <a:lvl4pPr>
              <a:defRPr sz="4677"/>
            </a:lvl4pPr>
            <a:lvl5pPr>
              <a:defRPr sz="4677"/>
            </a:lvl5pPr>
            <a:lvl6pPr>
              <a:defRPr sz="4677"/>
            </a:lvl6pPr>
            <a:lvl7pPr>
              <a:defRPr sz="4677"/>
            </a:lvl7pPr>
            <a:lvl8pPr>
              <a:defRPr sz="4677"/>
            </a:lvl8pPr>
            <a:lvl9pPr>
              <a:defRPr sz="46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2909" y="9082564"/>
            <a:ext cx="6896776" cy="16826573"/>
          </a:xfrm>
        </p:spPr>
        <p:txBody>
          <a:bodyPr/>
          <a:lstStyle>
            <a:lvl1pPr marL="0" indent="0">
              <a:buNone/>
              <a:defRPr sz="3742"/>
            </a:lvl1pPr>
            <a:lvl2pPr marL="1069162" indent="0">
              <a:buNone/>
              <a:defRPr sz="3274"/>
            </a:lvl2pPr>
            <a:lvl3pPr marL="2138324" indent="0">
              <a:buNone/>
              <a:defRPr sz="2806"/>
            </a:lvl3pPr>
            <a:lvl4pPr marL="3207487" indent="0">
              <a:buNone/>
              <a:defRPr sz="2339"/>
            </a:lvl4pPr>
            <a:lvl5pPr marL="4276649" indent="0">
              <a:buNone/>
              <a:defRPr sz="2339"/>
            </a:lvl5pPr>
            <a:lvl6pPr marL="5345811" indent="0">
              <a:buNone/>
              <a:defRPr sz="2339"/>
            </a:lvl6pPr>
            <a:lvl7pPr marL="6414973" indent="0">
              <a:buNone/>
              <a:defRPr sz="2339"/>
            </a:lvl7pPr>
            <a:lvl8pPr marL="7484135" indent="0">
              <a:buNone/>
              <a:defRPr sz="2339"/>
            </a:lvl8pPr>
            <a:lvl9pPr marL="8553298" indent="0">
              <a:buNone/>
              <a:defRPr sz="233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86428-D532-4CBE-8111-6CC6EEEEEA31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558AB-D4EB-4456-9E8F-E096F676C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270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2909" y="2018348"/>
            <a:ext cx="6896776" cy="7064216"/>
          </a:xfrm>
        </p:spPr>
        <p:txBody>
          <a:bodyPr anchor="b"/>
          <a:lstStyle>
            <a:lvl1pPr>
              <a:defRPr sz="748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090826" y="4359077"/>
            <a:ext cx="10825460" cy="21515024"/>
          </a:xfrm>
        </p:spPr>
        <p:txBody>
          <a:bodyPr anchor="t"/>
          <a:lstStyle>
            <a:lvl1pPr marL="0" indent="0">
              <a:buNone/>
              <a:defRPr sz="7483"/>
            </a:lvl1pPr>
            <a:lvl2pPr marL="1069162" indent="0">
              <a:buNone/>
              <a:defRPr sz="6548"/>
            </a:lvl2pPr>
            <a:lvl3pPr marL="2138324" indent="0">
              <a:buNone/>
              <a:defRPr sz="5612"/>
            </a:lvl3pPr>
            <a:lvl4pPr marL="3207487" indent="0">
              <a:buNone/>
              <a:defRPr sz="4677"/>
            </a:lvl4pPr>
            <a:lvl5pPr marL="4276649" indent="0">
              <a:buNone/>
              <a:defRPr sz="4677"/>
            </a:lvl5pPr>
            <a:lvl6pPr marL="5345811" indent="0">
              <a:buNone/>
              <a:defRPr sz="4677"/>
            </a:lvl6pPr>
            <a:lvl7pPr marL="6414973" indent="0">
              <a:buNone/>
              <a:defRPr sz="4677"/>
            </a:lvl7pPr>
            <a:lvl8pPr marL="7484135" indent="0">
              <a:buNone/>
              <a:defRPr sz="4677"/>
            </a:lvl8pPr>
            <a:lvl9pPr marL="8553298" indent="0">
              <a:buNone/>
              <a:defRPr sz="467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2909" y="9082564"/>
            <a:ext cx="6896776" cy="16826573"/>
          </a:xfrm>
        </p:spPr>
        <p:txBody>
          <a:bodyPr/>
          <a:lstStyle>
            <a:lvl1pPr marL="0" indent="0">
              <a:buNone/>
              <a:defRPr sz="3742"/>
            </a:lvl1pPr>
            <a:lvl2pPr marL="1069162" indent="0">
              <a:buNone/>
              <a:defRPr sz="3274"/>
            </a:lvl2pPr>
            <a:lvl3pPr marL="2138324" indent="0">
              <a:buNone/>
              <a:defRPr sz="2806"/>
            </a:lvl3pPr>
            <a:lvl4pPr marL="3207487" indent="0">
              <a:buNone/>
              <a:defRPr sz="2339"/>
            </a:lvl4pPr>
            <a:lvl5pPr marL="4276649" indent="0">
              <a:buNone/>
              <a:defRPr sz="2339"/>
            </a:lvl5pPr>
            <a:lvl6pPr marL="5345811" indent="0">
              <a:buNone/>
              <a:defRPr sz="2339"/>
            </a:lvl6pPr>
            <a:lvl7pPr marL="6414973" indent="0">
              <a:buNone/>
              <a:defRPr sz="2339"/>
            </a:lvl7pPr>
            <a:lvl8pPr marL="7484135" indent="0">
              <a:buNone/>
              <a:defRPr sz="2339"/>
            </a:lvl8pPr>
            <a:lvl9pPr marL="8553298" indent="0">
              <a:buNone/>
              <a:defRPr sz="233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86428-D532-4CBE-8111-6CC6EEEEEA31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558AB-D4EB-4456-9E8F-E096F676C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785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70124" y="1611882"/>
            <a:ext cx="18443377" cy="5851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0124" y="8059374"/>
            <a:ext cx="18443377" cy="19209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70124" y="28060644"/>
            <a:ext cx="4811316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86428-D532-4CBE-8111-6CC6EEEEEA31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83326" y="28060644"/>
            <a:ext cx="7216973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102185" y="28060644"/>
            <a:ext cx="4811316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558AB-D4EB-4456-9E8F-E096F676C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587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2138324" rtl="0" eaLnBrk="1" latinLnBrk="0" hangingPunct="1">
        <a:lnSpc>
          <a:spcPct val="90000"/>
        </a:lnSpc>
        <a:spcBef>
          <a:spcPct val="0"/>
        </a:spcBef>
        <a:buNone/>
        <a:defRPr sz="102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34581" indent="-534581" algn="l" defTabSz="2138324" rtl="0" eaLnBrk="1" latinLnBrk="0" hangingPunct="1">
        <a:lnSpc>
          <a:spcPct val="90000"/>
        </a:lnSpc>
        <a:spcBef>
          <a:spcPts val="2339"/>
        </a:spcBef>
        <a:buFont typeface="Arial" panose="020B0604020202020204" pitchFamily="34" charset="0"/>
        <a:buChar char="•"/>
        <a:defRPr sz="6548" kern="1200">
          <a:solidFill>
            <a:schemeClr val="tx1"/>
          </a:solidFill>
          <a:latin typeface="+mn-lt"/>
          <a:ea typeface="+mn-ea"/>
          <a:cs typeface="+mn-cs"/>
        </a:defRPr>
      </a:lvl1pPr>
      <a:lvl2pPr marL="1603743" indent="-534581" algn="l" defTabSz="2138324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5612" kern="1200">
          <a:solidFill>
            <a:schemeClr val="tx1"/>
          </a:solidFill>
          <a:latin typeface="+mn-lt"/>
          <a:ea typeface="+mn-ea"/>
          <a:cs typeface="+mn-cs"/>
        </a:defRPr>
      </a:lvl2pPr>
      <a:lvl3pPr marL="2672906" indent="-534581" algn="l" defTabSz="2138324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4677" kern="1200">
          <a:solidFill>
            <a:schemeClr val="tx1"/>
          </a:solidFill>
          <a:latin typeface="+mn-lt"/>
          <a:ea typeface="+mn-ea"/>
          <a:cs typeface="+mn-cs"/>
        </a:defRPr>
      </a:lvl3pPr>
      <a:lvl4pPr marL="3742068" indent="-534581" algn="l" defTabSz="2138324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4209" kern="1200">
          <a:solidFill>
            <a:schemeClr val="tx1"/>
          </a:solidFill>
          <a:latin typeface="+mn-lt"/>
          <a:ea typeface="+mn-ea"/>
          <a:cs typeface="+mn-cs"/>
        </a:defRPr>
      </a:lvl4pPr>
      <a:lvl5pPr marL="4811230" indent="-534581" algn="l" defTabSz="2138324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4209" kern="1200">
          <a:solidFill>
            <a:schemeClr val="tx1"/>
          </a:solidFill>
          <a:latin typeface="+mn-lt"/>
          <a:ea typeface="+mn-ea"/>
          <a:cs typeface="+mn-cs"/>
        </a:defRPr>
      </a:lvl5pPr>
      <a:lvl6pPr marL="5880392" indent="-534581" algn="l" defTabSz="2138324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4209" kern="1200">
          <a:solidFill>
            <a:schemeClr val="tx1"/>
          </a:solidFill>
          <a:latin typeface="+mn-lt"/>
          <a:ea typeface="+mn-ea"/>
          <a:cs typeface="+mn-cs"/>
        </a:defRPr>
      </a:lvl6pPr>
      <a:lvl7pPr marL="6949554" indent="-534581" algn="l" defTabSz="2138324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4209" kern="1200">
          <a:solidFill>
            <a:schemeClr val="tx1"/>
          </a:solidFill>
          <a:latin typeface="+mn-lt"/>
          <a:ea typeface="+mn-ea"/>
          <a:cs typeface="+mn-cs"/>
        </a:defRPr>
      </a:lvl7pPr>
      <a:lvl8pPr marL="8018717" indent="-534581" algn="l" defTabSz="2138324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4209" kern="1200">
          <a:solidFill>
            <a:schemeClr val="tx1"/>
          </a:solidFill>
          <a:latin typeface="+mn-lt"/>
          <a:ea typeface="+mn-ea"/>
          <a:cs typeface="+mn-cs"/>
        </a:defRPr>
      </a:lvl8pPr>
      <a:lvl9pPr marL="9087879" indent="-534581" algn="l" defTabSz="2138324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420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38324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algn="l" defTabSz="2138324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2pPr>
      <a:lvl3pPr marL="2138324" algn="l" defTabSz="2138324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3pPr>
      <a:lvl4pPr marL="3207487" algn="l" defTabSz="2138324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4pPr>
      <a:lvl5pPr marL="4276649" algn="l" defTabSz="2138324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5pPr>
      <a:lvl6pPr marL="5345811" algn="l" defTabSz="2138324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6pPr>
      <a:lvl7pPr marL="6414973" algn="l" defTabSz="2138324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7pPr>
      <a:lvl8pPr marL="7484135" algn="l" defTabSz="2138324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8pPr>
      <a:lvl9pPr marL="8553298" algn="l" defTabSz="2138324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9" Type="http://schemas.openxmlformats.org/officeDocument/2006/relationships/image" Target="../media/image38.svg"/><Relationship Id="rId21" Type="http://schemas.openxmlformats.org/officeDocument/2006/relationships/image" Target="../media/image20.png"/><Relationship Id="rId34" Type="http://schemas.openxmlformats.org/officeDocument/2006/relationships/image" Target="../media/image33.jpg"/><Relationship Id="rId42" Type="http://schemas.openxmlformats.org/officeDocument/2006/relationships/image" Target="../media/image41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29" Type="http://schemas.openxmlformats.org/officeDocument/2006/relationships/image" Target="../media/image28.png"/><Relationship Id="rId41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svg"/><Relationship Id="rId37" Type="http://schemas.openxmlformats.org/officeDocument/2006/relationships/image" Target="../media/image36.svg"/><Relationship Id="rId40" Type="http://schemas.openxmlformats.org/officeDocument/2006/relationships/image" Target="../media/image39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jpeg"/><Relationship Id="rId36" Type="http://schemas.openxmlformats.org/officeDocument/2006/relationships/image" Target="../media/image35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26.png"/><Relationship Id="rId30" Type="http://schemas.openxmlformats.org/officeDocument/2006/relationships/image" Target="../media/image29.svg"/><Relationship Id="rId35" Type="http://schemas.openxmlformats.org/officeDocument/2006/relationships/image" Target="../media/image34.jpg"/><Relationship Id="rId43" Type="http://schemas.openxmlformats.org/officeDocument/2006/relationships/image" Target="../media/image42.png"/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roup 87">
            <a:extLst>
              <a:ext uri="{FF2B5EF4-FFF2-40B4-BE49-F238E27FC236}">
                <a16:creationId xmlns:a16="http://schemas.microsoft.com/office/drawing/2014/main" id="{A7514A5C-8E55-44A2-A5B0-704A42052F72}"/>
              </a:ext>
            </a:extLst>
          </p:cNvPr>
          <p:cNvGrpSpPr/>
          <p:nvPr/>
        </p:nvGrpSpPr>
        <p:grpSpPr>
          <a:xfrm>
            <a:off x="10535422" y="20074201"/>
            <a:ext cx="7546470" cy="4953574"/>
            <a:chOff x="3755570" y="2881300"/>
            <a:chExt cx="5879647" cy="4001192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860A3E36-9C8E-4051-BC2C-EC2F835EE6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5570" y="2881300"/>
              <a:ext cx="5879647" cy="4001192"/>
            </a:xfrm>
            <a:prstGeom prst="rect">
              <a:avLst/>
            </a:prstGeom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EDD092E8-5564-4740-8FD6-B67B287BAB49}"/>
                </a:ext>
              </a:extLst>
            </p:cNvPr>
            <p:cNvSpPr txBox="1"/>
            <p:nvPr/>
          </p:nvSpPr>
          <p:spPr>
            <a:xfrm>
              <a:off x="5592535" y="4261741"/>
              <a:ext cx="3102429" cy="225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Core on, inside lead shielding </a:t>
              </a:r>
            </a:p>
          </p:txBody>
        </p: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B18ADB52-1FA5-41D0-B334-C3A98BE19C5A}"/>
                </a:ext>
              </a:extLst>
            </p:cNvPr>
            <p:cNvCxnSpPr/>
            <p:nvPr/>
          </p:nvCxnSpPr>
          <p:spPr>
            <a:xfrm flipH="1">
              <a:off x="5351688" y="4588459"/>
              <a:ext cx="481693" cy="58687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285AB653-4B06-4D03-84BD-376A351328DA}"/>
                </a:ext>
              </a:extLst>
            </p:cNvPr>
            <p:cNvCxnSpPr/>
            <p:nvPr/>
          </p:nvCxnSpPr>
          <p:spPr>
            <a:xfrm>
              <a:off x="7958817" y="4631073"/>
              <a:ext cx="434068" cy="477003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4BC57D9F-5B27-4962-950D-15D9F5D74AB1}"/>
                </a:ext>
              </a:extLst>
            </p:cNvPr>
            <p:cNvSpPr txBox="1"/>
            <p:nvPr/>
          </p:nvSpPr>
          <p:spPr>
            <a:xfrm>
              <a:off x="5731328" y="5026658"/>
              <a:ext cx="2139043" cy="225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Core off, overnight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ED7280DE-4B0B-4CF8-801B-13F624A10747}"/>
                </a:ext>
              </a:extLst>
            </p:cNvPr>
            <p:cNvSpPr txBox="1"/>
            <p:nvPr/>
          </p:nvSpPr>
          <p:spPr>
            <a:xfrm>
              <a:off x="4713105" y="3282675"/>
              <a:ext cx="3157266" cy="225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Core on, outside lead shielding</a:t>
              </a:r>
            </a:p>
          </p:txBody>
        </p:sp>
      </p:grpSp>
      <p:pic>
        <p:nvPicPr>
          <p:cNvPr id="34" name="Graphic 33">
            <a:extLst>
              <a:ext uri="{FF2B5EF4-FFF2-40B4-BE49-F238E27FC236}">
                <a16:creationId xmlns:a16="http://schemas.microsoft.com/office/drawing/2014/main" id="{8956C7F7-44DB-46D3-8AE6-968AB433CD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92116"/>
          <a:stretch/>
        </p:blipFill>
        <p:spPr>
          <a:xfrm>
            <a:off x="-10824819" y="14099097"/>
            <a:ext cx="497273" cy="645958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A76A14B-0E2A-4F75-B475-1CD5CC156D92}"/>
              </a:ext>
            </a:extLst>
          </p:cNvPr>
          <p:cNvSpPr/>
          <p:nvPr/>
        </p:nvSpPr>
        <p:spPr>
          <a:xfrm>
            <a:off x="-10771189" y="3513522"/>
            <a:ext cx="13782862" cy="10701458"/>
          </a:xfrm>
          <a:prstGeom prst="roundRect">
            <a:avLst>
              <a:gd name="adj" fmla="val 5322"/>
            </a:avLst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F4F3D6E-8F36-4175-B174-B48FD84F30EF}"/>
              </a:ext>
            </a:extLst>
          </p:cNvPr>
          <p:cNvSpPr/>
          <p:nvPr/>
        </p:nvSpPr>
        <p:spPr>
          <a:xfrm>
            <a:off x="-11253788" y="-1321594"/>
            <a:ext cx="43891199" cy="34263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DE34A32-6137-4D94-B650-F1B4DC6880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030984" y="17421920"/>
            <a:ext cx="5257555" cy="500842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B33F1D0-CD45-4CC2-AAC0-B190CCD2D9FD}"/>
              </a:ext>
            </a:extLst>
          </p:cNvPr>
          <p:cNvSpPr txBox="1"/>
          <p:nvPr/>
        </p:nvSpPr>
        <p:spPr>
          <a:xfrm>
            <a:off x="-7013392" y="-1092426"/>
            <a:ext cx="3977780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8879800" algn="l"/>
              </a:tabLst>
            </a:pPr>
            <a:r>
              <a:rPr lang="en-US" sz="10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ngsana New" panose="020B0502040204020203" pitchFamily="18" charset="-34"/>
              </a:rPr>
              <a:t>MINER: Mitchell Institute Neutrino Experiment at Reactor</a:t>
            </a:r>
          </a:p>
          <a:p>
            <a:r>
              <a:rPr lang="en-US" sz="7200" dirty="0">
                <a:solidFill>
                  <a:schemeClr val="bg1"/>
                </a:solidFill>
                <a:cs typeface="Angsana New" panose="020B0502040204020203" pitchFamily="18" charset="-34"/>
              </a:rPr>
              <a:t>Using coherent scattering of reactor neutrinos as a probe of new physics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A35C464-5E9D-4680-AA05-10B454B8D641}"/>
              </a:ext>
            </a:extLst>
          </p:cNvPr>
          <p:cNvSpPr/>
          <p:nvPr/>
        </p:nvSpPr>
        <p:spPr>
          <a:xfrm>
            <a:off x="18499394" y="3720951"/>
            <a:ext cx="573201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u="sng" dirty="0">
                <a:latin typeface="Cambria Math" panose="02040503050406030204" pitchFamily="18" charset="0"/>
                <a:ea typeface="Cambria Math" panose="02040503050406030204" pitchFamily="18" charset="0"/>
                <a:cs typeface="Angsana New" panose="020B0502040204020203" pitchFamily="18" charset="-34"/>
              </a:rPr>
              <a:t>MINER detectors</a:t>
            </a:r>
            <a:endParaRPr lang="en-US" u="sng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CA5F20E-FD54-40A3-BF9E-B5176D7F88CF}"/>
              </a:ext>
            </a:extLst>
          </p:cNvPr>
          <p:cNvSpPr/>
          <p:nvPr/>
        </p:nvSpPr>
        <p:spPr>
          <a:xfrm>
            <a:off x="-10585680" y="3709410"/>
            <a:ext cx="134266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u="sng" dirty="0">
                <a:latin typeface="Cambria Math" panose="02040503050406030204" pitchFamily="18" charset="0"/>
                <a:ea typeface="Cambria Math" panose="02040503050406030204" pitchFamily="18" charset="0"/>
                <a:cs typeface="Angsana New" panose="020B0502040204020203" pitchFamily="18" charset="-34"/>
              </a:rPr>
              <a:t>Standard model CE</a:t>
            </a:r>
            <a:r>
              <a:rPr lang="el-GR" sz="6000" u="sng" dirty="0">
                <a:latin typeface="Cambria Math" panose="02040503050406030204" pitchFamily="18" charset="0"/>
                <a:ea typeface="Cambria Math" panose="02040503050406030204" pitchFamily="18" charset="0"/>
                <a:cs typeface="Angsana New" panose="020B0502040204020203" pitchFamily="18" charset="-34"/>
              </a:rPr>
              <a:t>ν</a:t>
            </a:r>
            <a:r>
              <a:rPr lang="en-US" sz="6000" u="sng" dirty="0">
                <a:latin typeface="Cambria Math" panose="02040503050406030204" pitchFamily="18" charset="0"/>
                <a:ea typeface="Cambria Math" panose="02040503050406030204" pitchFamily="18" charset="0"/>
                <a:cs typeface="Angsana New" panose="020B0502040204020203" pitchFamily="18" charset="-34"/>
              </a:rPr>
              <a:t>NS</a:t>
            </a:r>
          </a:p>
          <a:p>
            <a:endParaRPr lang="en-US" sz="1200" u="sng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DB9DC9-0A61-4B25-93D1-D2E3BE72B8D8}"/>
              </a:ext>
            </a:extLst>
          </p:cNvPr>
          <p:cNvSpPr txBox="1"/>
          <p:nvPr/>
        </p:nvSpPr>
        <p:spPr>
          <a:xfrm>
            <a:off x="-10556680" y="5063248"/>
            <a:ext cx="74410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Coherent elastic neutrino-nucleus scattering (</a:t>
            </a:r>
            <a:r>
              <a:rPr lang="en-US" sz="2800" b="1" dirty="0"/>
              <a:t>CE</a:t>
            </a:r>
            <a:r>
              <a:rPr lang="el-GR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ν</a:t>
            </a:r>
            <a:r>
              <a:rPr lang="en-US" sz="2800" b="1" dirty="0"/>
              <a:t>NS</a:t>
            </a:r>
            <a:r>
              <a:rPr lang="en-US" sz="2800" dirty="0"/>
              <a:t>) is a standard model (SM) process where a neutrino interacts with a nucleus through the weak neutral current (Z boson). The process was first predicted in 1974 by Freedman [1], and in 2017 the COHERENT experiment made the first observation of CE</a:t>
            </a:r>
            <a:r>
              <a:rPr lang="el-GR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ν</a:t>
            </a:r>
            <a:r>
              <a:rPr lang="en-US" sz="2800" dirty="0"/>
              <a:t>NS [2], making use of neutrinos produced via stopped pion decay at the Spallation Neutron Source of Oakridge National Lab.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AC4BE1-9E0A-4264-91E7-5E0299A58A8C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-2369027" y="3682206"/>
            <a:ext cx="4245082" cy="46260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753190-CF36-4D45-916B-C1E58831A080}"/>
              </a:ext>
            </a:extLst>
          </p:cNvPr>
          <p:cNvSpPr txBox="1"/>
          <p:nvPr/>
        </p:nvSpPr>
        <p:spPr>
          <a:xfrm>
            <a:off x="-2811906" y="8138621"/>
            <a:ext cx="53313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Figure 1. </a:t>
            </a:r>
            <a:r>
              <a:rPr lang="en-US" sz="2400" dirty="0"/>
              <a:t>Diagram for the neutral current </a:t>
            </a:r>
          </a:p>
          <a:p>
            <a:r>
              <a:rPr lang="en-US" sz="2400" dirty="0"/>
              <a:t>Scattering of a neutrino from a nucleus 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DC8673-123A-472B-9D4E-0BF9E81C4050}"/>
              </a:ext>
            </a:extLst>
          </p:cNvPr>
          <p:cNvSpPr txBox="1"/>
          <p:nvPr/>
        </p:nvSpPr>
        <p:spPr>
          <a:xfrm>
            <a:off x="18332862" y="28311888"/>
            <a:ext cx="6801226" cy="27307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b="1" dirty="0"/>
              <a:t>References</a:t>
            </a:r>
            <a:r>
              <a:rPr lang="en-US" sz="2400" b="1" dirty="0"/>
              <a:t>:</a:t>
            </a:r>
          </a:p>
          <a:p>
            <a:r>
              <a:rPr lang="en-US" sz="1600" dirty="0"/>
              <a:t>[1] D. Z. Freedman, Phys. Rev. D 9, 1389 (1974). doi:10.1103/PhysRevD.9.1389</a:t>
            </a:r>
          </a:p>
          <a:p>
            <a:r>
              <a:rPr lang="en-US" sz="1600" dirty="0"/>
              <a:t>[2] D. </a:t>
            </a:r>
            <a:r>
              <a:rPr lang="en-US" sz="1600" dirty="0" err="1"/>
              <a:t>Akimov</a:t>
            </a:r>
            <a:r>
              <a:rPr lang="en-US" sz="1600" dirty="0"/>
              <a:t> et al. [COHERENT Collaboration], Science (2017), doi:10.1126/ science.aao0990, [arXiv:1708.01294 [</a:t>
            </a:r>
            <a:r>
              <a:rPr lang="en-US" sz="1600" dirty="0" err="1"/>
              <a:t>nucl</a:t>
            </a:r>
            <a:r>
              <a:rPr lang="en-US" sz="1600" dirty="0"/>
              <a:t>-ex]]</a:t>
            </a:r>
          </a:p>
          <a:p>
            <a:r>
              <a:rPr lang="en-US" sz="1600" dirty="0"/>
              <a:t>[3] B. Dutta, Y. Gao, R. Mahapatra, N. </a:t>
            </a:r>
            <a:r>
              <a:rPr lang="en-US" sz="1600" dirty="0" err="1"/>
              <a:t>Mirabolfathi</a:t>
            </a:r>
            <a:r>
              <a:rPr lang="en-US" sz="1600" dirty="0"/>
              <a:t>, L. E. </a:t>
            </a:r>
            <a:r>
              <a:rPr lang="en-US" sz="1600" dirty="0" err="1"/>
              <a:t>Strigari</a:t>
            </a:r>
            <a:r>
              <a:rPr lang="en-US" sz="1600" dirty="0"/>
              <a:t>, and J. W. Walker, Phys. Rev. D94, 093002 (2016), [arXiv:1511.02834 [hep-</a:t>
            </a:r>
            <a:r>
              <a:rPr lang="en-US" sz="1600" dirty="0" err="1"/>
              <a:t>ph</a:t>
            </a:r>
            <a:r>
              <a:rPr lang="en-US" sz="1600" dirty="0"/>
              <a:t>]]</a:t>
            </a:r>
          </a:p>
          <a:p>
            <a:r>
              <a:rPr lang="en-US" sz="1600" dirty="0"/>
              <a:t>[4] J. B. Dent, B. Dutta, S. Liao, J. L. Newstead, L. E. </a:t>
            </a:r>
            <a:r>
              <a:rPr lang="en-US" sz="1600" dirty="0" err="1"/>
              <a:t>Strigari</a:t>
            </a:r>
            <a:r>
              <a:rPr lang="en-US" sz="1600" dirty="0"/>
              <a:t>, and J. W. Walker, Phys. Rev. D 96, 095007 (2017)</a:t>
            </a:r>
          </a:p>
          <a:p>
            <a:r>
              <a:rPr lang="en-US" sz="1600" dirty="0"/>
              <a:t>[5] B. Dutta, R. Mahapatra, L. E. </a:t>
            </a:r>
            <a:r>
              <a:rPr lang="en-US" sz="1600" dirty="0" err="1"/>
              <a:t>Strigari</a:t>
            </a:r>
            <a:r>
              <a:rPr lang="en-US" sz="1600" dirty="0"/>
              <a:t>, and J. W. Walker, Phys. Rev. D 93, 013015 (2016)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A43A35-ECAE-4091-B26C-7803F4757418}"/>
              </a:ext>
            </a:extLst>
          </p:cNvPr>
          <p:cNvSpPr txBox="1"/>
          <p:nvPr/>
        </p:nvSpPr>
        <p:spPr>
          <a:xfrm>
            <a:off x="-10611082" y="9085476"/>
            <a:ext cx="1339656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In this context ‘</a:t>
            </a:r>
            <a:r>
              <a:rPr lang="en-US" sz="2800" b="1" dirty="0"/>
              <a:t>coherent</a:t>
            </a:r>
            <a:r>
              <a:rPr lang="en-US" sz="2800" dirty="0"/>
              <a:t>’ refers to the fact that the neutrino, at sufficiently low momentum transfers, interacts with the entire nucleus. The amplitude for this process is then the coherent sum of the neutrino-nucleon amplitudes. The neutrino-nucleus cross section is thus enhanced by a factor that is approximately the number of neutrons squared (protons also contribute, but only around 3% of the neutron cross section). The differential cross section, with respect to recoil energy E</a:t>
            </a:r>
            <a:r>
              <a:rPr lang="en-US" sz="2800" baseline="-25000" dirty="0"/>
              <a:t>R</a:t>
            </a:r>
            <a:r>
              <a:rPr lang="en-US" sz="2800" dirty="0"/>
              <a:t>, can be written as,</a:t>
            </a:r>
          </a:p>
          <a:p>
            <a:endParaRPr lang="en-US" sz="2800" dirty="0"/>
          </a:p>
          <a:p>
            <a:r>
              <a:rPr lang="en-US" sz="2800" dirty="0"/>
              <a:t>                                                                           , with nuclear charge:</a:t>
            </a:r>
          </a:p>
          <a:p>
            <a:endParaRPr lang="en-US" sz="2800" dirty="0"/>
          </a:p>
          <a:p>
            <a:pPr algn="just"/>
            <a:r>
              <a:rPr lang="en-US" sz="2800" dirty="0"/>
              <a:t>The form factor, F, encodes the loss of coherence with increasing recoil energy. Fortunately, due to their low energy, reactor neutrinos remain coherent up to the kinematic endpoint.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A203090-1383-4C4D-929C-7E6302CBA79B}"/>
              </a:ext>
            </a:extLst>
          </p:cNvPr>
          <p:cNvSpPr/>
          <p:nvPr/>
        </p:nvSpPr>
        <p:spPr>
          <a:xfrm>
            <a:off x="6742605" y="2237265"/>
            <a:ext cx="7808228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u="sng" dirty="0">
                <a:latin typeface="Cambria Math" panose="02040503050406030204" pitchFamily="18" charset="0"/>
                <a:ea typeface="Cambria Math" panose="02040503050406030204" pitchFamily="18" charset="0"/>
                <a:cs typeface="Angsana New" panose="020B0502040204020203" pitchFamily="18" charset="-34"/>
              </a:rPr>
              <a:t>MINER at Texas A&amp;M</a:t>
            </a:r>
          </a:p>
          <a:p>
            <a:r>
              <a:rPr lang="en-US" sz="6600" u="sng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ngsana New" panose="020B0502040204020203" pitchFamily="18" charset="-34"/>
              </a:rPr>
              <a:t>NER experiment</a:t>
            </a:r>
            <a:endParaRPr lang="en-US" sz="2000" u="sng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C8A89C1-B925-44EA-9EE7-EA914818022B}"/>
              </a:ext>
            </a:extLst>
          </p:cNvPr>
          <p:cNvSpPr txBox="1"/>
          <p:nvPr/>
        </p:nvSpPr>
        <p:spPr>
          <a:xfrm>
            <a:off x="3491196" y="3547551"/>
            <a:ext cx="1416959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The </a:t>
            </a:r>
            <a:r>
              <a:rPr lang="en-US" sz="2800" b="1" dirty="0"/>
              <a:t>MINER experiment</a:t>
            </a:r>
            <a:r>
              <a:rPr lang="en-US" sz="2800" dirty="0"/>
              <a:t>, is a reactor sourced CE</a:t>
            </a:r>
            <a:r>
              <a:rPr lang="el-GR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ν</a:t>
            </a:r>
            <a:r>
              <a:rPr lang="en-US" sz="2800" dirty="0"/>
              <a:t>NS experiment which employs </a:t>
            </a:r>
            <a:r>
              <a:rPr lang="en-US" sz="2800" b="1" dirty="0"/>
              <a:t>low-threshold</a:t>
            </a:r>
            <a:r>
              <a:rPr lang="en-US" sz="2800" dirty="0"/>
              <a:t> cryogenic germanium and silicon detectors in close proximity to the research reactor at Texas A&amp;M’s Nuclear Science Center (NSC, see Fig. 5).  The high resolution detectors and </a:t>
            </a:r>
            <a:r>
              <a:rPr lang="en-US" sz="2800" b="1" dirty="0"/>
              <a:t>movable core </a:t>
            </a:r>
            <a:r>
              <a:rPr lang="en-US" sz="2800" dirty="0"/>
              <a:t>of the reactor are ideally suited to very short-baseline sterile neutrino oscillation studies, and other searches for physics beyond the standard model [3-6].  The NSC TRIGA (Testing, Research, Isotopes, General Atomics) reactor is capable of a steady state power output of 1MW, providing an anti-neutrino flux of   1.5x10</a:t>
            </a:r>
            <a:r>
              <a:rPr lang="en-US" sz="2800" baseline="30000" dirty="0"/>
              <a:t>12 </a:t>
            </a:r>
            <a:r>
              <a:rPr lang="en-US" sz="2800" dirty="0"/>
              <a:t>/cm</a:t>
            </a:r>
            <a:r>
              <a:rPr lang="en-US" sz="2800" baseline="30000" dirty="0"/>
              <a:t>2</a:t>
            </a:r>
            <a:r>
              <a:rPr lang="en-US" sz="2800" dirty="0"/>
              <a:t>/s at 1 meter. The low power and off-grid nature ensures slow fuel evolution and steady operating power. These properties ensure MINER will be minimally affected by systematic uncertainties, and even enable a complementary measurement of the reactor anti-neutrino flux.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03D7168-0945-4C99-8FD7-EB39138FDF4E}"/>
              </a:ext>
            </a:extLst>
          </p:cNvPr>
          <p:cNvSpPr/>
          <p:nvPr/>
        </p:nvSpPr>
        <p:spPr>
          <a:xfrm>
            <a:off x="-4205668" y="14275322"/>
            <a:ext cx="617970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u="sng" dirty="0">
                <a:latin typeface="Cambria Math" panose="02040503050406030204" pitchFamily="18" charset="0"/>
                <a:ea typeface="Cambria Math" panose="02040503050406030204" pitchFamily="18" charset="0"/>
                <a:cs typeface="Angsana New" panose="020B0502040204020203" pitchFamily="18" charset="-34"/>
              </a:rPr>
              <a:t>Physics sensitivity</a:t>
            </a:r>
            <a:endParaRPr lang="en-US" u="sng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9283F72-F789-4D43-95EF-73EED4B786D6}"/>
              </a:ext>
            </a:extLst>
          </p:cNvPr>
          <p:cNvSpPr txBox="1"/>
          <p:nvPr/>
        </p:nvSpPr>
        <p:spPr>
          <a:xfrm>
            <a:off x="3670330" y="21125677"/>
            <a:ext cx="686509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To obtain feasible signal-to-background ratios of 0.1-0.2, the required background rate is 100 events/kg/day in the region of interest (&lt;1 </a:t>
            </a:r>
            <a:r>
              <a:rPr lang="en-US" sz="2800" dirty="0" err="1"/>
              <a:t>keV</a:t>
            </a:r>
            <a:r>
              <a:rPr lang="en-US" sz="2800" baseline="-25000" dirty="0" err="1"/>
              <a:t>NR</a:t>
            </a:r>
            <a:r>
              <a:rPr lang="en-US" sz="2800" dirty="0"/>
              <a:t>). Passive and active shielding will be used to mitigate the backgrounds from core neutrons and gammas, cosmic ray muons, and environmental gammas.  </a:t>
            </a:r>
          </a:p>
          <a:p>
            <a:pPr algn="just"/>
            <a:r>
              <a:rPr lang="en-US" sz="2800" dirty="0"/>
              <a:t>  In-situ measurements and simulation with GEANT4 have been used to characterize the background and iteratively improve the shielding design [7].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586B18D-EAF9-4D35-9EA0-8A9993C9CD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5839" y="12922227"/>
            <a:ext cx="14013712" cy="644736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6CF121F-C12F-49CC-94E5-CFCEBDB80686}"/>
              </a:ext>
            </a:extLst>
          </p:cNvPr>
          <p:cNvSpPr txBox="1"/>
          <p:nvPr/>
        </p:nvSpPr>
        <p:spPr>
          <a:xfrm>
            <a:off x="3641546" y="19369388"/>
            <a:ext cx="13375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Figure 6. </a:t>
            </a:r>
            <a:r>
              <a:rPr lang="en-US" sz="2400" dirty="0"/>
              <a:t>Schematic of the current experimental setup, detailing the passive shielding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BCAF97C-B093-41A9-89A5-30D0A55848E4}"/>
              </a:ext>
            </a:extLst>
          </p:cNvPr>
          <p:cNvSpPr txBox="1"/>
          <p:nvPr/>
        </p:nvSpPr>
        <p:spPr>
          <a:xfrm>
            <a:off x="-10734479" y="20727007"/>
            <a:ext cx="61530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/>
              <a:t>Figure 2. </a:t>
            </a:r>
            <a:r>
              <a:rPr lang="en-US" sz="2400" dirty="0"/>
              <a:t>Expected event rates for MINER, above a given threshold (power = 1MW, dist. = 2m)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18BD2041-25F6-4838-987E-3ED17DD574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0448415" y="11924436"/>
            <a:ext cx="5950985" cy="833526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84D174E-4C68-4807-9530-8B6408152408}"/>
              </a:ext>
            </a:extLst>
          </p:cNvPr>
          <p:cNvSpPr/>
          <p:nvPr/>
        </p:nvSpPr>
        <p:spPr>
          <a:xfrm>
            <a:off x="18051593" y="3505330"/>
            <a:ext cx="14103220" cy="13423134"/>
          </a:xfrm>
          <a:prstGeom prst="roundRect">
            <a:avLst>
              <a:gd name="adj" fmla="val 5322"/>
            </a:avLst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FB24EE2-6EF2-41FB-BD14-35376D4C7BFE}"/>
              </a:ext>
            </a:extLst>
          </p:cNvPr>
          <p:cNvSpPr txBox="1"/>
          <p:nvPr/>
        </p:nvSpPr>
        <p:spPr>
          <a:xfrm>
            <a:off x="18343546" y="25470761"/>
            <a:ext cx="1353677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R. Mahapatra, G. </a:t>
            </a:r>
            <a:r>
              <a:rPr lang="en-US" sz="2400" dirty="0" err="1"/>
              <a:t>Agnolet</a:t>
            </a:r>
            <a:r>
              <a:rPr lang="en-US" sz="2400" dirty="0"/>
              <a:t>, B. Dutta, R. Harris, N. </a:t>
            </a:r>
            <a:r>
              <a:rPr lang="en-US" sz="2400" dirty="0" err="1"/>
              <a:t>Mirabolfathi</a:t>
            </a:r>
            <a:r>
              <a:rPr lang="en-US" sz="2400" dirty="0"/>
              <a:t> , L. </a:t>
            </a:r>
            <a:r>
              <a:rPr lang="en-US" sz="2400" dirty="0" err="1"/>
              <a:t>Strigari</a:t>
            </a:r>
            <a:r>
              <a:rPr lang="en-US" sz="2400" dirty="0"/>
              <a:t>, W. </a:t>
            </a:r>
            <a:r>
              <a:rPr lang="en-US" sz="2400" dirty="0" err="1"/>
              <a:t>Teizer</a:t>
            </a:r>
            <a:r>
              <a:rPr lang="en-US" sz="2400" dirty="0"/>
              <a:t>, B. Webb,  Y. Gao, C. Hays, A. </a:t>
            </a:r>
            <a:r>
              <a:rPr lang="en-US" sz="2400" dirty="0" err="1"/>
              <a:t>Jastram</a:t>
            </a:r>
            <a:r>
              <a:rPr lang="en-US" sz="2400" dirty="0"/>
              <a:t>, A. </a:t>
            </a:r>
            <a:r>
              <a:rPr lang="en-US" sz="2400" dirty="0" err="1"/>
              <a:t>Kubik</a:t>
            </a:r>
            <a:r>
              <a:rPr lang="en-US" sz="2400" dirty="0"/>
              <a:t>, W. Baker, R. Beck, Z. Wetzel, F. </a:t>
            </a:r>
            <a:r>
              <a:rPr lang="en-US" sz="2400" dirty="0" err="1"/>
              <a:t>Kadribasic</a:t>
            </a:r>
            <a:r>
              <a:rPr lang="en-US" sz="2400" dirty="0"/>
              <a:t>, G. </a:t>
            </a:r>
            <a:r>
              <a:rPr lang="en-US" sz="2400" dirty="0" err="1"/>
              <a:t>Rogchev</a:t>
            </a:r>
            <a:r>
              <a:rPr lang="en-US" sz="2400" dirty="0"/>
              <a:t>, J. Hooker, C. </a:t>
            </a:r>
            <a:r>
              <a:rPr lang="en-US" sz="2400" dirty="0" err="1"/>
              <a:t>Marianno</a:t>
            </a:r>
            <a:r>
              <a:rPr lang="en-US" sz="2400" dirty="0"/>
              <a:t>, S. </a:t>
            </a:r>
            <a:r>
              <a:rPr lang="en-US" sz="2400" dirty="0" err="1"/>
              <a:t>McDeavitt</a:t>
            </a:r>
            <a:r>
              <a:rPr lang="en-US" sz="2400" dirty="0"/>
              <a:t>, J. Newhouse, J. </a:t>
            </a:r>
            <a:r>
              <a:rPr lang="en-US" sz="2400" dirty="0" err="1"/>
              <a:t>Vermaak</a:t>
            </a:r>
            <a:r>
              <a:rPr lang="en-US" sz="2400" dirty="0"/>
              <a:t>, K. Lang, M. </a:t>
            </a:r>
            <a:r>
              <a:rPr lang="en-US" sz="2400" dirty="0" err="1"/>
              <a:t>Proga</a:t>
            </a:r>
            <a:r>
              <a:rPr lang="en-US" sz="2400" dirty="0"/>
              <a:t>, J. Cesar, D. Phan, T. Carroll, S. De </a:t>
            </a:r>
            <a:r>
              <a:rPr lang="en-US" sz="2400" dirty="0" err="1"/>
              <a:t>Rijick</a:t>
            </a:r>
            <a:r>
              <a:rPr lang="en-US" sz="2400" dirty="0"/>
              <a:t>, R. Salazar, S. </a:t>
            </a:r>
            <a:r>
              <a:rPr lang="en-US" sz="2400" dirty="0" err="1"/>
              <a:t>Yadavalli</a:t>
            </a:r>
            <a:r>
              <a:rPr lang="en-US" sz="2400" dirty="0"/>
              <a:t>, K. Leonard, A. </a:t>
            </a:r>
            <a:r>
              <a:rPr lang="en-US" sz="2400" dirty="0" err="1"/>
              <a:t>Rouhiainen</a:t>
            </a:r>
            <a:r>
              <a:rPr lang="en-US" sz="2400" dirty="0"/>
              <a:t>, V. </a:t>
            </a:r>
            <a:r>
              <a:rPr lang="en-US" sz="2400" dirty="0" err="1"/>
              <a:t>Mandic</a:t>
            </a:r>
            <a:r>
              <a:rPr lang="en-US" sz="2400" dirty="0"/>
              <a:t>, P. Cushman, M. Fritts, A. Kennedy, N. Mast, A. </a:t>
            </a:r>
            <a:r>
              <a:rPr lang="en-US" sz="2400" dirty="0" err="1"/>
              <a:t>Villano</a:t>
            </a:r>
            <a:r>
              <a:rPr lang="en-US" sz="2400" dirty="0"/>
              <a:t>, D. Barker, J. Sander, J. Liu, J. </a:t>
            </a:r>
            <a:r>
              <a:rPr lang="en-US" sz="2400" dirty="0" err="1"/>
              <a:t>Mammo</a:t>
            </a:r>
            <a:r>
              <a:rPr lang="en-US" sz="2400" dirty="0"/>
              <a:t>, T. Oli, A. Khan, B. Li, J. Newstead, W. Flanagan, B. Mohanty, K. Senapati, V. </a:t>
            </a:r>
            <a:r>
              <a:rPr lang="en-US" sz="2400" dirty="0" err="1"/>
              <a:t>Iyer</a:t>
            </a:r>
            <a:r>
              <a:rPr lang="en-US" sz="2400" dirty="0"/>
              <a:t>, R. Martin, Y. </a:t>
            </a:r>
            <a:r>
              <a:rPr lang="en-US" sz="2400" dirty="0" err="1"/>
              <a:t>Tamagawa</a:t>
            </a:r>
            <a:r>
              <a:rPr lang="en-US" sz="2400" dirty="0"/>
              <a:t>, I. Ogawa, K. Nakajima, M. Shimada, J. Walker, J. Dent, J. Navarrete, C. Lanham, J. Manning, B. Sands, R. Ramos, A. </a:t>
            </a:r>
            <a:r>
              <a:rPr lang="en-US" sz="2400" dirty="0" err="1"/>
              <a:t>Vilano</a:t>
            </a:r>
            <a:endParaRPr lang="en-US" sz="2400" dirty="0"/>
          </a:p>
          <a:p>
            <a:endParaRPr lang="en-US" sz="2800" u="sng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E943245-FB1A-45F4-BE57-898D6FC67334}"/>
              </a:ext>
            </a:extLst>
          </p:cNvPr>
          <p:cNvSpPr/>
          <p:nvPr/>
        </p:nvSpPr>
        <p:spPr>
          <a:xfrm>
            <a:off x="18276475" y="24279800"/>
            <a:ext cx="938145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u="sng" dirty="0">
                <a:latin typeface="Cambria Math" panose="02040503050406030204" pitchFamily="18" charset="0"/>
                <a:ea typeface="Cambria Math" panose="02040503050406030204" pitchFamily="18" charset="0"/>
                <a:cs typeface="Angsana New" panose="020B0502040204020203" pitchFamily="18" charset="-34"/>
              </a:rPr>
              <a:t>Collaboration members</a:t>
            </a:r>
            <a:endParaRPr lang="en-US" u="sng" dirty="0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5BA4A9E5-F978-4400-9BFC-30A205D0F46D}"/>
              </a:ext>
            </a:extLst>
          </p:cNvPr>
          <p:cNvSpPr/>
          <p:nvPr/>
        </p:nvSpPr>
        <p:spPr>
          <a:xfrm>
            <a:off x="3233299" y="20014406"/>
            <a:ext cx="14621781" cy="11125200"/>
          </a:xfrm>
          <a:prstGeom prst="roundRect">
            <a:avLst>
              <a:gd name="adj" fmla="val 5322"/>
            </a:avLst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A7A9713-496F-47A4-B7E3-C459BBB9F32F}"/>
              </a:ext>
            </a:extLst>
          </p:cNvPr>
          <p:cNvSpPr txBox="1"/>
          <p:nvPr/>
        </p:nvSpPr>
        <p:spPr>
          <a:xfrm>
            <a:off x="18318278" y="4802638"/>
            <a:ext cx="8116455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The cryogenic germanium and silicon detectors of the MINER experiment are based on the well tested design of the </a:t>
            </a:r>
            <a:r>
              <a:rPr lang="en-US" sz="2800" dirty="0" err="1"/>
              <a:t>SuperCDMS</a:t>
            </a:r>
            <a:r>
              <a:rPr lang="en-US" sz="2800" dirty="0"/>
              <a:t> detectors, manufactured by the Mahapatra group at Texas A&amp;M [8]. These detectors have two main designs: </a:t>
            </a:r>
            <a:r>
              <a:rPr lang="en-US" sz="2800" dirty="0" err="1"/>
              <a:t>iZIPs</a:t>
            </a:r>
            <a:r>
              <a:rPr lang="en-US" sz="2800" dirty="0"/>
              <a:t> and high voltage (HV). Ge </a:t>
            </a:r>
            <a:r>
              <a:rPr lang="en-US" sz="2800" dirty="0" err="1"/>
              <a:t>iZIPs</a:t>
            </a:r>
            <a:r>
              <a:rPr lang="en-US" sz="2800" dirty="0"/>
              <a:t> can discriminate electron recoils (ER) from nuclear recoils (NR) down to 1 keV via simultaneous use of ionization and phonon sensors. HV detectors have a bias voltage applied, sacrificing discrimination for very low threshold ionization measurements via </a:t>
            </a:r>
            <a:r>
              <a:rPr lang="en-US" sz="2800" dirty="0" err="1"/>
              <a:t>Neganov</a:t>
            </a:r>
            <a:r>
              <a:rPr lang="en-US" sz="2800" dirty="0"/>
              <a:t>-Luke phonons. New sapphire detectors (Fig 9) (100-250 gm) have achieved resolutions of ~17 eV (Fig 10), providing a boost to the search. Sapphire also provides faster phonon pulse timing (Fig 11</a:t>
            </a:r>
            <a:r>
              <a:rPr lang="en-US" sz="2800"/>
              <a:t>) than Ge.</a:t>
            </a:r>
            <a:endParaRPr lang="en-US" sz="2800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95BBF13-D833-46FD-9B30-6EF5CCF3B48C}"/>
              </a:ext>
            </a:extLst>
          </p:cNvPr>
          <p:cNvSpPr/>
          <p:nvPr/>
        </p:nvSpPr>
        <p:spPr>
          <a:xfrm>
            <a:off x="3666512" y="20069147"/>
            <a:ext cx="667432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u="sng" dirty="0">
                <a:latin typeface="Cambria Math" panose="02040503050406030204" pitchFamily="18" charset="0"/>
                <a:ea typeface="Cambria Math" panose="02040503050406030204" pitchFamily="18" charset="0"/>
                <a:cs typeface="Angsana New" panose="020B0502040204020203" pitchFamily="18" charset="-34"/>
              </a:rPr>
              <a:t>Background studies</a:t>
            </a:r>
            <a:endParaRPr lang="en-US" u="sng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17023C9-5BD8-4479-A2C6-ADFF46FBD239}"/>
              </a:ext>
            </a:extLst>
          </p:cNvPr>
          <p:cNvSpPr txBox="1"/>
          <p:nvPr/>
        </p:nvSpPr>
        <p:spPr>
          <a:xfrm>
            <a:off x="-4271596" y="15326305"/>
            <a:ext cx="732899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CE</a:t>
            </a:r>
            <a:r>
              <a:rPr lang="el-GR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ν</a:t>
            </a:r>
            <a:r>
              <a:rPr lang="en-US" sz="2800" dirty="0"/>
              <a:t>NS has not yet been observed with reactor neutrinos, moreover, reactor neutrinos below the inverse beta decay threshold of 1.8 MeV (72% of the total flux) have never been observed. MINER will be able to detect neutrinos down to 1.2 MeV, and expects a total rate of 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~</a:t>
            </a:r>
            <a:r>
              <a:rPr lang="en-US" sz="2800" dirty="0"/>
              <a:t>20 events per day above 100 </a:t>
            </a:r>
            <a:r>
              <a:rPr lang="en-US" sz="2800" dirty="0" err="1"/>
              <a:t>eV</a:t>
            </a:r>
            <a:r>
              <a:rPr lang="en-US" sz="2800" baseline="-25000" dirty="0" err="1"/>
              <a:t>NR</a:t>
            </a:r>
            <a:r>
              <a:rPr lang="en-US" sz="2800" baseline="-25000" dirty="0"/>
              <a:t> </a:t>
            </a:r>
            <a:r>
              <a:rPr lang="en-US" sz="2800" dirty="0"/>
              <a:t>(Fig. 2).  The large CE</a:t>
            </a:r>
            <a:r>
              <a:rPr lang="el-GR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ν</a:t>
            </a:r>
            <a:r>
              <a:rPr lang="en-US" sz="2800" dirty="0"/>
              <a:t>NS rate at MINER will allow for a high-statistics measurement with relatively short exposures. An observation of the standard model process at 5-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σ </a:t>
            </a:r>
            <a:r>
              <a:rPr lang="en-US" sz="2800" dirty="0">
                <a:ea typeface="Cambria" panose="02040503050406030204" pitchFamily="18" charset="0"/>
              </a:rPr>
              <a:t>can be reached in 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~</a:t>
            </a:r>
            <a:r>
              <a:rPr lang="en-US" sz="2800" dirty="0">
                <a:ea typeface="Cambria Math" panose="02040503050406030204" pitchFamily="18" charset="0"/>
              </a:rPr>
              <a:t>100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dirty="0" err="1">
                <a:ea typeface="Cambria Math" panose="02040503050406030204" pitchFamily="18" charset="0"/>
              </a:rPr>
              <a:t>kg.days</a:t>
            </a:r>
            <a:r>
              <a:rPr lang="en-US" sz="2800" dirty="0">
                <a:ea typeface="Cambria Math" panose="02040503050406030204" pitchFamily="18" charset="0"/>
              </a:rPr>
              <a:t> (Fig. 3)</a:t>
            </a:r>
            <a:r>
              <a:rPr lang="en-US" sz="2800" dirty="0"/>
              <a:t>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33970D5-4E04-4885-BF2C-F972EAE2D204}"/>
              </a:ext>
            </a:extLst>
          </p:cNvPr>
          <p:cNvSpPr txBox="1"/>
          <p:nvPr/>
        </p:nvSpPr>
        <p:spPr>
          <a:xfrm>
            <a:off x="-4049503" y="26498509"/>
            <a:ext cx="67636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Figure 3. </a:t>
            </a:r>
            <a:r>
              <a:rPr lang="en-US" sz="2400" dirty="0"/>
              <a:t>Significance of standard model observation with a 100eV threshold, at a distance of 2m, and a 100dru background,  compared with COHERENT.</a:t>
            </a:r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0AD9ED7D-26FE-439B-A7B4-1630BB0387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3872764" y="20012365"/>
            <a:ext cx="6053060" cy="6457467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08D7D3B5-4E7A-4FC3-B849-D5AE912234E9}"/>
              </a:ext>
            </a:extLst>
          </p:cNvPr>
          <p:cNvSpPr txBox="1"/>
          <p:nvPr/>
        </p:nvSpPr>
        <p:spPr>
          <a:xfrm>
            <a:off x="-10723812" y="30066542"/>
            <a:ext cx="61931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Figure 4. </a:t>
            </a:r>
            <a:r>
              <a:rPr lang="en-US" sz="2400" dirty="0"/>
              <a:t>Expected sterile neutrino reach for Ge (exp. = 10</a:t>
            </a:r>
            <a:r>
              <a:rPr lang="en-US" sz="2400" baseline="30000" dirty="0"/>
              <a:t>4 </a:t>
            </a:r>
            <a:r>
              <a:rPr lang="en-US" sz="2400" dirty="0" err="1"/>
              <a:t>kg.days</a:t>
            </a:r>
            <a:r>
              <a:rPr lang="en-US" sz="2400" dirty="0"/>
              <a:t>, power = 1MW, dist. = 2m),  the star marks world avg. of reactor anomalies.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7FD3BF9-1C52-4517-9A24-4BA5BD6D8813}"/>
              </a:ext>
            </a:extLst>
          </p:cNvPr>
          <p:cNvSpPr/>
          <p:nvPr/>
        </p:nvSpPr>
        <p:spPr>
          <a:xfrm>
            <a:off x="-9726601" y="23970093"/>
            <a:ext cx="4706937" cy="5589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9AFE91E-11DC-42B5-83EA-0A2C9F5317E8}"/>
              </a:ext>
            </a:extLst>
          </p:cNvPr>
          <p:cNvSpPr txBox="1"/>
          <p:nvPr/>
        </p:nvSpPr>
        <p:spPr>
          <a:xfrm>
            <a:off x="-4410823" y="27878582"/>
            <a:ext cx="715483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CE</a:t>
            </a:r>
            <a:r>
              <a:rPr lang="el-GR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ν</a:t>
            </a:r>
            <a:r>
              <a:rPr lang="en-US" sz="2800" dirty="0"/>
              <a:t>NS is flavor independent and is therefore blind to SM neutrino oscillations, but not sterile neutrino oscillations. The moveable core of MINER’s reactor makes for a unique place to study very short baseline oscillations. MINER will able to probe the reactor anomalies, and provide a complementary measurement (Fig. 4).</a:t>
            </a:r>
          </a:p>
        </p:txBody>
      </p:sp>
      <p:pic>
        <p:nvPicPr>
          <p:cNvPr id="56" name="Graphic 55">
            <a:extLst>
              <a:ext uri="{FF2B5EF4-FFF2-40B4-BE49-F238E27FC236}">
                <a16:creationId xmlns:a16="http://schemas.microsoft.com/office/drawing/2014/main" id="{61CC81EB-96F3-451A-9C3B-BD87C097DB5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-89035" y="2372632"/>
            <a:ext cx="2189727" cy="921075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C28F81FB-7416-467D-B286-7D3B7861A1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-4785855" y="2373633"/>
            <a:ext cx="1383034" cy="927573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DB42B944-A79D-4CBF-A6D4-1D367003534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-9006622" y="2423396"/>
            <a:ext cx="3809795" cy="839710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7C0E291B-10D7-4BAA-8E06-30DB5ED95FF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-1571448" y="2241440"/>
            <a:ext cx="1135426" cy="1135426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86F71627-4C78-4284-9BFB-61387B44DCE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1429860" y="2030612"/>
            <a:ext cx="1982412" cy="150835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2888D3AE-52D3-4CAA-A531-02615597CB2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9210569" y="2178835"/>
            <a:ext cx="1192678" cy="1150847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C5D9AF09-B19E-41BF-9E04-7DA0CFB2E2A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3509" y="2231056"/>
            <a:ext cx="1743284" cy="1107466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8267F6EC-27D4-4C88-9CFF-259D23EF1580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 l="30767" t="21121"/>
          <a:stretch/>
        </p:blipFill>
        <p:spPr>
          <a:xfrm>
            <a:off x="26617612" y="-1026660"/>
            <a:ext cx="6274860" cy="2383029"/>
          </a:xfrm>
          <a:prstGeom prst="rect">
            <a:avLst/>
          </a:prstGeom>
        </p:spPr>
      </p:pic>
      <p:pic>
        <p:nvPicPr>
          <p:cNvPr id="1026" name="Picture 2" descr="https://img.collegepravesh.com/2016/02/NISER-Bhubaneswar-Logo.png">
            <a:extLst>
              <a:ext uri="{FF2B5EF4-FFF2-40B4-BE49-F238E27FC236}">
                <a16:creationId xmlns:a16="http://schemas.microsoft.com/office/drawing/2014/main" id="{114EC182-BDCC-4D60-9855-D9EDE9942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7443" y="2245683"/>
            <a:ext cx="1131723" cy="1131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D1A1A27F-28EE-487C-83A7-B262DD215F53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2" t="15237" r="14364"/>
          <a:stretch/>
        </p:blipFill>
        <p:spPr>
          <a:xfrm>
            <a:off x="10908704" y="7564435"/>
            <a:ext cx="5799696" cy="5174438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62386D81-263E-49E5-875C-FBE6FE202BE6}"/>
              </a:ext>
            </a:extLst>
          </p:cNvPr>
          <p:cNvSpPr txBox="1"/>
          <p:nvPr/>
        </p:nvSpPr>
        <p:spPr>
          <a:xfrm>
            <a:off x="4173596" y="11927428"/>
            <a:ext cx="5391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/>
              <a:t>Figure 5. </a:t>
            </a:r>
            <a:r>
              <a:rPr lang="en-US" sz="2400" b="1" i="1" dirty="0"/>
              <a:t>above: </a:t>
            </a:r>
            <a:r>
              <a:rPr lang="en-US" sz="2400" dirty="0"/>
              <a:t>the NSC at Texas A&amp;M,</a:t>
            </a:r>
            <a:r>
              <a:rPr lang="en-US" sz="2400" b="1" dirty="0"/>
              <a:t> </a:t>
            </a:r>
          </a:p>
          <a:p>
            <a:pPr algn="just"/>
            <a:r>
              <a:rPr lang="en-US" sz="2400" b="1" i="1" dirty="0"/>
              <a:t>right</a:t>
            </a:r>
            <a:r>
              <a:rPr lang="en-US" sz="2400" b="1" dirty="0"/>
              <a:t>: </a:t>
            </a:r>
            <a:r>
              <a:rPr lang="en-US" sz="2400" dirty="0"/>
              <a:t>the core and detector location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9508CFE-F1BA-43B7-8D16-0B84062C6E28}"/>
              </a:ext>
            </a:extLst>
          </p:cNvPr>
          <p:cNvSpPr txBox="1"/>
          <p:nvPr/>
        </p:nvSpPr>
        <p:spPr>
          <a:xfrm>
            <a:off x="11217172" y="24898780"/>
            <a:ext cx="6236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Figure 7. </a:t>
            </a:r>
            <a:r>
              <a:rPr lang="en-US" sz="2400" dirty="0"/>
              <a:t>measured core on/off neutron rates.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47600DA-75DB-4130-A3A3-1164BA5055B3}"/>
              </a:ext>
            </a:extLst>
          </p:cNvPr>
          <p:cNvSpPr txBox="1"/>
          <p:nvPr/>
        </p:nvSpPr>
        <p:spPr>
          <a:xfrm>
            <a:off x="26751998" y="8285959"/>
            <a:ext cx="51283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/>
              <a:t>Figure 9. </a:t>
            </a:r>
            <a:r>
              <a:rPr lang="en-US" sz="2200" dirty="0"/>
              <a:t>ER (blue) produce higher ionization yields than NR (green), allowing  discrimination.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522CC5B-29A6-41E9-ACAB-A85992AEDC39}"/>
              </a:ext>
            </a:extLst>
          </p:cNvPr>
          <p:cNvSpPr txBox="1"/>
          <p:nvPr/>
        </p:nvSpPr>
        <p:spPr>
          <a:xfrm>
            <a:off x="3822702" y="30380017"/>
            <a:ext cx="7131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/>
              <a:t>Figure 8. </a:t>
            </a:r>
            <a:r>
              <a:rPr lang="en-US" sz="2400" dirty="0"/>
              <a:t>measured core on/off gamma rates.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DF9D11C-4C1A-4373-9D04-9FA6126922AA}"/>
              </a:ext>
            </a:extLst>
          </p:cNvPr>
          <p:cNvSpPr txBox="1"/>
          <p:nvPr/>
        </p:nvSpPr>
        <p:spPr>
          <a:xfrm>
            <a:off x="-10806101" y="21611701"/>
            <a:ext cx="644582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 A precision measurement of CE</a:t>
            </a:r>
            <a:r>
              <a:rPr lang="el-GR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ν</a:t>
            </a:r>
            <a:r>
              <a:rPr lang="en-US" sz="2800" dirty="0"/>
              <a:t>NS at a reactor will be capable of probing small contributions from beyond the standard model, e.g. a neutrino magnetic moment, or additional mediators such as a Z’ (Fig. 2). </a:t>
            </a:r>
          </a:p>
        </p:txBody>
      </p:sp>
      <p:pic>
        <p:nvPicPr>
          <p:cNvPr id="99" name="Graphic 98">
            <a:extLst>
              <a:ext uri="{FF2B5EF4-FFF2-40B4-BE49-F238E27FC236}">
                <a16:creationId xmlns:a16="http://schemas.microsoft.com/office/drawing/2014/main" id="{4A0707C4-DBF7-4B40-B0F4-6CBCDD1667C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-1180798" y="12173099"/>
            <a:ext cx="3948585" cy="409180"/>
          </a:xfrm>
          <a:prstGeom prst="rect">
            <a:avLst/>
          </a:prstGeom>
        </p:spPr>
      </p:pic>
      <p:pic>
        <p:nvPicPr>
          <p:cNvPr id="100" name="Graphic 99">
            <a:extLst>
              <a:ext uri="{FF2B5EF4-FFF2-40B4-BE49-F238E27FC236}">
                <a16:creationId xmlns:a16="http://schemas.microsoft.com/office/drawing/2014/main" id="{C94EC040-6A08-45C5-891A-33C06A09016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-10743667" y="-1053691"/>
            <a:ext cx="3093154" cy="3093154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35EE7F5E-EC14-4AE9-BE6A-2FD9CB789C99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3438" y="2256058"/>
            <a:ext cx="1371248" cy="110265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2CEBE799-1D20-4E75-A89C-836EEA72272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8888" y="2149769"/>
            <a:ext cx="1231524" cy="1231524"/>
          </a:xfrm>
          <a:prstGeom prst="rect">
            <a:avLst/>
          </a:prstGeom>
        </p:spPr>
      </p:pic>
      <p:pic>
        <p:nvPicPr>
          <p:cNvPr id="105" name="Content Placeholder 16">
            <a:extLst>
              <a:ext uri="{FF2B5EF4-FFF2-40B4-BE49-F238E27FC236}">
                <a16:creationId xmlns:a16="http://schemas.microsoft.com/office/drawing/2014/main" id="{48CD8084-5BE3-4E1C-93B3-C02354EB19A7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086" y="8100295"/>
            <a:ext cx="5799696" cy="3786264"/>
          </a:xfrm>
          <a:prstGeom prst="rect">
            <a:avLst/>
          </a:prstGeom>
        </p:spPr>
      </p:pic>
      <p:pic>
        <p:nvPicPr>
          <p:cNvPr id="107" name="Graphic 106">
            <a:extLst>
              <a:ext uri="{FF2B5EF4-FFF2-40B4-BE49-F238E27FC236}">
                <a16:creationId xmlns:a16="http://schemas.microsoft.com/office/drawing/2014/main" id="{F9A9FC5A-AAA9-42EE-834C-7EFE37AD02BF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rcRect l="7025"/>
          <a:stretch/>
        </p:blipFill>
        <p:spPr>
          <a:xfrm>
            <a:off x="-10595842" y="23787213"/>
            <a:ext cx="5980850" cy="6391389"/>
          </a:xfrm>
          <a:prstGeom prst="rect">
            <a:avLst/>
          </a:prstGeom>
        </p:spPr>
      </p:pic>
      <p:pic>
        <p:nvPicPr>
          <p:cNvPr id="109" name="Graphic 108">
            <a:extLst>
              <a:ext uri="{FF2B5EF4-FFF2-40B4-BE49-F238E27FC236}">
                <a16:creationId xmlns:a16="http://schemas.microsoft.com/office/drawing/2014/main" id="{5B2D4B95-F817-4914-AE27-B1644D7A8BE8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rcRect r="93454"/>
          <a:stretch/>
        </p:blipFill>
        <p:spPr>
          <a:xfrm>
            <a:off x="-10813008" y="23865922"/>
            <a:ext cx="421057" cy="6391389"/>
          </a:xfrm>
          <a:prstGeom prst="rect">
            <a:avLst/>
          </a:prstGeom>
        </p:spPr>
      </p:pic>
      <p:pic>
        <p:nvPicPr>
          <p:cNvPr id="110" name="Graphic 109">
            <a:extLst>
              <a:ext uri="{FF2B5EF4-FFF2-40B4-BE49-F238E27FC236}">
                <a16:creationId xmlns:a16="http://schemas.microsoft.com/office/drawing/2014/main" id="{ED3771A6-63DB-445D-B72E-FB90126A31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442"/>
          <a:stretch/>
        </p:blipFill>
        <p:spPr>
          <a:xfrm>
            <a:off x="-10571377" y="14221018"/>
            <a:ext cx="5901439" cy="6459580"/>
          </a:xfrm>
          <a:prstGeom prst="rect">
            <a:avLst/>
          </a:prstGeom>
        </p:spPr>
      </p:pic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22579F39-746D-4824-A286-A323EC747A72}"/>
              </a:ext>
            </a:extLst>
          </p:cNvPr>
          <p:cNvCxnSpPr>
            <a:cxnSpLocks/>
          </p:cNvCxnSpPr>
          <p:nvPr/>
        </p:nvCxnSpPr>
        <p:spPr>
          <a:xfrm>
            <a:off x="-7841013" y="14686574"/>
            <a:ext cx="0" cy="509161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5" name="Graphic 114">
            <a:extLst>
              <a:ext uri="{FF2B5EF4-FFF2-40B4-BE49-F238E27FC236}">
                <a16:creationId xmlns:a16="http://schemas.microsoft.com/office/drawing/2014/main" id="{9AEC1AFF-11EB-4936-8A8D-CD0488C57E04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-10740810" y="2113857"/>
            <a:ext cx="1398988" cy="1398988"/>
          </a:xfrm>
          <a:prstGeom prst="rect">
            <a:avLst/>
          </a:prstGeom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C0ED3FAC-7F35-4367-AE19-447277B8CE90}"/>
              </a:ext>
            </a:extLst>
          </p:cNvPr>
          <p:cNvSpPr txBox="1"/>
          <p:nvPr/>
        </p:nvSpPr>
        <p:spPr>
          <a:xfrm>
            <a:off x="24704944" y="-68510"/>
            <a:ext cx="71922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b="1" dirty="0">
                <a:solidFill>
                  <a:schemeClr val="bg1"/>
                </a:solidFill>
              </a:rPr>
              <a:t>R</a:t>
            </a:r>
            <a:endParaRPr lang="en-US" sz="6000" dirty="0">
              <a:solidFill>
                <a:schemeClr val="bg1"/>
              </a:solidFill>
            </a:endParaRPr>
          </a:p>
          <a:p>
            <a:pPr algn="r"/>
            <a:r>
              <a:rPr lang="en-US" sz="6000" dirty="0">
                <a:solidFill>
                  <a:schemeClr val="bg1"/>
                </a:solidFill>
              </a:rPr>
              <a:t>Rupak Mahapatra </a:t>
            </a: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55B94181-5B18-4777-A6A6-CD3D530DE25A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3562186" y="26049447"/>
            <a:ext cx="7389195" cy="4378049"/>
          </a:xfrm>
          <a:prstGeom prst="rect">
            <a:avLst/>
          </a:prstGeom>
        </p:spPr>
      </p:pic>
      <p:graphicFrame>
        <p:nvGraphicFramePr>
          <p:cNvPr id="119" name="Content Placeholder 4">
            <a:extLst>
              <a:ext uri="{FF2B5EF4-FFF2-40B4-BE49-F238E27FC236}">
                <a16:creationId xmlns:a16="http://schemas.microsoft.com/office/drawing/2014/main" id="{30270FC0-17EB-49FB-9517-A62C6FD3AA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112170"/>
              </p:ext>
            </p:extLst>
          </p:nvPr>
        </p:nvGraphicFramePr>
        <p:xfrm>
          <a:off x="23521530" y="17347992"/>
          <a:ext cx="8597723" cy="65377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4503">
                  <a:extLst>
                    <a:ext uri="{9D8B030D-6E8A-4147-A177-3AD203B41FA5}">
                      <a16:colId xmlns:a16="http://schemas.microsoft.com/office/drawing/2014/main" val="764210500"/>
                    </a:ext>
                  </a:extLst>
                </a:gridCol>
                <a:gridCol w="3444240">
                  <a:extLst>
                    <a:ext uri="{9D8B030D-6E8A-4147-A177-3AD203B41FA5}">
                      <a16:colId xmlns:a16="http://schemas.microsoft.com/office/drawing/2014/main" val="2200768466"/>
                    </a:ext>
                  </a:extLst>
                </a:gridCol>
                <a:gridCol w="3268980">
                  <a:extLst>
                    <a:ext uri="{9D8B030D-6E8A-4147-A177-3AD203B41FA5}">
                      <a16:colId xmlns:a16="http://schemas.microsoft.com/office/drawing/2014/main" val="3983401243"/>
                    </a:ext>
                  </a:extLst>
                </a:gridCol>
              </a:tblGrid>
              <a:tr h="1301132">
                <a:tc>
                  <a:txBody>
                    <a:bodyPr/>
                    <a:lstStyle/>
                    <a:p>
                      <a:r>
                        <a:rPr lang="en-US" sz="2800" dirty="0"/>
                        <a:t>Parameters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Phase-1 </a:t>
                      </a:r>
                    </a:p>
                    <a:p>
                      <a:r>
                        <a:rPr lang="en-US" sz="2800" dirty="0"/>
                        <a:t>(current</a:t>
                      </a:r>
                      <a:r>
                        <a:rPr lang="en-US" sz="2800" baseline="0" dirty="0"/>
                        <a:t> phase)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Phase-2 </a:t>
                      </a:r>
                    </a:p>
                    <a:p>
                      <a:r>
                        <a:rPr lang="en-US" sz="2800" dirty="0"/>
                        <a:t>(Larger</a:t>
                      </a:r>
                      <a:r>
                        <a:rPr lang="en-US" sz="2800" baseline="0" dirty="0"/>
                        <a:t> phase)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6087369"/>
                  </a:ext>
                </a:extLst>
              </a:tr>
              <a:tr h="504690">
                <a:tc>
                  <a:txBody>
                    <a:bodyPr/>
                    <a:lstStyle/>
                    <a:p>
                      <a:r>
                        <a:rPr lang="en-US" sz="2400" dirty="0"/>
                        <a:t>Max payload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30</a:t>
                      </a:r>
                      <a:r>
                        <a:rPr lang="en-US" sz="2400" baseline="0" dirty="0"/>
                        <a:t> kg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3391995"/>
                  </a:ext>
                </a:extLst>
              </a:tr>
              <a:tr h="644381">
                <a:tc>
                  <a:txBody>
                    <a:bodyPr/>
                    <a:lstStyle/>
                    <a:p>
                      <a:r>
                        <a:rPr lang="en-US" sz="2400" dirty="0"/>
                        <a:t>Baseline</a:t>
                      </a:r>
                      <a:r>
                        <a:rPr lang="en-US" sz="2400" baseline="0" dirty="0"/>
                        <a:t> resolution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~</a:t>
                      </a:r>
                      <a:r>
                        <a:rPr lang="en-US" sz="2400" dirty="0"/>
                        <a:t>7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dirty="0" err="1"/>
                        <a:t>eV</a:t>
                      </a:r>
                      <a:r>
                        <a:rPr lang="en-US" sz="2400" b="1" baseline="-25000" dirty="0" err="1"/>
                        <a:t>ee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~</a:t>
                      </a:r>
                      <a:r>
                        <a:rPr lang="en-US" sz="2400" dirty="0"/>
                        <a:t>5 </a:t>
                      </a:r>
                      <a:r>
                        <a:rPr lang="en-US" sz="2400" dirty="0" err="1"/>
                        <a:t>eV</a:t>
                      </a:r>
                      <a:r>
                        <a:rPr lang="en-US" sz="2400" b="1" baseline="-25000" dirty="0" err="1"/>
                        <a:t>ee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9366685"/>
                  </a:ext>
                </a:extLst>
              </a:tr>
              <a:tr h="604245">
                <a:tc>
                  <a:txBody>
                    <a:bodyPr/>
                    <a:lstStyle/>
                    <a:p>
                      <a:r>
                        <a:rPr lang="en-US" sz="2400" dirty="0" err="1"/>
                        <a:t>Lindhard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~</a:t>
                      </a:r>
                      <a:r>
                        <a:rPr lang="en-US" sz="2400" dirty="0"/>
                        <a:t>1/6 - 1/5</a:t>
                      </a:r>
                      <a:r>
                        <a:rPr lang="en-US" sz="2400" baseline="0" dirty="0"/>
                        <a:t> (Ge)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~</a:t>
                      </a:r>
                      <a:r>
                        <a:rPr lang="en-US" sz="2400" baseline="0" dirty="0"/>
                        <a:t>1/20 (Si)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~</a:t>
                      </a:r>
                      <a:r>
                        <a:rPr lang="en-US" sz="2400" dirty="0"/>
                        <a:t>1/6 </a:t>
                      </a:r>
                      <a:r>
                        <a:rPr lang="en-US" sz="2400" baseline="0" dirty="0"/>
                        <a:t>- 1/5 (Ge)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~</a:t>
                      </a:r>
                      <a:r>
                        <a:rPr lang="en-US" sz="2400" baseline="0" dirty="0"/>
                        <a:t>1/20 (Si)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1540517"/>
                  </a:ext>
                </a:extLst>
              </a:tr>
              <a:tr h="1301132">
                <a:tc>
                  <a:txBody>
                    <a:bodyPr/>
                    <a:lstStyle/>
                    <a:p>
                      <a:r>
                        <a:rPr lang="en-US" sz="2400" dirty="0"/>
                        <a:t>NR</a:t>
                      </a:r>
                      <a:r>
                        <a:rPr lang="en-US" sz="2400" baseline="0" dirty="0"/>
                        <a:t> threshold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~</a:t>
                      </a:r>
                      <a:r>
                        <a:rPr lang="en-US" sz="2400" dirty="0"/>
                        <a:t>100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eV</a:t>
                      </a:r>
                      <a:r>
                        <a:rPr lang="en-US" sz="2400" baseline="-25000" dirty="0" err="1"/>
                        <a:t>NR</a:t>
                      </a:r>
                      <a:r>
                        <a:rPr lang="en-US" sz="2400" baseline="0" dirty="0"/>
                        <a:t> in HV Ge/Si</a:t>
                      </a:r>
                    </a:p>
                    <a:p>
                      <a:r>
                        <a:rPr lang="en-US" sz="2400" baseline="0" dirty="0"/>
                        <a:t>300 eV in </a:t>
                      </a:r>
                      <a:r>
                        <a:rPr lang="en-US" sz="2400" baseline="0" dirty="0" err="1"/>
                        <a:t>iZIP</a:t>
                      </a:r>
                      <a:r>
                        <a:rPr lang="en-US" sz="2400" baseline="0" dirty="0"/>
                        <a:t> with discrimination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100 </a:t>
                      </a:r>
                      <a:r>
                        <a:rPr lang="en-US" sz="2400" dirty="0" err="1"/>
                        <a:t>eV</a:t>
                      </a:r>
                      <a:r>
                        <a:rPr lang="en-US" sz="2400" baseline="-25000" dirty="0" err="1"/>
                        <a:t>NR</a:t>
                      </a:r>
                      <a:r>
                        <a:rPr lang="en-US" sz="2400" baseline="-25000" dirty="0"/>
                        <a:t> </a:t>
                      </a:r>
                      <a:r>
                        <a:rPr lang="en-US" sz="2400" dirty="0"/>
                        <a:t>in HV Ge/Si</a:t>
                      </a:r>
                    </a:p>
                    <a:p>
                      <a:r>
                        <a:rPr lang="en-US" sz="2400" dirty="0"/>
                        <a:t>New</a:t>
                      </a:r>
                      <a:r>
                        <a:rPr lang="en-US" sz="2400" baseline="0" dirty="0"/>
                        <a:t> detectors with possible discrimination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7903377"/>
                  </a:ext>
                </a:extLst>
              </a:tr>
              <a:tr h="405135">
                <a:tc>
                  <a:txBody>
                    <a:bodyPr/>
                    <a:lstStyle/>
                    <a:p>
                      <a:r>
                        <a:rPr lang="en-US" sz="2400" dirty="0"/>
                        <a:t>Background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~</a:t>
                      </a:r>
                      <a:r>
                        <a:rPr lang="en-US" sz="2400" dirty="0"/>
                        <a:t>1000 events/kg/keV/day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~</a:t>
                      </a:r>
                      <a:r>
                        <a:rPr lang="en-US" sz="2400" dirty="0"/>
                        <a:t>100 events/kg/keV/day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5840594"/>
                  </a:ext>
                </a:extLst>
              </a:tr>
              <a:tr h="504690">
                <a:tc>
                  <a:txBody>
                    <a:bodyPr/>
                    <a:lstStyle/>
                    <a:p>
                      <a:r>
                        <a:rPr lang="el-GR" sz="2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ν</a:t>
                      </a:r>
                      <a:r>
                        <a:rPr lang="en-US" sz="2400" baseline="0" dirty="0"/>
                        <a:t> Flux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10</a:t>
                      </a:r>
                      <a:r>
                        <a:rPr lang="en-US" sz="2400" baseline="30000" dirty="0"/>
                        <a:t>11</a:t>
                      </a:r>
                      <a:r>
                        <a:rPr lang="en-US" sz="2400" dirty="0"/>
                        <a:t>/cm</a:t>
                      </a:r>
                      <a:r>
                        <a:rPr lang="en-US" sz="2400" baseline="30000" dirty="0"/>
                        <a:t>2</a:t>
                      </a:r>
                      <a:r>
                        <a:rPr lang="en-US" sz="2400" dirty="0"/>
                        <a:t>.sec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10</a:t>
                      </a:r>
                      <a:r>
                        <a:rPr lang="en-US" sz="2400" baseline="30000" dirty="0"/>
                        <a:t>12</a:t>
                      </a:r>
                      <a:r>
                        <a:rPr lang="en-US" sz="2400" dirty="0"/>
                        <a:t>/cm</a:t>
                      </a:r>
                      <a:r>
                        <a:rPr lang="en-US" sz="2400" baseline="30000" dirty="0"/>
                        <a:t>2</a:t>
                      </a:r>
                      <a:r>
                        <a:rPr lang="en-US" sz="2400" dirty="0"/>
                        <a:t>.sec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2687021"/>
                  </a:ext>
                </a:extLst>
              </a:tr>
              <a:tr h="703801">
                <a:tc>
                  <a:txBody>
                    <a:bodyPr/>
                    <a:lstStyle/>
                    <a:p>
                      <a:r>
                        <a:rPr lang="en-US" sz="2400" dirty="0"/>
                        <a:t>Distance from 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~</a:t>
                      </a:r>
                      <a:r>
                        <a:rPr lang="en-US" sz="2400" dirty="0"/>
                        <a:t>4 m</a:t>
                      </a:r>
                      <a:r>
                        <a:rPr lang="en-US" sz="2400" baseline="0" dirty="0"/>
                        <a:t> – 10 m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~</a:t>
                      </a:r>
                      <a:r>
                        <a:rPr lang="en-US" sz="2400" dirty="0"/>
                        <a:t>2m – 10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3901942"/>
                  </a:ext>
                </a:extLst>
              </a:tr>
            </a:tbl>
          </a:graphicData>
        </a:graphic>
      </p:graphicFrame>
      <p:sp>
        <p:nvSpPr>
          <p:cNvPr id="118" name="TextBox 117">
            <a:extLst>
              <a:ext uri="{FF2B5EF4-FFF2-40B4-BE49-F238E27FC236}">
                <a16:creationId xmlns:a16="http://schemas.microsoft.com/office/drawing/2014/main" id="{74AA7780-90A7-4F08-81A2-15FD135A46AF}"/>
              </a:ext>
            </a:extLst>
          </p:cNvPr>
          <p:cNvSpPr txBox="1"/>
          <p:nvPr/>
        </p:nvSpPr>
        <p:spPr>
          <a:xfrm>
            <a:off x="11192035" y="25658315"/>
            <a:ext cx="626130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Core shielding consists of high-density polyethylene water bricks alternated with lead (see Fig. 5). Shielding from muons is provided by the concrete overburden (15 </a:t>
            </a:r>
            <a:r>
              <a:rPr lang="en-US" sz="2800" dirty="0" err="1"/>
              <a:t>mwe</a:t>
            </a:r>
            <a:r>
              <a:rPr lang="en-US" sz="2800" dirty="0"/>
              <a:t>). Measurements confirm this configuration reduces core gamma and neutron backgrounds to within a factor of 2 of core off values (see Fig. 7 and 8). </a:t>
            </a:r>
          </a:p>
          <a:p>
            <a:pPr algn="just"/>
            <a:r>
              <a:rPr lang="en-US" sz="2800" dirty="0"/>
              <a:t>  A </a:t>
            </a:r>
            <a:r>
              <a:rPr lang="en-US" sz="2800" dirty="0" err="1"/>
              <a:t>CsI</a:t>
            </a:r>
            <a:r>
              <a:rPr lang="en-US" sz="2800" dirty="0"/>
              <a:t> active veto will be utilized to reduce the residual background by an additional factor of 100.</a:t>
            </a:r>
          </a:p>
        </p:txBody>
      </p: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687506A7-107F-4D9F-BF67-F27BE084CC7C}"/>
              </a:ext>
            </a:extLst>
          </p:cNvPr>
          <p:cNvCxnSpPr/>
          <p:nvPr/>
        </p:nvCxnSpPr>
        <p:spPr>
          <a:xfrm flipH="1">
            <a:off x="12110324" y="20968701"/>
            <a:ext cx="618248" cy="7265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8" name="TextBox 127">
            <a:extLst>
              <a:ext uri="{FF2B5EF4-FFF2-40B4-BE49-F238E27FC236}">
                <a16:creationId xmlns:a16="http://schemas.microsoft.com/office/drawing/2014/main" id="{20F9BA57-DB6A-4DC7-B591-F0832836501D}"/>
              </a:ext>
            </a:extLst>
          </p:cNvPr>
          <p:cNvSpPr txBox="1"/>
          <p:nvPr/>
        </p:nvSpPr>
        <p:spPr>
          <a:xfrm>
            <a:off x="18294189" y="14172955"/>
            <a:ext cx="3117080" cy="770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/>
              <a:t>Figure 10: 17 eV baseline resolution </a:t>
            </a:r>
            <a:r>
              <a:rPr lang="en-US" sz="2200" b="1" dirty="0" err="1"/>
              <a:t>achie</a:t>
            </a:r>
            <a:endParaRPr lang="en-US" sz="2200" dirty="0"/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AA2F645B-8BD9-4293-9D6E-249D21E03BAE}"/>
              </a:ext>
            </a:extLst>
          </p:cNvPr>
          <p:cNvSpPr txBox="1"/>
          <p:nvPr/>
        </p:nvSpPr>
        <p:spPr>
          <a:xfrm>
            <a:off x="18195412" y="22504390"/>
            <a:ext cx="51283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/>
              <a:t>Figure 12. </a:t>
            </a:r>
            <a:r>
              <a:rPr lang="en-US" sz="2200" dirty="0"/>
              <a:t>Phase-1 detector deployment, </a:t>
            </a:r>
            <a:r>
              <a:rPr lang="en-US" sz="2200" b="1" i="1" dirty="0"/>
              <a:t>top-left</a:t>
            </a:r>
            <a:r>
              <a:rPr lang="en-US" sz="2200" dirty="0"/>
              <a:t>: 0.25 kg Si HV, </a:t>
            </a:r>
            <a:r>
              <a:rPr lang="en-US" sz="2200" b="1" i="1" dirty="0"/>
              <a:t>top-right: </a:t>
            </a:r>
            <a:r>
              <a:rPr lang="en-US" sz="2200" dirty="0"/>
              <a:t>0.625 kg Ge HV, </a:t>
            </a:r>
            <a:r>
              <a:rPr lang="en-US" sz="2200" b="1" i="1" dirty="0"/>
              <a:t>bottom: </a:t>
            </a:r>
            <a:r>
              <a:rPr lang="en-US" sz="2200" dirty="0"/>
              <a:t>0.625 kg Ge </a:t>
            </a:r>
            <a:r>
              <a:rPr lang="en-US" sz="2200" dirty="0" err="1"/>
              <a:t>iZIP</a:t>
            </a:r>
            <a:r>
              <a:rPr lang="en-US" sz="2200" dirty="0"/>
              <a:t>.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C90F7284-91E4-4927-B7D0-E12E60745701}"/>
              </a:ext>
            </a:extLst>
          </p:cNvPr>
          <p:cNvSpPr txBox="1"/>
          <p:nvPr/>
        </p:nvSpPr>
        <p:spPr>
          <a:xfrm>
            <a:off x="25156572" y="28693659"/>
            <a:ext cx="6801226" cy="237952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600" dirty="0"/>
              <a:t>[6] J. Dent, B. Dutta, S. Liao, J. Newstead, L. </a:t>
            </a:r>
            <a:r>
              <a:rPr lang="en-US" sz="1600" dirty="0" err="1"/>
              <a:t>Strigari</a:t>
            </a:r>
            <a:r>
              <a:rPr lang="en-US" sz="1600" dirty="0"/>
              <a:t>, J. Walker, Phys. Rev. D 97, 035009 (2017)</a:t>
            </a:r>
          </a:p>
          <a:p>
            <a:r>
              <a:rPr lang="en-US" sz="1600" dirty="0"/>
              <a:t>[7] G. </a:t>
            </a:r>
            <a:r>
              <a:rPr lang="en-US" sz="1600" dirty="0" err="1"/>
              <a:t>Agnolet</a:t>
            </a:r>
            <a:r>
              <a:rPr lang="en-US" sz="1600" dirty="0"/>
              <a:t> et al. [MINER Collaboration], </a:t>
            </a:r>
            <a:r>
              <a:rPr lang="en-US" sz="1600" dirty="0" err="1"/>
              <a:t>Nucl</a:t>
            </a:r>
            <a:r>
              <a:rPr lang="en-US" sz="1600" dirty="0"/>
              <a:t>. </a:t>
            </a:r>
            <a:r>
              <a:rPr lang="en-US" sz="1600" dirty="0" err="1"/>
              <a:t>Instrum</a:t>
            </a:r>
            <a:r>
              <a:rPr lang="en-US" sz="1600" dirty="0"/>
              <a:t>. Meth. A 853, 53 (2017), doi:10.1016/ j.nima.2017.02.024, [arXiv:1609.02066 [</a:t>
            </a:r>
            <a:r>
              <a:rPr lang="en-US" sz="1600" dirty="0" err="1"/>
              <a:t>physics.ins</a:t>
            </a:r>
            <a:r>
              <a:rPr lang="en-US" sz="1600" dirty="0"/>
              <a:t>-det]]</a:t>
            </a:r>
          </a:p>
          <a:p>
            <a:r>
              <a:rPr lang="en-US" sz="1600" dirty="0"/>
              <a:t>[8] </a:t>
            </a:r>
            <a:r>
              <a:rPr lang="en-US" altLang="en-US" sz="1600" dirty="0">
                <a:solidFill>
                  <a:srgbClr val="222222"/>
                </a:solidFill>
                <a:cs typeface="Arial" panose="020B0604020202020204" pitchFamily="34" charset="0"/>
              </a:rPr>
              <a:t> </a:t>
            </a:r>
            <a:r>
              <a:rPr lang="fr-FR" altLang="en-US" sz="1600" dirty="0">
                <a:cs typeface="Arial" panose="020B0604020202020204" pitchFamily="34" charset="0"/>
              </a:rPr>
              <a:t>R. </a:t>
            </a:r>
            <a:r>
              <a:rPr lang="fr-FR" altLang="en-US" sz="1600" dirty="0" err="1">
                <a:cs typeface="Arial" panose="020B0604020202020204" pitchFamily="34" charset="0"/>
              </a:rPr>
              <a:t>Agnese</a:t>
            </a:r>
            <a:r>
              <a:rPr lang="fr-FR" altLang="en-US" sz="1600" dirty="0">
                <a:cs typeface="Arial" panose="020B0604020202020204" pitchFamily="34" charset="0"/>
              </a:rPr>
              <a:t> et al. (</a:t>
            </a:r>
            <a:r>
              <a:rPr lang="fr-FR" altLang="en-US" sz="1600" dirty="0" err="1">
                <a:cs typeface="Arial" panose="020B0604020202020204" pitchFamily="34" charset="0"/>
              </a:rPr>
              <a:t>SuperCDMS</a:t>
            </a:r>
            <a:r>
              <a:rPr lang="fr-FR" altLang="en-US" sz="1600" dirty="0">
                <a:cs typeface="Arial" panose="020B0604020202020204" pitchFamily="34" charset="0"/>
              </a:rPr>
              <a:t> Collaboration), Phys. </a:t>
            </a:r>
            <a:r>
              <a:rPr lang="fr-FR" altLang="en-US" sz="1600" dirty="0" err="1">
                <a:cs typeface="Arial" panose="020B0604020202020204" pitchFamily="34" charset="0"/>
              </a:rPr>
              <a:t>Rev</a:t>
            </a:r>
            <a:r>
              <a:rPr lang="fr-FR" altLang="en-US" sz="1600" dirty="0">
                <a:cs typeface="Arial" panose="020B0604020202020204" pitchFamily="34" charset="0"/>
              </a:rPr>
              <a:t>. D 95, 082002 </a:t>
            </a:r>
          </a:p>
          <a:p>
            <a:r>
              <a:rPr lang="en-US" sz="1600" dirty="0"/>
              <a:t>[9] P. N. Luke, J. Beeman, F. S. Goulding, S. E. </a:t>
            </a:r>
            <a:r>
              <a:rPr lang="en-US" sz="1600" dirty="0" err="1"/>
              <a:t>Labov</a:t>
            </a:r>
            <a:r>
              <a:rPr lang="en-US" sz="1600" dirty="0"/>
              <a:t>, and E. H. Silver, </a:t>
            </a:r>
            <a:r>
              <a:rPr lang="en-US" sz="1600" dirty="0" err="1"/>
              <a:t>Nucl</a:t>
            </a:r>
            <a:r>
              <a:rPr lang="en-US" sz="1600" dirty="0"/>
              <a:t>. </a:t>
            </a:r>
            <a:r>
              <a:rPr lang="en-US" sz="1600" dirty="0" err="1"/>
              <a:t>Instrum</a:t>
            </a:r>
            <a:r>
              <a:rPr lang="en-US" sz="1600" dirty="0"/>
              <a:t>. Meth. A289, 406–409 (1990).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E1AC2C5D-108A-AC41-79F4-15ABB0999913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72038" y="3760698"/>
            <a:ext cx="5088244" cy="428385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0" name="Rectangle 10">
            <a:extLst>
              <a:ext uri="{FF2B5EF4-FFF2-40B4-BE49-F238E27FC236}">
                <a16:creationId xmlns:a16="http://schemas.microsoft.com/office/drawing/2014/main" id="{8720B236-89C4-4EDD-8AC6-517FB9B95B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43694" y="3352579"/>
            <a:ext cx="3961323" cy="984641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none" lIns="118798" tIns="31680" rIns="118798" bIns="29692" anchor="ctr" anchorCtr="0"/>
          <a:lstStyle>
            <a:defPPr>
              <a:defRPr kern="1200" smtId="4294967295"/>
            </a:defPPr>
          </a:lstStyle>
          <a:p>
            <a:pPr algn="ctr" defTabSz="2036459">
              <a:defRPr/>
            </a:pPr>
            <a:r>
              <a:rPr lang="en-US" sz="3021" b="1" dirty="0">
                <a:latin typeface="Nunito" panose="00000500000000000000"/>
              </a:rPr>
              <a:t>Sapphire  Detector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75AE7832-4B98-F25A-3C34-29D604A99179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62439" y="12265388"/>
            <a:ext cx="6256351" cy="388052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DB93E602-AD60-DF0B-33A9-79E0396497ED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18294189" y="11147052"/>
            <a:ext cx="3439286" cy="269376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6701709D-B188-669A-3D39-3C1D741C1CCC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3383" y="9717634"/>
            <a:ext cx="4155847" cy="3307999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B4919816-EC47-0669-1161-67A54AF0FC53}"/>
              </a:ext>
            </a:extLst>
          </p:cNvPr>
          <p:cNvSpPr txBox="1"/>
          <p:nvPr/>
        </p:nvSpPr>
        <p:spPr>
          <a:xfrm>
            <a:off x="26960192" y="16367955"/>
            <a:ext cx="51283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/>
              <a:t>Figure 12: Spectrum from a 241Am source</a:t>
            </a:r>
            <a:endParaRPr lang="en-US" sz="2200" dirty="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4B67B4DC-5BA7-7443-D2DD-752FEEA86BE9}"/>
              </a:ext>
            </a:extLst>
          </p:cNvPr>
          <p:cNvSpPr txBox="1"/>
          <p:nvPr/>
        </p:nvSpPr>
        <p:spPr>
          <a:xfrm>
            <a:off x="28188698" y="13397866"/>
            <a:ext cx="37690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/>
              <a:t>Figure 11: Faster phonon pulse timing than in Ge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0311844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8687</TotalTime>
  <Words>1886</Words>
  <Application>Microsoft Office PowerPoint</Application>
  <PresentationFormat>Custom</PresentationFormat>
  <Paragraphs>86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Cambria Math</vt:lpstr>
      <vt:lpstr>Nunito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jay</dc:creator>
  <cp:lastModifiedBy>Mahapatra, Rupak K</cp:lastModifiedBy>
  <cp:revision>105</cp:revision>
  <dcterms:created xsi:type="dcterms:W3CDTF">2019-01-29T03:05:57Z</dcterms:created>
  <dcterms:modified xsi:type="dcterms:W3CDTF">2022-05-20T19:48:41Z</dcterms:modified>
</cp:coreProperties>
</file>