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79"/>
        <p:guide pos="385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4" name="Picture 93" descr="leakage_current_3rd_SM_GEM_foi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60130" y="4377690"/>
            <a:ext cx="3678555" cy="2508885"/>
          </a:xfrm>
          <a:prstGeom prst="rect">
            <a:avLst/>
          </a:prstGeom>
        </p:spPr>
      </p:pic>
      <p:pic>
        <p:nvPicPr>
          <p:cNvPr id="105" name="Picture 104" descr="hole_diameter_1d_histo"/>
          <p:cNvPicPr>
            <a:picLocks noChangeAspect="1"/>
          </p:cNvPicPr>
          <p:nvPr/>
        </p:nvPicPr>
        <p:blipFill>
          <a:blip r:embed="rId2"/>
          <a:srcRect l="1984"/>
          <a:stretch>
            <a:fillRect/>
          </a:stretch>
        </p:blipFill>
        <p:spPr>
          <a:xfrm>
            <a:off x="7565390" y="2574925"/>
            <a:ext cx="2477770" cy="1828800"/>
          </a:xfrm>
          <a:prstGeom prst="rect">
            <a:avLst/>
          </a:prstGeom>
        </p:spPr>
      </p:pic>
      <p:pic>
        <p:nvPicPr>
          <p:cNvPr id="106" name="Picture 105" descr="hole_pitch_1d_histo"/>
          <p:cNvPicPr>
            <a:picLocks noChangeAspect="1"/>
          </p:cNvPicPr>
          <p:nvPr/>
        </p:nvPicPr>
        <p:blipFill>
          <a:blip r:embed="rId3"/>
          <a:srcRect l="1988"/>
          <a:stretch>
            <a:fillRect/>
          </a:stretch>
        </p:blipFill>
        <p:spPr>
          <a:xfrm>
            <a:off x="9822815" y="2572131"/>
            <a:ext cx="2472690" cy="1828800"/>
          </a:xfrm>
          <a:prstGeom prst="rect">
            <a:avLst/>
          </a:prstGeom>
        </p:spPr>
      </p:pic>
      <p:pic>
        <p:nvPicPr>
          <p:cNvPr id="117" name="Picture 116" descr="top_sidec_40x_img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445" y="2700401"/>
            <a:ext cx="2221230" cy="165290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8415" y="-21590"/>
            <a:ext cx="12233275" cy="8807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sz="2000" b="1"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Visual investigation of possible degradation in GEM foil under test</a:t>
            </a:r>
            <a:endParaRPr lang="en-US" sz="2000" b="1">
              <a:solidFill>
                <a:schemeClr val="accent5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500" b="1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S. Chatterjee</a:t>
            </a:r>
            <a:r>
              <a:rPr lang="en-US" altLang="en-US" sz="1500" b="1" baseline="30000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altLang="en-US" sz="1500" b="1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, A. Sen, S. Das, S. K. Ghosh, S. Biswas</a:t>
            </a:r>
            <a:endParaRPr lang="en-US" altLang="en-US" sz="1500" b="1" baseline="3000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altLang="en-US" sz="200" b="1" baseline="30000"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altLang="en-US" sz="1500" b="1"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Department of Physics, Bose Institute, Kolkata, India</a:t>
            </a:r>
            <a:endParaRPr lang="en-US" altLang="en-US" sz="1500" b="1">
              <a:solidFill>
                <a:srgbClr val="507A3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-36830" y="857250"/>
            <a:ext cx="5369560" cy="35534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During the long-term study of a Single Mask triple GEM chamber, the 3</a:t>
            </a:r>
            <a:r>
              <a:rPr lang="en-US" altLang="en-US" sz="1500" b="1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rd</a:t>
            </a: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 GEM foil of the chamber is found to be damaged</a:t>
            </a:r>
            <a:endParaRPr lang="en-US" altLang="en-US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measured resistance is found to be ~ 40 kΩ</a:t>
            </a:r>
            <a:endParaRPr lang="en-US" altLang="en-US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Optical inspection of the GEM foil reveal imperfections in the GEM </a:t>
            </a:r>
            <a:r>
              <a:rPr lang="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foil</a:t>
            </a:r>
            <a:endParaRPr lang="en-US" altLang="en-US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short paths in the GEM foil are removed by using an ultrasonic (~ 20 kHz) bath with millipore water </a:t>
            </a:r>
            <a:endParaRPr lang="en-US" altLang="en-US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742950" lvl="1" indent="-285750" algn="just">
              <a:buFont typeface="Arial" panose="020B0604020202020204" pitchFamily="34" charset="0"/>
              <a:buChar char="→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foil is kept in the ultrasonic bath for ~ 5 minutes</a:t>
            </a:r>
            <a:endParaRPr lang="en-US" altLang="en-US" sz="15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742950" lvl="1" indent="-285750" algn="just">
              <a:buFont typeface="Arial" panose="020B0604020202020204" pitchFamily="34" charset="0"/>
              <a:buChar char="→"/>
            </a:pPr>
            <a:r>
              <a:rPr lang="en-US" altLang="en-US" sz="15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foil is dried for ~ 30 minutes under continuous heat flow and after that the resistance of the foil was found to be high </a:t>
            </a:r>
            <a:endParaRPr lang="en-US" altLang="en-US" sz="300" b="1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15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leakage current of the GEM foil is measured and found to be reasonable (at ΔV ~ 300 V, RH ~ 50%; ~ 0.3 nA)</a:t>
            </a:r>
            <a:endParaRPr lang="en-US" altLang="en-US" sz="15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Picture 7" descr="SM_TRIPLE_GEM_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6225" y="977265"/>
            <a:ext cx="2185603" cy="1655064"/>
          </a:xfrm>
          <a:prstGeom prst="rect">
            <a:avLst/>
          </a:prstGeom>
        </p:spPr>
      </p:pic>
      <p:pic>
        <p:nvPicPr>
          <p:cNvPr id="108" name="Picture 107" descr="microscop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505" y="963930"/>
            <a:ext cx="2205935" cy="1655064"/>
          </a:xfrm>
          <a:prstGeom prst="rect">
            <a:avLst/>
          </a:prstGeom>
        </p:spPr>
      </p:pic>
      <p:pic>
        <p:nvPicPr>
          <p:cNvPr id="119" name="Picture 118" descr="top_posa_20x_img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0440" y="961390"/>
            <a:ext cx="2221865" cy="1654810"/>
          </a:xfrm>
          <a:prstGeom prst="rect">
            <a:avLst/>
          </a:prstGeom>
        </p:spPr>
      </p:pic>
      <p:pic>
        <p:nvPicPr>
          <p:cNvPr id="90" name="Picture 89" descr="ultra_sonic_bath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9745" y="4668520"/>
            <a:ext cx="3084195" cy="2048510"/>
          </a:xfrm>
          <a:prstGeom prst="rect">
            <a:avLst/>
          </a:prstGeom>
        </p:spPr>
      </p:pic>
      <p:pic>
        <p:nvPicPr>
          <p:cNvPr id="91" name="Picture 90" descr="water_bath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750" y="4668520"/>
            <a:ext cx="2729230" cy="2047875"/>
          </a:xfrm>
          <a:prstGeom prst="rect">
            <a:avLst/>
          </a:prstGeom>
        </p:spPr>
      </p:pic>
      <p:pic>
        <p:nvPicPr>
          <p:cNvPr id="95" name="Picture 94" descr="WhatsApp Image 2022-05-09 at 1.12.53 PM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0150" y="4668520"/>
            <a:ext cx="2295525" cy="205359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11003280" y="4819015"/>
            <a:ext cx="954405" cy="2914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1300" b="1"/>
              <a:t>RH ~ 50%</a:t>
            </a:r>
            <a:endParaRPr lang="en-US" altLang="en-US" sz="13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WPS Presentation</Application>
  <PresentationFormat>宽屏</PresentationFormat>
  <Paragraphs>20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Times New Roman</vt:lpstr>
      <vt:lpstr>微软雅黑</vt:lpstr>
      <vt:lpstr>Arial Unicode MS</vt:lpstr>
      <vt:lpstr>Arial Black</vt:lpstr>
      <vt:lpstr>SimSun</vt:lpstr>
      <vt:lpstr>Droid Sans Fallback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sayak</dc:creator>
  <cp:lastModifiedBy>sayak</cp:lastModifiedBy>
  <cp:revision>233</cp:revision>
  <dcterms:created xsi:type="dcterms:W3CDTF">2022-05-18T14:27:53Z</dcterms:created>
  <dcterms:modified xsi:type="dcterms:W3CDTF">2022-05-18T14:27:53Z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