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EB4"/>
    <a:srgbClr val="50AAE6"/>
    <a:srgbClr val="A00078"/>
    <a:srgbClr val="A01E28"/>
    <a:srgbClr val="A08232"/>
    <a:srgbClr val="DCA01E"/>
    <a:srgbClr val="FA8214"/>
    <a:srgbClr val="82B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212" autoAdjust="0"/>
  </p:normalViewPr>
  <p:slideViewPr>
    <p:cSldViewPr>
      <p:cViewPr varScale="1">
        <p:scale>
          <a:sx n="114" d="100"/>
          <a:sy n="114" d="100"/>
        </p:scale>
        <p:origin x="1506" y="114"/>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180" y="-96"/>
      </p:cViewPr>
      <p:guideLst>
        <p:guide orient="horz" pos="2880"/>
        <p:guide pos="2160"/>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60775" y="468313"/>
            <a:ext cx="2759075" cy="279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atin typeface="Arial" charset="0"/>
              </a:defRPr>
            </a:lvl1pPr>
          </a:lstStyle>
          <a:p>
            <a:pPr>
              <a:defRPr/>
            </a:pPr>
            <a:r>
              <a:rPr lang="de-DE"/>
              <a:t>Prof. Dr. Max Mustermann | Musterfakultät</a:t>
            </a:r>
          </a:p>
        </p:txBody>
      </p:sp>
      <p:sp>
        <p:nvSpPr>
          <p:cNvPr id="47111" name="Text Box 7"/>
          <p:cNvSpPr txBox="1">
            <a:spLocks noChangeArrowheads="1"/>
          </p:cNvSpPr>
          <p:nvPr/>
        </p:nvSpPr>
        <p:spPr bwMode="auto">
          <a:xfrm>
            <a:off x="541338" y="8532813"/>
            <a:ext cx="3103562" cy="123111"/>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800" dirty="0"/>
              <a:t>KIT – The Research University  in the Helmholtz Association</a:t>
            </a:r>
          </a:p>
        </p:txBody>
      </p:sp>
      <p:pic>
        <p:nvPicPr>
          <p:cNvPr id="9223" name="Picture 11" descr="KIT-Logo-rgb_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5" y="188913"/>
            <a:ext cx="10080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579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de-DE" altLang="de-DE"/>
              <a:t>Prof. Dr. Max Mustermann | </a:t>
            </a:r>
            <a:br>
              <a:rPr lang="de-DE" altLang="de-DE"/>
            </a:br>
            <a:r>
              <a:rPr lang="de-DE" altLang="de-DE"/>
              <a:t>Name of Faculty</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970BCF3-701C-4E03-9023-30B550218318}" type="slidenum">
              <a:rPr lang="de-DE"/>
              <a:pPr>
                <a:defRPr/>
              </a:pPr>
              <a:t>‹#›</a:t>
            </a:fld>
            <a:endParaRPr lang="de-DE"/>
          </a:p>
        </p:txBody>
      </p:sp>
    </p:spTree>
    <p:extLst>
      <p:ext uri="{BB962C8B-B14F-4D97-AF65-F5344CB8AC3E}">
        <p14:creationId xmlns:p14="http://schemas.microsoft.com/office/powerpoint/2010/main" val="374032367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9"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000" y="2493000"/>
            <a:ext cx="8938071" cy="483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5" name="Picture 9" descr="II_rahmen_neu_ti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8"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96875" y="6598800"/>
            <a:ext cx="3670300" cy="123111"/>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800" dirty="0"/>
              <a:t>KIT –  The Research University in the Helmholtz Association</a:t>
            </a:r>
            <a:r>
              <a:rPr lang="de-DE" altLang="de-DE" sz="800" dirty="0"/>
              <a:t> </a:t>
            </a:r>
            <a:endParaRPr lang="en-US" altLang="de-DE" sz="800" dirty="0"/>
          </a:p>
        </p:txBody>
      </p:sp>
      <p:sp>
        <p:nvSpPr>
          <p:cNvPr id="13" name="Text Box 21"/>
          <p:cNvSpPr txBox="1">
            <a:spLocks noChangeArrowheads="1"/>
          </p:cNvSpPr>
          <p:nvPr/>
        </p:nvSpPr>
        <p:spPr bwMode="auto">
          <a:xfrm>
            <a:off x="385763" y="3366344"/>
            <a:ext cx="7858237" cy="153888"/>
          </a:xfrm>
          <a:prstGeom prst="rect">
            <a:avLst/>
          </a:prstGeom>
          <a:noFill/>
          <a:ln w="9525">
            <a:noFill/>
            <a:miter lim="800000"/>
            <a:headEnd/>
            <a:tailEnd/>
          </a:ln>
          <a:effectLst/>
        </p:spPr>
        <p:txBody>
          <a:bodyPr wrap="squar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000" dirty="0">
                <a:solidFill>
                  <a:schemeClr val="bg1"/>
                </a:solidFill>
              </a:rPr>
              <a:t>                                        ASIC </a:t>
            </a:r>
            <a:r>
              <a:rPr lang="de-DE" altLang="de-DE" sz="1000" dirty="0" err="1">
                <a:solidFill>
                  <a:schemeClr val="bg1"/>
                </a:solidFill>
              </a:rPr>
              <a:t>and</a:t>
            </a:r>
            <a:r>
              <a:rPr lang="de-DE" altLang="de-DE" sz="1000" baseline="0" dirty="0">
                <a:solidFill>
                  <a:schemeClr val="bg1"/>
                </a:solidFill>
              </a:rPr>
              <a:t> </a:t>
            </a:r>
            <a:r>
              <a:rPr lang="de-DE" altLang="de-DE" sz="1000" baseline="0" dirty="0" err="1">
                <a:solidFill>
                  <a:schemeClr val="bg1"/>
                </a:solidFill>
              </a:rPr>
              <a:t>Detector</a:t>
            </a:r>
            <a:r>
              <a:rPr lang="de-DE" altLang="de-DE" sz="1000" baseline="0" dirty="0">
                <a:solidFill>
                  <a:schemeClr val="bg1"/>
                </a:solidFill>
              </a:rPr>
              <a:t> Laboratory (ADL)</a:t>
            </a:r>
            <a:r>
              <a:rPr lang="de-DE" altLang="de-DE" sz="1000" dirty="0">
                <a:solidFill>
                  <a:schemeClr val="bg1"/>
                </a:solidFill>
              </a:rPr>
              <a:t>, </a:t>
            </a:r>
            <a:r>
              <a:rPr lang="en-US" altLang="de-DE" sz="1000" dirty="0">
                <a:solidFill>
                  <a:schemeClr val="bg1"/>
                </a:solidFill>
              </a:rPr>
              <a:t>Institute</a:t>
            </a:r>
            <a:r>
              <a:rPr lang="en-US" altLang="de-DE" sz="1000" baseline="0" dirty="0">
                <a:solidFill>
                  <a:schemeClr val="bg1"/>
                </a:solidFill>
              </a:rPr>
              <a:t> for Data Processing and Electronics (IPE)</a:t>
            </a:r>
            <a:endParaRPr lang="de-DE" altLang="de-DE" sz="1000" dirty="0">
              <a:solidFill>
                <a:schemeClr val="bg1"/>
              </a:solidFill>
            </a:endParaRPr>
          </a:p>
        </p:txBody>
      </p:sp>
      <p:pic>
        <p:nvPicPr>
          <p:cNvPr id="26640" name="Picture 13" descr="KIT-Logo-rgb_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33375"/>
            <a:ext cx="1619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userDrawn="1"/>
        </p:nvSpPr>
        <p:spPr bwMode="auto">
          <a:xfrm>
            <a:off x="395288" y="1412875"/>
            <a:ext cx="83899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b="1">
                <a:solidFill>
                  <a:schemeClr val="tx2"/>
                </a:solidFill>
                <a:latin typeface="Arial" pitchFamily="34" charset="0"/>
              </a:defRPr>
            </a:lvl1pPr>
            <a:lvl2pPr eaLnBrk="0" hangingPunct="0">
              <a:defRPr sz="2400" b="1">
                <a:solidFill>
                  <a:schemeClr val="tx2"/>
                </a:solidFill>
                <a:latin typeface="Arial" pitchFamily="34" charset="0"/>
              </a:defRPr>
            </a:lvl2pPr>
            <a:lvl3pPr eaLnBrk="0" hangingPunct="0">
              <a:defRPr sz="2400" b="1">
                <a:solidFill>
                  <a:schemeClr val="tx2"/>
                </a:solidFill>
                <a:latin typeface="Arial" pitchFamily="34" charset="0"/>
              </a:defRPr>
            </a:lvl3pPr>
            <a:lvl4pPr eaLnBrk="0" hangingPunct="0">
              <a:defRPr sz="2400" b="1">
                <a:solidFill>
                  <a:schemeClr val="tx2"/>
                </a:solidFill>
                <a:latin typeface="Arial" pitchFamily="34" charset="0"/>
              </a:defRPr>
            </a:lvl4pPr>
            <a:lvl5pPr eaLnBrk="0" hangingPunct="0">
              <a:defRPr sz="2400" b="1">
                <a:solidFill>
                  <a:schemeClr val="tx2"/>
                </a:solidFill>
                <a:latin typeface="Arial" pitchFamily="34" charset="0"/>
              </a:defRPr>
            </a:lvl5pPr>
            <a:lvl6pPr marL="457200" eaLnBrk="0" fontAlgn="base" hangingPunct="0">
              <a:spcBef>
                <a:spcPct val="0"/>
              </a:spcBef>
              <a:spcAft>
                <a:spcPct val="0"/>
              </a:spcAft>
              <a:defRPr sz="2400" b="1">
                <a:solidFill>
                  <a:schemeClr val="tx2"/>
                </a:solidFill>
                <a:latin typeface="Arial" pitchFamily="34" charset="0"/>
              </a:defRPr>
            </a:lvl6pPr>
            <a:lvl7pPr marL="914400" eaLnBrk="0" fontAlgn="base" hangingPunct="0">
              <a:spcBef>
                <a:spcPct val="0"/>
              </a:spcBef>
              <a:spcAft>
                <a:spcPct val="0"/>
              </a:spcAft>
              <a:defRPr sz="2400" b="1">
                <a:solidFill>
                  <a:schemeClr val="tx2"/>
                </a:solidFill>
                <a:latin typeface="Arial" pitchFamily="34" charset="0"/>
              </a:defRPr>
            </a:lvl7pPr>
            <a:lvl8pPr marL="1371600" eaLnBrk="0" fontAlgn="base" hangingPunct="0">
              <a:spcBef>
                <a:spcPct val="0"/>
              </a:spcBef>
              <a:spcAft>
                <a:spcPct val="0"/>
              </a:spcAft>
              <a:defRPr sz="2400" b="1">
                <a:solidFill>
                  <a:schemeClr val="tx2"/>
                </a:solidFill>
                <a:latin typeface="Arial" pitchFamily="34" charset="0"/>
              </a:defRPr>
            </a:lvl8pPr>
            <a:lvl9pPr marL="1828800" eaLnBrk="0" fontAlgn="base" hangingPunct="0">
              <a:spcBef>
                <a:spcPct val="0"/>
              </a:spcBef>
              <a:spcAft>
                <a:spcPct val="0"/>
              </a:spcAft>
              <a:defRPr sz="2400" b="1">
                <a:solidFill>
                  <a:schemeClr val="tx2"/>
                </a:solidFill>
                <a:latin typeface="Arial" pitchFamily="34" charset="0"/>
              </a:defRPr>
            </a:lvl9pPr>
          </a:lstStyle>
          <a:p>
            <a:pPr>
              <a:lnSpc>
                <a:spcPct val="90000"/>
              </a:lnSpc>
            </a:pPr>
            <a:r>
              <a:rPr lang="de-DE" sz="2800" b="1" dirty="0">
                <a:solidFill>
                  <a:schemeClr val="tx2"/>
                </a:solidFill>
              </a:rPr>
              <a:t>Probestation </a:t>
            </a:r>
            <a:r>
              <a:rPr lang="de-DE" sz="2800" b="1" dirty="0" err="1">
                <a:solidFill>
                  <a:schemeClr val="tx2"/>
                </a:solidFill>
              </a:rPr>
              <a:t>procedure</a:t>
            </a:r>
            <a:r>
              <a:rPr lang="de-DE" sz="2800" b="1" dirty="0">
                <a:solidFill>
                  <a:schemeClr val="tx2"/>
                </a:solidFill>
              </a:rPr>
              <a:t> – Switcher </a:t>
            </a:r>
            <a:r>
              <a:rPr lang="de-DE" sz="2800" b="1" dirty="0" err="1">
                <a:solidFill>
                  <a:schemeClr val="tx2"/>
                </a:solidFill>
              </a:rPr>
              <a:t>test</a:t>
            </a:r>
            <a:endParaRPr lang="de-DE" sz="2800" b="1" dirty="0">
              <a:solidFill>
                <a:schemeClr val="tx2"/>
              </a:solidFill>
            </a:endParaRPr>
          </a:p>
        </p:txBody>
      </p:sp>
      <p:sp>
        <p:nvSpPr>
          <p:cNvPr id="8" name="Rectangle 3"/>
          <p:cNvSpPr>
            <a:spLocks noChangeArrowheads="1"/>
          </p:cNvSpPr>
          <p:nvPr userDrawn="1"/>
        </p:nvSpPr>
        <p:spPr bwMode="auto">
          <a:xfrm>
            <a:off x="396875" y="2349500"/>
            <a:ext cx="83708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spcBef>
                <a:spcPct val="20000"/>
              </a:spcBef>
              <a:defRPr sz="2000">
                <a:solidFill>
                  <a:schemeClr val="tx1"/>
                </a:solidFill>
                <a:latin typeface="Arial" pitchFamily="34" charset="0"/>
              </a:defRPr>
            </a:lvl1pPr>
            <a:lvl2pPr marL="742950" indent="-285750" algn="ctr" eaLnBrk="0" hangingPunct="0">
              <a:spcBef>
                <a:spcPct val="20000"/>
              </a:spcBef>
              <a:defRPr>
                <a:solidFill>
                  <a:schemeClr val="tx1"/>
                </a:solidFill>
                <a:latin typeface="Arial" pitchFamily="34" charset="0"/>
              </a:defRPr>
            </a:lvl2pPr>
            <a:lvl3pPr marL="1143000" indent="-228600" algn="ctr" eaLnBrk="0" hangingPunct="0">
              <a:spcBef>
                <a:spcPct val="20000"/>
              </a:spcBef>
              <a:defRPr sz="1600">
                <a:solidFill>
                  <a:schemeClr val="tx1"/>
                </a:solidFill>
                <a:latin typeface="Arial" pitchFamily="34" charset="0"/>
              </a:defRPr>
            </a:lvl3pPr>
            <a:lvl4pPr marL="1600200" indent="-228600" algn="ctr" eaLnBrk="0" hangingPunct="0">
              <a:spcBef>
                <a:spcPct val="20000"/>
              </a:spcBef>
              <a:defRPr sz="1600">
                <a:solidFill>
                  <a:schemeClr val="tx1"/>
                </a:solidFill>
                <a:latin typeface="Arial" pitchFamily="34" charset="0"/>
              </a:defRPr>
            </a:lvl4pPr>
            <a:lvl5pPr marL="2057400" indent="-228600" algn="ctr" eaLnBrk="0" hangingPunct="0">
              <a:spcBef>
                <a:spcPct val="20000"/>
              </a:spcBef>
              <a:defRPr sz="1600">
                <a:solidFill>
                  <a:schemeClr val="tx1"/>
                </a:solidFill>
                <a:latin typeface="Arial" pitchFamily="34" charset="0"/>
              </a:defRPr>
            </a:lvl5pPr>
            <a:lvl6pPr marL="2514600" indent="-228600" algn="ctr" eaLnBrk="0" fontAlgn="base" hangingPunct="0">
              <a:spcBef>
                <a:spcPct val="20000"/>
              </a:spcBef>
              <a:spcAft>
                <a:spcPct val="0"/>
              </a:spcAft>
              <a:defRPr sz="1600">
                <a:solidFill>
                  <a:schemeClr val="tx1"/>
                </a:solidFill>
                <a:latin typeface="Arial" pitchFamily="34" charset="0"/>
              </a:defRPr>
            </a:lvl6pPr>
            <a:lvl7pPr marL="2971800" indent="-228600" algn="ctr" eaLnBrk="0" fontAlgn="base" hangingPunct="0">
              <a:spcBef>
                <a:spcPct val="20000"/>
              </a:spcBef>
              <a:spcAft>
                <a:spcPct val="0"/>
              </a:spcAft>
              <a:defRPr sz="1600">
                <a:solidFill>
                  <a:schemeClr val="tx1"/>
                </a:solidFill>
                <a:latin typeface="Arial" pitchFamily="34" charset="0"/>
              </a:defRPr>
            </a:lvl7pPr>
            <a:lvl8pPr marL="3429000" indent="-228600" algn="ctr" eaLnBrk="0" fontAlgn="base" hangingPunct="0">
              <a:spcBef>
                <a:spcPct val="20000"/>
              </a:spcBef>
              <a:spcAft>
                <a:spcPct val="0"/>
              </a:spcAft>
              <a:defRPr sz="1600">
                <a:solidFill>
                  <a:schemeClr val="tx1"/>
                </a:solidFill>
                <a:latin typeface="Arial" pitchFamily="34" charset="0"/>
              </a:defRPr>
            </a:lvl8pPr>
            <a:lvl9pPr marL="3886200" indent="-228600" algn="ctr" eaLnBrk="0" fontAlgn="base" hangingPunct="0">
              <a:spcBef>
                <a:spcPct val="20000"/>
              </a:spcBef>
              <a:spcAft>
                <a:spcPct val="0"/>
              </a:spcAft>
              <a:defRPr sz="1600">
                <a:solidFill>
                  <a:schemeClr val="tx1"/>
                </a:solidFill>
                <a:latin typeface="Arial" pitchFamily="34" charset="0"/>
              </a:defRPr>
            </a:lvl9pPr>
          </a:lstStyle>
          <a:p>
            <a:pPr algn="l" eaLnBrk="1" hangingPunct="1">
              <a:spcBef>
                <a:spcPct val="0"/>
              </a:spcBef>
            </a:pPr>
            <a:r>
              <a:rPr lang="de-DE" altLang="de-DE" sz="1600" b="1" dirty="0">
                <a:solidFill>
                  <a:srgbClr val="000000"/>
                </a:solidFill>
              </a:rPr>
              <a:t>Horacio Mateos</a:t>
            </a:r>
            <a:endParaRPr lang="en-US" altLang="de-DE" sz="1600" b="1"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ftr" sz="quarter" idx="10"/>
          </p:nvPr>
        </p:nvSpPr>
        <p:spPr>
          <a:ln/>
        </p:spPr>
        <p:txBody>
          <a:bodyPr/>
          <a:lstStyle>
            <a:lvl1pPr>
              <a:defRPr/>
            </a:lvl1pPr>
          </a:lstStyle>
          <a:p>
            <a:r>
              <a:rPr lang="en-US" altLang="de-DE" dirty="0"/>
              <a:t>Horacio Mateos</a:t>
            </a:r>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8DF71321-24A7-4C86-9B2D-07409676CE90}" type="datetime1">
              <a:rPr lang="de-DE" smtClean="0"/>
              <a:t>18.05.2022</a:t>
            </a:fld>
            <a:endParaRPr lang="de-DE" dirty="0"/>
          </a:p>
        </p:txBody>
      </p:sp>
    </p:spTree>
    <p:extLst>
      <p:ext uri="{BB962C8B-B14F-4D97-AF65-F5344CB8AC3E}">
        <p14:creationId xmlns:p14="http://schemas.microsoft.com/office/powerpoint/2010/main" val="412390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ftr" sz="quarter" idx="10"/>
          </p:nvPr>
        </p:nvSpPr>
        <p:spPr>
          <a:ln/>
        </p:spPr>
        <p:txBody>
          <a:bodyPr/>
          <a:lstStyle>
            <a:lvl1pPr>
              <a:defRPr/>
            </a:lvl1pPr>
          </a:lstStyle>
          <a:p>
            <a:r>
              <a:rPr lang="en-US" altLang="de-DE" dirty="0"/>
              <a:t>Horacio Mateos</a:t>
            </a:r>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FE96C0C9-FF0A-496C-A493-0CBBCA7B95F1}" type="datetime1">
              <a:rPr lang="de-DE" smtClean="0"/>
              <a:t>18.05.2022</a:t>
            </a:fld>
            <a:endParaRPr lang="de-DE" dirty="0"/>
          </a:p>
        </p:txBody>
      </p:sp>
    </p:spTree>
    <p:extLst>
      <p:ext uri="{BB962C8B-B14F-4D97-AF65-F5344CB8AC3E}">
        <p14:creationId xmlns:p14="http://schemas.microsoft.com/office/powerpoint/2010/main" val="148359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Content</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2"/>
          <p:cNvSpPr>
            <a:spLocks noGrp="1" noChangeArrowheads="1"/>
          </p:cNvSpPr>
          <p:nvPr>
            <p:ph type="ftr" sz="quarter" idx="10"/>
          </p:nvPr>
        </p:nvSpPr>
        <p:spPr>
          <a:ln/>
        </p:spPr>
        <p:txBody>
          <a:bodyPr/>
          <a:lstStyle>
            <a:lvl1pPr>
              <a:defRPr/>
            </a:lvl1pPr>
          </a:lstStyle>
          <a:p>
            <a:r>
              <a:rPr lang="en-US" altLang="de-DE" dirty="0"/>
              <a:t>Horacio Mateos</a:t>
            </a:r>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58B048A-BE43-4B2C-86D4-158ABE1766B8}" type="datetime1">
              <a:rPr lang="de-DE" smtClean="0"/>
              <a:t>18.05.2022</a:t>
            </a:fld>
            <a:endParaRPr lang="de-DE" dirty="0"/>
          </a:p>
        </p:txBody>
      </p:sp>
    </p:spTree>
    <p:extLst>
      <p:ext uri="{BB962C8B-B14F-4D97-AF65-F5344CB8AC3E}">
        <p14:creationId xmlns:p14="http://schemas.microsoft.com/office/powerpoint/2010/main" val="269403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2"/>
          <p:cNvSpPr>
            <a:spLocks noGrp="1" noChangeArrowheads="1"/>
          </p:cNvSpPr>
          <p:nvPr>
            <p:ph type="ftr" sz="quarter" idx="10"/>
          </p:nvPr>
        </p:nvSpPr>
        <p:spPr>
          <a:ln/>
        </p:spPr>
        <p:txBody>
          <a:bodyPr/>
          <a:lstStyle>
            <a:lvl1pPr>
              <a:defRPr/>
            </a:lvl1pPr>
          </a:lstStyle>
          <a:p>
            <a:r>
              <a:rPr lang="en-US" altLang="de-DE" dirty="0"/>
              <a:t>Horacio Mateos</a:t>
            </a:r>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FDA7073C-0E08-449C-A19B-5CA9470AE454}" type="datetime1">
              <a:rPr lang="de-DE" smtClean="0"/>
              <a:t>18.05.2022</a:t>
            </a:fld>
            <a:endParaRPr lang="de-DE" dirty="0"/>
          </a:p>
        </p:txBody>
      </p:sp>
    </p:spTree>
    <p:extLst>
      <p:ext uri="{BB962C8B-B14F-4D97-AF65-F5344CB8AC3E}">
        <p14:creationId xmlns:p14="http://schemas.microsoft.com/office/powerpoint/2010/main" val="61552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2"/>
          <p:cNvSpPr>
            <a:spLocks noGrp="1" noChangeArrowheads="1"/>
          </p:cNvSpPr>
          <p:nvPr>
            <p:ph type="ftr" sz="quarter" idx="10"/>
          </p:nvPr>
        </p:nvSpPr>
        <p:spPr>
          <a:ln/>
        </p:spPr>
        <p:txBody>
          <a:bodyPr/>
          <a:lstStyle>
            <a:lvl1pPr>
              <a:defRPr/>
            </a:lvl1pPr>
          </a:lstStyle>
          <a:p>
            <a:r>
              <a:rPr lang="en-US" altLang="de-DE" dirty="0"/>
              <a:t>Horacio Mateos</a:t>
            </a:r>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DA1259D3-E13F-4716-8DCE-AE2F8587B726}" type="datetime1">
              <a:rPr lang="de-DE" smtClean="0"/>
              <a:t>18.05.2022</a:t>
            </a:fld>
            <a:endParaRPr lang="de-DE" dirty="0"/>
          </a:p>
        </p:txBody>
      </p:sp>
    </p:spTree>
    <p:extLst>
      <p:ext uri="{BB962C8B-B14F-4D97-AF65-F5344CB8AC3E}">
        <p14:creationId xmlns:p14="http://schemas.microsoft.com/office/powerpoint/2010/main" val="113032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2"/>
          <p:cNvSpPr>
            <a:spLocks noGrp="1" noChangeArrowheads="1"/>
          </p:cNvSpPr>
          <p:nvPr>
            <p:ph type="ftr" sz="quarter" idx="10"/>
          </p:nvPr>
        </p:nvSpPr>
        <p:spPr>
          <a:ln/>
        </p:spPr>
        <p:txBody>
          <a:bodyPr/>
          <a:lstStyle>
            <a:lvl1pPr>
              <a:defRPr/>
            </a:lvl1pPr>
          </a:lstStyle>
          <a:p>
            <a:r>
              <a:rPr lang="en-US" altLang="de-DE" dirty="0"/>
              <a:t>Horacio Mateos</a:t>
            </a:r>
          </a:p>
        </p:txBody>
      </p:sp>
      <p:sp>
        <p:nvSpPr>
          <p:cNvPr id="8"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54EF5892-6737-42F1-A80B-E53B7AE92043}" type="datetime1">
              <a:rPr lang="de-DE" smtClean="0"/>
              <a:t>18.05.2022</a:t>
            </a:fld>
            <a:endParaRPr lang="de-DE" dirty="0"/>
          </a:p>
        </p:txBody>
      </p:sp>
    </p:spTree>
    <p:extLst>
      <p:ext uri="{BB962C8B-B14F-4D97-AF65-F5344CB8AC3E}">
        <p14:creationId xmlns:p14="http://schemas.microsoft.com/office/powerpoint/2010/main" val="30685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2"/>
          <p:cNvSpPr>
            <a:spLocks noGrp="1" noChangeArrowheads="1"/>
          </p:cNvSpPr>
          <p:nvPr>
            <p:ph type="ftr" sz="quarter" idx="10"/>
          </p:nvPr>
        </p:nvSpPr>
        <p:spPr>
          <a:ln/>
        </p:spPr>
        <p:txBody>
          <a:bodyPr/>
          <a:lstStyle>
            <a:lvl1pPr>
              <a:defRPr/>
            </a:lvl1pPr>
          </a:lstStyle>
          <a:p>
            <a:r>
              <a:rPr lang="en-US" altLang="de-DE" dirty="0"/>
              <a:t>Horacio Mateos</a:t>
            </a:r>
          </a:p>
        </p:txBody>
      </p:sp>
      <p:sp>
        <p:nvSpPr>
          <p:cNvPr id="4"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9CC00441-755C-4787-AFFB-F34894DC5D84}" type="datetime1">
              <a:rPr lang="de-DE" smtClean="0"/>
              <a:t>18.05.2022</a:t>
            </a:fld>
            <a:endParaRPr lang="de-DE" dirty="0"/>
          </a:p>
        </p:txBody>
      </p:sp>
    </p:spTree>
    <p:extLst>
      <p:ext uri="{BB962C8B-B14F-4D97-AF65-F5344CB8AC3E}">
        <p14:creationId xmlns:p14="http://schemas.microsoft.com/office/powerpoint/2010/main" val="108946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r>
              <a:rPr lang="en-US" altLang="de-DE" dirty="0"/>
              <a:t>Horacio Mateos</a:t>
            </a:r>
          </a:p>
        </p:txBody>
      </p:sp>
      <p:sp>
        <p:nvSpPr>
          <p:cNvPr id="3"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0DAD1D6-C209-4937-9344-D453C1DB59A4}" type="datetime1">
              <a:rPr lang="de-DE" smtClean="0"/>
              <a:t>18.05.2022</a:t>
            </a:fld>
            <a:endParaRPr lang="de-DE" dirty="0"/>
          </a:p>
        </p:txBody>
      </p:sp>
    </p:spTree>
    <p:extLst>
      <p:ext uri="{BB962C8B-B14F-4D97-AF65-F5344CB8AC3E}">
        <p14:creationId xmlns:p14="http://schemas.microsoft.com/office/powerpoint/2010/main" val="291893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2"/>
          <p:cNvSpPr>
            <a:spLocks noGrp="1" noChangeArrowheads="1"/>
          </p:cNvSpPr>
          <p:nvPr>
            <p:ph type="ftr" sz="quarter" idx="10"/>
          </p:nvPr>
        </p:nvSpPr>
        <p:spPr>
          <a:ln/>
        </p:spPr>
        <p:txBody>
          <a:bodyPr/>
          <a:lstStyle>
            <a:lvl1pPr>
              <a:defRPr/>
            </a:lvl1pPr>
          </a:lstStyle>
          <a:p>
            <a:r>
              <a:rPr lang="en-US" altLang="de-DE" dirty="0"/>
              <a:t>Horacio Mateos</a:t>
            </a:r>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0E0E16C4-79B5-4CCD-9BE7-D0FC42B32989}" type="datetime1">
              <a:rPr lang="de-DE" smtClean="0"/>
              <a:t>18.05.2022</a:t>
            </a:fld>
            <a:endParaRPr lang="de-DE" dirty="0"/>
          </a:p>
        </p:txBody>
      </p:sp>
    </p:spTree>
    <p:extLst>
      <p:ext uri="{BB962C8B-B14F-4D97-AF65-F5344CB8AC3E}">
        <p14:creationId xmlns:p14="http://schemas.microsoft.com/office/powerpoint/2010/main" val="197793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2"/>
          <p:cNvSpPr>
            <a:spLocks noGrp="1" noChangeArrowheads="1"/>
          </p:cNvSpPr>
          <p:nvPr>
            <p:ph type="ftr" sz="quarter" idx="10"/>
          </p:nvPr>
        </p:nvSpPr>
        <p:spPr>
          <a:ln/>
        </p:spPr>
        <p:txBody>
          <a:bodyPr/>
          <a:lstStyle>
            <a:lvl1pPr>
              <a:defRPr/>
            </a:lvl1pPr>
          </a:lstStyle>
          <a:p>
            <a:r>
              <a:rPr lang="en-US" altLang="de-DE" dirty="0"/>
              <a:t>Horacio Mateos</a:t>
            </a:r>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64795827-6224-4570-B3E0-C448CE9AB11A}" type="datetime1">
              <a:rPr lang="de-DE" smtClean="0"/>
              <a:t>18.05.2022</a:t>
            </a:fld>
            <a:endParaRPr lang="de-DE" dirty="0"/>
          </a:p>
        </p:txBody>
      </p:sp>
    </p:spTree>
    <p:extLst>
      <p:ext uri="{BB962C8B-B14F-4D97-AF65-F5344CB8AC3E}">
        <p14:creationId xmlns:p14="http://schemas.microsoft.com/office/powerpoint/2010/main" val="336967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0525" y="333375"/>
            <a:ext cx="691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de-DE"/>
              <a:t>Click to add title</a:t>
            </a:r>
          </a:p>
        </p:txBody>
      </p:sp>
      <p:sp>
        <p:nvSpPr>
          <p:cNvPr id="1028" name="Rectangle 3"/>
          <p:cNvSpPr>
            <a:spLocks noGrp="1" noChangeArrowheads="1"/>
          </p:cNvSpPr>
          <p:nvPr>
            <p:ph type="body" idx="1"/>
          </p:nvPr>
        </p:nvSpPr>
        <p:spPr bwMode="auto">
          <a:xfrm>
            <a:off x="392113" y="1198563"/>
            <a:ext cx="83566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add text</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a:spcBef>
                <a:spcPct val="50000"/>
              </a:spcBef>
              <a:defRPr/>
            </a:pPr>
            <a:fld id="{A2177219-4D79-4D82-A800-567BDD8316C6}" type="slidenum">
              <a:rPr lang="de-DE" sz="900" b="1">
                <a:latin typeface="Arial" charset="0"/>
              </a:rPr>
              <a:pPr>
                <a:spcBef>
                  <a:spcPct val="50000"/>
                </a:spcBef>
                <a:defRPr/>
              </a:pPr>
              <a:t>‹#›</a:t>
            </a:fld>
            <a:endParaRPr lang="de-DE" sz="900" b="1">
              <a:latin typeface="Arial" charset="0"/>
            </a:endParaRPr>
          </a:p>
        </p:txBody>
      </p:sp>
      <p:sp>
        <p:nvSpPr>
          <p:cNvPr id="1036" name="Rectangle 12"/>
          <p:cNvSpPr>
            <a:spLocks noGrp="1" noChangeArrowheads="1"/>
          </p:cNvSpPr>
          <p:nvPr>
            <p:ph type="ftr" sz="quarter" idx="3"/>
          </p:nvPr>
        </p:nvSpPr>
        <p:spPr bwMode="auto">
          <a:xfrm>
            <a:off x="1701800" y="6445250"/>
            <a:ext cx="42481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lvl1pPr>
          </a:lstStyle>
          <a:p>
            <a:r>
              <a:rPr lang="en-US" altLang="de-DE" dirty="0"/>
              <a:t>Horacio Mateos</a:t>
            </a:r>
          </a:p>
        </p:txBody>
      </p:sp>
      <p:pic>
        <p:nvPicPr>
          <p:cNvPr id="1037" name="Picture 9" descr="KITlogo_4c_frutig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7625" y="341313"/>
            <a:ext cx="10842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22C9B90C-F1F4-41D2-8EEE-A2460906CE98}" type="datetime1">
              <a:rPr lang="de-DE" smtClean="0"/>
              <a:t>18.05.2022</a:t>
            </a:fld>
            <a:endParaRPr lang="de-DE" dirty="0"/>
          </a:p>
        </p:txBody>
      </p:sp>
      <p:pic>
        <p:nvPicPr>
          <p:cNvPr id="11" name="Grafik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28000" y="6453000"/>
            <a:ext cx="936000" cy="3612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6"/>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7"/>
        </a:buBlip>
        <a:defRPr>
          <a:solidFill>
            <a:schemeClr val="tx1"/>
          </a:solidFill>
          <a:latin typeface="+mn-lt"/>
        </a:defRPr>
      </a:lvl2pPr>
      <a:lvl3pPr marL="1209675" indent="-276225" algn="l" rtl="0" eaLnBrk="1" fontAlgn="base" hangingPunct="1">
        <a:spcBef>
          <a:spcPct val="20000"/>
        </a:spcBef>
        <a:spcAft>
          <a:spcPct val="0"/>
        </a:spcAft>
        <a:buBlip>
          <a:blip r:embed="rId18"/>
        </a:buBlip>
        <a:defRPr sz="1600">
          <a:solidFill>
            <a:schemeClr val="tx1"/>
          </a:solidFill>
          <a:latin typeface="+mn-lt"/>
        </a:defRPr>
      </a:lvl3pPr>
      <a:lvl4pPr marL="1657350" indent="-276225" algn="l" rtl="0" eaLnBrk="1" fontAlgn="base" hangingPunct="1">
        <a:spcBef>
          <a:spcPct val="20000"/>
        </a:spcBef>
        <a:spcAft>
          <a:spcPct val="0"/>
        </a:spcAft>
        <a:buBlip>
          <a:blip r:embed="rId18"/>
        </a:buBlip>
        <a:defRPr sz="1600">
          <a:solidFill>
            <a:schemeClr val="tx1"/>
          </a:solidFill>
          <a:latin typeface="+mn-lt"/>
        </a:defRPr>
      </a:lvl4pPr>
      <a:lvl5pPr marL="2095500" indent="-276225" algn="l" rtl="0" eaLnBrk="1" fontAlgn="base" hangingPunct="1">
        <a:spcBef>
          <a:spcPct val="20000"/>
        </a:spcBef>
        <a:spcAft>
          <a:spcPct val="0"/>
        </a:spcAft>
        <a:buBlip>
          <a:blip r:embed="rId18"/>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9"/>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9"/>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9"/>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9"/>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3.svg"/><Relationship Id="rId7" Type="http://schemas.openxmlformats.org/officeDocument/2006/relationships/image" Target="../media/image7.png"/><Relationship Id="rId12"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7.sv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C5BB-5392-0EA1-4A2F-A9CF87DB7FDB}"/>
              </a:ext>
            </a:extLst>
          </p:cNvPr>
          <p:cNvSpPr>
            <a:spLocks noGrp="1"/>
          </p:cNvSpPr>
          <p:nvPr>
            <p:ph type="title"/>
          </p:nvPr>
        </p:nvSpPr>
        <p:spPr>
          <a:xfrm>
            <a:off x="252000" y="346650"/>
            <a:ext cx="7199999" cy="418350"/>
          </a:xfrm>
        </p:spPr>
        <p:txBody>
          <a:bodyPr/>
          <a:lstStyle/>
          <a:p>
            <a:pPr algn="ctr"/>
            <a:r>
              <a:rPr lang="en-US" sz="2800" dirty="0">
                <a:latin typeface="CMU Serif" panose="02000603000000000000" pitchFamily="2" charset="0"/>
                <a:ea typeface="CMU Serif" panose="02000603000000000000" pitchFamily="2" charset="0"/>
                <a:cs typeface="CMU Serif" panose="02000603000000000000" pitchFamily="2" charset="0"/>
              </a:rPr>
              <a:t>High dynamic range radiation detector</a:t>
            </a:r>
            <a:br>
              <a:rPr lang="en-US" sz="2800" dirty="0">
                <a:latin typeface="CMU Serif" panose="02000603000000000000" pitchFamily="2" charset="0"/>
                <a:ea typeface="CMU Serif" panose="02000603000000000000" pitchFamily="2" charset="0"/>
                <a:cs typeface="CMU Serif" panose="02000603000000000000" pitchFamily="2" charset="0"/>
              </a:rPr>
            </a:br>
            <a:r>
              <a:rPr lang="en-US" sz="1400" dirty="0">
                <a:latin typeface="CMU Serif" panose="02000603000000000000" pitchFamily="2" charset="0"/>
                <a:ea typeface="CMU Serif" panose="02000603000000000000" pitchFamily="2" charset="0"/>
                <a:cs typeface="CMU Serif" panose="02000603000000000000" pitchFamily="2" charset="0"/>
              </a:rPr>
              <a:t>H. Mateos, I. </a:t>
            </a:r>
            <a:r>
              <a:rPr lang="en-US" sz="1400" dirty="0" err="1">
                <a:latin typeface="CMU Serif" panose="02000603000000000000" pitchFamily="2" charset="0"/>
                <a:ea typeface="CMU Serif" panose="02000603000000000000" pitchFamily="2" charset="0"/>
                <a:cs typeface="CMU Serif" panose="02000603000000000000" pitchFamily="2" charset="0"/>
              </a:rPr>
              <a:t>Perić</a:t>
            </a:r>
            <a:r>
              <a:rPr lang="en-US" sz="1400" dirty="0">
                <a:latin typeface="CMU Serif" panose="02000603000000000000" pitchFamily="2" charset="0"/>
                <a:ea typeface="CMU Serif" panose="02000603000000000000" pitchFamily="2" charset="0"/>
                <a:cs typeface="CMU Serif" panose="02000603000000000000" pitchFamily="2" charset="0"/>
              </a:rPr>
              <a:t>, F. Ehrler, R. </a:t>
            </a:r>
            <a:r>
              <a:rPr lang="en-US" sz="1400" dirty="0" err="1">
                <a:latin typeface="CMU Serif" panose="02000603000000000000" pitchFamily="2" charset="0"/>
                <a:ea typeface="CMU Serif" panose="02000603000000000000" pitchFamily="2" charset="0"/>
                <a:cs typeface="CMU Serif" panose="02000603000000000000" pitchFamily="2" charset="0"/>
              </a:rPr>
              <a:t>Schimassek</a:t>
            </a:r>
            <a:endParaRPr lang="en-DE" sz="1400" dirty="0">
              <a:latin typeface="CMU Serif" panose="02000603000000000000" pitchFamily="2" charset="0"/>
              <a:ea typeface="CMU Serif" panose="02000603000000000000" pitchFamily="2" charset="0"/>
              <a:cs typeface="CMU Serif" panose="02000603000000000000" pitchFamily="2" charset="0"/>
            </a:endParaRPr>
          </a:p>
        </p:txBody>
      </p:sp>
      <p:sp>
        <p:nvSpPr>
          <p:cNvPr id="3" name="Content Placeholder 2">
            <a:extLst>
              <a:ext uri="{FF2B5EF4-FFF2-40B4-BE49-F238E27FC236}">
                <a16:creationId xmlns:a16="http://schemas.microsoft.com/office/drawing/2014/main" id="{8753B6AB-CCB8-5B33-47B9-69144907A139}"/>
              </a:ext>
            </a:extLst>
          </p:cNvPr>
          <p:cNvSpPr>
            <a:spLocks noGrp="1"/>
          </p:cNvSpPr>
          <p:nvPr>
            <p:ph idx="1"/>
          </p:nvPr>
        </p:nvSpPr>
        <p:spPr>
          <a:xfrm>
            <a:off x="180000" y="909000"/>
            <a:ext cx="5364859" cy="2232000"/>
          </a:xfrm>
        </p:spPr>
        <p:txBody>
          <a:bodyPr/>
          <a:lstStyle/>
          <a:p>
            <a:pPr marL="0" indent="0" algn="just">
              <a:buNone/>
            </a:pPr>
            <a:r>
              <a:rPr lang="en-US" sz="1400" dirty="0">
                <a:latin typeface="CMU Serif" panose="02000603000000000000" pitchFamily="2" charset="0"/>
                <a:ea typeface="CMU Serif" panose="02000603000000000000" pitchFamily="2" charset="0"/>
                <a:cs typeface="CMU Serif" panose="02000603000000000000" pitchFamily="2" charset="0"/>
              </a:rPr>
              <a:t>The chip was designed to be used in cancer treatment facilities, for Quality Assurance as well as for monitoring of the beam during irradiation. </a:t>
            </a:r>
          </a:p>
          <a:p>
            <a:pPr marL="0" indent="0" algn="just">
              <a:buNone/>
            </a:pPr>
            <a:r>
              <a:rPr lang="en-US" sz="1400" dirty="0">
                <a:latin typeface="CMU Serif" panose="02000603000000000000" pitchFamily="2" charset="0"/>
                <a:ea typeface="CMU Serif" panose="02000603000000000000" pitchFamily="2" charset="0"/>
                <a:cs typeface="CMU Serif" panose="02000603000000000000" pitchFamily="2" charset="0"/>
              </a:rPr>
              <a:t>The sensor integrates the charge generated by radiation. By counting how many times a known amount of charge is subtracted out of the integrator and the time difference between the first and last pump, the charge generated by the particle is calculated, and thus the energy of it.</a:t>
            </a:r>
          </a:p>
          <a:p>
            <a:pPr marL="0" indent="0" algn="just">
              <a:buNone/>
            </a:pPr>
            <a:r>
              <a:rPr lang="en-US" sz="1400" dirty="0">
                <a:latin typeface="CMU Serif" panose="02000603000000000000" pitchFamily="2" charset="0"/>
                <a:ea typeface="CMU Serif" panose="02000603000000000000" pitchFamily="2" charset="0"/>
                <a:cs typeface="CMU Serif" panose="02000603000000000000" pitchFamily="2" charset="0"/>
              </a:rPr>
              <a:t>A matrix of 24x24 pixels, with a pixel size of 200x200 </a:t>
            </a:r>
            <a:r>
              <a:rPr lang="en-US" sz="1400" dirty="0" err="1">
                <a:latin typeface="CMU Serif" panose="02000603000000000000" pitchFamily="2" charset="0"/>
                <a:ea typeface="CMU Serif" panose="02000603000000000000" pitchFamily="2" charset="0"/>
                <a:cs typeface="CMU Serif" panose="02000603000000000000" pitchFamily="2" charset="0"/>
              </a:rPr>
              <a:t>μm</a:t>
            </a:r>
            <a:r>
              <a:rPr lang="en-US" sz="1400" dirty="0">
                <a:latin typeface="CMU Serif" panose="02000603000000000000" pitchFamily="2" charset="0"/>
                <a:ea typeface="CMU Serif" panose="02000603000000000000" pitchFamily="2" charset="0"/>
                <a:cs typeface="CMU Serif" panose="02000603000000000000" pitchFamily="2" charset="0"/>
              </a:rPr>
              <a:t> was built with an 80% of fill factor.</a:t>
            </a:r>
          </a:p>
        </p:txBody>
      </p:sp>
      <p:sp>
        <p:nvSpPr>
          <p:cNvPr id="4" name="Footer Placeholder 3">
            <a:extLst>
              <a:ext uri="{FF2B5EF4-FFF2-40B4-BE49-F238E27FC236}">
                <a16:creationId xmlns:a16="http://schemas.microsoft.com/office/drawing/2014/main" id="{387E5ED4-8B7E-9396-E3E3-7532FF5F971F}"/>
              </a:ext>
            </a:extLst>
          </p:cNvPr>
          <p:cNvSpPr>
            <a:spLocks noGrp="1"/>
          </p:cNvSpPr>
          <p:nvPr>
            <p:ph type="ftr" sz="quarter" idx="10"/>
          </p:nvPr>
        </p:nvSpPr>
        <p:spPr/>
        <p:txBody>
          <a:bodyPr/>
          <a:lstStyle/>
          <a:p>
            <a:r>
              <a:rPr lang="en-US" altLang="de-DE"/>
              <a:t>Horacio Mateos</a:t>
            </a:r>
            <a:endParaRPr lang="en-US" altLang="de-DE" dirty="0"/>
          </a:p>
        </p:txBody>
      </p:sp>
      <p:sp>
        <p:nvSpPr>
          <p:cNvPr id="5" name="Date Placeholder 4">
            <a:extLst>
              <a:ext uri="{FF2B5EF4-FFF2-40B4-BE49-F238E27FC236}">
                <a16:creationId xmlns:a16="http://schemas.microsoft.com/office/drawing/2014/main" id="{BEAA377C-077F-39DA-4DFA-9FEE72EE214A}"/>
              </a:ext>
            </a:extLst>
          </p:cNvPr>
          <p:cNvSpPr>
            <a:spLocks noGrp="1"/>
          </p:cNvSpPr>
          <p:nvPr>
            <p:ph type="dt" sz="half" idx="2"/>
          </p:nvPr>
        </p:nvSpPr>
        <p:spPr/>
        <p:txBody>
          <a:bodyPr/>
          <a:lstStyle/>
          <a:p>
            <a:fld id="{758B048A-BE43-4B2C-86D4-158ABE1766B8}" type="datetime1">
              <a:rPr lang="de-DE" smtClean="0"/>
              <a:t>18.05.2022</a:t>
            </a:fld>
            <a:endParaRPr lang="de-DE" dirty="0"/>
          </a:p>
        </p:txBody>
      </p:sp>
      <p:pic>
        <p:nvPicPr>
          <p:cNvPr id="7" name="Graphic 6">
            <a:extLst>
              <a:ext uri="{FF2B5EF4-FFF2-40B4-BE49-F238E27FC236}">
                <a16:creationId xmlns:a16="http://schemas.microsoft.com/office/drawing/2014/main" id="{D2F2CE53-C3B5-3635-519F-60C8DB2608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58272" y="2781000"/>
            <a:ext cx="3841799" cy="1349974"/>
          </a:xfrm>
          <a:prstGeom prst="rect">
            <a:avLst/>
          </a:prstGeom>
        </p:spPr>
      </p:pic>
      <p:sp>
        <p:nvSpPr>
          <p:cNvPr id="13" name="Content Placeholder 2">
            <a:extLst>
              <a:ext uri="{FF2B5EF4-FFF2-40B4-BE49-F238E27FC236}">
                <a16:creationId xmlns:a16="http://schemas.microsoft.com/office/drawing/2014/main" id="{1258F959-F392-9666-66C2-B7CBCF8F8E19}"/>
              </a:ext>
            </a:extLst>
          </p:cNvPr>
          <p:cNvSpPr txBox="1">
            <a:spLocks/>
          </p:cNvSpPr>
          <p:nvPr/>
        </p:nvSpPr>
        <p:spPr bwMode="auto">
          <a:xfrm>
            <a:off x="4428000" y="4581000"/>
            <a:ext cx="4191616" cy="153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4"/>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5"/>
              </a:buBlip>
              <a:defRPr>
                <a:solidFill>
                  <a:schemeClr val="tx1"/>
                </a:solidFill>
                <a:latin typeface="+mn-lt"/>
              </a:defRPr>
            </a:lvl2pPr>
            <a:lvl3pPr marL="1209675" indent="-276225" algn="l" rtl="0" eaLnBrk="1" fontAlgn="base" hangingPunct="1">
              <a:spcBef>
                <a:spcPct val="20000"/>
              </a:spcBef>
              <a:spcAft>
                <a:spcPct val="0"/>
              </a:spcAft>
              <a:buBlip>
                <a:blip r:embed="rId6"/>
              </a:buBlip>
              <a:defRPr sz="1600">
                <a:solidFill>
                  <a:schemeClr val="tx1"/>
                </a:solidFill>
                <a:latin typeface="+mn-lt"/>
              </a:defRPr>
            </a:lvl3pPr>
            <a:lvl4pPr marL="1657350" indent="-276225" algn="l" rtl="0" eaLnBrk="1" fontAlgn="base" hangingPunct="1">
              <a:spcBef>
                <a:spcPct val="20000"/>
              </a:spcBef>
              <a:spcAft>
                <a:spcPct val="0"/>
              </a:spcAft>
              <a:buBlip>
                <a:blip r:embed="rId6"/>
              </a:buBlip>
              <a:defRPr sz="1600">
                <a:solidFill>
                  <a:schemeClr val="tx1"/>
                </a:solidFill>
                <a:latin typeface="+mn-lt"/>
              </a:defRPr>
            </a:lvl4pPr>
            <a:lvl5pPr marL="2095500" indent="-276225" algn="l" rtl="0" eaLnBrk="1" fontAlgn="base" hangingPunct="1">
              <a:spcBef>
                <a:spcPct val="20000"/>
              </a:spcBef>
              <a:spcAft>
                <a:spcPct val="0"/>
              </a:spcAft>
              <a:buBlip>
                <a:blip r:embed="rId6"/>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marL="0" indent="0">
              <a:buNone/>
            </a:pPr>
            <a:r>
              <a:rPr lang="en-US" sz="1400" kern="0" dirty="0">
                <a:latin typeface="CMU Serif" panose="02000603000000000000" pitchFamily="2" charset="0"/>
                <a:ea typeface="CMU Serif" panose="02000603000000000000" pitchFamily="2" charset="0"/>
                <a:cs typeface="CMU Serif" panose="02000603000000000000" pitchFamily="2" charset="0"/>
              </a:rPr>
              <a:t>Future improvements:</a:t>
            </a:r>
          </a:p>
          <a:p>
            <a:r>
              <a:rPr lang="en-US" sz="1400" kern="0" dirty="0">
                <a:latin typeface="CMU Serif" panose="02000603000000000000" pitchFamily="2" charset="0"/>
                <a:ea typeface="CMU Serif" panose="02000603000000000000" pitchFamily="2" charset="0"/>
                <a:cs typeface="CMU Serif" panose="02000603000000000000" pitchFamily="2" charset="0"/>
              </a:rPr>
              <a:t>Different discharge capacitor sizes.</a:t>
            </a:r>
          </a:p>
          <a:p>
            <a:r>
              <a:rPr lang="en-US" sz="1400" kern="0" dirty="0">
                <a:latin typeface="CMU Serif" panose="02000603000000000000" pitchFamily="2" charset="0"/>
                <a:ea typeface="CMU Serif" panose="02000603000000000000" pitchFamily="2" charset="0"/>
                <a:cs typeface="CMU Serif" panose="02000603000000000000" pitchFamily="2" charset="0"/>
              </a:rPr>
              <a:t>Different capacitor voltage.</a:t>
            </a:r>
          </a:p>
          <a:p>
            <a:r>
              <a:rPr lang="en-US" sz="1400" kern="0" dirty="0">
                <a:latin typeface="CMU Serif" panose="02000603000000000000" pitchFamily="2" charset="0"/>
                <a:ea typeface="CMU Serif" panose="02000603000000000000" pitchFamily="2" charset="0"/>
                <a:cs typeface="CMU Serif" panose="02000603000000000000" pitchFamily="2" charset="0"/>
              </a:rPr>
              <a:t>Bigger counters.</a:t>
            </a:r>
          </a:p>
          <a:p>
            <a:r>
              <a:rPr lang="en-US" sz="1400" kern="0" dirty="0">
                <a:latin typeface="CMU Serif" panose="02000603000000000000" pitchFamily="2" charset="0"/>
                <a:ea typeface="CMU Serif" panose="02000603000000000000" pitchFamily="2" charset="0"/>
                <a:cs typeface="CMU Serif" panose="02000603000000000000" pitchFamily="2" charset="0"/>
              </a:rPr>
              <a:t>Bigger matrix size.</a:t>
            </a:r>
          </a:p>
          <a:p>
            <a:r>
              <a:rPr lang="en-US" sz="1400" kern="0" dirty="0">
                <a:latin typeface="CMU Serif" panose="02000603000000000000" pitchFamily="2" charset="0"/>
                <a:ea typeface="CMU Serif" panose="02000603000000000000" pitchFamily="2" charset="0"/>
                <a:cs typeface="CMU Serif" panose="02000603000000000000" pitchFamily="2" charset="0"/>
              </a:rPr>
              <a:t>Read while measuring.</a:t>
            </a:r>
          </a:p>
          <a:p>
            <a:r>
              <a:rPr lang="en-US" sz="1400" kern="0" dirty="0">
                <a:latin typeface="CMU Serif" panose="02000603000000000000" pitchFamily="2" charset="0"/>
                <a:ea typeface="CMU Serif" panose="02000603000000000000" pitchFamily="2" charset="0"/>
                <a:cs typeface="CMU Serif" panose="02000603000000000000" pitchFamily="2" charset="0"/>
              </a:rPr>
              <a:t>Other technology to achieve higher fill factor</a:t>
            </a:r>
            <a:endParaRPr lang="en-DE" sz="1400" kern="0" dirty="0">
              <a:latin typeface="CMU Serif" panose="02000603000000000000" pitchFamily="2" charset="0"/>
              <a:ea typeface="CMU Serif" panose="02000603000000000000" pitchFamily="2" charset="0"/>
              <a:cs typeface="CMU Serif" panose="02000603000000000000" pitchFamily="2" charset="0"/>
            </a:endParaRPr>
          </a:p>
        </p:txBody>
      </p:sp>
      <p:sp>
        <p:nvSpPr>
          <p:cNvPr id="14" name="Content Placeholder 2">
            <a:extLst>
              <a:ext uri="{FF2B5EF4-FFF2-40B4-BE49-F238E27FC236}">
                <a16:creationId xmlns:a16="http://schemas.microsoft.com/office/drawing/2014/main" id="{19DF7795-8DD6-9E10-66BA-84A861CA257C}"/>
              </a:ext>
            </a:extLst>
          </p:cNvPr>
          <p:cNvSpPr txBox="1">
            <a:spLocks/>
          </p:cNvSpPr>
          <p:nvPr/>
        </p:nvSpPr>
        <p:spPr bwMode="auto">
          <a:xfrm>
            <a:off x="156381" y="3213000"/>
            <a:ext cx="5035487" cy="15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4"/>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5"/>
              </a:buBlip>
              <a:defRPr>
                <a:solidFill>
                  <a:schemeClr val="tx1"/>
                </a:solidFill>
                <a:latin typeface="+mn-lt"/>
              </a:defRPr>
            </a:lvl2pPr>
            <a:lvl3pPr marL="1209675" indent="-276225" algn="l" rtl="0" eaLnBrk="1" fontAlgn="base" hangingPunct="1">
              <a:spcBef>
                <a:spcPct val="20000"/>
              </a:spcBef>
              <a:spcAft>
                <a:spcPct val="0"/>
              </a:spcAft>
              <a:buBlip>
                <a:blip r:embed="rId6"/>
              </a:buBlip>
              <a:defRPr sz="1600">
                <a:solidFill>
                  <a:schemeClr val="tx1"/>
                </a:solidFill>
                <a:latin typeface="+mn-lt"/>
              </a:defRPr>
            </a:lvl3pPr>
            <a:lvl4pPr marL="1657350" indent="-276225" algn="l" rtl="0" eaLnBrk="1" fontAlgn="base" hangingPunct="1">
              <a:spcBef>
                <a:spcPct val="20000"/>
              </a:spcBef>
              <a:spcAft>
                <a:spcPct val="0"/>
              </a:spcAft>
              <a:buBlip>
                <a:blip r:embed="rId6"/>
              </a:buBlip>
              <a:defRPr sz="1600">
                <a:solidFill>
                  <a:schemeClr val="tx1"/>
                </a:solidFill>
                <a:latin typeface="+mn-lt"/>
              </a:defRPr>
            </a:lvl4pPr>
            <a:lvl5pPr marL="2095500" indent="-276225" algn="l" rtl="0" eaLnBrk="1" fontAlgn="base" hangingPunct="1">
              <a:spcBef>
                <a:spcPct val="20000"/>
              </a:spcBef>
              <a:spcAft>
                <a:spcPct val="0"/>
              </a:spcAft>
              <a:buBlip>
                <a:blip r:embed="rId6"/>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r>
              <a:rPr lang="en-US" sz="1400" kern="0" dirty="0">
                <a:latin typeface="CMU Serif" panose="02000603000000000000" pitchFamily="2" charset="0"/>
                <a:ea typeface="CMU Serif" panose="02000603000000000000" pitchFamily="2" charset="0"/>
                <a:cs typeface="CMU Serif" panose="02000603000000000000" pitchFamily="2" charset="0"/>
              </a:rPr>
              <a:t>The sensor presents a linear response along the whole dynamic range.</a:t>
            </a:r>
          </a:p>
          <a:p>
            <a:r>
              <a:rPr lang="en-US" sz="1400" kern="0" dirty="0">
                <a:latin typeface="CMU Serif" panose="02000603000000000000" pitchFamily="2" charset="0"/>
                <a:ea typeface="CMU Serif" panose="02000603000000000000" pitchFamily="2" charset="0"/>
                <a:cs typeface="CMU Serif" panose="02000603000000000000" pitchFamily="2" charset="0"/>
              </a:rPr>
              <a:t>It shows a noise floor of 0.8 </a:t>
            </a:r>
            <a:r>
              <a:rPr lang="en-US" sz="1400" kern="0" dirty="0" err="1">
                <a:latin typeface="CMU Serif" panose="02000603000000000000" pitchFamily="2" charset="0"/>
                <a:ea typeface="CMU Serif" panose="02000603000000000000" pitchFamily="2" charset="0"/>
                <a:cs typeface="CMU Serif" panose="02000603000000000000" pitchFamily="2" charset="0"/>
              </a:rPr>
              <a:t>fC</a:t>
            </a:r>
            <a:r>
              <a:rPr lang="en-US" sz="1400" kern="0" dirty="0">
                <a:latin typeface="CMU Serif" panose="02000603000000000000" pitchFamily="2" charset="0"/>
                <a:ea typeface="CMU Serif" panose="02000603000000000000" pitchFamily="2" charset="0"/>
                <a:cs typeface="CMU Serif" panose="02000603000000000000" pitchFamily="2" charset="0"/>
              </a:rPr>
              <a:t>, equivalent to 5000e-, which decrease to 0.1 </a:t>
            </a:r>
            <a:r>
              <a:rPr lang="en-US" sz="1400" kern="0" dirty="0" err="1">
                <a:latin typeface="CMU Serif" panose="02000603000000000000" pitchFamily="2" charset="0"/>
                <a:ea typeface="CMU Serif" panose="02000603000000000000" pitchFamily="2" charset="0"/>
                <a:cs typeface="CMU Serif" panose="02000603000000000000" pitchFamily="2" charset="0"/>
              </a:rPr>
              <a:t>fC</a:t>
            </a:r>
            <a:r>
              <a:rPr lang="en-US" sz="1400" kern="0" dirty="0">
                <a:latin typeface="CMU Serif" panose="02000603000000000000" pitchFamily="2" charset="0"/>
                <a:ea typeface="CMU Serif" panose="02000603000000000000" pitchFamily="2" charset="0"/>
                <a:cs typeface="CMU Serif" panose="02000603000000000000" pitchFamily="2" charset="0"/>
              </a:rPr>
              <a:t> or 620e- at higher intensities.</a:t>
            </a:r>
          </a:p>
          <a:p>
            <a:r>
              <a:rPr lang="en-US" sz="1400" kern="0" dirty="0">
                <a:latin typeface="CMU Serif" panose="02000603000000000000" pitchFamily="2" charset="0"/>
                <a:ea typeface="CMU Serif" panose="02000603000000000000" pitchFamily="2" charset="0"/>
                <a:cs typeface="CMU Serif" panose="02000603000000000000" pitchFamily="2" charset="0"/>
              </a:rPr>
              <a:t>Because the system is based on a discharge pump counter, the integrator will not be saturated, which makes possible to measure particles of high energy.</a:t>
            </a:r>
          </a:p>
          <a:p>
            <a:pPr marL="0" indent="0">
              <a:buNone/>
            </a:pPr>
            <a:endParaRPr lang="en-US" sz="1400" kern="0" dirty="0">
              <a:latin typeface="CMU Serif" panose="02000603000000000000" pitchFamily="2" charset="0"/>
              <a:ea typeface="CMU Serif" panose="02000603000000000000" pitchFamily="2" charset="0"/>
              <a:cs typeface="CMU Serif" panose="02000603000000000000" pitchFamily="2" charset="0"/>
            </a:endParaRPr>
          </a:p>
        </p:txBody>
      </p:sp>
      <p:pic>
        <p:nvPicPr>
          <p:cNvPr id="16" name="Graphic 15">
            <a:extLst>
              <a:ext uri="{FF2B5EF4-FFF2-40B4-BE49-F238E27FC236}">
                <a16:creationId xmlns:a16="http://schemas.microsoft.com/office/drawing/2014/main" id="{053DCFDE-6AB3-7C8C-4B2D-A048AB7755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5851" y="4725000"/>
            <a:ext cx="939874" cy="939874"/>
          </a:xfrm>
          <a:prstGeom prst="rect">
            <a:avLst/>
          </a:prstGeom>
        </p:spPr>
      </p:pic>
      <p:pic>
        <p:nvPicPr>
          <p:cNvPr id="10" name="Graphic 9">
            <a:extLst>
              <a:ext uri="{FF2B5EF4-FFF2-40B4-BE49-F238E27FC236}">
                <a16:creationId xmlns:a16="http://schemas.microsoft.com/office/drawing/2014/main" id="{378DAB5F-0169-4838-8BD1-CFB4DC7C77BD}"/>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r="9055" b="14438"/>
          <a:stretch/>
        </p:blipFill>
        <p:spPr>
          <a:xfrm>
            <a:off x="5568973" y="1033757"/>
            <a:ext cx="3477370" cy="1593616"/>
          </a:xfrm>
          <a:prstGeom prst="rect">
            <a:avLst/>
          </a:prstGeom>
        </p:spPr>
      </p:pic>
      <p:pic>
        <p:nvPicPr>
          <p:cNvPr id="9" name="Graphic 8">
            <a:extLst>
              <a:ext uri="{FF2B5EF4-FFF2-40B4-BE49-F238E27FC236}">
                <a16:creationId xmlns:a16="http://schemas.microsoft.com/office/drawing/2014/main" id="{AF7772C0-4061-8B64-E163-455AD1A71F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8000" y="4762586"/>
            <a:ext cx="3168000" cy="1546414"/>
          </a:xfrm>
          <a:prstGeom prst="rect">
            <a:avLst/>
          </a:prstGeom>
        </p:spPr>
      </p:pic>
    </p:spTree>
    <p:extLst>
      <p:ext uri="{BB962C8B-B14F-4D97-AF65-F5344CB8AC3E}">
        <p14:creationId xmlns:p14="http://schemas.microsoft.com/office/powerpoint/2010/main" val="3663042991"/>
      </p:ext>
    </p:extLst>
  </p:cSld>
  <p:clrMapOvr>
    <a:masterClrMapping/>
  </p:clrMapOvr>
</p:sld>
</file>

<file path=ppt/theme/theme1.xml><?xml version="1.0" encoding="utf-8"?>
<a:theme xmlns:a="http://schemas.openxmlformats.org/drawingml/2006/main" name="KIT-PPT_Master_en_2016">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KIT-PPT_Master_en_2016</Template>
  <TotalTime>0</TotalTime>
  <Words>219</Words>
  <Application>Microsoft Office PowerPoint</Application>
  <PresentationFormat>On-screen Show (4:3)</PresentationFormat>
  <Paragraphs>16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CMU Serif</vt:lpstr>
      <vt:lpstr>KIT-PPT_Master_en_2016</vt:lpstr>
      <vt:lpstr>High dynamic range radiation detector H. Mateos, I. Perić, F. Ehrler, R. Schimassek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ADL</dc:creator>
  <cp:lastModifiedBy>Horacio Mateos</cp:lastModifiedBy>
  <cp:revision>86</cp:revision>
  <dcterms:created xsi:type="dcterms:W3CDTF">2016-10-31T07:55:30Z</dcterms:created>
  <dcterms:modified xsi:type="dcterms:W3CDTF">2022-05-18T07:03:26Z</dcterms:modified>
</cp:coreProperties>
</file>