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76" r:id="rId3"/>
    <p:sldId id="262" r:id="rId4"/>
    <p:sldId id="307" r:id="rId5"/>
    <p:sldId id="306" r:id="rId6"/>
    <p:sldId id="300" r:id="rId7"/>
    <p:sldId id="299" r:id="rId8"/>
    <p:sldId id="301" r:id="rId9"/>
    <p:sldId id="281" r:id="rId10"/>
    <p:sldId id="302" r:id="rId11"/>
    <p:sldId id="282" r:id="rId12"/>
    <p:sldId id="303" r:id="rId13"/>
    <p:sldId id="283" r:id="rId14"/>
    <p:sldId id="284" r:id="rId15"/>
    <p:sldId id="285" r:id="rId16"/>
    <p:sldId id="286" r:id="rId17"/>
    <p:sldId id="287" r:id="rId18"/>
    <p:sldId id="304" r:id="rId19"/>
    <p:sldId id="305" r:id="rId20"/>
    <p:sldId id="288" r:id="rId21"/>
    <p:sldId id="289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D756E-7B08-5F49-9BC0-D09E96A4F9B4}" v="1864" dt="2022-05-09T04:06:58.605"/>
    <p1510:client id="{844B70CA-A206-8E4A-8B0C-06320B3308B6}" v="36" dt="2022-05-05T16:18:3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1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75A0E-030E-EC4E-AFA6-8CAF22FA5A50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BBA8-2EF2-604E-9A70-298092930BE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4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7C8A7-C983-F643-B757-E5798899153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10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11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61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12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13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73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14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15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4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16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8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17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5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18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9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19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1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2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88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20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46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21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9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3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4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5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8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6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0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7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6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8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3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1BB4E-CA3E-6E49-8985-160F772B4CB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>
              <a:latin typeface="Arial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23908461-3F11-2044-B8BE-F10245691D73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9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2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9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7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27840" y="6355388"/>
            <a:ext cx="2056320" cy="362918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11/24/17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>
          <a:xfrm>
            <a:off x="6456960" y="6355388"/>
            <a:ext cx="2056320" cy="362918"/>
          </a:xfrm>
        </p:spPr>
        <p:txBody>
          <a:bodyPr/>
          <a:lstStyle>
            <a:lvl1pPr>
              <a:defRPr/>
            </a:lvl1pPr>
          </a:lstStyle>
          <a:p>
            <a:fld id="{F771BFAE-9C2A-3F45-A18A-D183105D2EAB}" type="slidenum">
              <a:rPr lang="en-US" altLang="en-US"/>
              <a:pPr/>
              <a:t>‹N›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584808-D645-FD48-8556-ECC82589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2190"/>
            <a:ext cx="8228160" cy="1143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2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2190"/>
            <a:ext cx="82281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27840" y="6355388"/>
            <a:ext cx="2056320" cy="362918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11/24/17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456960" y="6355388"/>
            <a:ext cx="2056320" cy="362918"/>
          </a:xfrm>
        </p:spPr>
        <p:txBody>
          <a:bodyPr/>
          <a:lstStyle>
            <a:lvl1pPr>
              <a:defRPr/>
            </a:lvl1pPr>
          </a:lstStyle>
          <a:p>
            <a:fld id="{3D200FEF-E0E2-AD4F-94B0-1A9B2F1AA452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76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2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0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31DF-11D4-5545-A1AD-511D4C445F6B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3702-4D87-2E41-A2ED-1AA4A971FF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6561" y="-27000"/>
            <a:ext cx="7596000" cy="33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633">
                <a:solidFill>
                  <a:srgbClr val="FFFFFF"/>
                </a:solidFill>
                <a:latin typeface="Calibri" charset="0"/>
              </a:rPr>
              <a:t>Skype meeting | 17 July 2014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1" y="2059561"/>
            <a:ext cx="9142560" cy="1080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en-US" sz="2540" b="1">
                <a:solidFill>
                  <a:schemeClr val="bg1"/>
                </a:solidFill>
              </a:rPr>
              <a:t>LUNA at LNGS: Status and perspectives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3681" y="3983011"/>
            <a:ext cx="8854673" cy="7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110000"/>
              </a:lnSpc>
            </a:pPr>
            <a:r>
              <a:rPr lang="en-US" altLang="en-US" sz="1996" b="1">
                <a:latin typeface="Calibri" charset="0"/>
              </a:rPr>
              <a:t>Antonio Caciolli </a:t>
            </a:r>
          </a:p>
          <a:p>
            <a:pPr algn="ctr" hangingPunct="1">
              <a:lnSpc>
                <a:spcPct val="110000"/>
              </a:lnSpc>
            </a:pPr>
            <a:r>
              <a:rPr lang="en-US" altLang="en-US" sz="1996" b="1">
                <a:latin typeface="Calibri" charset="0"/>
              </a:rPr>
              <a:t>University and INFN of Padova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3681" y="6309001"/>
            <a:ext cx="8946720" cy="36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1814"/>
              <a:t>Quinto Incontro Nazionale di Fisica Nucleare INFN 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4237057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Recent results of the LUNA400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265C4F-DEB5-64EE-324E-8D5B3BE0D94C}"/>
              </a:ext>
            </a:extLst>
          </p:cNvPr>
          <p:cNvSpPr txBox="1"/>
          <p:nvPr/>
        </p:nvSpPr>
        <p:spPr>
          <a:xfrm>
            <a:off x="498241" y="1060605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13</a:t>
            </a:r>
            <a:r>
              <a:rPr lang="en-GB" sz="2000" b="1" dirty="0"/>
              <a:t>C(</a:t>
            </a:r>
            <a:r>
              <a:rPr lang="en-GB" sz="2000" b="1" dirty="0" err="1">
                <a:latin typeface="Symbol" pitchFamily="2" charset="2"/>
              </a:rPr>
              <a:t>a</a:t>
            </a:r>
            <a:r>
              <a:rPr lang="en-GB" sz="2000" b="1" dirty="0" err="1"/>
              <a:t>,n</a:t>
            </a:r>
            <a:r>
              <a:rPr lang="en-GB" sz="2000" b="1" dirty="0"/>
              <a:t>)</a:t>
            </a:r>
            <a:r>
              <a:rPr lang="en-GB" sz="2000" b="1" baseline="30000" dirty="0"/>
              <a:t>16</a:t>
            </a:r>
            <a:r>
              <a:rPr lang="en-GB" sz="2000" b="1" dirty="0"/>
              <a:t>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336F18-6DF1-B0DD-3391-3AACC201DB98}"/>
              </a:ext>
            </a:extLst>
          </p:cNvPr>
          <p:cNvSpPr txBox="1"/>
          <p:nvPr/>
        </p:nvSpPr>
        <p:spPr>
          <a:xfrm>
            <a:off x="269760" y="1613297"/>
            <a:ext cx="874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Main neutron sources during AGB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Data taken in 4 campaigns of 3 months each over about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Statistical uncertainty lower than 10% for our data, overall uncertainty lower than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Lowest energy data ever achieved and inside the s process Gamow window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6143EA-5E4B-F376-6FBC-A75580B8D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6208"/>
            <a:ext cx="6083300" cy="3136900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EB79BE3A-BE84-81AC-E822-8D3E2FD17CBB}"/>
              </a:ext>
            </a:extLst>
          </p:cNvPr>
          <p:cNvSpPr txBox="1"/>
          <p:nvPr/>
        </p:nvSpPr>
        <p:spPr>
          <a:xfrm>
            <a:off x="574559" y="6204355"/>
            <a:ext cx="3692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Ciani et al. </a:t>
            </a:r>
            <a:r>
              <a:rPr lang="it-IT" sz="1200" err="1"/>
              <a:t>Phys</a:t>
            </a:r>
            <a:r>
              <a:rPr lang="it-IT" sz="1200"/>
              <a:t> </a:t>
            </a:r>
            <a:r>
              <a:rPr lang="it-IT" sz="1200" err="1"/>
              <a:t>Rev</a:t>
            </a:r>
            <a:r>
              <a:rPr lang="it-IT" sz="1200"/>
              <a:t> </a:t>
            </a:r>
            <a:r>
              <a:rPr lang="it-IT" sz="1200" err="1"/>
              <a:t>Lett</a:t>
            </a:r>
            <a:r>
              <a:rPr lang="it-IT" sz="1200"/>
              <a:t> 127, 152701 (2021)</a:t>
            </a:r>
            <a:endParaRPr lang="en-GB" sz="120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4BE53C8-ED87-3889-C7DC-9D5C5526BADF}"/>
              </a:ext>
            </a:extLst>
          </p:cNvPr>
          <p:cNvSpPr txBox="1"/>
          <p:nvPr/>
        </p:nvSpPr>
        <p:spPr>
          <a:xfrm>
            <a:off x="6083300" y="3151058"/>
            <a:ext cx="3035807" cy="198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Covered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235 - 300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keV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50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keV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lower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than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before</a:t>
            </a:r>
            <a:endParaRPr lang="it-IT" sz="140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~ 100 C for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lowest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energy point</a:t>
            </a:r>
          </a:p>
          <a:p>
            <a:pPr>
              <a:lnSpc>
                <a:spcPct val="150000"/>
              </a:lnSpc>
            </a:pP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Problem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still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the high-E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normalisation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it-IT" sz="140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near-threshold</a:t>
            </a: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state</a:t>
            </a:r>
          </a:p>
          <a:p>
            <a:pPr>
              <a:lnSpc>
                <a:spcPct val="150000"/>
              </a:lnSpc>
            </a:pPr>
            <a:r>
              <a:rPr lang="it-IT" sz="1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Ciani et al. PRL 127, 152701 (2021)</a:t>
            </a:r>
          </a:p>
        </p:txBody>
      </p:sp>
    </p:spTree>
    <p:extLst>
      <p:ext uri="{BB962C8B-B14F-4D97-AF65-F5344CB8AC3E}">
        <p14:creationId xmlns:p14="http://schemas.microsoft.com/office/powerpoint/2010/main" val="13531821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4444871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Current studies at the LUNA400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FD8154-E9E8-61DD-E65D-A1CAFBAB32D9}"/>
              </a:ext>
            </a:extLst>
          </p:cNvPr>
          <p:cNvSpPr txBox="1"/>
          <p:nvPr/>
        </p:nvSpPr>
        <p:spPr>
          <a:xfrm>
            <a:off x="498241" y="1060605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/>
              <a:t>12/13</a:t>
            </a:r>
            <a:r>
              <a:rPr lang="en-GB" sz="2000" b="1"/>
              <a:t>C(</a:t>
            </a:r>
            <a:r>
              <a:rPr lang="en-GB" sz="2000" b="1" err="1"/>
              <a:t>p,</a:t>
            </a:r>
            <a:r>
              <a:rPr lang="en-GB" sz="2000" b="1" err="1">
                <a:latin typeface="Symbol" pitchFamily="2" charset="2"/>
              </a:rPr>
              <a:t>g</a:t>
            </a:r>
            <a:r>
              <a:rPr lang="en-GB" sz="2000" b="1"/>
              <a:t>)</a:t>
            </a:r>
            <a:r>
              <a:rPr lang="en-GB" sz="2000" b="1" baseline="30000"/>
              <a:t>13/14</a:t>
            </a:r>
            <a:r>
              <a:rPr lang="en-GB" sz="2000" b="1"/>
              <a:t>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D61F94-328C-86FE-D85F-2F77C4F02C5F}"/>
              </a:ext>
            </a:extLst>
          </p:cNvPr>
          <p:cNvSpPr txBox="1"/>
          <p:nvPr/>
        </p:nvSpPr>
        <p:spPr>
          <a:xfrm>
            <a:off x="281491" y="1587195"/>
            <a:ext cx="88553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The ratio of the reaction rates is important for mixing problems in RGB and AGB stars</a:t>
            </a:r>
          </a:p>
          <a:p>
            <a:endParaRPr lang="en-GB"/>
          </a:p>
          <a:p>
            <a:r>
              <a:rPr lang="en-GB"/>
              <a:t>Studied in the range </a:t>
            </a:r>
            <a:r>
              <a:rPr lang="en-GB" err="1"/>
              <a:t>E</a:t>
            </a:r>
            <a:r>
              <a:rPr lang="en-GB" baseline="-25000" err="1"/>
              <a:t>cm</a:t>
            </a:r>
            <a:r>
              <a:rPr lang="en-GB"/>
              <a:t> = 70 – 380 keV</a:t>
            </a:r>
          </a:p>
          <a:p>
            <a:r>
              <a:rPr lang="en-GB"/>
              <a:t>Two setups used: </a:t>
            </a:r>
            <a:r>
              <a:rPr lang="en-GB" err="1"/>
              <a:t>HPGe</a:t>
            </a:r>
            <a:r>
              <a:rPr lang="en-GB"/>
              <a:t> and BGO with both prompt gamma detection and activation method</a:t>
            </a:r>
          </a:p>
          <a:p>
            <a:endParaRPr lang="en-GB"/>
          </a:p>
          <a:p>
            <a:r>
              <a:rPr lang="en-GB"/>
              <a:t>Preliminary data lower than what reported in the literature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D0D2C7-BFB6-160D-C840-EC160DA23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599" y="2718959"/>
            <a:ext cx="2167588" cy="18557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E33687-FC8E-EEFC-6C9D-0282E9FC8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8595"/>
            <a:ext cx="7308000" cy="23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99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4444871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Current studies at the LUNA400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FD8154-E9E8-61DD-E65D-A1CAFBAB32D9}"/>
              </a:ext>
            </a:extLst>
          </p:cNvPr>
          <p:cNvSpPr txBox="1"/>
          <p:nvPr/>
        </p:nvSpPr>
        <p:spPr>
          <a:xfrm>
            <a:off x="498241" y="1060605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/>
              <a:t>20</a:t>
            </a:r>
            <a:r>
              <a:rPr lang="en-GB" sz="2000" b="1"/>
              <a:t>Ne(</a:t>
            </a:r>
            <a:r>
              <a:rPr lang="en-GB" sz="2000" b="1" err="1"/>
              <a:t>p,</a:t>
            </a:r>
            <a:r>
              <a:rPr lang="en-GB" sz="2000" b="1" err="1">
                <a:latin typeface="Symbol" pitchFamily="2" charset="2"/>
              </a:rPr>
              <a:t>g</a:t>
            </a:r>
            <a:r>
              <a:rPr lang="en-GB" sz="2000" b="1"/>
              <a:t>)</a:t>
            </a:r>
            <a:r>
              <a:rPr lang="en-GB" sz="2000" b="1" baseline="30000"/>
              <a:t>21</a:t>
            </a:r>
            <a:r>
              <a:rPr lang="en-GB" sz="2000" b="1"/>
              <a:t>Na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2ACD18A-C35E-CBA1-7734-82CE0992F790}"/>
              </a:ext>
            </a:extLst>
          </p:cNvPr>
          <p:cNvSpPr txBox="1"/>
          <p:nvPr/>
        </p:nvSpPr>
        <p:spPr>
          <a:xfrm>
            <a:off x="329706" y="1449702"/>
            <a:ext cx="4039295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34000"/>
              <a:buFont typeface="Wingdings" panose="05000000000000000000" pitchFamily="2" charset="2"/>
              <a:buChar char="Ø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386 keV &lt;</a:t>
            </a:r>
            <a:r>
              <a:rPr 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i="1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&lt; 400 keV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34000"/>
              <a:buFont typeface="Wingdings" panose="05000000000000000000" pitchFamily="2" charset="2"/>
              <a:buChar char="Ø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Natural Neon gas target (90.3% </a:t>
            </a:r>
            <a:r>
              <a:rPr lang="it-IT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Ne)</a:t>
            </a:r>
            <a:r>
              <a:rPr 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 2 mbar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34000"/>
              <a:buFont typeface="Wingdings" panose="05000000000000000000" pitchFamily="2" charset="2"/>
              <a:buChar char="Ø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HPGe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detecors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34000"/>
              <a:buFont typeface="Wingdings" panose="05000000000000000000" pitchFamily="2" charset="2"/>
              <a:buChar char="Ø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shielding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(25 cm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C9A6343-B4C7-08A8-5A3B-18FC1008C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520" y="1260660"/>
            <a:ext cx="4201599" cy="305381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ED56BB-F80B-83EC-A5E1-9549DCE56D0C}"/>
              </a:ext>
            </a:extLst>
          </p:cNvPr>
          <p:cNvSpPr txBox="1">
            <a:spLocks/>
          </p:cNvSpPr>
          <p:nvPr/>
        </p:nvSpPr>
        <p:spPr bwMode="auto">
          <a:xfrm>
            <a:off x="200016" y="4719785"/>
            <a:ext cx="4067183" cy="1034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it-IT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it-IT" sz="2000" baseline="30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r>
              <a:rPr lang="it-IT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Ne(p,</a:t>
            </a:r>
            <a:r>
              <a:rPr lang="el-GR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γ</a:t>
            </a:r>
            <a:r>
              <a:rPr lang="it-IT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it-IT" sz="2000" baseline="30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  <a:r>
              <a:rPr lang="it-IT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 (Q = 2431.6 keV)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reaction is the first and slowest reaction of the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cycle</a:t>
            </a:r>
            <a:endParaRPr lang="it-IT" sz="20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2A2A7B2-795A-9CDA-E312-210AC26C1307}"/>
              </a:ext>
            </a:extLst>
          </p:cNvPr>
          <p:cNvSpPr txBox="1"/>
          <p:nvPr/>
        </p:nvSpPr>
        <p:spPr>
          <a:xfrm>
            <a:off x="4413671" y="4309084"/>
            <a:ext cx="4560466" cy="203132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●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RGB stars (Red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●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AGB stars (</a:t>
            </a:r>
            <a:r>
              <a:rPr lang="it-IT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Asymptotic</a:t>
            </a:r>
            <a:r>
              <a:rPr lang="it-IT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Giant</a:t>
            </a:r>
            <a:r>
              <a:rPr lang="it-IT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Branch</a:t>
            </a:r>
            <a:r>
              <a:rPr lang="it-IT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●"/>
            </a:pP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Novae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●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Massive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●"/>
            </a:pP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2060"/>
              </a:buClr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: Direct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2060"/>
              </a:buClr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	      366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resonance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study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B6E95D-D811-8C96-B64C-7A3CA64B815A}"/>
              </a:ext>
            </a:extLst>
          </p:cNvPr>
          <p:cNvSpPr txBox="1"/>
          <p:nvPr/>
        </p:nvSpPr>
        <p:spPr>
          <a:xfrm>
            <a:off x="219927" y="6155743"/>
            <a:ext cx="25007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See Lucia Barbieri poster</a:t>
            </a:r>
          </a:p>
        </p:txBody>
      </p:sp>
    </p:spTree>
    <p:extLst>
      <p:ext uri="{BB962C8B-B14F-4D97-AF65-F5344CB8AC3E}">
        <p14:creationId xmlns:p14="http://schemas.microsoft.com/office/powerpoint/2010/main" val="20740353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5885201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Other Reactions in the future of LUNA400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D4609-34FA-6B98-0525-66847BFE62D1}"/>
              </a:ext>
            </a:extLst>
          </p:cNvPr>
          <p:cNvSpPr txBox="1"/>
          <p:nvPr/>
        </p:nvSpPr>
        <p:spPr>
          <a:xfrm>
            <a:off x="859970" y="1556657"/>
            <a:ext cx="7493197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aseline="30000" dirty="0"/>
              <a:t>17</a:t>
            </a:r>
            <a:r>
              <a:rPr lang="en-GB" dirty="0"/>
              <a:t>O(</a:t>
            </a:r>
            <a:r>
              <a:rPr lang="en-GB" dirty="0" err="1"/>
              <a:t>p,g</a:t>
            </a:r>
            <a:r>
              <a:rPr lang="en-GB" dirty="0"/>
              <a:t>)</a:t>
            </a:r>
            <a:r>
              <a:rPr lang="en-GB" baseline="30000" dirty="0"/>
              <a:t>18</a:t>
            </a:r>
            <a:r>
              <a:rPr lang="en-GB" dirty="0"/>
              <a:t>F data taking until summer 2022 (see poster from Riccardo </a:t>
            </a:r>
            <a:r>
              <a:rPr lang="en-GB" dirty="0" err="1"/>
              <a:t>Gesuè</a:t>
            </a:r>
            <a:r>
              <a:rPr lang="en-GB"/>
              <a:t>)</a:t>
            </a:r>
          </a:p>
          <a:p>
            <a:pPr>
              <a:lnSpc>
                <a:spcPct val="150000"/>
              </a:lnSpc>
            </a:pPr>
            <a:r>
              <a:rPr lang="en-GB" baseline="30000" dirty="0"/>
              <a:t>16</a:t>
            </a:r>
            <a:r>
              <a:rPr lang="en-GB" dirty="0"/>
              <a:t>O(</a:t>
            </a:r>
            <a:r>
              <a:rPr lang="en-GB" dirty="0" err="1"/>
              <a:t>p,g</a:t>
            </a:r>
            <a:r>
              <a:rPr lang="en-GB" dirty="0"/>
              <a:t>)</a:t>
            </a:r>
            <a:r>
              <a:rPr lang="en-GB" baseline="30000" dirty="0"/>
              <a:t>17</a:t>
            </a:r>
            <a:r>
              <a:rPr lang="en-GB" dirty="0"/>
              <a:t>F data taking started </a:t>
            </a:r>
          </a:p>
          <a:p>
            <a:pPr>
              <a:lnSpc>
                <a:spcPct val="150000"/>
              </a:lnSpc>
            </a:pPr>
            <a:r>
              <a:rPr lang="en-GB" baseline="30000" dirty="0"/>
              <a:t>21</a:t>
            </a:r>
            <a:r>
              <a:rPr lang="en-GB" dirty="0"/>
              <a:t>Ne(</a:t>
            </a:r>
            <a:r>
              <a:rPr lang="en-GB" dirty="0" err="1"/>
              <a:t>p,g</a:t>
            </a:r>
            <a:r>
              <a:rPr lang="en-GB" dirty="0"/>
              <a:t>)</a:t>
            </a:r>
            <a:r>
              <a:rPr lang="en-GB" baseline="30000" dirty="0"/>
              <a:t>22</a:t>
            </a:r>
            <a:r>
              <a:rPr lang="en-GB" dirty="0"/>
              <a:t>Na data taking will start summer 2022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baseline="30000" dirty="0"/>
              <a:t>27</a:t>
            </a:r>
            <a:r>
              <a:rPr lang="en-GB" dirty="0"/>
              <a:t>Al(</a:t>
            </a:r>
            <a:r>
              <a:rPr lang="en-GB" dirty="0" err="1"/>
              <a:t>p,</a:t>
            </a:r>
            <a:r>
              <a:rPr lang="en-GB" dirty="0" err="1">
                <a:latin typeface="Symbol" pitchFamily="2" charset="2"/>
              </a:rPr>
              <a:t>a</a:t>
            </a:r>
            <a:r>
              <a:rPr lang="en-GB" dirty="0"/>
              <a:t>)</a:t>
            </a:r>
            <a:r>
              <a:rPr lang="en-GB" baseline="30000" dirty="0"/>
              <a:t>24</a:t>
            </a:r>
            <a:r>
              <a:rPr lang="en-GB" dirty="0"/>
              <a:t>Mg</a:t>
            </a:r>
          </a:p>
          <a:p>
            <a:pPr>
              <a:lnSpc>
                <a:spcPct val="150000"/>
              </a:lnSpc>
            </a:pPr>
            <a:r>
              <a:rPr lang="en-GB" baseline="30000" dirty="0"/>
              <a:t>23</a:t>
            </a:r>
            <a:r>
              <a:rPr lang="en-GB" dirty="0"/>
              <a:t>Na(</a:t>
            </a:r>
            <a:r>
              <a:rPr lang="en-GB" dirty="0" err="1"/>
              <a:t>p,</a:t>
            </a:r>
            <a:r>
              <a:rPr lang="en-GB" dirty="0" err="1">
                <a:latin typeface="Symbol" pitchFamily="2" charset="2"/>
              </a:rPr>
              <a:t>a</a:t>
            </a:r>
            <a:r>
              <a:rPr lang="en-GB" dirty="0"/>
              <a:t>)</a:t>
            </a:r>
            <a:r>
              <a:rPr lang="en-GB" baseline="30000" dirty="0"/>
              <a:t>20</a:t>
            </a:r>
            <a:r>
              <a:rPr lang="en-GB" dirty="0"/>
              <a:t>Ne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Many other reaction cases to be faced with this accelerator 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94EFB100-9B32-14BD-3743-398BA63C3306}"/>
              </a:ext>
            </a:extLst>
          </p:cNvPr>
          <p:cNvSpPr/>
          <p:nvPr/>
        </p:nvSpPr>
        <p:spPr>
          <a:xfrm>
            <a:off x="2492607" y="3259663"/>
            <a:ext cx="126610" cy="798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C1F2E3-249F-5349-4027-8F729051086B}"/>
              </a:ext>
            </a:extLst>
          </p:cNvPr>
          <p:cNvSpPr txBox="1"/>
          <p:nvPr/>
        </p:nvSpPr>
        <p:spPr>
          <a:xfrm>
            <a:off x="2792555" y="3335669"/>
            <a:ext cx="588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two reaction will be done in collaboration with the ELDAR project</a:t>
            </a:r>
          </a:p>
        </p:txBody>
      </p:sp>
    </p:spTree>
    <p:extLst>
      <p:ext uri="{BB962C8B-B14F-4D97-AF65-F5344CB8AC3E}">
        <p14:creationId xmlns:p14="http://schemas.microsoft.com/office/powerpoint/2010/main" val="42141890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6163675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 dirty="0">
                <a:solidFill>
                  <a:srgbClr val="8A0F00"/>
                </a:solidFill>
                <a:latin typeface="Calibri" charset="0"/>
              </a:rPr>
              <a:t>A MV Machine to explore H</a:t>
            </a:r>
            <a:r>
              <a:rPr lang="en-US" altLang="en-US" sz="2358" dirty="0">
                <a:solidFill>
                  <a:srgbClr val="8A0F00"/>
                </a:solidFill>
                <a:latin typeface="Calibri" charset="0"/>
              </a:rPr>
              <a:t>e</a:t>
            </a:r>
            <a:r>
              <a:rPr lang="en-US" altLang="en-US" sz="2358" cap="all" dirty="0">
                <a:solidFill>
                  <a:srgbClr val="8A0F00"/>
                </a:solidFill>
                <a:latin typeface="Calibri" charset="0"/>
              </a:rPr>
              <a:t> and C burnings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interni, soffitto, persona&#10;&#10;Descrizione generata automaticamente">
            <a:extLst>
              <a:ext uri="{FF2B5EF4-FFF2-40B4-BE49-F238E27FC236}">
                <a16:creationId xmlns:a16="http://schemas.microsoft.com/office/drawing/2014/main" id="{C87CAF8C-62B3-D047-7449-AD6AC03EE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3" y="1145201"/>
            <a:ext cx="4311807" cy="32316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74EEB6-466F-520A-E2F9-4008FFCE90F7}"/>
              </a:ext>
            </a:extLst>
          </p:cNvPr>
          <p:cNvSpPr txBox="1"/>
          <p:nvPr/>
        </p:nvSpPr>
        <p:spPr>
          <a:xfrm>
            <a:off x="4671349" y="1402556"/>
            <a:ext cx="4251548" cy="28007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H, He, C</a:t>
            </a:r>
            <a:r>
              <a:rPr lang="en-GB" sz="1600" baseline="30000" dirty="0"/>
              <a:t>+</a:t>
            </a:r>
            <a:r>
              <a:rPr lang="en-GB" sz="1600" dirty="0"/>
              <a:t>, C</a:t>
            </a:r>
            <a:r>
              <a:rPr lang="en-GB" sz="1600" baseline="30000" dirty="0"/>
              <a:t>++</a:t>
            </a:r>
            <a:r>
              <a:rPr lang="en-GB" sz="1600" dirty="0"/>
              <a:t> beams with high intensity</a:t>
            </a:r>
          </a:p>
          <a:p>
            <a:endParaRPr lang="en-GB" sz="1600" dirty="0"/>
          </a:p>
          <a:p>
            <a:r>
              <a:rPr lang="en-GB" sz="1600" dirty="0"/>
              <a:t>3.5 MV terminal voltage</a:t>
            </a:r>
          </a:p>
          <a:p>
            <a:endParaRPr lang="en-GB" sz="1600" dirty="0"/>
          </a:p>
          <a:p>
            <a:r>
              <a:rPr lang="en-GB" sz="1600" dirty="0"/>
              <a:t>Commissioning summer 2022</a:t>
            </a:r>
          </a:p>
          <a:p>
            <a:endParaRPr lang="en-GB" sz="1600" dirty="0"/>
          </a:p>
          <a:p>
            <a:r>
              <a:rPr lang="en-GB" sz="1600" dirty="0"/>
              <a:t>Final authorizations end of 2022</a:t>
            </a:r>
          </a:p>
          <a:p>
            <a:endParaRPr lang="en-GB" sz="1600" dirty="0"/>
          </a:p>
          <a:p>
            <a:r>
              <a:rPr lang="en-GB" sz="1600" dirty="0"/>
              <a:t>First scientific beam planned in 2023</a:t>
            </a:r>
          </a:p>
          <a:p>
            <a:endParaRPr lang="en-GB" sz="1600" dirty="0"/>
          </a:p>
          <a:p>
            <a:r>
              <a:rPr lang="it-IT" sz="1600" dirty="0" err="1"/>
              <a:t>responsible</a:t>
            </a:r>
            <a:r>
              <a:rPr lang="it-IT" sz="1600" dirty="0"/>
              <a:t> of </a:t>
            </a:r>
            <a:r>
              <a:rPr lang="it-IT" sz="1600" dirty="0" err="1"/>
              <a:t>accelerator</a:t>
            </a:r>
            <a:r>
              <a:rPr lang="it-IT" sz="1600" dirty="0"/>
              <a:t> </a:t>
            </a:r>
            <a:r>
              <a:rPr lang="it-IT" sz="1600" dirty="0" err="1"/>
              <a:t>laboratories</a:t>
            </a:r>
            <a:r>
              <a:rPr lang="it-IT" sz="1600" dirty="0"/>
              <a:t> M. Junker</a:t>
            </a:r>
            <a:endParaRPr lang="en-GB" sz="16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1C3401-94CC-F20F-4825-875D9281532B}"/>
              </a:ext>
            </a:extLst>
          </p:cNvPr>
          <p:cNvSpPr txBox="1">
            <a:spLocks/>
          </p:cNvSpPr>
          <p:nvPr/>
        </p:nvSpPr>
        <p:spPr>
          <a:xfrm>
            <a:off x="187043" y="4697857"/>
            <a:ext cx="8843839" cy="16284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600" b="1" dirty="0"/>
              <a:t>Age of </a:t>
            </a:r>
            <a:r>
              <a:rPr lang="it-IT" sz="1600" b="1" dirty="0" err="1"/>
              <a:t>Globular</a:t>
            </a:r>
            <a:r>
              <a:rPr lang="it-IT" sz="1600" b="1" dirty="0"/>
              <a:t> Clusters and AGB </a:t>
            </a:r>
            <a:r>
              <a:rPr lang="it-IT" sz="1600" b="1" dirty="0" err="1"/>
              <a:t>nucleosynthesis</a:t>
            </a:r>
            <a:r>
              <a:rPr lang="it-IT" sz="1600" b="1" dirty="0"/>
              <a:t>:  </a:t>
            </a:r>
            <a:r>
              <a:rPr lang="it-IT" sz="1600" b="1" u="sng" baseline="30000" dirty="0">
                <a:solidFill>
                  <a:srgbClr val="FF0000"/>
                </a:solidFill>
              </a:rPr>
              <a:t>14</a:t>
            </a:r>
            <a:r>
              <a:rPr lang="it-IT" sz="1600" b="1" u="sng" dirty="0">
                <a:solidFill>
                  <a:srgbClr val="FF0000"/>
                </a:solidFill>
              </a:rPr>
              <a:t>N(</a:t>
            </a:r>
            <a:r>
              <a:rPr lang="it-IT" sz="1600" b="1" u="sng" dirty="0" err="1">
                <a:solidFill>
                  <a:srgbClr val="FF0000"/>
                </a:solidFill>
              </a:rPr>
              <a:t>p,</a:t>
            </a:r>
            <a:r>
              <a:rPr lang="it-IT" sz="1600" b="1" u="sng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it-IT" sz="1600" b="1" u="sng" dirty="0">
                <a:solidFill>
                  <a:srgbClr val="FF0000"/>
                </a:solidFill>
              </a:rPr>
              <a:t>)</a:t>
            </a:r>
            <a:r>
              <a:rPr lang="it-IT" sz="1600" b="1" u="sng" baseline="30000" dirty="0">
                <a:solidFill>
                  <a:srgbClr val="FF0000"/>
                </a:solidFill>
              </a:rPr>
              <a:t>15</a:t>
            </a:r>
            <a:r>
              <a:rPr lang="it-IT" sz="1600" b="1" u="sng" dirty="0">
                <a:solidFill>
                  <a:srgbClr val="FF0000"/>
                </a:solidFill>
              </a:rPr>
              <a:t>O  </a:t>
            </a:r>
            <a:r>
              <a:rPr lang="it-IT" sz="1600" dirty="0"/>
              <a:t>-&gt; WG Leader G. </a:t>
            </a:r>
            <a:r>
              <a:rPr lang="it-IT" sz="1600" dirty="0" err="1"/>
              <a:t>Gyurky</a:t>
            </a:r>
            <a:r>
              <a:rPr lang="it-IT" sz="1600" dirty="0"/>
              <a:t>, </a:t>
            </a:r>
            <a:r>
              <a:rPr lang="it-IT" sz="1600" dirty="0" err="1"/>
              <a:t>Atomki</a:t>
            </a:r>
            <a:r>
              <a:rPr lang="it-IT" sz="1600" dirty="0"/>
              <a:t>, HU.</a:t>
            </a:r>
            <a:endParaRPr lang="it-IT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 err="1"/>
              <a:t>Main</a:t>
            </a:r>
            <a:r>
              <a:rPr lang="it-IT" sz="1600" b="1" dirty="0"/>
              <a:t> </a:t>
            </a:r>
            <a:r>
              <a:rPr lang="it-IT" sz="1600" b="1" dirty="0" err="1"/>
              <a:t>neutron</a:t>
            </a:r>
            <a:r>
              <a:rPr lang="it-IT" sz="1600" b="1" dirty="0"/>
              <a:t> sources: </a:t>
            </a:r>
            <a:r>
              <a:rPr lang="it-IT" sz="1600" b="1" u="sng" baseline="30000" dirty="0">
                <a:solidFill>
                  <a:srgbClr val="FF0000"/>
                </a:solidFill>
              </a:rPr>
              <a:t>13</a:t>
            </a:r>
            <a:r>
              <a:rPr lang="it-IT" sz="1600" b="1" u="sng" dirty="0">
                <a:solidFill>
                  <a:srgbClr val="FF0000"/>
                </a:solidFill>
              </a:rPr>
              <a:t>C(</a:t>
            </a:r>
            <a:r>
              <a:rPr lang="it-IT" sz="1600" b="1" u="sng" dirty="0" err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sz="1600" b="1" u="sng" dirty="0" err="1">
                <a:solidFill>
                  <a:srgbClr val="FF0000"/>
                </a:solidFill>
              </a:rPr>
              <a:t>,n</a:t>
            </a:r>
            <a:r>
              <a:rPr lang="it-IT" sz="1600" b="1" u="sng" dirty="0">
                <a:solidFill>
                  <a:srgbClr val="FF0000"/>
                </a:solidFill>
              </a:rPr>
              <a:t>)</a:t>
            </a:r>
            <a:r>
              <a:rPr lang="it-IT" sz="1600" b="1" u="sng" baseline="30000" dirty="0">
                <a:solidFill>
                  <a:srgbClr val="FF0000"/>
                </a:solidFill>
              </a:rPr>
              <a:t>16</a:t>
            </a:r>
            <a:r>
              <a:rPr lang="it-IT" sz="1600" b="1" u="sng" dirty="0">
                <a:solidFill>
                  <a:srgbClr val="FF0000"/>
                </a:solidFill>
              </a:rPr>
              <a:t>O </a:t>
            </a:r>
            <a:r>
              <a:rPr lang="it-IT" sz="1600" dirty="0"/>
              <a:t>-&gt; WG Leader A. Formicola, INFN Roma </a:t>
            </a:r>
            <a:endParaRPr lang="it-IT" sz="1600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baseline="30000" dirty="0">
                <a:solidFill>
                  <a:srgbClr val="FF0000"/>
                </a:solidFill>
              </a:rPr>
              <a:t>		    </a:t>
            </a:r>
            <a:r>
              <a:rPr lang="it-IT" sz="1600" b="1" u="sng" baseline="30000" dirty="0">
                <a:solidFill>
                  <a:srgbClr val="FF0000"/>
                </a:solidFill>
              </a:rPr>
              <a:t>22</a:t>
            </a:r>
            <a:r>
              <a:rPr lang="it-IT" sz="1600" b="1" u="sng" dirty="0">
                <a:solidFill>
                  <a:srgbClr val="FF0000"/>
                </a:solidFill>
              </a:rPr>
              <a:t>Ne(</a:t>
            </a:r>
            <a:r>
              <a:rPr lang="it-IT" sz="1600" b="1" u="sng" dirty="0" err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sz="1600" b="1" u="sng" dirty="0" err="1">
                <a:solidFill>
                  <a:srgbClr val="FF0000"/>
                </a:solidFill>
              </a:rPr>
              <a:t>,n</a:t>
            </a:r>
            <a:r>
              <a:rPr lang="it-IT" sz="1600" b="1" u="sng" dirty="0">
                <a:solidFill>
                  <a:srgbClr val="FF0000"/>
                </a:solidFill>
              </a:rPr>
              <a:t>)</a:t>
            </a:r>
            <a:r>
              <a:rPr lang="it-IT" sz="1600" b="1" u="sng" baseline="30000" dirty="0">
                <a:solidFill>
                  <a:srgbClr val="FF0000"/>
                </a:solidFill>
              </a:rPr>
              <a:t>25</a:t>
            </a:r>
            <a:r>
              <a:rPr lang="it-IT" sz="1600" b="1" u="sng" dirty="0">
                <a:solidFill>
                  <a:srgbClr val="FF0000"/>
                </a:solidFill>
              </a:rPr>
              <a:t>Mg </a:t>
            </a:r>
            <a:r>
              <a:rPr lang="it-IT" sz="1600" dirty="0"/>
              <a:t>-&gt; WG Leader A. Best (SHADES ERC project), </a:t>
            </a:r>
            <a:r>
              <a:rPr lang="it-IT" sz="1600" dirty="0" err="1"/>
              <a:t>UniNa</a:t>
            </a:r>
            <a:r>
              <a:rPr lang="it-IT" sz="1600" dirty="0"/>
              <a:t>, Napoli</a:t>
            </a:r>
            <a:endParaRPr lang="it-IT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 err="1"/>
              <a:t>Advaced</a:t>
            </a:r>
            <a:r>
              <a:rPr lang="it-IT" sz="1600" b="1" dirty="0"/>
              <a:t> </a:t>
            </a:r>
            <a:r>
              <a:rPr lang="it-IT" sz="1600" b="1" dirty="0" err="1"/>
              <a:t>burnings</a:t>
            </a:r>
            <a:r>
              <a:rPr lang="it-IT" sz="1600" b="1" dirty="0"/>
              <a:t>: </a:t>
            </a:r>
            <a:r>
              <a:rPr lang="it-IT" sz="1600" b="1" u="sng" baseline="30000" dirty="0">
                <a:solidFill>
                  <a:srgbClr val="FF0000"/>
                </a:solidFill>
              </a:rPr>
              <a:t>12</a:t>
            </a:r>
            <a:r>
              <a:rPr lang="it-IT" sz="1600" b="1" u="sng" dirty="0">
                <a:solidFill>
                  <a:srgbClr val="FF0000"/>
                </a:solidFill>
              </a:rPr>
              <a:t>C(</a:t>
            </a:r>
            <a:r>
              <a:rPr lang="it-IT" sz="1600" b="1" u="sng" baseline="30000" dirty="0">
                <a:solidFill>
                  <a:srgbClr val="FF0000"/>
                </a:solidFill>
              </a:rPr>
              <a:t>12</a:t>
            </a:r>
            <a:r>
              <a:rPr lang="it-IT" sz="1600" b="1" u="sng" dirty="0">
                <a:solidFill>
                  <a:srgbClr val="FF0000"/>
                </a:solidFill>
              </a:rPr>
              <a:t>C, </a:t>
            </a:r>
            <a:r>
              <a:rPr lang="it-IT" sz="1600" b="1" u="sng" dirty="0" err="1">
                <a:solidFill>
                  <a:srgbClr val="FF0000"/>
                </a:solidFill>
              </a:rPr>
              <a:t>p</a:t>
            </a:r>
            <a:r>
              <a:rPr lang="it-IT" sz="1600" b="1" u="sng" dirty="0">
                <a:solidFill>
                  <a:srgbClr val="FF0000"/>
                </a:solidFill>
              </a:rPr>
              <a:t>)</a:t>
            </a:r>
            <a:r>
              <a:rPr lang="it-IT" sz="1600" b="1" u="sng" baseline="30000" dirty="0">
                <a:solidFill>
                  <a:srgbClr val="FF0000"/>
                </a:solidFill>
              </a:rPr>
              <a:t>23</a:t>
            </a:r>
            <a:r>
              <a:rPr lang="it-IT" sz="1600" b="1" u="sng" dirty="0">
                <a:solidFill>
                  <a:srgbClr val="FF0000"/>
                </a:solidFill>
              </a:rPr>
              <a:t>Na, </a:t>
            </a:r>
            <a:r>
              <a:rPr lang="it-IT" sz="1600" b="1" u="sng" baseline="30000" dirty="0">
                <a:solidFill>
                  <a:srgbClr val="FF0000"/>
                </a:solidFill>
              </a:rPr>
              <a:t>12</a:t>
            </a:r>
            <a:r>
              <a:rPr lang="it-IT" sz="1600" b="1" u="sng" dirty="0">
                <a:solidFill>
                  <a:srgbClr val="FF0000"/>
                </a:solidFill>
              </a:rPr>
              <a:t>C(</a:t>
            </a:r>
            <a:r>
              <a:rPr lang="it-IT" sz="1600" b="1" u="sng" baseline="30000" dirty="0">
                <a:solidFill>
                  <a:srgbClr val="FF0000"/>
                </a:solidFill>
              </a:rPr>
              <a:t>12</a:t>
            </a:r>
            <a:r>
              <a:rPr lang="it-IT" sz="1600" b="1" u="sng" dirty="0">
                <a:solidFill>
                  <a:srgbClr val="FF0000"/>
                </a:solidFill>
              </a:rPr>
              <a:t>C,</a:t>
            </a:r>
            <a:r>
              <a:rPr lang="it-IT" sz="1600" b="1" u="sng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sz="1600" b="1" u="sng" dirty="0">
                <a:solidFill>
                  <a:srgbClr val="FF0000"/>
                </a:solidFill>
              </a:rPr>
              <a:t>)</a:t>
            </a:r>
            <a:r>
              <a:rPr lang="it-IT" sz="1600" b="1" u="sng" baseline="30000" dirty="0">
                <a:solidFill>
                  <a:srgbClr val="FF0000"/>
                </a:solidFill>
              </a:rPr>
              <a:t>20</a:t>
            </a:r>
            <a:r>
              <a:rPr lang="it-IT" sz="1600" b="1" u="sng" dirty="0">
                <a:solidFill>
                  <a:srgbClr val="FF0000"/>
                </a:solidFill>
              </a:rPr>
              <a:t>Ne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-&gt; WG Leader A. Guglielmetti, </a:t>
            </a:r>
            <a:r>
              <a:rPr lang="it-IT" sz="1600" dirty="0" err="1"/>
              <a:t>UniMi</a:t>
            </a:r>
            <a:r>
              <a:rPr lang="it-IT" sz="1600" dirty="0"/>
              <a:t>, Milano</a:t>
            </a:r>
          </a:p>
        </p:txBody>
      </p:sp>
    </p:spTree>
    <p:extLst>
      <p:ext uri="{BB962C8B-B14F-4D97-AF65-F5344CB8AC3E}">
        <p14:creationId xmlns:p14="http://schemas.microsoft.com/office/powerpoint/2010/main" val="29223086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1763303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 baseline="30000">
                <a:solidFill>
                  <a:srgbClr val="8A0F00"/>
                </a:solidFill>
                <a:latin typeface="Calibri" charset="0"/>
              </a:rPr>
              <a:t>22</a:t>
            </a: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N</a:t>
            </a:r>
            <a:r>
              <a:rPr lang="en-US" altLang="en-US" sz="2358">
                <a:solidFill>
                  <a:srgbClr val="8A0F00"/>
                </a:solidFill>
                <a:latin typeface="Calibri" charset="0"/>
              </a:rPr>
              <a:t>e</a:t>
            </a: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(</a:t>
            </a:r>
            <a:r>
              <a:rPr lang="en-US" altLang="en-US" sz="2358" err="1">
                <a:solidFill>
                  <a:srgbClr val="8A0F00"/>
                </a:solidFill>
                <a:latin typeface="Symbol" pitchFamily="2" charset="2"/>
              </a:rPr>
              <a:t>a</a:t>
            </a:r>
            <a:r>
              <a:rPr lang="en-US" altLang="en-US" sz="2358" err="1">
                <a:solidFill>
                  <a:srgbClr val="8A0F00"/>
                </a:solidFill>
                <a:latin typeface="Calibri" charset="0"/>
              </a:rPr>
              <a:t>,n</a:t>
            </a: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)</a:t>
            </a:r>
            <a:r>
              <a:rPr lang="en-US" altLang="en-US" sz="2358" cap="all" baseline="30000">
                <a:solidFill>
                  <a:srgbClr val="8A0F00"/>
                </a:solidFill>
                <a:latin typeface="Calibri" charset="0"/>
              </a:rPr>
              <a:t>25</a:t>
            </a: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M</a:t>
            </a:r>
            <a:r>
              <a:rPr lang="en-US" altLang="en-US" sz="2358">
                <a:solidFill>
                  <a:srgbClr val="8A0F00"/>
                </a:solidFill>
                <a:latin typeface="Calibri" charset="0"/>
              </a:rPr>
              <a:t>g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24104-36FA-9906-A895-BD56DA7263EA}"/>
              </a:ext>
            </a:extLst>
          </p:cNvPr>
          <p:cNvSpPr txBox="1"/>
          <p:nvPr/>
        </p:nvSpPr>
        <p:spPr>
          <a:xfrm>
            <a:off x="204275" y="936391"/>
            <a:ext cx="8014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/>
              <a:t>22</a:t>
            </a:r>
            <a:r>
              <a:rPr lang="en-GB"/>
              <a:t>Ne(</a:t>
            </a:r>
            <a:r>
              <a:rPr lang="en-GB" err="1">
                <a:latin typeface="Symbol" pitchFamily="2" charset="2"/>
              </a:rPr>
              <a:t>a</a:t>
            </a:r>
            <a:r>
              <a:rPr lang="en-GB" err="1"/>
              <a:t>,n</a:t>
            </a:r>
            <a:r>
              <a:rPr lang="en-GB"/>
              <a:t>)</a:t>
            </a:r>
            <a:r>
              <a:rPr lang="en-GB" baseline="30000"/>
              <a:t>25</a:t>
            </a:r>
            <a:r>
              <a:rPr lang="en-GB"/>
              <a:t>Mg neutron source for weak s process, minor source for main s process</a:t>
            </a:r>
          </a:p>
          <a:p>
            <a:r>
              <a:rPr lang="en-GB"/>
              <a:t>Cross section in Gamow window unmeasured, many states that can contribute</a:t>
            </a:r>
          </a:p>
          <a:p>
            <a:r>
              <a:rPr lang="en-GB"/>
              <a:t>Background on surface too high, no progress since ~20 years</a:t>
            </a:r>
          </a:p>
          <a:p>
            <a:r>
              <a:rPr lang="en-GB"/>
              <a:t>Novel high-efficiency, energy sensitive detector array (</a:t>
            </a:r>
            <a:r>
              <a:rPr lang="en-GB" baseline="30000"/>
              <a:t>3</a:t>
            </a:r>
            <a:r>
              <a:rPr lang="en-GB"/>
              <a:t>He+liquid scintillator)</a:t>
            </a:r>
          </a:p>
        </p:txBody>
      </p:sp>
      <p:pic>
        <p:nvPicPr>
          <p:cNvPr id="12" name="Immagine 4">
            <a:extLst>
              <a:ext uri="{FF2B5EF4-FFF2-40B4-BE49-F238E27FC236}">
                <a16:creationId xmlns:a16="http://schemas.microsoft.com/office/drawing/2014/main" id="{938D71FC-6B9C-2F5C-0155-7C691C22C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9" y="2200133"/>
            <a:ext cx="7533861" cy="3022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5B974-FF2B-592A-60BF-03BED9C8AAF7}"/>
              </a:ext>
            </a:extLst>
          </p:cNvPr>
          <p:cNvSpPr txBox="1"/>
          <p:nvPr/>
        </p:nvSpPr>
        <p:spPr>
          <a:xfrm>
            <a:off x="181135" y="5286344"/>
            <a:ext cx="8496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Combined Scintillator-</a:t>
            </a:r>
            <a:r>
              <a:rPr lang="en-GB" baseline="30000"/>
              <a:t>3</a:t>
            </a:r>
            <a:r>
              <a:rPr lang="en-GB"/>
              <a:t>He array</a:t>
            </a:r>
          </a:p>
          <a:p>
            <a:r>
              <a:rPr lang="en-GB"/>
              <a:t>Scintillator moderates and (if neutron E is high enough) generates light</a:t>
            </a:r>
          </a:p>
          <a:p>
            <a:r>
              <a:rPr lang="en-GB" baseline="30000"/>
              <a:t>3</a:t>
            </a:r>
            <a:r>
              <a:rPr lang="en-GB"/>
              <a:t>He counter acts as trigger -&gt; can reject events depending on energy</a:t>
            </a:r>
          </a:p>
          <a:p>
            <a:r>
              <a:rPr lang="en-GB"/>
              <a:t>Recirculating extended gas target, no solid target hassle, long, uninterrupted beam times</a:t>
            </a:r>
          </a:p>
        </p:txBody>
      </p:sp>
    </p:spTree>
    <p:extLst>
      <p:ext uri="{BB962C8B-B14F-4D97-AF65-F5344CB8AC3E}">
        <p14:creationId xmlns:p14="http://schemas.microsoft.com/office/powerpoint/2010/main" val="9090508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884858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 baseline="30000">
                <a:solidFill>
                  <a:srgbClr val="8A0F00"/>
                </a:solidFill>
                <a:latin typeface="Calibri" charset="0"/>
              </a:rPr>
              <a:t>12</a:t>
            </a: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C+</a:t>
            </a:r>
            <a:r>
              <a:rPr lang="en-US" altLang="en-US" sz="2358" cap="all" baseline="30000">
                <a:solidFill>
                  <a:srgbClr val="8A0F00"/>
                </a:solidFill>
                <a:latin typeface="Calibri" charset="0"/>
              </a:rPr>
              <a:t>12</a:t>
            </a: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C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ADE8F9-A3EA-C4F1-419D-446B687E9F45}"/>
              </a:ext>
            </a:extLst>
          </p:cNvPr>
          <p:cNvSpPr/>
          <p:nvPr/>
        </p:nvSpPr>
        <p:spPr>
          <a:xfrm>
            <a:off x="217054" y="908023"/>
            <a:ext cx="8460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Its rate determines the value of “</a:t>
            </a:r>
            <a:r>
              <a:rPr lang="en-US" err="1">
                <a:solidFill>
                  <a:srgbClr val="0070C0"/>
                </a:solidFill>
              </a:rPr>
              <a:t>M</a:t>
            </a:r>
            <a:r>
              <a:rPr lang="en-US" baseline="-25000" err="1">
                <a:solidFill>
                  <a:srgbClr val="0070C0"/>
                </a:solidFill>
              </a:rPr>
              <a:t>up</a:t>
            </a:r>
            <a:r>
              <a:rPr lang="en-US">
                <a:solidFill>
                  <a:srgbClr val="0070C0"/>
                </a:solidFill>
              </a:rPr>
              <a:t>”: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If </a:t>
            </a:r>
            <a:r>
              <a:rPr lang="en-US" err="1">
                <a:solidFill>
                  <a:srgbClr val="000000"/>
                </a:solidFill>
              </a:rPr>
              <a:t>M</a:t>
            </a:r>
            <a:r>
              <a:rPr lang="en-US" baseline="-25000" err="1">
                <a:solidFill>
                  <a:srgbClr val="000000"/>
                </a:solidFill>
              </a:rPr>
              <a:t>star</a:t>
            </a:r>
            <a:r>
              <a:rPr lang="en-US">
                <a:solidFill>
                  <a:srgbClr val="000000"/>
                </a:solidFill>
              </a:rPr>
              <a:t>&gt;</a:t>
            </a:r>
            <a:r>
              <a:rPr lang="en-US" err="1">
                <a:solidFill>
                  <a:srgbClr val="000000"/>
                </a:solidFill>
              </a:rPr>
              <a:t>M</a:t>
            </a:r>
            <a:r>
              <a:rPr lang="en-US" baseline="-25000" err="1">
                <a:solidFill>
                  <a:srgbClr val="000000"/>
                </a:solidFill>
              </a:rPr>
              <a:t>up</a:t>
            </a:r>
            <a:r>
              <a:rPr lang="en-US">
                <a:solidFill>
                  <a:srgbClr val="000000"/>
                </a:solidFill>
              </a:rPr>
              <a:t>: quiescent Carbon burning</a:t>
            </a:r>
            <a:r>
              <a:rPr lang="en-US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srgbClr val="000000"/>
                </a:solidFill>
              </a:rPr>
              <a:t>core-collapse supernovae, neutron stars, stellar mass black holes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If </a:t>
            </a:r>
            <a:r>
              <a:rPr lang="en-US" err="1">
                <a:solidFill>
                  <a:srgbClr val="000000"/>
                </a:solidFill>
              </a:rPr>
              <a:t>M</a:t>
            </a:r>
            <a:r>
              <a:rPr lang="en-US" baseline="-25000" err="1">
                <a:solidFill>
                  <a:srgbClr val="000000"/>
                </a:solidFill>
              </a:rPr>
              <a:t>star</a:t>
            </a:r>
            <a:r>
              <a:rPr lang="en-US">
                <a:solidFill>
                  <a:srgbClr val="000000"/>
                </a:solidFill>
              </a:rPr>
              <a:t>&lt;</a:t>
            </a:r>
            <a:r>
              <a:rPr lang="en-US" err="1">
                <a:solidFill>
                  <a:srgbClr val="000000"/>
                </a:solidFill>
              </a:rPr>
              <a:t>M</a:t>
            </a:r>
            <a:r>
              <a:rPr lang="en-US" baseline="-25000" err="1">
                <a:solidFill>
                  <a:srgbClr val="000000"/>
                </a:solidFill>
              </a:rPr>
              <a:t>up</a:t>
            </a:r>
            <a:r>
              <a:rPr lang="en-US">
                <a:solidFill>
                  <a:srgbClr val="000000"/>
                </a:solidFill>
              </a:rPr>
              <a:t>: no Carbon burning</a:t>
            </a:r>
            <a:r>
              <a:rPr lang="en-US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pt-BR" err="1">
                <a:solidFill>
                  <a:srgbClr val="000000"/>
                </a:solidFill>
              </a:rPr>
              <a:t>white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 err="1">
                <a:solidFill>
                  <a:srgbClr val="000000"/>
                </a:solidFill>
              </a:rPr>
              <a:t>dwarfs</a:t>
            </a:r>
            <a:r>
              <a:rPr lang="pt-BR">
                <a:solidFill>
                  <a:srgbClr val="000000"/>
                </a:solidFill>
              </a:rPr>
              <a:t>, nova, </a:t>
            </a:r>
            <a:r>
              <a:rPr lang="pt-BR" err="1">
                <a:solidFill>
                  <a:srgbClr val="000000"/>
                </a:solidFill>
              </a:rPr>
              <a:t>type</a:t>
            </a:r>
            <a:r>
              <a:rPr lang="pt-BR">
                <a:solidFill>
                  <a:srgbClr val="000000"/>
                </a:solidFill>
              </a:rPr>
              <a:t> Ia </a:t>
            </a:r>
            <a:r>
              <a:rPr lang="pt-BR" err="1">
                <a:solidFill>
                  <a:srgbClr val="000000"/>
                </a:solidFill>
              </a:rPr>
              <a:t>supernovae</a:t>
            </a:r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70C0"/>
                </a:solidFill>
              </a:rPr>
              <a:t>The </a:t>
            </a:r>
            <a:r>
              <a:rPr lang="pt-BR" err="1">
                <a:solidFill>
                  <a:srgbClr val="0070C0"/>
                </a:solidFill>
              </a:rPr>
              <a:t>reaction</a:t>
            </a:r>
            <a:r>
              <a:rPr lang="pt-BR">
                <a:solidFill>
                  <a:srgbClr val="0070C0"/>
                </a:solidFill>
              </a:rPr>
              <a:t> </a:t>
            </a:r>
            <a:r>
              <a:rPr lang="pt-BR" err="1">
                <a:solidFill>
                  <a:srgbClr val="0070C0"/>
                </a:solidFill>
              </a:rPr>
              <a:t>produces</a:t>
            </a:r>
            <a:r>
              <a:rPr lang="pt-BR">
                <a:solidFill>
                  <a:srgbClr val="0070C0"/>
                </a:solidFill>
              </a:rPr>
              <a:t> </a:t>
            </a:r>
            <a:r>
              <a:rPr lang="pt-BR" err="1">
                <a:solidFill>
                  <a:srgbClr val="0070C0"/>
                </a:solidFill>
              </a:rPr>
              <a:t>protons</a:t>
            </a:r>
            <a:r>
              <a:rPr lang="pt-BR">
                <a:solidFill>
                  <a:srgbClr val="0070C0"/>
                </a:solidFill>
              </a:rPr>
              <a:t> </a:t>
            </a:r>
            <a:r>
              <a:rPr lang="pt-BR" err="1">
                <a:solidFill>
                  <a:srgbClr val="0070C0"/>
                </a:solidFill>
              </a:rPr>
              <a:t>and</a:t>
            </a:r>
            <a:r>
              <a:rPr lang="pt-BR">
                <a:solidFill>
                  <a:srgbClr val="0070C0"/>
                </a:solidFill>
              </a:rPr>
              <a:t> </a:t>
            </a:r>
            <a:r>
              <a:rPr lang="pt-BR" err="1">
                <a:solidFill>
                  <a:srgbClr val="0070C0"/>
                </a:solidFill>
              </a:rPr>
              <a:t>alphas</a:t>
            </a:r>
            <a:r>
              <a:rPr lang="pt-BR">
                <a:solidFill>
                  <a:srgbClr val="0070C0"/>
                </a:solidFill>
              </a:rPr>
              <a:t> in a hot </a:t>
            </a:r>
            <a:r>
              <a:rPr lang="pt-BR" err="1">
                <a:solidFill>
                  <a:srgbClr val="0070C0"/>
                </a:solidFill>
              </a:rPr>
              <a:t>environment</a:t>
            </a:r>
            <a:r>
              <a:rPr lang="pt-BR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pt-BR" err="1">
                <a:solidFill>
                  <a:srgbClr val="0070C0"/>
                </a:solidFill>
                <a:sym typeface="Wingdings" panose="05000000000000000000" pitchFamily="2" charset="2"/>
              </a:rPr>
              <a:t>nucleosynthesis</a:t>
            </a:r>
            <a:r>
              <a:rPr lang="pt-BR">
                <a:solidFill>
                  <a:srgbClr val="0070C0"/>
                </a:solidFill>
                <a:sym typeface="Wingdings" panose="05000000000000000000" pitchFamily="2" charset="2"/>
              </a:rPr>
              <a:t> in </a:t>
            </a:r>
            <a:r>
              <a:rPr lang="pt-BR" err="1">
                <a:solidFill>
                  <a:srgbClr val="0070C0"/>
                </a:solidFill>
                <a:sym typeface="Wingdings" panose="05000000000000000000" pitchFamily="2" charset="2"/>
              </a:rPr>
              <a:t>massive</a:t>
            </a:r>
            <a:r>
              <a:rPr lang="pt-BR">
                <a:solidFill>
                  <a:srgbClr val="0070C0"/>
                </a:solidFill>
                <a:sym typeface="Wingdings" panose="05000000000000000000" pitchFamily="2" charset="2"/>
              </a:rPr>
              <a:t> stars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12" name="Immagine 2">
            <a:extLst>
              <a:ext uri="{FF2B5EF4-FFF2-40B4-BE49-F238E27FC236}">
                <a16:creationId xmlns:a16="http://schemas.microsoft.com/office/drawing/2014/main" id="{8C1C63CE-6B43-AADD-0F20-6FD5C5701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267" y="3087000"/>
            <a:ext cx="5982270" cy="34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978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1090042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12C+12C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17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Rettangolo 7">
            <a:extLst>
              <a:ext uri="{FF2B5EF4-FFF2-40B4-BE49-F238E27FC236}">
                <a16:creationId xmlns:a16="http://schemas.microsoft.com/office/drawing/2014/main" id="{0BF6421C-74F4-B642-A482-DD75220FE315}"/>
              </a:ext>
            </a:extLst>
          </p:cNvPr>
          <p:cNvSpPr/>
          <p:nvPr/>
        </p:nvSpPr>
        <p:spPr>
          <a:xfrm>
            <a:off x="227709" y="878221"/>
            <a:ext cx="434429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C+</a:t>
            </a: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20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Ne +  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       Q = 4.62 MeV</a:t>
            </a:r>
          </a:p>
          <a:p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C+</a:t>
            </a: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23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Na +  p           Q = 2.24 MeV </a:t>
            </a:r>
            <a:endParaRPr lang="en-US" baseline="30000" dirty="0">
              <a:solidFill>
                <a:srgbClr val="0070C0"/>
              </a:solidFill>
            </a:endParaRP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24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Mg +  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sym typeface="Wingdings" panose="05000000000000000000" pitchFamily="2" charset="2"/>
              </a:rPr>
              <a:t>g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         Q = 13.93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23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Mg +  n           Q = -2.62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16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O +  2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          Q = -0.12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16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O + 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8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Be          Q= -0.21 MeV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0817E2F-BE17-D644-2BCD-4CD355125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32"/>
          <a:stretch/>
        </p:blipFill>
        <p:spPr bwMode="auto">
          <a:xfrm>
            <a:off x="4925520" y="1181549"/>
            <a:ext cx="3941832" cy="53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665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1090042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12C+12C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18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Rettangolo 7">
            <a:extLst>
              <a:ext uri="{FF2B5EF4-FFF2-40B4-BE49-F238E27FC236}">
                <a16:creationId xmlns:a16="http://schemas.microsoft.com/office/drawing/2014/main" id="{0BF6421C-74F4-B642-A482-DD75220FE315}"/>
              </a:ext>
            </a:extLst>
          </p:cNvPr>
          <p:cNvSpPr/>
          <p:nvPr/>
        </p:nvSpPr>
        <p:spPr>
          <a:xfrm>
            <a:off x="227709" y="878221"/>
            <a:ext cx="434429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C+</a:t>
            </a: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20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Ne +  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       Q = 4.62 MeV</a:t>
            </a:r>
          </a:p>
          <a:p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C+</a:t>
            </a: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23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Na +  p           Q = 2.24 MeV </a:t>
            </a:r>
            <a:endParaRPr lang="en-US" baseline="30000" dirty="0">
              <a:solidFill>
                <a:srgbClr val="0070C0"/>
              </a:solidFill>
            </a:endParaRP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24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Mg +  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sym typeface="Wingdings" panose="05000000000000000000" pitchFamily="2" charset="2"/>
              </a:rPr>
              <a:t>g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         Q = 13.93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23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Mg +  n           Q = -2.62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16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O +  2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          Q = -0.12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16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O + 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8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Be          Q= -0.21 MeV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0817E2F-BE17-D644-2BCD-4CD355125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32"/>
          <a:stretch/>
        </p:blipFill>
        <p:spPr bwMode="auto">
          <a:xfrm>
            <a:off x="4925520" y="1181549"/>
            <a:ext cx="3941832" cy="53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D3494-F21B-DBFE-FAD6-11EE97D007F7}"/>
              </a:ext>
            </a:extLst>
          </p:cNvPr>
          <p:cNvSpPr txBox="1"/>
          <p:nvPr/>
        </p:nvSpPr>
        <p:spPr>
          <a:xfrm>
            <a:off x="276648" y="3053266"/>
            <a:ext cx="387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 different phases: Gamma detection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32212A4-6142-EC71-9E0B-463E9075A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48" y="3514628"/>
            <a:ext cx="3876114" cy="2975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79BBA-EB5A-A3A2-4DB0-6C24F185B89E}"/>
              </a:ext>
            </a:extLst>
          </p:cNvPr>
          <p:cNvSpPr txBox="1"/>
          <p:nvPr/>
        </p:nvSpPr>
        <p:spPr>
          <a:xfrm>
            <a:off x="6545377" y="5463267"/>
            <a:ext cx="20394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Goal: </a:t>
            </a:r>
            <a:r>
              <a:rPr lang="en-GB" err="1"/>
              <a:t>E</a:t>
            </a:r>
            <a:r>
              <a:rPr lang="en-GB" baseline="-25000" err="1"/>
              <a:t>cm</a:t>
            </a:r>
            <a:r>
              <a:rPr lang="en-GB"/>
              <a:t> = 1.6 MeV</a:t>
            </a:r>
          </a:p>
        </p:txBody>
      </p:sp>
    </p:spTree>
    <p:extLst>
      <p:ext uri="{BB962C8B-B14F-4D97-AF65-F5344CB8AC3E}">
        <p14:creationId xmlns:p14="http://schemas.microsoft.com/office/powerpoint/2010/main" val="34069538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1090042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12C+12C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19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Rettangolo 7">
            <a:extLst>
              <a:ext uri="{FF2B5EF4-FFF2-40B4-BE49-F238E27FC236}">
                <a16:creationId xmlns:a16="http://schemas.microsoft.com/office/drawing/2014/main" id="{0BF6421C-74F4-B642-A482-DD75220FE315}"/>
              </a:ext>
            </a:extLst>
          </p:cNvPr>
          <p:cNvSpPr/>
          <p:nvPr/>
        </p:nvSpPr>
        <p:spPr>
          <a:xfrm>
            <a:off x="227709" y="878221"/>
            <a:ext cx="434429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C+</a:t>
            </a: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20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Ne +  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       Q = 4.62 MeV</a:t>
            </a:r>
          </a:p>
          <a:p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C+</a:t>
            </a:r>
            <a:r>
              <a:rPr lang="en-US" baseline="300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23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Na +  p           Q = 2.24 MeV </a:t>
            </a:r>
            <a:endParaRPr lang="en-US" baseline="30000" dirty="0">
              <a:solidFill>
                <a:srgbClr val="0070C0"/>
              </a:solidFill>
            </a:endParaRP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24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Mg +  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sym typeface="Wingdings" panose="05000000000000000000" pitchFamily="2" charset="2"/>
              </a:rPr>
              <a:t>g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         Q = 13.93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23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Mg +  n           Q = -2.62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16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O +  2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          Q = -0.12 MeV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C+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16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O +  </a:t>
            </a:r>
            <a:r>
              <a:rPr lang="en-US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8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Be          Q= -0.21 MeV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0817E2F-BE17-D644-2BCD-4CD355125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32"/>
          <a:stretch/>
        </p:blipFill>
        <p:spPr bwMode="auto">
          <a:xfrm>
            <a:off x="4925520" y="1181549"/>
            <a:ext cx="3941832" cy="53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D3494-F21B-DBFE-FAD6-11EE97D007F7}"/>
              </a:ext>
            </a:extLst>
          </p:cNvPr>
          <p:cNvSpPr txBox="1"/>
          <p:nvPr/>
        </p:nvSpPr>
        <p:spPr>
          <a:xfrm>
            <a:off x="276648" y="3053266"/>
            <a:ext cx="3878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 different phases: particles detection</a:t>
            </a:r>
          </a:p>
          <a:p>
            <a:endParaRPr lang="en-GB"/>
          </a:p>
          <a:p>
            <a:r>
              <a:rPr lang="en-GB"/>
              <a:t>Two possible solutions: </a:t>
            </a:r>
          </a:p>
          <a:p>
            <a:r>
              <a:rPr lang="en-GB"/>
              <a:t>- GASTLY detectors with ERNA group</a:t>
            </a:r>
          </a:p>
          <a:p>
            <a:r>
              <a:rPr lang="en-GB"/>
              <a:t>- Si pads detectors (Edinburgh 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79BBA-EB5A-A3A2-4DB0-6C24F185B89E}"/>
              </a:ext>
            </a:extLst>
          </p:cNvPr>
          <p:cNvSpPr txBox="1"/>
          <p:nvPr/>
        </p:nvSpPr>
        <p:spPr>
          <a:xfrm>
            <a:off x="6545377" y="5463267"/>
            <a:ext cx="20394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Goal: </a:t>
            </a:r>
            <a:r>
              <a:rPr lang="en-GB" err="1"/>
              <a:t>E</a:t>
            </a:r>
            <a:r>
              <a:rPr lang="en-GB" baseline="-25000" err="1"/>
              <a:t>cm</a:t>
            </a:r>
            <a:r>
              <a:rPr lang="en-GB"/>
              <a:t> = 1.6 MeV</a:t>
            </a:r>
          </a:p>
        </p:txBody>
      </p:sp>
      <p:pic>
        <p:nvPicPr>
          <p:cNvPr id="17" name="Immagine 1">
            <a:extLst>
              <a:ext uri="{FF2B5EF4-FFF2-40B4-BE49-F238E27FC236}">
                <a16:creationId xmlns:a16="http://schemas.microsoft.com/office/drawing/2014/main" id="{1A68BE71-89E8-8F94-A01D-0DB1A35D5F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" y="4856683"/>
            <a:ext cx="2909804" cy="1613753"/>
          </a:xfrm>
          <a:prstGeom prst="rect">
            <a:avLst/>
          </a:prstGeom>
        </p:spPr>
      </p:pic>
      <p:pic>
        <p:nvPicPr>
          <p:cNvPr id="18" name="Immagine 11">
            <a:extLst>
              <a:ext uri="{FF2B5EF4-FFF2-40B4-BE49-F238E27FC236}">
                <a16:creationId xmlns:a16="http://schemas.microsoft.com/office/drawing/2014/main" id="{60A5FC84-4252-F7B8-5FF4-8CD836F75F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06" y="4838433"/>
            <a:ext cx="2030574" cy="15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949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3057375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Nuclear astrophysics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B5975D7-37AF-DF47-B81F-3E9CC672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3764F-00C7-5F46-8593-CA4D56994279}"/>
              </a:ext>
            </a:extLst>
          </p:cNvPr>
          <p:cNvSpPr/>
          <p:nvPr/>
        </p:nvSpPr>
        <p:spPr>
          <a:xfrm>
            <a:off x="498241" y="1044251"/>
            <a:ext cx="8092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Aim of nuclear astrophysics: understand nuclear reactions that shape much of the visible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Nuclear fusion is the engine of stars: it produces the energy that stabilises them against gravitational collapse and makes them shine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Among the key parameters (chemical composition, opacity, etc.) to model stars, reactions cross sections play an important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The evolution of the stars is determined by fusion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They determine the origin of elements in the cosmos, stellar evolution and 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Many reactions ask for high precision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7841C-5FF2-CB4D-A232-9469B5ACF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3" y="3944193"/>
            <a:ext cx="7481181" cy="25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73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1643591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Conclusion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20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D4E543-C3AD-8E18-7D49-47FC823D8D7E}"/>
              </a:ext>
            </a:extLst>
          </p:cNvPr>
          <p:cNvSpPr txBox="1"/>
          <p:nvPr/>
        </p:nvSpPr>
        <p:spPr>
          <a:xfrm>
            <a:off x="248919" y="942466"/>
            <a:ext cx="8231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Nuclear Astrophysics community is growing in Italy EU and worldwide</a:t>
            </a:r>
          </a:p>
          <a:p>
            <a:endParaRPr lang="en-GB"/>
          </a:p>
          <a:p>
            <a:r>
              <a:rPr lang="en-GB"/>
              <a:t>LUNA is a reference for nuclear astrophysics with direct processes in underground</a:t>
            </a:r>
          </a:p>
          <a:p>
            <a:endParaRPr lang="en-GB"/>
          </a:p>
          <a:p>
            <a:r>
              <a:rPr lang="en-GB"/>
              <a:t>The combination of different approaches and the results of different facilities helps in reaching the high precision required by the new stellar models</a:t>
            </a:r>
          </a:p>
          <a:p>
            <a:endParaRPr lang="en-GB"/>
          </a:p>
          <a:p>
            <a:r>
              <a:rPr lang="en-GB"/>
              <a:t>In the last 30 years LUNA faced several astrophysical puzzle and more exiting cases are now accessible with the new MV machine installed at LNGS</a:t>
            </a:r>
          </a:p>
          <a:p>
            <a:endParaRPr lang="en-GB"/>
          </a:p>
          <a:p>
            <a:r>
              <a:rPr lang="en-GB"/>
              <a:t>Many young researchers grown within the collaboration and took coordination responsibilities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A9842B7C-2471-B757-C690-5EEB344B6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116" y="4098933"/>
            <a:ext cx="4793768" cy="24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6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albero&#10;&#10;Descrizione generata automaticamente">
            <a:extLst>
              <a:ext uri="{FF2B5EF4-FFF2-40B4-BE49-F238E27FC236}">
                <a16:creationId xmlns:a16="http://schemas.microsoft.com/office/drawing/2014/main" id="{1CF6C333-2E44-EC14-8241-B4A10846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47340">
            <a:off x="5635003" y="4201172"/>
            <a:ext cx="3306300" cy="1789025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21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821A5B-98D9-5AB6-1338-CE16841FCE64}"/>
              </a:ext>
            </a:extLst>
          </p:cNvPr>
          <p:cNvSpPr txBox="1"/>
          <p:nvPr/>
        </p:nvSpPr>
        <p:spPr>
          <a:xfrm>
            <a:off x="184498" y="469098"/>
            <a:ext cx="8775004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0" u="none" strike="noStrike" baseline="0">
                <a:solidFill>
                  <a:srgbClr val="C00000"/>
                </a:solidFill>
              </a:rPr>
              <a:t>The LUNA collaboration</a:t>
            </a:r>
            <a:endParaRPr lang="en-GB" b="0" i="0" u="none" strike="noStrike" baseline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A.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Compagnucci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M. Junker, R.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Gesuè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INFN LNGS /*GSSI, Italy </a:t>
            </a:r>
            <a:endParaRPr lang="en-GB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C. Broggini, A.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Caciolli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, P. Marigo, R. Menegazzo, D. Piatti, J.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Skowronski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, L. Barbieri, Marvin 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Axness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 Ferrando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Università di Padova and INFN Padova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 , Italy 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A.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Formicola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C.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Gustavino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INFN Roma 1, Italy </a:t>
            </a:r>
            <a:endParaRPr lang="en-GB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D.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Bemmerer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A. </a:t>
            </a:r>
            <a:r>
              <a:rPr lang="en-GB" sz="1400" err="1">
                <a:solidFill>
                  <a:srgbClr val="000000"/>
                </a:solidFill>
              </a:rPr>
              <a:t>Boeltzig</a:t>
            </a:r>
            <a:r>
              <a:rPr lang="en-GB" sz="1400">
                <a:solidFill>
                  <a:srgbClr val="000000"/>
                </a:solidFill>
              </a:rPr>
              <a:t>, E. Masha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HZDR Dresden , Germany</a:t>
            </a:r>
            <a:endParaRPr lang="en-GB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L.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Csedreki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Z.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Elekes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Zs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Fülöp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Gy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Gyürky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T.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Szücs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MTA-ATOMKI Debrecen, Hungary</a:t>
            </a:r>
            <a:endParaRPr lang="en-GB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M.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Lugaro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en-GB" sz="1400" b="1" i="0" u="none" strike="noStrike" baseline="0" err="1">
                <a:solidFill>
                  <a:srgbClr val="071B50"/>
                </a:solidFill>
              </a:rPr>
              <a:t>Konkoly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 </a:t>
            </a:r>
            <a:r>
              <a:rPr lang="en-GB" sz="1400" b="1" i="0" u="none" strike="noStrike" baseline="0" err="1">
                <a:solidFill>
                  <a:srgbClr val="071B50"/>
                </a:solidFill>
              </a:rPr>
              <a:t>Observatory,n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) and spallation  Hungarian Academy of </a:t>
            </a:r>
            <a:r>
              <a:rPr lang="en-GB" sz="1400" b="1" i="0" u="none" strike="noStrike" baseline="0" err="1">
                <a:solidFill>
                  <a:srgbClr val="071B50"/>
                </a:solidFill>
              </a:rPr>
              <a:t>Sciences,n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) and spallation  Budapest, Hungary</a:t>
            </a:r>
            <a:endParaRPr lang="en-GB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O. Straniero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INAF Osservatorio Astronomico di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Collurania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,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Italy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P.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Corvisiero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, P. Prati, S.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Zavatarelli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Università di Genova and INFN Genova,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Italy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R. Depalo, F. Ferraro, A. Guglielmetti, Ciapponi, De Gregorio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Università di Milano and INFN Milano,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Italy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C.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Ananna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, A. Best, A. Di Leva, G. Imbriani, D. Rapagnani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Università di Napoli and INFN Napoli,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Italy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F. Cavanna, G.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Gervino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, P.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Colombetti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Università di Torino and INFN Torino,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Italy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M.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Aliotta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 C. Bruno, T.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Davinson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University of Edinburgh, United Kingdom</a:t>
            </a:r>
            <a:endParaRPr lang="en-GB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b="0" i="0" u="none" strike="noStrike" baseline="0">
                <a:solidFill>
                  <a:srgbClr val="000000"/>
                </a:solidFill>
              </a:rPr>
              <a:t>F. Barile, 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G.F.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Ciani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,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 V. </a:t>
            </a:r>
            <a:r>
              <a:rPr lang="it-IT" sz="1400" b="0" i="0" u="none" strike="noStrike" baseline="0" err="1">
                <a:solidFill>
                  <a:srgbClr val="000000"/>
                </a:solidFill>
              </a:rPr>
              <a:t>Paticchio</a:t>
            </a:r>
            <a:r>
              <a:rPr lang="it-IT" sz="1400" b="0" i="0" u="none" strike="noStrike" baseline="0">
                <a:solidFill>
                  <a:srgbClr val="000000"/>
                </a:solidFill>
              </a:rPr>
              <a:t>, L. Schiavulli </a:t>
            </a:r>
            <a:r>
              <a:rPr lang="it-IT" sz="1400" b="0" i="0" u="none" strike="noStrike" baseline="0">
                <a:solidFill>
                  <a:srgbClr val="071B50"/>
                </a:solidFill>
              </a:rPr>
              <a:t>| </a:t>
            </a:r>
            <a:r>
              <a:rPr lang="it-IT" sz="1400" b="1" i="0" u="none" strike="noStrike" baseline="0">
                <a:solidFill>
                  <a:srgbClr val="071B50"/>
                </a:solidFill>
              </a:rPr>
              <a:t>Università di Bari and INFN Bari, </a:t>
            </a:r>
            <a:r>
              <a:rPr lang="it-IT" sz="1400" b="1" i="0" u="none" strike="noStrike" baseline="0" err="1">
                <a:solidFill>
                  <a:srgbClr val="071B50"/>
                </a:solidFill>
              </a:rPr>
              <a:t>Italy</a:t>
            </a:r>
            <a:endParaRPr lang="it-IT" sz="1400" b="0" i="0" u="none" strike="noStrike" baseline="0">
              <a:solidFill>
                <a:srgbClr val="071B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b="0" i="0" u="none" strike="noStrike" baseline="0">
                <a:solidFill>
                  <a:srgbClr val="000000"/>
                </a:solidFill>
              </a:rPr>
              <a:t>R. </a:t>
            </a:r>
            <a:r>
              <a:rPr lang="en-GB" sz="1400" b="0" i="0" u="none" strike="noStrike" baseline="0" err="1">
                <a:solidFill>
                  <a:srgbClr val="000000"/>
                </a:solidFill>
              </a:rPr>
              <a:t>Perrino</a:t>
            </a:r>
            <a:r>
              <a:rPr lang="en-GB" sz="1400" b="0" i="0" u="none" strike="noStrike" baseline="0">
                <a:solidFill>
                  <a:srgbClr val="000000"/>
                </a:solidFill>
              </a:rPr>
              <a:t> </a:t>
            </a:r>
            <a:r>
              <a:rPr lang="en-GB" sz="1400" b="1" i="0" u="none" strike="noStrike" baseline="0">
                <a:solidFill>
                  <a:srgbClr val="071B50"/>
                </a:solidFill>
              </a:rPr>
              <a:t>| INFN Lecce, Italy</a:t>
            </a:r>
          </a:p>
          <a:p>
            <a:pPr>
              <a:spcAft>
                <a:spcPts val="600"/>
              </a:spcAft>
            </a:pPr>
            <a:r>
              <a:rPr lang="en-GB" sz="1400">
                <a:solidFill>
                  <a:srgbClr val="000000"/>
                </a:solidFill>
              </a:rPr>
              <a:t>M. </a:t>
            </a:r>
            <a:r>
              <a:rPr lang="en-GB" sz="1400" err="1">
                <a:solidFill>
                  <a:srgbClr val="000000"/>
                </a:solidFill>
              </a:rPr>
              <a:t>Campostrini</a:t>
            </a:r>
            <a:r>
              <a:rPr lang="en-GB" sz="1400">
                <a:solidFill>
                  <a:srgbClr val="000000"/>
                </a:solidFill>
              </a:rPr>
              <a:t>, V. Rigato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b="1">
                <a:solidFill>
                  <a:srgbClr val="071B50"/>
                </a:solidFill>
              </a:rPr>
              <a:t>| INFN LNL, Italy</a:t>
            </a:r>
            <a:endParaRPr lang="en-GB" sz="1400">
              <a:solidFill>
                <a:srgbClr val="071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846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030" y="482809"/>
            <a:ext cx="4433137" cy="3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000" cap="all">
                <a:solidFill>
                  <a:srgbClr val="8A0F00"/>
                </a:solidFill>
                <a:latin typeface="Calibri" charset="0"/>
              </a:rPr>
              <a:t>Charged particles induced reactions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97ACFB1F-41C8-065D-7604-108A6280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67" y="1361409"/>
            <a:ext cx="6151065" cy="446374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376EA3A-DD7D-36A8-AF2F-F5B0B6FA2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3" y="1278351"/>
            <a:ext cx="8868171" cy="53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95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030" y="482809"/>
            <a:ext cx="4433137" cy="3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000" cap="all">
                <a:solidFill>
                  <a:srgbClr val="8A0F00"/>
                </a:solidFill>
                <a:latin typeface="Calibri" charset="0"/>
              </a:rPr>
              <a:t>Charged particles induced reactions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97ACFB1F-41C8-065D-7604-108A6280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67" y="1361409"/>
            <a:ext cx="6151065" cy="446374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376EA3A-DD7D-36A8-AF2F-F5B0B6FA2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3" y="1278351"/>
            <a:ext cx="8868171" cy="5304249"/>
          </a:xfrm>
          <a:prstGeom prst="rect">
            <a:avLst/>
          </a:prstGeom>
        </p:spPr>
      </p:pic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71032FA9-B773-4BC6-0E1B-2DAA18D71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00" y="3009468"/>
            <a:ext cx="9144000" cy="3518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F8C9F3-3B1D-9034-2842-E16AB12CA31C}"/>
              </a:ext>
            </a:extLst>
          </p:cNvPr>
          <p:cNvSpPr/>
          <p:nvPr/>
        </p:nvSpPr>
        <p:spPr>
          <a:xfrm>
            <a:off x="1676400" y="3733800"/>
            <a:ext cx="67491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5E265-96D2-1655-0E23-3180FE31CD7B}"/>
              </a:ext>
            </a:extLst>
          </p:cNvPr>
          <p:cNvSpPr/>
          <p:nvPr/>
        </p:nvSpPr>
        <p:spPr>
          <a:xfrm>
            <a:off x="1937656" y="3907972"/>
            <a:ext cx="41365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758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030" y="482809"/>
            <a:ext cx="7806624" cy="3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000" cap="all">
                <a:solidFill>
                  <a:srgbClr val="8A0F00"/>
                </a:solidFill>
                <a:latin typeface="Calibri" charset="0"/>
              </a:rPr>
              <a:t>LUNA: more than 30 years of underground nuclear astrophysics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97ACFB1F-41C8-065D-7604-108A6280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67" y="1361409"/>
            <a:ext cx="6151065" cy="4463741"/>
          </a:xfrm>
          <a:prstGeom prst="rect">
            <a:avLst/>
          </a:prstGeom>
        </p:spPr>
      </p:pic>
      <p:sp>
        <p:nvSpPr>
          <p:cNvPr id="12" name="CasellaDiTesto 1">
            <a:extLst>
              <a:ext uri="{FF2B5EF4-FFF2-40B4-BE49-F238E27FC236}">
                <a16:creationId xmlns:a16="http://schemas.microsoft.com/office/drawing/2014/main" id="{0A51DDC5-DC61-02AE-6804-65258DE6DE26}"/>
              </a:ext>
            </a:extLst>
          </p:cNvPr>
          <p:cNvSpPr txBox="1"/>
          <p:nvPr/>
        </p:nvSpPr>
        <p:spPr>
          <a:xfrm>
            <a:off x="3335818" y="3223947"/>
            <a:ext cx="5357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MV</a:t>
            </a:r>
          </a:p>
        </p:txBody>
      </p:sp>
    </p:spTree>
    <p:extLst>
      <p:ext uri="{BB962C8B-B14F-4D97-AF65-F5344CB8AC3E}">
        <p14:creationId xmlns:p14="http://schemas.microsoft.com/office/powerpoint/2010/main" val="644591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030" y="482809"/>
            <a:ext cx="7806624" cy="3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000" cap="all">
                <a:solidFill>
                  <a:srgbClr val="8A0F00"/>
                </a:solidFill>
                <a:latin typeface="Calibri" charset="0"/>
              </a:rPr>
              <a:t>LUNA: more than 30 years of underground nuclear astrophysics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97ACFB1F-41C8-065D-7604-108A6280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80" y="3595550"/>
            <a:ext cx="4013241" cy="2912352"/>
          </a:xfrm>
          <a:prstGeom prst="rect">
            <a:avLst/>
          </a:prstGeom>
        </p:spPr>
      </p:pic>
      <p:pic>
        <p:nvPicPr>
          <p:cNvPr id="5" name="Immagine 4" descr="Immagine che contiene testo, motore&#10;&#10;Descrizione generata automaticamente">
            <a:extLst>
              <a:ext uri="{FF2B5EF4-FFF2-40B4-BE49-F238E27FC236}">
                <a16:creationId xmlns:a16="http://schemas.microsoft.com/office/drawing/2014/main" id="{40B89B26-ADF8-44C8-E55B-C840852D1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71" y="1138068"/>
            <a:ext cx="3233920" cy="2308423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650A381-3357-C207-D104-E0FF6A1855BC}"/>
              </a:ext>
            </a:extLst>
          </p:cNvPr>
          <p:cNvCxnSpPr/>
          <p:nvPr/>
        </p:nvCxnSpPr>
        <p:spPr>
          <a:xfrm flipV="1">
            <a:off x="5758801" y="3262450"/>
            <a:ext cx="568847" cy="1789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F5579FE7-F928-6C5F-4087-1686B62D0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11" y="994087"/>
            <a:ext cx="4038600" cy="53848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7BB75C-D1CD-7C5D-98F6-82FF91B46D3D}"/>
              </a:ext>
            </a:extLst>
          </p:cNvPr>
          <p:cNvSpPr txBox="1"/>
          <p:nvPr/>
        </p:nvSpPr>
        <p:spPr>
          <a:xfrm>
            <a:off x="1156321" y="120832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/>
              <a:t>3</a:t>
            </a:r>
            <a:r>
              <a:rPr lang="en-GB"/>
              <a:t>He+</a:t>
            </a:r>
            <a:r>
              <a:rPr lang="en-GB" baseline="30000"/>
              <a:t>3</a:t>
            </a:r>
            <a:r>
              <a:rPr lang="en-GB"/>
              <a:t>He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BF16CA-C805-6F04-B1FA-8C98B5F1B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385" y="2589696"/>
            <a:ext cx="1562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57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030" y="482809"/>
            <a:ext cx="7806624" cy="3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000" cap="all">
                <a:solidFill>
                  <a:srgbClr val="8A0F00"/>
                </a:solidFill>
                <a:latin typeface="Calibri" charset="0"/>
              </a:rPr>
              <a:t>LUNA: more than 30 years of underground nuclear astrophysics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7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97ACFB1F-41C8-065D-7604-108A6280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06" y="3516906"/>
            <a:ext cx="4013241" cy="2912352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33AD8E1D-3346-E93C-3A57-22D9AE363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" y="3390121"/>
            <a:ext cx="4862767" cy="3165923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650A381-3357-C207-D104-E0FF6A1855BC}"/>
              </a:ext>
            </a:extLst>
          </p:cNvPr>
          <p:cNvCxnSpPr>
            <a:cxnSpLocks/>
          </p:cNvCxnSpPr>
          <p:nvPr/>
        </p:nvCxnSpPr>
        <p:spPr>
          <a:xfrm flipH="1" flipV="1">
            <a:off x="4462272" y="5242560"/>
            <a:ext cx="1767840" cy="265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70CD3BA-B67C-7155-1EE8-D6BD0107AA53}"/>
              </a:ext>
            </a:extLst>
          </p:cNvPr>
          <p:cNvSpPr txBox="1"/>
          <p:nvPr/>
        </p:nvSpPr>
        <p:spPr>
          <a:xfrm>
            <a:off x="390144" y="1269324"/>
            <a:ext cx="8485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new proposal has been submitted and approved by the scientific commission of LNGS and INFN CNS3 for the scientific activity </a:t>
            </a:r>
          </a:p>
          <a:p>
            <a:endParaRPr lang="en-GB"/>
          </a:p>
          <a:p>
            <a:r>
              <a:rPr lang="en-GB"/>
              <a:t>In this program the study of the </a:t>
            </a:r>
            <a:r>
              <a:rPr lang="en-GB" baseline="30000"/>
              <a:t>23</a:t>
            </a:r>
            <a:r>
              <a:rPr lang="en-GB"/>
              <a:t>Na(</a:t>
            </a:r>
            <a:r>
              <a:rPr lang="en-GB" err="1"/>
              <a:t>p,</a:t>
            </a:r>
            <a:r>
              <a:rPr lang="en-GB" err="1">
                <a:latin typeface="Symbol" pitchFamily="2" charset="2"/>
              </a:rPr>
              <a:t>a</a:t>
            </a:r>
            <a:r>
              <a:rPr lang="en-GB"/>
              <a:t>) and </a:t>
            </a:r>
            <a:r>
              <a:rPr lang="en-GB" baseline="30000"/>
              <a:t>27</a:t>
            </a:r>
            <a:r>
              <a:rPr lang="en-GB"/>
              <a:t>Al(</a:t>
            </a:r>
            <a:r>
              <a:rPr lang="en-GB" err="1"/>
              <a:t>p,</a:t>
            </a:r>
            <a:r>
              <a:rPr lang="en-GB" err="1">
                <a:latin typeface="Symbol" pitchFamily="2" charset="2"/>
              </a:rPr>
              <a:t>a</a:t>
            </a:r>
            <a:r>
              <a:rPr lang="en-GB"/>
              <a:t>) reactions are included in collaboration with the ERC </a:t>
            </a:r>
            <a:r>
              <a:rPr lang="en-GB" err="1"/>
              <a:t>StG</a:t>
            </a:r>
            <a:r>
              <a:rPr lang="en-GB"/>
              <a:t> project ELDAR</a:t>
            </a:r>
          </a:p>
        </p:txBody>
      </p:sp>
    </p:spTree>
    <p:extLst>
      <p:ext uri="{BB962C8B-B14F-4D97-AF65-F5344CB8AC3E}">
        <p14:creationId xmlns:p14="http://schemas.microsoft.com/office/powerpoint/2010/main" val="35830738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030" y="482809"/>
            <a:ext cx="7806624" cy="3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000" cap="all">
                <a:solidFill>
                  <a:srgbClr val="8A0F00"/>
                </a:solidFill>
                <a:latin typeface="Calibri" charset="0"/>
              </a:rPr>
              <a:t>LUNA: more than 30 years of underground nuclear astrophysics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97ACFB1F-41C8-065D-7604-108A6280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06" y="3516906"/>
            <a:ext cx="4013241" cy="29123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6E32FF-CD56-AF3E-F5CE-7684A8BDA965}"/>
              </a:ext>
            </a:extLst>
          </p:cNvPr>
          <p:cNvSpPr txBox="1"/>
          <p:nvPr/>
        </p:nvSpPr>
        <p:spPr>
          <a:xfrm>
            <a:off x="6242304" y="4709722"/>
            <a:ext cx="5357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MV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C57D4C4-401D-FB83-8DA9-10CC7C49DC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315" y="1272698"/>
            <a:ext cx="3903485" cy="2197661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415B9FF-7274-B84B-EC1A-2EE4B417D3F2}"/>
              </a:ext>
            </a:extLst>
          </p:cNvPr>
          <p:cNvCxnSpPr>
            <a:cxnSpLocks/>
          </p:cNvCxnSpPr>
          <p:nvPr/>
        </p:nvCxnSpPr>
        <p:spPr>
          <a:xfrm flipV="1">
            <a:off x="6571126" y="2932877"/>
            <a:ext cx="334564" cy="17768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D76452-B4E0-839C-3C71-85BE798E801C}"/>
              </a:ext>
            </a:extLst>
          </p:cNvPr>
          <p:cNvSpPr txBox="1"/>
          <p:nvPr/>
        </p:nvSpPr>
        <p:spPr>
          <a:xfrm>
            <a:off x="62753" y="1193497"/>
            <a:ext cx="49825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First Scientific program submitted to the LNGS scientific committee and to CSN3</a:t>
            </a:r>
          </a:p>
          <a:p>
            <a:endParaRPr lang="en-GB" dirty="0"/>
          </a:p>
          <a:p>
            <a:r>
              <a:rPr lang="en-GB" sz="2400" baseline="30000" dirty="0"/>
              <a:t>14</a:t>
            </a:r>
            <a:r>
              <a:rPr lang="en-GB" sz="2400" dirty="0"/>
              <a:t>N(</a:t>
            </a:r>
            <a:r>
              <a:rPr lang="en-GB" sz="2400" dirty="0" err="1"/>
              <a:t>p,</a:t>
            </a:r>
            <a:r>
              <a:rPr lang="en-GB" sz="2400" dirty="0" err="1">
                <a:latin typeface="Symbol" pitchFamily="2" charset="2"/>
              </a:rPr>
              <a:t>g</a:t>
            </a:r>
            <a:r>
              <a:rPr lang="en-GB" sz="2400" dirty="0"/>
              <a:t>)</a:t>
            </a:r>
            <a:r>
              <a:rPr lang="en-GB" sz="2400" baseline="30000" dirty="0"/>
              <a:t>15</a:t>
            </a:r>
            <a:r>
              <a:rPr lang="en-GB" sz="2400" dirty="0"/>
              <a:t>O (see A. </a:t>
            </a:r>
            <a:r>
              <a:rPr lang="en-GB" sz="2400" dirty="0" err="1"/>
              <a:t>Compagnucci</a:t>
            </a:r>
            <a:r>
              <a:rPr lang="en-GB" sz="2400" dirty="0"/>
              <a:t> poster)</a:t>
            </a:r>
          </a:p>
          <a:p>
            <a:endParaRPr lang="en-GB" sz="2400" dirty="0"/>
          </a:p>
          <a:p>
            <a:r>
              <a:rPr lang="en-GB" sz="2400" baseline="30000" dirty="0"/>
              <a:t>13</a:t>
            </a:r>
            <a:r>
              <a:rPr lang="en-GB" sz="2400" dirty="0"/>
              <a:t>C(</a:t>
            </a:r>
            <a:r>
              <a:rPr lang="en-GB" sz="2400" dirty="0" err="1">
                <a:latin typeface="Symbol" pitchFamily="2" charset="2"/>
              </a:rPr>
              <a:t>a</a:t>
            </a:r>
            <a:r>
              <a:rPr lang="en-GB" sz="2400" dirty="0" err="1"/>
              <a:t>,n</a:t>
            </a:r>
            <a:r>
              <a:rPr lang="en-GB" sz="2400" dirty="0"/>
              <a:t>)</a:t>
            </a:r>
            <a:r>
              <a:rPr lang="en-GB" sz="2400" baseline="30000" dirty="0"/>
              <a:t>16</a:t>
            </a:r>
            <a:r>
              <a:rPr lang="en-GB" sz="2400" dirty="0"/>
              <a:t>O</a:t>
            </a:r>
          </a:p>
          <a:p>
            <a:endParaRPr lang="en-GB" sz="2400" dirty="0"/>
          </a:p>
          <a:p>
            <a:r>
              <a:rPr lang="en-GB" sz="2400" baseline="30000" dirty="0"/>
              <a:t>22</a:t>
            </a:r>
            <a:r>
              <a:rPr lang="en-GB" sz="2400" dirty="0"/>
              <a:t>Ne(</a:t>
            </a:r>
            <a:r>
              <a:rPr lang="en-GB" sz="2400" dirty="0" err="1">
                <a:latin typeface="Symbol" pitchFamily="2" charset="2"/>
              </a:rPr>
              <a:t>a</a:t>
            </a:r>
            <a:r>
              <a:rPr lang="en-GB" sz="2400" dirty="0" err="1"/>
              <a:t>,n</a:t>
            </a:r>
            <a:r>
              <a:rPr lang="en-GB" sz="2400" dirty="0"/>
              <a:t>)</a:t>
            </a:r>
            <a:r>
              <a:rPr lang="en-GB" sz="2400" baseline="30000" dirty="0"/>
              <a:t>25</a:t>
            </a:r>
            <a:r>
              <a:rPr lang="en-GB" sz="2400" dirty="0"/>
              <a:t>Mg </a:t>
            </a:r>
          </a:p>
          <a:p>
            <a:r>
              <a:rPr lang="en-GB" sz="2400" dirty="0"/>
              <a:t>in collaboration with ERC </a:t>
            </a:r>
            <a:r>
              <a:rPr lang="en-GB" sz="2400" dirty="0" err="1"/>
              <a:t>StG</a:t>
            </a:r>
            <a:r>
              <a:rPr lang="en-GB" sz="2400" dirty="0"/>
              <a:t> SHADES</a:t>
            </a:r>
          </a:p>
          <a:p>
            <a:endParaRPr lang="en-GB" sz="2400" dirty="0"/>
          </a:p>
          <a:p>
            <a:r>
              <a:rPr lang="en-GB" sz="2400" baseline="30000" dirty="0"/>
              <a:t>12</a:t>
            </a:r>
            <a:r>
              <a:rPr lang="en-GB" sz="2400" dirty="0"/>
              <a:t>C+</a:t>
            </a:r>
            <a:r>
              <a:rPr lang="en-GB" sz="2400" baseline="30000" dirty="0"/>
              <a:t>12</a:t>
            </a:r>
            <a:r>
              <a:rPr lang="en-GB" sz="2400" dirty="0"/>
              <a:t>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8966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1" y="6582601"/>
            <a:ext cx="9142560" cy="288000"/>
          </a:xfrm>
          <a:prstGeom prst="rect">
            <a:avLst/>
          </a:prstGeom>
          <a:solidFill>
            <a:srgbClr val="800000"/>
          </a:solidFill>
          <a:ln w="12600" cap="flat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is-IS" sz="1633">
                <a:solidFill>
                  <a:schemeClr val="bg1"/>
                </a:solidFill>
              </a:rPr>
              <a:t>Quinto Incontro Nazionale di Fisica Nucleare INFN 2022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8241" y="547560"/>
            <a:ext cx="4237057" cy="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1981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altLang="en-US" sz="2358" cap="all">
                <a:solidFill>
                  <a:srgbClr val="8A0F00"/>
                </a:solidFill>
                <a:latin typeface="Calibri" charset="0"/>
              </a:rPr>
              <a:t>Recent results of the LUNA400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5841" y="-2519"/>
            <a:ext cx="7680960" cy="30570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LUNA at LNGS: Status and perspectives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759" y="361"/>
            <a:ext cx="1280160" cy="290880"/>
          </a:xfrm>
          <a:prstGeom prst="rect">
            <a:avLst/>
          </a:prstGeom>
          <a:solidFill>
            <a:srgbClr val="204A87"/>
          </a:solidFill>
          <a:ln w="12600" cap="flat">
            <a:solidFill>
              <a:srgbClr val="333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200" y="4681"/>
            <a:ext cx="1163521" cy="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451">
                <a:solidFill>
                  <a:srgbClr val="FFFFFF"/>
                </a:solidFill>
                <a:latin typeface="Calibri" charset="0"/>
              </a:rPr>
              <a:t>A. </a:t>
            </a:r>
            <a:r>
              <a:rPr lang="en-US" altLang="en-US" sz="1451" err="1">
                <a:solidFill>
                  <a:srgbClr val="FFFFFF"/>
                </a:solidFill>
                <a:latin typeface="Calibri" charset="0"/>
              </a:rPr>
              <a:t>Caciolli</a:t>
            </a:r>
            <a:endParaRPr lang="en-US" altLang="en-US" sz="145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3D19C-7B7E-D846-BB87-20D5F69F9E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8377" y="6575400"/>
            <a:ext cx="2056320" cy="282240"/>
          </a:xfrm>
        </p:spPr>
        <p:txBody>
          <a:bodyPr/>
          <a:lstStyle/>
          <a:p>
            <a:fld id="{F771BFAE-9C2A-3F45-A18A-D183105D2EAB}" type="slidenum">
              <a:rPr lang="en-US" altLang="en-US" smtClean="0">
                <a:solidFill>
                  <a:schemeClr val="bg1"/>
                </a:solidFill>
              </a:rPr>
              <a:pPr/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2" descr="C:\Users\broggini.FISICA\Desktop\logo_v5nd.jpg">
            <a:extLst>
              <a:ext uri="{FF2B5EF4-FFF2-40B4-BE49-F238E27FC236}">
                <a16:creationId xmlns:a16="http://schemas.microsoft.com/office/drawing/2014/main" id="{38BE2140-36CA-1142-B650-FF144BC9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350098"/>
            <a:ext cx="918087" cy="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stomShape 11">
            <a:extLst>
              <a:ext uri="{FF2B5EF4-FFF2-40B4-BE49-F238E27FC236}">
                <a16:creationId xmlns:a16="http://schemas.microsoft.com/office/drawing/2014/main" id="{C8C1375A-CB5B-2C40-BB4C-5F25EB3E5DBE}"/>
              </a:ext>
            </a:extLst>
          </p:cNvPr>
          <p:cNvSpPr/>
          <p:nvPr/>
        </p:nvSpPr>
        <p:spPr>
          <a:xfrm>
            <a:off x="4925520" y="2187360"/>
            <a:ext cx="17496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A9AF0-77AF-A844-AE5C-6D114614C355}"/>
              </a:ext>
            </a:extLst>
          </p:cNvPr>
          <p:cNvSpPr/>
          <p:nvPr/>
        </p:nvSpPr>
        <p:spPr>
          <a:xfrm>
            <a:off x="4049485" y="2187360"/>
            <a:ext cx="217714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265C4F-DEB5-64EE-324E-8D5B3BE0D94C}"/>
              </a:ext>
            </a:extLst>
          </p:cNvPr>
          <p:cNvSpPr txBox="1"/>
          <p:nvPr/>
        </p:nvSpPr>
        <p:spPr>
          <a:xfrm>
            <a:off x="498241" y="1060605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D(</a:t>
            </a:r>
            <a:r>
              <a:rPr lang="en-GB" sz="2000" b="1" err="1"/>
              <a:t>p,</a:t>
            </a:r>
            <a:r>
              <a:rPr lang="en-GB" sz="2000" b="1" err="1">
                <a:latin typeface="Symbol" pitchFamily="2" charset="2"/>
              </a:rPr>
              <a:t>g</a:t>
            </a:r>
            <a:r>
              <a:rPr lang="en-GB" sz="2000" b="1"/>
              <a:t>)</a:t>
            </a:r>
            <a:r>
              <a:rPr lang="en-GB" sz="2000" b="1" baseline="30000"/>
              <a:t>3</a:t>
            </a:r>
            <a:r>
              <a:rPr lang="en-GB" sz="2000" b="1"/>
              <a:t>He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17F71B8-DEB2-BA15-7AC1-4B004149F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2" y="3290662"/>
            <a:ext cx="4070366" cy="294024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4D4F5B-4118-C748-819A-7B281794E3F3}"/>
              </a:ext>
            </a:extLst>
          </p:cNvPr>
          <p:cNvSpPr txBox="1"/>
          <p:nvPr/>
        </p:nvSpPr>
        <p:spPr>
          <a:xfrm>
            <a:off x="391232" y="1506900"/>
            <a:ext cx="8586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From BBN theory, knowing the cosmological parameters and the cross sections of the processes responsible for D creation and destruction [D/H]</a:t>
            </a:r>
            <a:r>
              <a:rPr lang="en-GB" baseline="-25000"/>
              <a:t>BBN</a:t>
            </a:r>
          </a:p>
          <a:p>
            <a:endParaRPr lang="en-GB"/>
          </a:p>
          <a:p>
            <a:r>
              <a:rPr lang="en-GB"/>
              <a:t>The uncertainty on [D/H]</a:t>
            </a:r>
            <a:r>
              <a:rPr lang="en-GB" baseline="-25000"/>
              <a:t>BBN</a:t>
            </a:r>
            <a:r>
              <a:rPr lang="en-GB"/>
              <a:t> is related to the knowledge of the reactions involved in the deuterium production and destruction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44AD5E-D421-3884-C3CB-8F295A2EC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78" y="3058082"/>
            <a:ext cx="4629124" cy="3252358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00216CB8-D3B8-C7FA-0F88-00A894BAC541}"/>
              </a:ext>
            </a:extLst>
          </p:cNvPr>
          <p:cNvSpPr txBox="1"/>
          <p:nvPr/>
        </p:nvSpPr>
        <p:spPr>
          <a:xfrm>
            <a:off x="6595850" y="627967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Mossa et al. Nature 587, 210 (2020)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0984759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2095</Words>
  <Application>Microsoft Macintosh PowerPoint</Application>
  <PresentationFormat>Presentazione su schermo (4:3)</PresentationFormat>
  <Paragraphs>296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Caciolli Antonio</cp:lastModifiedBy>
  <cp:revision>4</cp:revision>
  <cp:lastPrinted>2018-05-02T08:24:19Z</cp:lastPrinted>
  <dcterms:created xsi:type="dcterms:W3CDTF">2018-03-07T10:28:42Z</dcterms:created>
  <dcterms:modified xsi:type="dcterms:W3CDTF">2022-05-09T12:16:38Z</dcterms:modified>
</cp:coreProperties>
</file>