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300" r:id="rId4"/>
    <p:sldId id="261" r:id="rId5"/>
    <p:sldId id="262" r:id="rId6"/>
    <p:sldId id="290" r:id="rId7"/>
    <p:sldId id="266" r:id="rId8"/>
    <p:sldId id="267" r:id="rId9"/>
    <p:sldId id="269" r:id="rId10"/>
    <p:sldId id="277" r:id="rId11"/>
    <p:sldId id="278" r:id="rId12"/>
    <p:sldId id="271" r:id="rId13"/>
    <p:sldId id="273" r:id="rId14"/>
    <p:sldId id="272" r:id="rId15"/>
    <p:sldId id="294" r:id="rId16"/>
    <p:sldId id="295" r:id="rId17"/>
    <p:sldId id="297" r:id="rId18"/>
    <p:sldId id="276" r:id="rId19"/>
    <p:sldId id="280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59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28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7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94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23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59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5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71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63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12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75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E5476-7039-4A42-8D19-74B344AFCE76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B158-4A9E-4B00-99A9-831C256363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65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6150" cy="479470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The PREX-II measurement of the </a:t>
            </a:r>
            <a:r>
              <a:rPr lang="en-US" baseline="30000" dirty="0">
                <a:solidFill>
                  <a:srgbClr val="00B0F0"/>
                </a:solidFill>
              </a:rPr>
              <a:t>208</a:t>
            </a:r>
            <a:r>
              <a:rPr lang="en-US" dirty="0">
                <a:solidFill>
                  <a:srgbClr val="00B0F0"/>
                </a:solidFill>
              </a:rPr>
              <a:t>Pb Neutron Skin </a:t>
            </a:r>
            <a:r>
              <a:rPr lang="en-US" dirty="0" smtClean="0">
                <a:solidFill>
                  <a:srgbClr val="00B0F0"/>
                </a:solidFill>
              </a:rPr>
              <a:t>Thickness</a:t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neutron star features derived by it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and future neutron star EOS studies at </a:t>
            </a:r>
            <a:r>
              <a:rPr lang="en-US" dirty="0" err="1" smtClean="0">
                <a:solidFill>
                  <a:srgbClr val="C00000"/>
                </a:solidFill>
              </a:rPr>
              <a:t>Jlab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. M. Urciuoli</a:t>
            </a:r>
            <a:endParaRPr lang="it-IT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147" y="218355"/>
            <a:ext cx="4134954" cy="40120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017" y="4384583"/>
            <a:ext cx="2094911" cy="122908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0661" y="4384583"/>
            <a:ext cx="214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Combining</a:t>
            </a:r>
            <a:r>
              <a:rPr lang="it-IT" dirty="0" smtClean="0"/>
              <a:t> PREX-2</a:t>
            </a:r>
          </a:p>
          <a:p>
            <a:r>
              <a:rPr lang="it-IT" dirty="0"/>
              <a:t>a</a:t>
            </a:r>
            <a:r>
              <a:rPr lang="it-IT" dirty="0" smtClean="0"/>
              <a:t>nd NICER </a:t>
            </a:r>
            <a:r>
              <a:rPr lang="it-IT" dirty="0" err="1" smtClean="0"/>
              <a:t>results</a:t>
            </a:r>
            <a:endParaRPr lang="it-IT" dirty="0" smtClean="0"/>
          </a:p>
          <a:p>
            <a:r>
              <a:rPr lang="it-IT" dirty="0" err="1"/>
              <a:t>w</a:t>
            </a:r>
            <a:r>
              <a:rPr lang="it-IT" dirty="0" err="1" smtClean="0"/>
              <a:t>e</a:t>
            </a:r>
            <a:r>
              <a:rPr lang="it-IT" dirty="0" smtClean="0"/>
              <a:t> </a:t>
            </a:r>
            <a:r>
              <a:rPr lang="it-IT" dirty="0" err="1" smtClean="0"/>
              <a:t>obtain</a:t>
            </a:r>
            <a:r>
              <a:rPr lang="it-IT" dirty="0"/>
              <a:t>:</a:t>
            </a:r>
          </a:p>
        </p:txBody>
      </p:sp>
      <p:sp>
        <p:nvSpPr>
          <p:cNvPr id="7" name="Freccia a destra 6"/>
          <p:cNvSpPr/>
          <p:nvPr/>
        </p:nvSpPr>
        <p:spPr>
          <a:xfrm>
            <a:off x="2432957" y="4612820"/>
            <a:ext cx="653144" cy="386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474" y="4672416"/>
            <a:ext cx="2083842" cy="32670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135048" y="4384583"/>
            <a:ext cx="28493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From GW170817</a:t>
            </a:r>
          </a:p>
          <a:p>
            <a:r>
              <a:rPr lang="it-IT" dirty="0" err="1" smtClean="0"/>
              <a:t>observation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obtain</a:t>
            </a:r>
            <a:r>
              <a:rPr lang="it-IT" dirty="0" smtClean="0"/>
              <a:t> a </a:t>
            </a:r>
            <a:r>
              <a:rPr lang="it-IT" dirty="0" err="1" smtClean="0"/>
              <a:t>tidald</a:t>
            </a:r>
            <a:r>
              <a:rPr lang="it-IT" dirty="0" smtClean="0"/>
              <a:t> </a:t>
            </a:r>
            <a:r>
              <a:rPr lang="it-IT" dirty="0" err="1" smtClean="0"/>
              <a:t>eformability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of:</a:t>
            </a:r>
            <a:endParaRPr lang="it-IT" dirty="0"/>
          </a:p>
        </p:txBody>
      </p:sp>
      <p:sp>
        <p:nvSpPr>
          <p:cNvPr id="10" name="Freccia a destra 9"/>
          <p:cNvSpPr/>
          <p:nvPr/>
        </p:nvSpPr>
        <p:spPr>
          <a:xfrm>
            <a:off x="7893979" y="4706079"/>
            <a:ext cx="591140" cy="360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289783" y="6056499"/>
            <a:ext cx="6188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The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results</a:t>
            </a:r>
            <a:r>
              <a:rPr lang="it-IT" dirty="0" smtClean="0"/>
              <a:t> are (</a:t>
            </a:r>
            <a:r>
              <a:rPr lang="it-IT" dirty="0" err="1" smtClean="0"/>
              <a:t>slightly</a:t>
            </a:r>
            <a:r>
              <a:rPr lang="it-IT" dirty="0" smtClean="0"/>
              <a:t>) in </a:t>
            </a:r>
            <a:r>
              <a:rPr lang="it-IT" dirty="0" err="1" smtClean="0"/>
              <a:t>tension</a:t>
            </a:r>
            <a:r>
              <a:rPr lang="it-IT" dirty="0" smtClean="0"/>
              <a:t>. More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r>
              <a:rPr lang="it-IT" dirty="0" smtClean="0"/>
              <a:t> in the multi-</a:t>
            </a:r>
            <a:r>
              <a:rPr lang="it-IT" dirty="0" err="1" smtClean="0"/>
              <a:t>messenger</a:t>
            </a:r>
            <a:r>
              <a:rPr lang="it-IT" dirty="0" smtClean="0"/>
              <a:t> era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4060473" y="5543863"/>
            <a:ext cx="1932113" cy="477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5992586" y="5066434"/>
            <a:ext cx="2666888" cy="954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934936" y="2424793"/>
            <a:ext cx="9250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Beyond PREX-2: the </a:t>
            </a:r>
            <a:r>
              <a:rPr lang="it-IT" sz="3200" dirty="0" err="1" smtClean="0">
                <a:solidFill>
                  <a:srgbClr val="0070C0"/>
                </a:solidFill>
              </a:rPr>
              <a:t>study</a:t>
            </a:r>
            <a:r>
              <a:rPr lang="it-IT" sz="3200" dirty="0" smtClean="0">
                <a:solidFill>
                  <a:srgbClr val="0070C0"/>
                </a:solidFill>
              </a:rPr>
              <a:t> of </a:t>
            </a:r>
            <a:r>
              <a:rPr lang="it-IT" sz="3200" dirty="0" err="1" smtClean="0">
                <a:solidFill>
                  <a:srgbClr val="0070C0"/>
                </a:solidFill>
              </a:rPr>
              <a:t>neutron</a:t>
            </a:r>
            <a:r>
              <a:rPr lang="it-IT" sz="3200" dirty="0" smtClean="0">
                <a:solidFill>
                  <a:srgbClr val="0070C0"/>
                </a:solidFill>
              </a:rPr>
              <a:t> star </a:t>
            </a:r>
            <a:r>
              <a:rPr lang="it-IT" sz="3200" dirty="0" err="1" smtClean="0">
                <a:solidFill>
                  <a:srgbClr val="0070C0"/>
                </a:solidFill>
              </a:rPr>
              <a:t>features</a:t>
            </a:r>
            <a:r>
              <a:rPr lang="it-IT" sz="3200" dirty="0" smtClean="0">
                <a:solidFill>
                  <a:srgbClr val="0070C0"/>
                </a:solidFill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</a:rPr>
              <a:t>through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</a:rPr>
              <a:t>hypernuclear</a:t>
            </a:r>
            <a:r>
              <a:rPr lang="it-IT" sz="3200" dirty="0" smtClean="0">
                <a:solidFill>
                  <a:srgbClr val="0070C0"/>
                </a:solidFill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</a:rPr>
              <a:t>spectroscopy</a:t>
            </a:r>
            <a:r>
              <a:rPr lang="it-IT" sz="3200" dirty="0" smtClean="0">
                <a:solidFill>
                  <a:srgbClr val="0070C0"/>
                </a:solidFill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</a:rPr>
              <a:t>at</a:t>
            </a:r>
            <a:r>
              <a:rPr lang="it-IT" sz="3200" dirty="0" smtClean="0">
                <a:solidFill>
                  <a:srgbClr val="0070C0"/>
                </a:solidFill>
              </a:rPr>
              <a:t> </a:t>
            </a:r>
            <a:r>
              <a:rPr lang="it-IT" sz="3200" dirty="0" err="1" smtClean="0">
                <a:solidFill>
                  <a:srgbClr val="0070C0"/>
                </a:solidFill>
              </a:rPr>
              <a:t>JLab</a:t>
            </a:r>
            <a:r>
              <a:rPr lang="it-IT" sz="3200" dirty="0" smtClean="0">
                <a:solidFill>
                  <a:srgbClr val="0070C0"/>
                </a:solidFill>
              </a:rPr>
              <a:t> </a:t>
            </a:r>
            <a:endParaRPr lang="it-IT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492" y="849085"/>
            <a:ext cx="8834535" cy="48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667" y="1045029"/>
            <a:ext cx="8294808" cy="462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10" y="1167493"/>
            <a:ext cx="8588528" cy="464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77986" y="163286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Experiment E12-15-008 </a:t>
            </a:r>
            <a:endParaRPr lang="it-IT" sz="2800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06" y="842598"/>
            <a:ext cx="7394089" cy="8137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6735" y="1991172"/>
            <a:ext cx="8413119" cy="162560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0" y="3731951"/>
            <a:ext cx="4645479" cy="286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2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79" y="873580"/>
            <a:ext cx="5014428" cy="10205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457" y="293914"/>
            <a:ext cx="4535271" cy="66130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17516" y="2197751"/>
            <a:ext cx="611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Together</a:t>
            </a:r>
            <a:r>
              <a:rPr lang="it-IT" dirty="0" smtClean="0">
                <a:solidFill>
                  <a:srgbClr val="FF0000"/>
                </a:solidFill>
              </a:rPr>
              <a:t> with </a:t>
            </a:r>
            <a:r>
              <a:rPr lang="it-IT" dirty="0" err="1" smtClean="0">
                <a:solidFill>
                  <a:srgbClr val="FF0000"/>
                </a:solidFill>
              </a:rPr>
              <a:t>experiment</a:t>
            </a:r>
            <a:r>
              <a:rPr lang="it-IT" dirty="0" smtClean="0">
                <a:solidFill>
                  <a:srgbClr val="FF0000"/>
                </a:solidFill>
              </a:rPr>
              <a:t> E12-15-008, </a:t>
            </a:r>
            <a:r>
              <a:rPr lang="it-IT" dirty="0" err="1" smtClean="0">
                <a:solidFill>
                  <a:srgbClr val="FF0000"/>
                </a:solidFill>
              </a:rPr>
              <a:t>experiment</a:t>
            </a:r>
            <a:r>
              <a:rPr lang="it-IT" dirty="0" smtClean="0">
                <a:solidFill>
                  <a:srgbClr val="FF0000"/>
                </a:solidFill>
              </a:rPr>
              <a:t> E12-20-013 </a:t>
            </a:r>
            <a:r>
              <a:rPr lang="it-IT" dirty="0" err="1" smtClean="0">
                <a:solidFill>
                  <a:srgbClr val="FF0000"/>
                </a:solidFill>
              </a:rPr>
              <a:t>will</a:t>
            </a:r>
            <a:r>
              <a:rPr lang="it-IT" dirty="0" smtClean="0">
                <a:solidFill>
                  <a:srgbClr val="FF0000"/>
                </a:solidFill>
              </a:rPr>
              <a:t> investigate the A </a:t>
            </a:r>
            <a:r>
              <a:rPr lang="it-IT" dirty="0" err="1" smtClean="0">
                <a:solidFill>
                  <a:srgbClr val="FF0000"/>
                </a:solidFill>
              </a:rPr>
              <a:t>dependence</a:t>
            </a:r>
            <a:r>
              <a:rPr lang="it-IT" dirty="0" smtClean="0">
                <a:solidFill>
                  <a:srgbClr val="FF0000"/>
                </a:solidFill>
              </a:rPr>
              <a:t> of the </a:t>
            </a:r>
            <a:r>
              <a:rPr lang="it-IT" dirty="0" err="1" smtClean="0">
                <a:solidFill>
                  <a:srgbClr val="FF0000"/>
                </a:solidFill>
              </a:rPr>
              <a:t>binding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energies</a:t>
            </a:r>
            <a:r>
              <a:rPr lang="it-IT" dirty="0" smtClean="0">
                <a:solidFill>
                  <a:srgbClr val="FF0000"/>
                </a:solidFill>
              </a:rPr>
              <a:t> of single-</a:t>
            </a:r>
            <a:r>
              <a:rPr lang="it-IT" dirty="0" err="1" smtClean="0">
                <a:solidFill>
                  <a:srgbClr val="FF0000"/>
                </a:solidFill>
              </a:rPr>
              <a:t>particle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levels</a:t>
            </a:r>
            <a:r>
              <a:rPr lang="it-IT" dirty="0" smtClean="0">
                <a:solidFill>
                  <a:srgbClr val="FF0000"/>
                </a:solidFill>
              </a:rPr>
              <a:t>  of </a:t>
            </a:r>
            <a:r>
              <a:rPr lang="it-IT" dirty="0" err="1" smtClean="0">
                <a:solidFill>
                  <a:srgbClr val="FF0000"/>
                </a:solidFill>
              </a:rPr>
              <a:t>hypernuclei</a:t>
            </a:r>
            <a:endParaRPr lang="it-IT" dirty="0" smtClean="0">
              <a:solidFill>
                <a:srgbClr val="FF0000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6327" y="3424717"/>
            <a:ext cx="6770785" cy="31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93396" y="373159"/>
            <a:ext cx="112434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Experiment </a:t>
            </a:r>
            <a:r>
              <a:rPr lang="it-IT" sz="2800" dirty="0">
                <a:solidFill>
                  <a:srgbClr val="FF0000"/>
                </a:solidFill>
              </a:rPr>
              <a:t>E12-20-013 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is</a:t>
            </a:r>
            <a:r>
              <a:rPr lang="it-IT" sz="2800" dirty="0" smtClean="0">
                <a:solidFill>
                  <a:srgbClr val="FF0000"/>
                </a:solidFill>
              </a:rPr>
              <a:t> the best </a:t>
            </a:r>
            <a:r>
              <a:rPr lang="it-IT" sz="2800" dirty="0" err="1" smtClean="0">
                <a:solidFill>
                  <a:srgbClr val="FF0000"/>
                </a:solidFill>
              </a:rPr>
              <a:t>suited</a:t>
            </a:r>
            <a:r>
              <a:rPr lang="it-IT" sz="2800" dirty="0" smtClean="0">
                <a:solidFill>
                  <a:srgbClr val="FF0000"/>
                </a:solidFill>
              </a:rPr>
              <a:t> to </a:t>
            </a:r>
            <a:r>
              <a:rPr lang="it-IT" sz="2800" dirty="0" err="1" smtClean="0">
                <a:solidFill>
                  <a:srgbClr val="FF0000"/>
                </a:solidFill>
              </a:rPr>
              <a:t>study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el-GR" sz="2800" dirty="0" smtClean="0">
                <a:solidFill>
                  <a:srgbClr val="FF0000"/>
                </a:solidFill>
              </a:rPr>
              <a:t>Λ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interactions</a:t>
            </a:r>
            <a:r>
              <a:rPr lang="it-IT" sz="2800" dirty="0" smtClean="0">
                <a:solidFill>
                  <a:srgbClr val="FF0000"/>
                </a:solidFill>
              </a:rPr>
              <a:t> in a </a:t>
            </a:r>
            <a:r>
              <a:rPr lang="it-IT" sz="2800" dirty="0" err="1" smtClean="0">
                <a:solidFill>
                  <a:srgbClr val="FF0000"/>
                </a:solidFill>
              </a:rPr>
              <a:t>uniform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nuclear</a:t>
            </a:r>
            <a:r>
              <a:rPr lang="it-IT" sz="2800" dirty="0" smtClean="0">
                <a:solidFill>
                  <a:srgbClr val="FF0000"/>
                </a:solidFill>
              </a:rPr>
              <a:t> medium  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81" y="1519779"/>
            <a:ext cx="8488683" cy="45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90" y="1375359"/>
            <a:ext cx="8528031" cy="47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1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42458" y="555170"/>
            <a:ext cx="7579179" cy="995363"/>
          </a:xfrm>
        </p:spPr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Conclusion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79071" y="1952852"/>
            <a:ext cx="9144000" cy="301103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An </a:t>
            </a:r>
            <a:r>
              <a:rPr lang="it-IT" dirty="0" err="1" smtClean="0">
                <a:solidFill>
                  <a:srgbClr val="00B050"/>
                </a:solidFill>
              </a:rPr>
              <a:t>exciting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program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is</a:t>
            </a:r>
            <a:r>
              <a:rPr lang="it-IT" dirty="0" smtClean="0">
                <a:solidFill>
                  <a:srgbClr val="00B050"/>
                </a:solidFill>
              </a:rPr>
              <a:t> in progress </a:t>
            </a:r>
            <a:r>
              <a:rPr lang="it-IT" dirty="0" err="1" smtClean="0">
                <a:solidFill>
                  <a:srgbClr val="00B050"/>
                </a:solidFill>
              </a:rPr>
              <a:t>at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Jlab</a:t>
            </a:r>
            <a:r>
              <a:rPr lang="it-IT" dirty="0" smtClean="0">
                <a:solidFill>
                  <a:srgbClr val="00B050"/>
                </a:solidFill>
              </a:rPr>
              <a:t>, to </a:t>
            </a:r>
            <a:r>
              <a:rPr lang="it-IT" dirty="0" err="1" smtClean="0">
                <a:solidFill>
                  <a:srgbClr val="00B050"/>
                </a:solidFill>
              </a:rPr>
              <a:t>understand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neutron</a:t>
            </a:r>
            <a:r>
              <a:rPr lang="it-IT" dirty="0" smtClean="0">
                <a:solidFill>
                  <a:srgbClr val="00B050"/>
                </a:solidFill>
              </a:rPr>
              <a:t> star </a:t>
            </a:r>
            <a:r>
              <a:rPr lang="it-IT" dirty="0" err="1" smtClean="0">
                <a:solidFill>
                  <a:srgbClr val="00B050"/>
                </a:solidFill>
              </a:rPr>
              <a:t>features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trough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electro-scattering</a:t>
            </a:r>
            <a:r>
              <a:rPr lang="it-IT" dirty="0" smtClean="0">
                <a:solidFill>
                  <a:srgbClr val="00B050"/>
                </a:solidFill>
              </a:rPr>
              <a:t> on nuclei.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In </a:t>
            </a:r>
            <a:r>
              <a:rPr lang="it-IT" dirty="0" err="1" smtClean="0">
                <a:solidFill>
                  <a:srgbClr val="C00000"/>
                </a:solidFill>
              </a:rPr>
              <a:t>fact</a:t>
            </a:r>
            <a:r>
              <a:rPr lang="it-IT" dirty="0" smtClean="0">
                <a:solidFill>
                  <a:srgbClr val="C00000"/>
                </a:solidFill>
              </a:rPr>
              <a:t>, </a:t>
            </a:r>
            <a:r>
              <a:rPr lang="it-IT" dirty="0" err="1" smtClean="0">
                <a:solidFill>
                  <a:srgbClr val="C00000"/>
                </a:solidFill>
              </a:rPr>
              <a:t>neutron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stars</a:t>
            </a:r>
            <a:r>
              <a:rPr lang="it-IT" dirty="0" smtClean="0">
                <a:solidFill>
                  <a:srgbClr val="C00000"/>
                </a:solidFill>
              </a:rPr>
              <a:t> can be </a:t>
            </a:r>
            <a:r>
              <a:rPr lang="it-IT" dirty="0" err="1" smtClean="0">
                <a:solidFill>
                  <a:srgbClr val="C00000"/>
                </a:solidFill>
              </a:rPr>
              <a:t>considered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as</a:t>
            </a:r>
            <a:r>
              <a:rPr lang="it-IT" dirty="0" smtClean="0">
                <a:solidFill>
                  <a:srgbClr val="C00000"/>
                </a:solidFill>
              </a:rPr>
              <a:t> «</a:t>
            </a:r>
            <a:r>
              <a:rPr lang="it-IT" dirty="0" err="1" smtClean="0">
                <a:solidFill>
                  <a:srgbClr val="C00000"/>
                </a:solidFill>
              </a:rPr>
              <a:t>giant</a:t>
            </a:r>
            <a:r>
              <a:rPr lang="it-IT" dirty="0" smtClean="0">
                <a:solidFill>
                  <a:srgbClr val="C00000"/>
                </a:solidFill>
              </a:rPr>
              <a:t> nuclei» and </a:t>
            </a:r>
            <a:r>
              <a:rPr lang="it-IT" dirty="0" err="1" smtClean="0">
                <a:solidFill>
                  <a:srgbClr val="C00000"/>
                </a:solidFill>
              </a:rPr>
              <a:t>nuclear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forces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underlie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both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dirty="0" err="1" smtClean="0">
                <a:solidFill>
                  <a:srgbClr val="C00000"/>
                </a:solidFill>
              </a:rPr>
              <a:t>nucleus</a:t>
            </a:r>
            <a:r>
              <a:rPr lang="it-IT" dirty="0" smtClean="0">
                <a:solidFill>
                  <a:srgbClr val="C00000"/>
                </a:solidFill>
              </a:rPr>
              <a:t> and  </a:t>
            </a:r>
            <a:r>
              <a:rPr lang="it-IT" dirty="0" err="1" smtClean="0">
                <a:solidFill>
                  <a:srgbClr val="C00000"/>
                </a:solidFill>
              </a:rPr>
              <a:t>neutron</a:t>
            </a:r>
            <a:r>
              <a:rPr lang="it-IT" dirty="0" smtClean="0">
                <a:solidFill>
                  <a:srgbClr val="C00000"/>
                </a:solidFill>
              </a:rPr>
              <a:t> star </a:t>
            </a:r>
            <a:r>
              <a:rPr lang="it-IT" dirty="0" err="1" smtClean="0">
                <a:solidFill>
                  <a:srgbClr val="C00000"/>
                </a:solidFill>
              </a:rPr>
              <a:t>structure</a:t>
            </a:r>
            <a:r>
              <a:rPr lang="it-IT" dirty="0" smtClean="0">
                <a:solidFill>
                  <a:srgbClr val="C00000"/>
                </a:solidFill>
              </a:rPr>
              <a:t>.</a:t>
            </a:r>
          </a:p>
          <a:p>
            <a:r>
              <a:rPr lang="it-IT" dirty="0" smtClean="0">
                <a:solidFill>
                  <a:srgbClr val="7030A0"/>
                </a:solidFill>
              </a:rPr>
              <a:t> PREX-II </a:t>
            </a:r>
            <a:r>
              <a:rPr lang="it-IT" dirty="0" err="1" smtClean="0">
                <a:solidFill>
                  <a:srgbClr val="7030A0"/>
                </a:solidFill>
              </a:rPr>
              <a:t>has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produced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very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important</a:t>
            </a:r>
            <a:r>
              <a:rPr lang="it-IT" dirty="0" smtClean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results</a:t>
            </a:r>
            <a:r>
              <a:rPr lang="it-IT" dirty="0">
                <a:solidFill>
                  <a:srgbClr val="7030A0"/>
                </a:solidFill>
              </a:rPr>
              <a:t>  of </a:t>
            </a:r>
            <a:r>
              <a:rPr lang="it-IT" dirty="0" err="1">
                <a:solidFill>
                  <a:srgbClr val="7030A0"/>
                </a:solidFill>
              </a:rPr>
              <a:t>worldwide</a:t>
            </a:r>
            <a:r>
              <a:rPr lang="it-IT" dirty="0">
                <a:solidFill>
                  <a:srgbClr val="7030A0"/>
                </a:solidFill>
              </a:rPr>
              <a:t> </a:t>
            </a:r>
            <a:r>
              <a:rPr lang="it-IT" dirty="0" err="1" smtClean="0">
                <a:solidFill>
                  <a:srgbClr val="7030A0"/>
                </a:solidFill>
              </a:rPr>
              <a:t>importance</a:t>
            </a:r>
            <a:r>
              <a:rPr lang="it-IT" dirty="0" smtClean="0">
                <a:solidFill>
                  <a:srgbClr val="7030A0"/>
                </a:solidFill>
              </a:rPr>
              <a:t>.</a:t>
            </a:r>
          </a:p>
          <a:p>
            <a:r>
              <a:rPr lang="it-IT" dirty="0" smtClean="0">
                <a:solidFill>
                  <a:srgbClr val="00B0F0"/>
                </a:solidFill>
              </a:rPr>
              <a:t>In the future, </a:t>
            </a:r>
            <a:r>
              <a:rPr lang="it-IT" dirty="0" err="1" smtClean="0">
                <a:solidFill>
                  <a:srgbClr val="00B0F0"/>
                </a:solidFill>
              </a:rPr>
              <a:t>spectroscopy</a:t>
            </a:r>
            <a:r>
              <a:rPr lang="it-IT" dirty="0" smtClean="0">
                <a:solidFill>
                  <a:srgbClr val="00B0F0"/>
                </a:solidFill>
              </a:rPr>
              <a:t> of </a:t>
            </a:r>
            <a:r>
              <a:rPr lang="it-IT" dirty="0" err="1" smtClean="0">
                <a:solidFill>
                  <a:srgbClr val="00B0F0"/>
                </a:solidFill>
              </a:rPr>
              <a:t>hypernuclei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will</a:t>
            </a:r>
            <a:r>
              <a:rPr lang="it-IT" dirty="0" smtClean="0">
                <a:solidFill>
                  <a:srgbClr val="00B0F0"/>
                </a:solidFill>
              </a:rPr>
              <a:t> solve the so </a:t>
            </a:r>
            <a:r>
              <a:rPr lang="it-IT" dirty="0" err="1" smtClean="0">
                <a:solidFill>
                  <a:srgbClr val="00B0F0"/>
                </a:solidFill>
              </a:rPr>
              <a:t>called</a:t>
            </a:r>
            <a:r>
              <a:rPr lang="it-IT" dirty="0" smtClean="0">
                <a:solidFill>
                  <a:srgbClr val="00B0F0"/>
                </a:solidFill>
              </a:rPr>
              <a:t> «</a:t>
            </a:r>
            <a:r>
              <a:rPr lang="it-IT" dirty="0" err="1" smtClean="0">
                <a:solidFill>
                  <a:srgbClr val="00B0F0"/>
                </a:solidFill>
              </a:rPr>
              <a:t>hyperon</a:t>
            </a:r>
            <a:r>
              <a:rPr lang="it-IT" dirty="0" smtClean="0">
                <a:solidFill>
                  <a:srgbClr val="00B0F0"/>
                </a:solidFill>
              </a:rPr>
              <a:t> puzzle»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5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30" y="669471"/>
            <a:ext cx="9669620" cy="52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3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267" y="716559"/>
            <a:ext cx="5535804" cy="53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17" y="1869994"/>
            <a:ext cx="4836352" cy="41153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28" y="1616528"/>
            <a:ext cx="3873727" cy="338780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826" y="789816"/>
            <a:ext cx="3664329" cy="77588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646" y="5277389"/>
            <a:ext cx="4140998" cy="29974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18" y="896231"/>
            <a:ext cx="5724714" cy="4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13" y="1566935"/>
            <a:ext cx="7474501" cy="408336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124" y="1731359"/>
            <a:ext cx="8886452" cy="40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561" y="1314666"/>
            <a:ext cx="7851675" cy="42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19" y="1358066"/>
            <a:ext cx="7532512" cy="37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417" y="1869621"/>
            <a:ext cx="5602108" cy="30765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8" y="1809436"/>
            <a:ext cx="6070201" cy="30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721" y="427644"/>
            <a:ext cx="5970002" cy="320184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5642"/>
            <a:ext cx="5582956" cy="310822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76" y="3892106"/>
            <a:ext cx="4808689" cy="28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149</Words>
  <Application>Microsoft Office PowerPoint</Application>
  <PresentationFormat>Widescreen</PresentationFormat>
  <Paragraphs>16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The PREX-II measurement of the 208Pb Neutron Skin Thickness (neutron star features derived by it and future neutron star EOS studies at Jlab)  G. M. Urciuoli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Urciuoli</dc:creator>
  <cp:lastModifiedBy>Urciuoli</cp:lastModifiedBy>
  <cp:revision>40</cp:revision>
  <dcterms:created xsi:type="dcterms:W3CDTF">2022-05-07T21:50:48Z</dcterms:created>
  <dcterms:modified xsi:type="dcterms:W3CDTF">2022-05-09T22:17:54Z</dcterms:modified>
</cp:coreProperties>
</file>