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9" r:id="rId3"/>
    <p:sldId id="261" r:id="rId4"/>
    <p:sldId id="260" r:id="rId5"/>
    <p:sldId id="263" r:id="rId6"/>
    <p:sldId id="262" r:id="rId7"/>
    <p:sldId id="264" r:id="rId8"/>
    <p:sldId id="266" r:id="rId9"/>
    <p:sldId id="265" r:id="rId10"/>
    <p:sldId id="267" r:id="rId11"/>
    <p:sldId id="269" r:id="rId12"/>
    <p:sldId id="270" r:id="rId13"/>
    <p:sldId id="271" r:id="rId14"/>
    <p:sldId id="272" r:id="rId15"/>
    <p:sldId id="268" r:id="rId16"/>
    <p:sldId id="273" r:id="rId17"/>
    <p:sldId id="274" r:id="rId18"/>
    <p:sldId id="276" r:id="rId19"/>
    <p:sldId id="275" r:id="rId20"/>
    <p:sldId id="277" r:id="rId21"/>
  </p:sldIdLst>
  <p:sldSz cx="12192000" cy="6858000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197EC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0" d="100"/>
          <a:sy n="60" d="100"/>
        </p:scale>
        <p:origin x="840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50F9CF65-5F48-40CB-AD32-70981BD5D76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ottotitolo 2">
            <a:extLst>
              <a:ext uri="{FF2B5EF4-FFF2-40B4-BE49-F238E27FC236}">
                <a16:creationId xmlns:a16="http://schemas.microsoft.com/office/drawing/2014/main" id="{2115F7B7-710A-41D6-B6F3-FC9821836A7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195CF15-30A9-4354-83DF-5898C078BD1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09C966E3-0A18-44CD-8A77-90A6C6F2C8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D366656C-EF95-48C3-A978-CD7A2ED129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99627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5418D06-1DDA-4E13-8C4B-E5F0DBC49F8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F3DC23-41D7-42F6-80ED-C85CD182CD4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A0B6209-3915-40F0-B393-50FADAB74D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BFAECC35-C99E-4028-9050-71D9910B8A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A18DA86F-25B0-4225-A130-FCB108E578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109912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>
            <a:extLst>
              <a:ext uri="{FF2B5EF4-FFF2-40B4-BE49-F238E27FC236}">
                <a16:creationId xmlns:a16="http://schemas.microsoft.com/office/drawing/2014/main" id="{8587BFE7-DBD1-40CC-A320-0D57F59BFA7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verticale 2">
            <a:extLst>
              <a:ext uri="{FF2B5EF4-FFF2-40B4-BE49-F238E27FC236}">
                <a16:creationId xmlns:a16="http://schemas.microsoft.com/office/drawing/2014/main" id="{02DCEF4B-6DF6-42BE-943B-D181AA63EFB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BF87B9EF-4D00-44AB-B018-CFB3867299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101F4C52-3C83-4706-A348-D137A439CE4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6621946A-C89E-4282-BAC6-6A05BC2F37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7668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EF336A2B-C2B8-4B3F-B5DA-E032B0DBC4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7770B9A0-685D-4E58-8D52-C4EFB969EA6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600E2755-CAA6-4D2A-96A9-2C6AD31B98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A4DA27B6-9A5A-410B-A8EA-7205552B16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F5D16323-9770-4C39-8A3B-97C3E5979F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89378850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06AB854-A076-4BBD-BA22-0FBEDAC378E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2356DFA2-1669-4B72-9B58-FB57281C21A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E75B5D2F-C03F-4D12-92EF-2443597AB9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D18239F4-5E08-403E-883E-A75A88AB59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53E0388-22E5-4859-B7C0-1701D25E78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7034113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A73CF2F7-0DBC-4D05-B337-0914420A7E2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8182A6FD-4AF3-44A9-807E-FF085DBCA5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7274AC1D-17BC-4C09-B7C6-E78A3C24932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6B683678-37F5-4182-B6DA-1704D18F3DA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114017D5-E4BB-41B3-8A9B-C09CC90285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6C6F64B4-0DBC-43C4-B3F9-6331722A644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45885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F5B79B39-71CF-40B3-B563-36AEEAE57E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65532E9F-7A75-4DB5-852B-FBC2FC1CF67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Segnaposto contenuto 3">
            <a:extLst>
              <a:ext uri="{FF2B5EF4-FFF2-40B4-BE49-F238E27FC236}">
                <a16:creationId xmlns:a16="http://schemas.microsoft.com/office/drawing/2014/main" id="{B327EBC8-96A4-489D-A9EE-F60952098B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5" name="Segnaposto testo 4">
            <a:extLst>
              <a:ext uri="{FF2B5EF4-FFF2-40B4-BE49-F238E27FC236}">
                <a16:creationId xmlns:a16="http://schemas.microsoft.com/office/drawing/2014/main" id="{E6BF7D4F-AAE5-4397-81DB-65BE6403C42D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Segnaposto contenuto 5">
            <a:extLst>
              <a:ext uri="{FF2B5EF4-FFF2-40B4-BE49-F238E27FC236}">
                <a16:creationId xmlns:a16="http://schemas.microsoft.com/office/drawing/2014/main" id="{11E2EA70-BB66-4ABB-BDC5-15D30AFE47F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7" name="Segnaposto data 6">
            <a:extLst>
              <a:ext uri="{FF2B5EF4-FFF2-40B4-BE49-F238E27FC236}">
                <a16:creationId xmlns:a16="http://schemas.microsoft.com/office/drawing/2014/main" id="{60CBE34B-AEA2-445B-9FA1-BA7282B329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8" name="Segnaposto piè di pagina 7">
            <a:extLst>
              <a:ext uri="{FF2B5EF4-FFF2-40B4-BE49-F238E27FC236}">
                <a16:creationId xmlns:a16="http://schemas.microsoft.com/office/drawing/2014/main" id="{0AECF58B-7A99-463A-A069-690869A474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>
            <a:extLst>
              <a:ext uri="{FF2B5EF4-FFF2-40B4-BE49-F238E27FC236}">
                <a16:creationId xmlns:a16="http://schemas.microsoft.com/office/drawing/2014/main" id="{5613130C-45AB-45E7-B915-37C435C4DA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0447337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3C5E520-A903-4508-9D5E-3390AD071FE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data 2">
            <a:extLst>
              <a:ext uri="{FF2B5EF4-FFF2-40B4-BE49-F238E27FC236}">
                <a16:creationId xmlns:a16="http://schemas.microsoft.com/office/drawing/2014/main" id="{4D259BB2-6BC1-46B6-9359-5689F766B5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4" name="Segnaposto piè di pagina 3">
            <a:extLst>
              <a:ext uri="{FF2B5EF4-FFF2-40B4-BE49-F238E27FC236}">
                <a16:creationId xmlns:a16="http://schemas.microsoft.com/office/drawing/2014/main" id="{565B56DD-19FA-44EF-A496-4E2EBBA882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>
            <a:extLst>
              <a:ext uri="{FF2B5EF4-FFF2-40B4-BE49-F238E27FC236}">
                <a16:creationId xmlns:a16="http://schemas.microsoft.com/office/drawing/2014/main" id="{ED2DA7DD-9915-4F68-BC2C-AD1F8D20C2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977077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>
            <a:extLst>
              <a:ext uri="{FF2B5EF4-FFF2-40B4-BE49-F238E27FC236}">
                <a16:creationId xmlns:a16="http://schemas.microsoft.com/office/drawing/2014/main" id="{40049B3F-37DD-4D55-A041-4307A1B876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3" name="Segnaposto piè di pagina 2">
            <a:extLst>
              <a:ext uri="{FF2B5EF4-FFF2-40B4-BE49-F238E27FC236}">
                <a16:creationId xmlns:a16="http://schemas.microsoft.com/office/drawing/2014/main" id="{4B803865-00CE-45D0-85E5-8A3DF11486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5FFFBECB-24A5-4C89-AFB7-E3D372E334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767876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7BCA5F63-FC37-4086-8B2B-18A041D64C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contenuto 2">
            <a:extLst>
              <a:ext uri="{FF2B5EF4-FFF2-40B4-BE49-F238E27FC236}">
                <a16:creationId xmlns:a16="http://schemas.microsoft.com/office/drawing/2014/main" id="{E594DD5D-7015-4755-B749-CAD520A5D68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8DEF19F1-AB99-44AB-B407-982114AAC1D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135DD6BF-EC2B-4FE6-A687-546AA8FFDD1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4FF90F6F-C187-4187-8EE0-F397C3078A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513AC842-E57D-473F-9CC9-4A35278807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5487522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33FE1EEF-0BB3-4ED3-806E-52D10F088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immagine 2">
            <a:extLst>
              <a:ext uri="{FF2B5EF4-FFF2-40B4-BE49-F238E27FC236}">
                <a16:creationId xmlns:a16="http://schemas.microsoft.com/office/drawing/2014/main" id="{29D6A98F-4F93-429F-A3E0-E9ACBB97C68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>
            <a:extLst>
              <a:ext uri="{FF2B5EF4-FFF2-40B4-BE49-F238E27FC236}">
                <a16:creationId xmlns:a16="http://schemas.microsoft.com/office/drawing/2014/main" id="{11EFCD97-5879-46FF-92F0-9691299F358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Segnaposto data 4">
            <a:extLst>
              <a:ext uri="{FF2B5EF4-FFF2-40B4-BE49-F238E27FC236}">
                <a16:creationId xmlns:a16="http://schemas.microsoft.com/office/drawing/2014/main" id="{00725EB2-D97E-490C-A36B-94F802891A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6" name="Segnaposto piè di pagina 5">
            <a:extLst>
              <a:ext uri="{FF2B5EF4-FFF2-40B4-BE49-F238E27FC236}">
                <a16:creationId xmlns:a16="http://schemas.microsoft.com/office/drawing/2014/main" id="{BC515012-0560-4DE8-8D03-74BA49B794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>
            <a:extLst>
              <a:ext uri="{FF2B5EF4-FFF2-40B4-BE49-F238E27FC236}">
                <a16:creationId xmlns:a16="http://schemas.microsoft.com/office/drawing/2014/main" id="{FF4690C5-78F9-4BD1-94D3-E204D67A45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5607778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>
            <a:extLst>
              <a:ext uri="{FF2B5EF4-FFF2-40B4-BE49-F238E27FC236}">
                <a16:creationId xmlns:a16="http://schemas.microsoft.com/office/drawing/2014/main" id="{65C6D003-E6F1-4367-8E2D-8E37AA22C8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</a:p>
        </p:txBody>
      </p:sp>
      <p:sp>
        <p:nvSpPr>
          <p:cNvPr id="3" name="Segnaposto testo 2">
            <a:extLst>
              <a:ext uri="{FF2B5EF4-FFF2-40B4-BE49-F238E27FC236}">
                <a16:creationId xmlns:a16="http://schemas.microsoft.com/office/drawing/2014/main" id="{73604B53-94F3-4DB7-9907-CFC0708B311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4" name="Segnaposto data 3">
            <a:extLst>
              <a:ext uri="{FF2B5EF4-FFF2-40B4-BE49-F238E27FC236}">
                <a16:creationId xmlns:a16="http://schemas.microsoft.com/office/drawing/2014/main" id="{830637A5-8E6D-4DA9-A2FB-D18B17285AF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F9AB38C-5C14-4EAF-B720-B469EE07A305}" type="datetimeFigureOut">
              <a:rPr lang="it-IT" smtClean="0"/>
              <a:t>07/05/2022</a:t>
            </a:fld>
            <a:endParaRPr lang="it-IT"/>
          </a:p>
        </p:txBody>
      </p:sp>
      <p:sp>
        <p:nvSpPr>
          <p:cNvPr id="5" name="Segnaposto piè di pagina 4">
            <a:extLst>
              <a:ext uri="{FF2B5EF4-FFF2-40B4-BE49-F238E27FC236}">
                <a16:creationId xmlns:a16="http://schemas.microsoft.com/office/drawing/2014/main" id="{6DF2B88F-9132-4866-A5C8-07F0E3294A6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>
            <a:extLst>
              <a:ext uri="{FF2B5EF4-FFF2-40B4-BE49-F238E27FC236}">
                <a16:creationId xmlns:a16="http://schemas.microsoft.com/office/drawing/2014/main" id="{72563E7E-47D5-4000-B213-4A8BA03A033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BCF5362-CF1E-46A0-8389-C94010A29E6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89649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openxmlformats.org/officeDocument/2006/relationships/image" Target="../media/image33.png"/><Relationship Id="rId7" Type="http://schemas.openxmlformats.org/officeDocument/2006/relationships/image" Target="../media/image38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7.png"/><Relationship Id="rId5" Type="http://schemas.openxmlformats.org/officeDocument/2006/relationships/image" Target="../media/image35.png"/><Relationship Id="rId4" Type="http://schemas.openxmlformats.org/officeDocument/2006/relationships/image" Target="../media/image34.emf"/><Relationship Id="rId9" Type="http://schemas.openxmlformats.org/officeDocument/2006/relationships/image" Target="../media/image40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png"/><Relationship Id="rId3" Type="http://schemas.openxmlformats.org/officeDocument/2006/relationships/image" Target="../media/image37.emf"/><Relationship Id="rId7" Type="http://schemas.openxmlformats.org/officeDocument/2006/relationships/image" Target="../media/image42.png"/><Relationship Id="rId12" Type="http://schemas.openxmlformats.org/officeDocument/2006/relationships/image" Target="../media/image51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1.png"/><Relationship Id="rId11" Type="http://schemas.openxmlformats.org/officeDocument/2006/relationships/image" Target="../media/image50.png"/><Relationship Id="rId5" Type="http://schemas.openxmlformats.org/officeDocument/2006/relationships/image" Target="../media/image39.emf"/><Relationship Id="rId10" Type="http://schemas.openxmlformats.org/officeDocument/2006/relationships/image" Target="../media/image49.png"/><Relationship Id="rId4" Type="http://schemas.openxmlformats.org/officeDocument/2006/relationships/image" Target="../media/image38.emf"/><Relationship Id="rId9" Type="http://schemas.openxmlformats.org/officeDocument/2006/relationships/image" Target="../media/image48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37.emf"/><Relationship Id="rId7" Type="http://schemas.openxmlformats.org/officeDocument/2006/relationships/image" Target="../media/image50.png"/><Relationship Id="rId2" Type="http://schemas.openxmlformats.org/officeDocument/2006/relationships/image" Target="../media/image36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9.png"/><Relationship Id="rId10" Type="http://schemas.openxmlformats.org/officeDocument/2006/relationships/image" Target="../media/image43.png"/><Relationship Id="rId4" Type="http://schemas.openxmlformats.org/officeDocument/2006/relationships/image" Target="../media/image38.emf"/><Relationship Id="rId9" Type="http://schemas.openxmlformats.org/officeDocument/2006/relationships/image" Target="../media/image39.emf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2.png"/><Relationship Id="rId5" Type="http://schemas.openxmlformats.org/officeDocument/2006/relationships/image" Target="../media/image46.png"/><Relationship Id="rId4" Type="http://schemas.openxmlformats.org/officeDocument/2006/relationships/image" Target="../media/image45.pn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emf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1.png"/><Relationship Id="rId13" Type="http://schemas.openxmlformats.org/officeDocument/2006/relationships/image" Target="../media/image66.png"/><Relationship Id="rId18" Type="http://schemas.openxmlformats.org/officeDocument/2006/relationships/image" Target="../media/image71.png"/><Relationship Id="rId3" Type="http://schemas.openxmlformats.org/officeDocument/2006/relationships/image" Target="../media/image56.png"/><Relationship Id="rId7" Type="http://schemas.openxmlformats.org/officeDocument/2006/relationships/image" Target="../media/image60.png"/><Relationship Id="rId12" Type="http://schemas.openxmlformats.org/officeDocument/2006/relationships/image" Target="../media/image65.png"/><Relationship Id="rId17" Type="http://schemas.openxmlformats.org/officeDocument/2006/relationships/image" Target="../media/image70.png"/><Relationship Id="rId2" Type="http://schemas.openxmlformats.org/officeDocument/2006/relationships/image" Target="../media/image55.png"/><Relationship Id="rId16" Type="http://schemas.openxmlformats.org/officeDocument/2006/relationships/image" Target="../media/image69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9.png"/><Relationship Id="rId11" Type="http://schemas.openxmlformats.org/officeDocument/2006/relationships/image" Target="../media/image64.png"/><Relationship Id="rId5" Type="http://schemas.openxmlformats.org/officeDocument/2006/relationships/image" Target="../media/image58.png"/><Relationship Id="rId15" Type="http://schemas.openxmlformats.org/officeDocument/2006/relationships/image" Target="../media/image68.png"/><Relationship Id="rId10" Type="http://schemas.openxmlformats.org/officeDocument/2006/relationships/image" Target="../media/image63.png"/><Relationship Id="rId4" Type="http://schemas.openxmlformats.org/officeDocument/2006/relationships/image" Target="../media/image57.png"/><Relationship Id="rId9" Type="http://schemas.openxmlformats.org/officeDocument/2006/relationships/image" Target="../media/image62.png"/><Relationship Id="rId14" Type="http://schemas.openxmlformats.org/officeDocument/2006/relationships/image" Target="../media/image67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png"/><Relationship Id="rId7" Type="http://schemas.openxmlformats.org/officeDocument/2006/relationships/image" Target="../media/image76.emf"/><Relationship Id="rId2" Type="http://schemas.openxmlformats.org/officeDocument/2006/relationships/image" Target="../media/image74.emf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75.emf"/><Relationship Id="rId5" Type="http://schemas.openxmlformats.org/officeDocument/2006/relationships/image" Target="../media/image82.png"/><Relationship Id="rId4" Type="http://schemas.openxmlformats.org/officeDocument/2006/relationships/image" Target="../media/image8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78.png"/><Relationship Id="rId7" Type="http://schemas.openxmlformats.org/officeDocument/2006/relationships/image" Target="../media/image85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4.png"/><Relationship Id="rId5" Type="http://schemas.openxmlformats.org/officeDocument/2006/relationships/image" Target="../media/image83.png"/><Relationship Id="rId4" Type="http://schemas.openxmlformats.org/officeDocument/2006/relationships/image" Target="../media/image79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gif"/><Relationship Id="rId3" Type="http://schemas.microsoft.com/office/2007/relationships/media" Target="../media/media2.mp4"/><Relationship Id="rId7" Type="http://schemas.openxmlformats.org/officeDocument/2006/relationships/image" Target="../media/image7.png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6" Type="http://schemas.openxmlformats.org/officeDocument/2006/relationships/image" Target="../media/image6.png"/><Relationship Id="rId5" Type="http://schemas.openxmlformats.org/officeDocument/2006/relationships/slideLayout" Target="../slideLayouts/slideLayout1.xml"/><Relationship Id="rId4" Type="http://schemas.openxmlformats.org/officeDocument/2006/relationships/video" Target="../media/media2.mp4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png"/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89.png"/><Relationship Id="rId4" Type="http://schemas.openxmlformats.org/officeDocument/2006/relationships/image" Target="../media/image8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5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4.svg"/><Relationship Id="rId5" Type="http://schemas.openxmlformats.org/officeDocument/2006/relationships/image" Target="../media/image13.png"/><Relationship Id="rId4" Type="http://schemas.openxmlformats.org/officeDocument/2006/relationships/image" Target="../media/image12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emf"/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2D65C599-284B-4EED-9503-59AC13B674B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393407"/>
            <a:ext cx="9144000" cy="1436614"/>
          </a:xfrm>
        </p:spPr>
        <p:txBody>
          <a:bodyPr>
            <a:normAutofit fontScale="90000"/>
          </a:bodyPr>
          <a:lstStyle/>
          <a:p>
            <a:r>
              <a:rPr lang="en-US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Numerical and experimental investigations on</a:t>
            </a:r>
            <a:br>
              <a:rPr lang="en-US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en-US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compact binary ejecta plasma opacity relevant for</a:t>
            </a:r>
            <a:br>
              <a:rPr lang="en-US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it-IT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r>
              <a:rPr lang="it-IT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it-IT" sz="32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3200" b="1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signals</a:t>
            </a:r>
            <a:endParaRPr lang="it-IT" sz="8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88EE7A2-1F76-4A76-8016-0302E6E9947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39195" y="5146442"/>
            <a:ext cx="3865188" cy="1382183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C241E1B3-8B79-4314-9BA7-9C6DE82F5972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alphaModFix amt="8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7669" y="2704458"/>
            <a:ext cx="4241743" cy="3847007"/>
          </a:xfrm>
          <a:prstGeom prst="rect">
            <a:avLst/>
          </a:prstGeom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A9BAEC5-347E-43C3-A240-47C39F5ADF9C}"/>
              </a:ext>
            </a:extLst>
          </p:cNvPr>
          <p:cNvPicPr>
            <a:picLocks noChangeAspect="1"/>
          </p:cNvPicPr>
          <p:nvPr/>
        </p:nvPicPr>
        <p:blipFill>
          <a:blip r:embed="rId4">
            <a:alphaModFix amt="31000"/>
          </a:blip>
          <a:stretch>
            <a:fillRect/>
          </a:stretch>
        </p:blipFill>
        <p:spPr>
          <a:xfrm>
            <a:off x="968558" y="3714774"/>
            <a:ext cx="2161625" cy="2014060"/>
          </a:xfrm>
          <a:prstGeom prst="rect">
            <a:avLst/>
          </a:prstGeom>
          <a:effectLst>
            <a:glow rad="127000">
              <a:schemeClr val="accent2">
                <a:alpha val="32000"/>
              </a:schemeClr>
            </a:glow>
            <a:softEdge rad="635000"/>
          </a:effectLst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980D44E2-F252-4CBA-9CC8-5CB1750897C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2177221" flipV="1">
            <a:off x="233920" y="3640485"/>
            <a:ext cx="1074270" cy="195024"/>
          </a:xfrm>
          <a:prstGeom prst="rect">
            <a:avLst/>
          </a:prstGeom>
          <a:effectLst>
            <a:glow rad="38100">
              <a:srgbClr val="0066FF">
                <a:alpha val="37000"/>
              </a:srgbClr>
            </a:glow>
          </a:effectLst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73873C42-2081-44F3-BB36-A24DEEE0B80F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7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9865167" flipV="1">
            <a:off x="2741830" y="4521848"/>
            <a:ext cx="1169028" cy="212228"/>
          </a:xfrm>
          <a:prstGeom prst="rect">
            <a:avLst/>
          </a:prstGeom>
          <a:effectLst>
            <a:glow rad="38100">
              <a:srgbClr val="66FF33">
                <a:alpha val="30000"/>
              </a:srgbClr>
            </a:glow>
          </a:effectLst>
        </p:spPr>
      </p:pic>
      <p:pic>
        <p:nvPicPr>
          <p:cNvPr id="24" name="Immagine 23">
            <a:extLst>
              <a:ext uri="{FF2B5EF4-FFF2-40B4-BE49-F238E27FC236}">
                <a16:creationId xmlns:a16="http://schemas.microsoft.com/office/drawing/2014/main" id="{61BD7478-3BC4-46BE-A345-89CC6DB09354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5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V="1">
            <a:off x="340948" y="4838323"/>
            <a:ext cx="1169028" cy="212228"/>
          </a:xfrm>
          <a:prstGeom prst="rect">
            <a:avLst/>
          </a:prstGeom>
          <a:effectLst>
            <a:glow rad="38100">
              <a:srgbClr val="66FF33">
                <a:alpha val="26000"/>
              </a:srgbClr>
            </a:glow>
          </a:effectLst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FA78AD96-26F6-48C8-B3FB-EF25DA3D310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3979643" flipV="1">
            <a:off x="1131459" y="3411360"/>
            <a:ext cx="1751484" cy="317966"/>
          </a:xfrm>
          <a:prstGeom prst="rect">
            <a:avLst/>
          </a:prstGeom>
          <a:effectLst>
            <a:glow rad="38100">
              <a:srgbClr val="0066FF">
                <a:alpha val="19000"/>
              </a:srgbClr>
            </a:glow>
          </a:effectLst>
        </p:spPr>
      </p:pic>
      <p:pic>
        <p:nvPicPr>
          <p:cNvPr id="26" name="Immagine 25">
            <a:extLst>
              <a:ext uri="{FF2B5EF4-FFF2-40B4-BE49-F238E27FC236}">
                <a16:creationId xmlns:a16="http://schemas.microsoft.com/office/drawing/2014/main" id="{DF16FD9A-06ED-4388-A742-15DF06E9F0ED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1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770993" flipV="1">
            <a:off x="2482247" y="4269478"/>
            <a:ext cx="1214365" cy="220457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27" name="Immagine 26">
            <a:extLst>
              <a:ext uri="{FF2B5EF4-FFF2-40B4-BE49-F238E27FC236}">
                <a16:creationId xmlns:a16="http://schemas.microsoft.com/office/drawing/2014/main" id="{C5C475A5-ACF9-4842-8D13-9FF75BA9198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39529" flipV="1">
            <a:off x="763854" y="4310120"/>
            <a:ext cx="1110628" cy="201625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88A42397-1EF5-4C94-B39D-5E4BB3EF3371}"/>
              </a:ext>
            </a:extLst>
          </p:cNvPr>
          <p:cNvPicPr>
            <a:picLocks noChangeAspect="1"/>
          </p:cNvPicPr>
          <p:nvPr/>
        </p:nvPicPr>
        <p:blipFill>
          <a:blip r:embed="rId5">
            <a:alphaModFix amt="26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30123" flipV="1">
            <a:off x="2414877" y="5657917"/>
            <a:ext cx="904366" cy="164180"/>
          </a:xfrm>
          <a:prstGeom prst="rect">
            <a:avLst/>
          </a:prstGeom>
          <a:effectLst>
            <a:glow rad="38100">
              <a:schemeClr val="accent2">
                <a:lumMod val="20000"/>
                <a:lumOff val="80000"/>
                <a:alpha val="31000"/>
              </a:schemeClr>
            </a:glow>
          </a:effectLst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C549AF12-31C4-4A93-96A8-88A19E3F18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9627" y="3507498"/>
            <a:ext cx="3496134" cy="2428611"/>
          </a:xfrm>
          <a:prstGeom prst="rect">
            <a:avLst/>
          </a:prstGeom>
        </p:spPr>
      </p:pic>
      <p:sp>
        <p:nvSpPr>
          <p:cNvPr id="30" name="Titolo 1">
            <a:extLst>
              <a:ext uri="{FF2B5EF4-FFF2-40B4-BE49-F238E27FC236}">
                <a16:creationId xmlns:a16="http://schemas.microsoft.com/office/drawing/2014/main" id="{96758D1F-65CF-48AF-86FF-2EFE5D1776AD}"/>
              </a:ext>
            </a:extLst>
          </p:cNvPr>
          <p:cNvSpPr txBox="1">
            <a:spLocks/>
          </p:cNvSpPr>
          <p:nvPr/>
        </p:nvSpPr>
        <p:spPr>
          <a:xfrm>
            <a:off x="3465058" y="2171605"/>
            <a:ext cx="4848368" cy="143661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Angelo </a:t>
            </a:r>
            <a:r>
              <a:rPr lang="it-IT" sz="2400" b="1" dirty="0" err="1">
                <a:latin typeface="Arial" panose="020B0604020202020204" pitchFamily="34" charset="0"/>
                <a:cs typeface="Arial" panose="020B0604020202020204" pitchFamily="34" charset="0"/>
              </a:rPr>
              <a:t>Pidatella</a:t>
            </a:r>
            <a:r>
              <a:rPr lang="it-IT" sz="2400" b="1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2400" dirty="0">
                <a:latin typeface="Arial" panose="020B0604020202020204" pitchFamily="34" charset="0"/>
                <a:cs typeface="Arial" panose="020B0604020202020204" pitchFamily="34" charset="0"/>
              </a:rPr>
              <a:t>INFN - LNS</a:t>
            </a:r>
          </a:p>
          <a:p>
            <a:r>
              <a:rPr lang="it-IT" sz="2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 </a:t>
            </a:r>
            <a:r>
              <a:rPr lang="it-IT" sz="2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behalf</a:t>
            </a:r>
            <a:r>
              <a:rPr lang="it-IT" sz="2000" i="1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of the PANDORA </a:t>
            </a:r>
            <a:r>
              <a:rPr lang="it-IT" sz="2000" i="1" dirty="0" err="1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collaboration</a:t>
            </a:r>
            <a:endParaRPr lang="it-IT" sz="6600" i="1" dirty="0">
              <a:solidFill>
                <a:schemeClr val="bg1">
                  <a:lumMod val="50000"/>
                </a:schemeClr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cxnSp>
        <p:nvCxnSpPr>
          <p:cNvPr id="8" name="Connettore diritto 7">
            <a:extLst>
              <a:ext uri="{FF2B5EF4-FFF2-40B4-BE49-F238E27FC236}">
                <a16:creationId xmlns:a16="http://schemas.microsoft.com/office/drawing/2014/main" id="{B6E6D616-1564-4368-9AB9-C2BBEECD1166}"/>
              </a:ext>
            </a:extLst>
          </p:cNvPr>
          <p:cNvCxnSpPr/>
          <p:nvPr/>
        </p:nvCxnSpPr>
        <p:spPr>
          <a:xfrm>
            <a:off x="947057" y="2328779"/>
            <a:ext cx="10210800" cy="0"/>
          </a:xfrm>
          <a:prstGeom prst="line">
            <a:avLst/>
          </a:prstGeom>
          <a:ln w="38100">
            <a:solidFill>
              <a:schemeClr val="tx1">
                <a:lumMod val="95000"/>
                <a:lumOff val="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8216790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FPT: diagnostic and theory for plasma characterization and opacity measurements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C7A699-171F-49F0-8187-38FDB19FF1A1}"/>
              </a:ext>
            </a:extLst>
          </p:cNvPr>
          <p:cNvSpPr txBox="1"/>
          <p:nvPr/>
        </p:nvSpPr>
        <p:spPr>
          <a:xfrm>
            <a:off x="218516" y="1370652"/>
            <a:ext cx="10229348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PLASMA TRAP CONFIGURATION 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(FPT vs. </a:t>
            </a:r>
            <a:r>
              <a:rPr lang="en-US" sz="15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):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Simple mirror field, magnetic bottle (</a:t>
            </a:r>
            <a:r>
              <a:rPr lang="en-US" sz="15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min-B field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RF power : 50÷450 W (up to </a:t>
            </a:r>
            <a:r>
              <a:rPr lang="en-US" sz="15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6 kW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Heating RF frequency: 3÷4 GHz (</a:t>
            </a:r>
            <a:r>
              <a:rPr lang="en-US" sz="1500" b="0" i="0" u="none" strike="noStrike" baseline="0" dirty="0">
                <a:solidFill>
                  <a:schemeClr val="bg1">
                    <a:lumMod val="50000"/>
                  </a:schemeClr>
                </a:solidFill>
                <a:latin typeface="Arial" panose="020B0604020202020204" pitchFamily="34" charset="0"/>
                <a:cs typeface="Arial" panose="020B0604020202020204" pitchFamily="34" charset="0"/>
              </a:rPr>
              <a:t>18÷21 GHz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</a:p>
        </p:txBody>
      </p:sp>
      <p:pic>
        <p:nvPicPr>
          <p:cNvPr id="10" name="Picture 8" descr="Fig. 3. Measured electron density and magnetic profile along the z-axis; these data are used as input parameter for the simulations, and the positions of the ECR layers are indicated with red vertical dashed lines. (a) Case 1 (wEC R = 70 mm), input parameters: black point marker curve represents plasma density profile and blue plus marker curve static magnetic field B0 for (Bmin/BEC R ) = 0.65. (b) Case 2 (wEC R = 30 mm), input parameters: black point marker curve represents plasma density profile and blue plus marker curve static magnetic field B0 for (Bmin/BEC R) = 0.92. (c) Case 3 (wEC R ≈ 0 mm), input parameters: black point marker curve represents plasma density profile and blue plus marker curve static magnetic field B0 for (Bmin/BEC R ) = 1.">
            <a:extLst>
              <a:ext uri="{FF2B5EF4-FFF2-40B4-BE49-F238E27FC236}">
                <a16:creationId xmlns:a16="http://schemas.microsoft.com/office/drawing/2014/main" id="{DA716826-82C3-4547-943F-C729B2DC67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77484" y="1300103"/>
            <a:ext cx="6096000" cy="14724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C3DCE58D-1D5C-4A9C-8D2A-CFEFCB3F691B}"/>
              </a:ext>
            </a:extLst>
          </p:cNvPr>
          <p:cNvSpPr txBox="1"/>
          <p:nvPr/>
        </p:nvSpPr>
        <p:spPr>
          <a:xfrm>
            <a:off x="6221492" y="2751335"/>
            <a:ext cx="562938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G. </a:t>
            </a:r>
            <a:r>
              <a:rPr lang="en-US" sz="900" dirty="0" err="1">
                <a:latin typeface="Arial" panose="020B0604020202020204" pitchFamily="34" charset="0"/>
                <a:cs typeface="Arial" panose="020B0604020202020204" pitchFamily="34" charset="0"/>
              </a:rPr>
              <a:t>Torrisi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I</a:t>
            </a:r>
            <a:r>
              <a:rPr lang="en-US" sz="900" b="0" i="1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EEE Transactions on Antennas and Propagation</a:t>
            </a:r>
            <a:r>
              <a:rPr lang="en-US" sz="900" b="0" i="0" dirty="0">
                <a:solidFill>
                  <a:srgbClr val="333333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, vol. 67, no. 4, pp. 2142-2149, April 2019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F4C7195E-5CCE-46DD-9A25-BFD0ECEC7CD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3349" y="2562355"/>
            <a:ext cx="4336023" cy="3028401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7C6131-2A61-49A4-AD11-F8BED29805C8}"/>
              </a:ext>
            </a:extLst>
          </p:cNvPr>
          <p:cNvSpPr txBox="1"/>
          <p:nvPr/>
        </p:nvSpPr>
        <p:spPr>
          <a:xfrm>
            <a:off x="543349" y="5651380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BD5936E6-4879-4EF3-BAB2-4C54FC7BA168}"/>
              </a:ext>
            </a:extLst>
          </p:cNvPr>
          <p:cNvSpPr txBox="1"/>
          <p:nvPr/>
        </p:nvSpPr>
        <p:spPr>
          <a:xfrm>
            <a:off x="5172738" y="3053130"/>
            <a:ext cx="6678135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marR="0" lvl="0" indent="-2857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Experimental H</a:t>
            </a:r>
            <a:r>
              <a:rPr kumimoji="0" lang="en-US" sz="1500" b="1" i="0" u="none" strike="noStrike" kern="1200" cap="none" spc="0" normalizeH="0" baseline="-25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kumimoji="0" lang="en-US" sz="15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/</a:t>
            </a:r>
            <a:r>
              <a:rPr kumimoji="0" lang="en-US" sz="15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characterization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performed on FPT: commissioning with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radial injection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high-power</a:t>
            </a:r>
          </a:p>
        </p:txBody>
      </p:sp>
      <p:pic>
        <p:nvPicPr>
          <p:cNvPr id="17" name="Immagine 16">
            <a:extLst>
              <a:ext uri="{FF2B5EF4-FFF2-40B4-BE49-F238E27FC236}">
                <a16:creationId xmlns:a16="http://schemas.microsoft.com/office/drawing/2014/main" id="{C4F9F201-17CE-43C1-9391-AC0F8D772A3A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7072" r="51190"/>
          <a:stretch/>
        </p:blipFill>
        <p:spPr>
          <a:xfrm>
            <a:off x="8806311" y="3628435"/>
            <a:ext cx="3385689" cy="2720435"/>
          </a:xfrm>
          <a:prstGeom prst="rect">
            <a:avLst/>
          </a:prstGeom>
          <a:noFill/>
        </p:spPr>
      </p:pic>
      <p:sp>
        <p:nvSpPr>
          <p:cNvPr id="18" name="Rettangolo 17">
            <a:extLst>
              <a:ext uri="{FF2B5EF4-FFF2-40B4-BE49-F238E27FC236}">
                <a16:creationId xmlns:a16="http://schemas.microsoft.com/office/drawing/2014/main" id="{4E8B13BC-7873-4B66-9F9E-FBCD3F57BE5E}"/>
              </a:ext>
            </a:extLst>
          </p:cNvPr>
          <p:cNvSpPr/>
          <p:nvPr/>
        </p:nvSpPr>
        <p:spPr>
          <a:xfrm>
            <a:off x="5476590" y="3665855"/>
            <a:ext cx="3215387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The comparison between the theoretical and experimental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line ratios </a:t>
            </a:r>
            <a:r>
              <a:rPr kumimoji="0" lang="en-US" sz="15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allows to evaluate the </a:t>
            </a:r>
            <a:r>
              <a:rPr kumimoji="0" lang="en-US" sz="15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plasma parameters (electron density and temperature)</a:t>
            </a:r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B74667BE-BD8F-434B-8638-35715F9B99A0}"/>
              </a:ext>
            </a:extLst>
          </p:cNvPr>
          <p:cNvSpPr txBox="1"/>
          <p:nvPr/>
        </p:nvSpPr>
        <p:spPr>
          <a:xfrm>
            <a:off x="9231682" y="3843048"/>
            <a:ext cx="326136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Hydrogen spectrum</a:t>
            </a:r>
            <a:endParaRPr kumimoji="0" lang="it-IT" sz="1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7815E77A-13B9-49A7-9697-83CD7842F56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" b="65511"/>
          <a:stretch/>
        </p:blipFill>
        <p:spPr>
          <a:xfrm>
            <a:off x="5535749" y="5048022"/>
            <a:ext cx="2432180" cy="249885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ADED7BD5-30B1-492A-A0DF-59543AAC549E}"/>
              </a:ext>
            </a:extLst>
          </p:cNvPr>
          <p:cNvSpPr txBox="1"/>
          <p:nvPr/>
        </p:nvSpPr>
        <p:spPr>
          <a:xfrm>
            <a:off x="9261027" y="4226906"/>
            <a:ext cx="2731059" cy="507831"/>
          </a:xfrm>
          <a:prstGeom prst="rect">
            <a:avLst/>
          </a:prstGeom>
          <a:solidFill>
            <a:schemeClr val="accent4">
              <a:lumMod val="20000"/>
              <a:lumOff val="80000"/>
              <a:alpha val="55000"/>
            </a:schemeClr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power:  from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40 W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to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450 W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RF frequency: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3.76,</a:t>
            </a:r>
            <a:r>
              <a:rPr kumimoji="0" lang="en-US" sz="9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6.78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GHz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Gas pressure: </a:t>
            </a:r>
            <a:r>
              <a:rPr lang="en-US" sz="9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1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· 10</a:t>
            </a:r>
            <a:r>
              <a:rPr kumimoji="0" lang="en-US" sz="9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-3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Palatino Linotype" panose="02040502050505030304" pitchFamily="18" charset="0"/>
              </a:rPr>
              <a:t>and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1 · 10</a:t>
            </a:r>
            <a:r>
              <a:rPr kumimoji="0" lang="en-US" sz="900" b="1" i="0" u="none" strike="noStrike" kern="1200" cap="none" spc="0" normalizeH="0" baseline="3000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-2 </a:t>
            </a:r>
            <a:r>
              <a:rPr kumimoji="0" lang="en-US" sz="9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Palatino Linotype" panose="02040502050505030304" pitchFamily="18" charset="0"/>
              </a:rPr>
              <a:t>mbar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2B3D10B-23D8-4532-AE1D-321EC6F4159D}"/>
                  </a:ext>
                </a:extLst>
              </p:cNvPr>
              <p:cNvSpPr txBox="1"/>
              <p:nvPr/>
            </p:nvSpPr>
            <p:spPr>
              <a:xfrm>
                <a:off x="5268294" y="5503301"/>
                <a:ext cx="3028126" cy="517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 xmlns:m="http://schemas.openxmlformats.org/officeDocument/2006/math"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⟨"/>
                        <m:endChr m:val="⟩"/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,⟨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200" b="0" i="0" u="none" strike="noStrike" baseline="0" dirty="0">
                    <a:solidFill>
                      <a:schemeClr val="tx1"/>
                    </a:solidFill>
                  </a:rPr>
                  <a:t> 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92B3D10B-23D8-4532-AE1D-321EC6F4159D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268294" y="5503301"/>
                <a:ext cx="3028126" cy="517257"/>
              </a:xfrm>
              <a:prstGeom prst="rect">
                <a:avLst/>
              </a:prstGeom>
              <a:blipFill>
                <a:blip r:embed="rId6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tangolo 30">
            <a:extLst>
              <a:ext uri="{FF2B5EF4-FFF2-40B4-BE49-F238E27FC236}">
                <a16:creationId xmlns:a16="http://schemas.microsoft.com/office/drawing/2014/main" id="{B3E74F84-8D5B-4D0D-92FF-56604EABB1A6}"/>
              </a:ext>
            </a:extLst>
          </p:cNvPr>
          <p:cNvSpPr/>
          <p:nvPr/>
        </p:nvSpPr>
        <p:spPr>
          <a:xfrm>
            <a:off x="5549572" y="5062543"/>
            <a:ext cx="2404533" cy="323325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024D14ED-71D6-4498-B3E2-36CB95FB138E}"/>
                  </a:ext>
                </a:extLst>
              </p:cNvPr>
              <p:cNvSpPr txBox="1"/>
              <p:nvPr/>
            </p:nvSpPr>
            <p:spPr>
              <a:xfrm>
                <a:off x="8805672" y="5437571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2" name="CasellaDiTesto 31">
                <a:extLst>
                  <a:ext uri="{FF2B5EF4-FFF2-40B4-BE49-F238E27FC236}">
                    <a16:creationId xmlns:a16="http://schemas.microsoft.com/office/drawing/2014/main" id="{024D14ED-71D6-4498-B3E2-36CB95FB138E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05672" y="5437571"/>
                <a:ext cx="1212112" cy="427618"/>
              </a:xfrm>
              <a:prstGeom prst="rect">
                <a:avLst/>
              </a:prstGeom>
              <a:blipFill>
                <a:blip r:embed="rId7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5069D6D9-42E3-4FFE-B718-EC8F05BFD74F}"/>
                  </a:ext>
                </a:extLst>
              </p:cNvPr>
              <p:cNvSpPr txBox="1"/>
              <p:nvPr/>
            </p:nvSpPr>
            <p:spPr>
              <a:xfrm>
                <a:off x="9430059" y="5372703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3" name="CasellaDiTesto 32">
                <a:extLst>
                  <a:ext uri="{FF2B5EF4-FFF2-40B4-BE49-F238E27FC236}">
                    <a16:creationId xmlns:a16="http://schemas.microsoft.com/office/drawing/2014/main" id="{5069D6D9-42E3-4FFE-B718-EC8F05BFD74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430059" y="5372703"/>
                <a:ext cx="1212112" cy="427618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91AD8160-F5F3-4AB9-BED9-6046FEFC99C0}"/>
                  </a:ext>
                </a:extLst>
              </p:cNvPr>
              <p:cNvSpPr txBox="1"/>
              <p:nvPr/>
            </p:nvSpPr>
            <p:spPr>
              <a:xfrm>
                <a:off x="10773305" y="4108227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91AD8160-F5F3-4AB9-BED9-6046FEFC99C0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773305" y="4108227"/>
                <a:ext cx="1212112" cy="400110"/>
              </a:xfrm>
              <a:prstGeom prst="rect">
                <a:avLst/>
              </a:prstGeom>
              <a:blipFill>
                <a:blip r:embed="rId9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76574786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FPT: diagnostic and theory for plasma characterization and opacity measurements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7C6131-2A61-49A4-AD11-F8BED29805C8}"/>
              </a:ext>
            </a:extLst>
          </p:cNvPr>
          <p:cNvSpPr txBox="1"/>
          <p:nvPr/>
        </p:nvSpPr>
        <p:spPr>
          <a:xfrm>
            <a:off x="543349" y="5651380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3321DC7-004F-4159-BABF-DA7B8C676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063" y="2093853"/>
            <a:ext cx="3738937" cy="2804203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CE84053-CA66-42DD-B087-46E18575D93D}"/>
              </a:ext>
            </a:extLst>
          </p:cNvPr>
          <p:cNvSpPr txBox="1"/>
          <p:nvPr/>
        </p:nvSpPr>
        <p:spPr>
          <a:xfrm>
            <a:off x="9163791" y="2685249"/>
            <a:ext cx="23174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Lamp-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calibrated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relative, </a:t>
            </a:r>
            <a:r>
              <a:rPr lang="it-IT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1ACC85D2-D766-4209-8EB6-BB7FEA7AC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000" y="4318176"/>
            <a:ext cx="2080687" cy="156051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F0084B20-8B56-43A2-BAE6-DA676FA77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718" y="3592678"/>
            <a:ext cx="2080686" cy="1560514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5872CE76-EB76-4A03-B6E3-10C9B010F1EB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418375" y="2938634"/>
            <a:ext cx="2080687" cy="1560515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DA1CA51-9079-4F29-B73F-DF168FD58855}"/>
              </a:ext>
            </a:extLst>
          </p:cNvPr>
          <p:cNvSpPr txBox="1"/>
          <p:nvPr/>
        </p:nvSpPr>
        <p:spPr>
          <a:xfrm>
            <a:off x="543349" y="1433773"/>
            <a:ext cx="6176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Monitoring plasma</a:t>
            </a:r>
            <a:r>
              <a:rPr kumimoji="0" lang="it-IT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kumimoji="0" lang="it-IT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0" lang="it-IT" sz="1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kumimoji="0" lang="it-IT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kumimoji="0" lang="it-IT" sz="1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2" name="Immagine 31">
            <a:extLst>
              <a:ext uri="{FF2B5EF4-FFF2-40B4-BE49-F238E27FC236}">
                <a16:creationId xmlns:a16="http://schemas.microsoft.com/office/drawing/2014/main" id="{FD3213E8-2EFF-4219-A35E-76A6224EC8C5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51514" y="2093853"/>
            <a:ext cx="2826893" cy="2120170"/>
          </a:xfrm>
          <a:prstGeom prst="rect">
            <a:avLst/>
          </a:prstGeom>
        </p:spPr>
      </p:pic>
      <p:pic>
        <p:nvPicPr>
          <p:cNvPr id="33" name="Immagine 32">
            <a:extLst>
              <a:ext uri="{FF2B5EF4-FFF2-40B4-BE49-F238E27FC236}">
                <a16:creationId xmlns:a16="http://schemas.microsoft.com/office/drawing/2014/main" id="{7594A30A-96A0-41CE-9D69-4E7E3E4E286A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921095" y="2106382"/>
            <a:ext cx="2826893" cy="2120170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97960CC-B23C-408B-B309-31D59D71D215}"/>
                  </a:ext>
                </a:extLst>
              </p:cNvPr>
              <p:cNvSpPr txBox="1"/>
              <p:nvPr/>
            </p:nvSpPr>
            <p:spPr>
              <a:xfrm>
                <a:off x="1785917" y="1835715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α</m:t>
                          </m:r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4" name="CasellaDiTesto 33">
                <a:extLst>
                  <a:ext uri="{FF2B5EF4-FFF2-40B4-BE49-F238E27FC236}">
                    <a16:creationId xmlns:a16="http://schemas.microsoft.com/office/drawing/2014/main" id="{197960CC-B23C-408B-B309-31D59D71D215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785917" y="1835715"/>
                <a:ext cx="1212112" cy="427618"/>
              </a:xfrm>
              <a:prstGeom prst="rect">
                <a:avLst/>
              </a:prstGeom>
              <a:blipFill>
                <a:blip r:embed="rId8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02D9A1CD-9DB7-494F-9E7E-2EFADE6AC767}"/>
                  </a:ext>
                </a:extLst>
              </p:cNvPr>
              <p:cNvSpPr txBox="1"/>
              <p:nvPr/>
            </p:nvSpPr>
            <p:spPr>
              <a:xfrm>
                <a:off x="4513434" y="1866211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02D9A1CD-9DB7-494F-9E7E-2EFADE6AC76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513434" y="1866211"/>
                <a:ext cx="1212112" cy="427618"/>
              </a:xfrm>
              <a:prstGeom prst="rect">
                <a:avLst/>
              </a:prstGeom>
              <a:blipFill>
                <a:blip r:embed="rId9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C46C4178-9C07-4B85-9882-9E19FF430286}"/>
                  </a:ext>
                </a:extLst>
              </p:cNvPr>
              <p:cNvSpPr txBox="1"/>
              <p:nvPr/>
            </p:nvSpPr>
            <p:spPr>
              <a:xfrm>
                <a:off x="8539404" y="3592677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C46C4178-9C07-4B85-9882-9E19FF430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9404" y="3592677"/>
                <a:ext cx="1212112" cy="427618"/>
              </a:xfrm>
              <a:prstGeom prst="rect">
                <a:avLst/>
              </a:prstGeom>
              <a:blipFill>
                <a:blip r:embed="rId10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2F5C4D03-5E04-4519-9CF8-2D766F69BF9A}"/>
                  </a:ext>
                </a:extLst>
              </p:cNvPr>
              <p:cNvSpPr txBox="1"/>
              <p:nvPr/>
            </p:nvSpPr>
            <p:spPr>
              <a:xfrm>
                <a:off x="9163791" y="3527809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2F5C4D03-5E04-4519-9CF8-2D766F69B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791" y="3527809"/>
                <a:ext cx="1212112" cy="427618"/>
              </a:xfrm>
              <a:prstGeom prst="rect">
                <a:avLst/>
              </a:prstGeom>
              <a:blipFill>
                <a:blip r:embed="rId11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6D5AB4F7-5B56-453F-A3AE-F955F428ED36}"/>
                  </a:ext>
                </a:extLst>
              </p:cNvPr>
              <p:cNvSpPr txBox="1"/>
              <p:nvPr/>
            </p:nvSpPr>
            <p:spPr>
              <a:xfrm>
                <a:off x="10507037" y="2263333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6D5AB4F7-5B56-453F-A3AE-F955F428E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037" y="2263333"/>
                <a:ext cx="1212112" cy="400110"/>
              </a:xfrm>
              <a:prstGeom prst="rect">
                <a:avLst/>
              </a:prstGeom>
              <a:blipFill>
                <a:blip r:embed="rId1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9D9FFBB-C997-4DD8-8A38-4BB517AE9B0C}"/>
              </a:ext>
            </a:extLst>
          </p:cNvPr>
          <p:cNvSpPr txBox="1"/>
          <p:nvPr/>
        </p:nvSpPr>
        <p:spPr>
          <a:xfrm>
            <a:off x="414431" y="4561527"/>
            <a:ext cx="5041088" cy="9694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Horiba</a:t>
            </a:r>
            <a:r>
              <a:rPr lang="it-IT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iHR550 </a:t>
            </a:r>
            <a:r>
              <a:rPr lang="it-IT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CCD detector</a:t>
            </a:r>
          </a:p>
          <a:p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Grating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2400 g/mm</a:t>
            </a:r>
          </a:p>
          <a:p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Spectral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range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300-750 nm</a:t>
            </a:r>
          </a:p>
          <a:p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Spectral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resolution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0.035 nm (</a:t>
            </a:r>
            <a:r>
              <a:rPr lang="it-IT" sz="1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experimentally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measured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3695380128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FPT: diagnostic and theory for plasma characterization and opacity measurements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7C6131-2A61-49A4-AD11-F8BED29805C8}"/>
              </a:ext>
            </a:extLst>
          </p:cNvPr>
          <p:cNvSpPr txBox="1"/>
          <p:nvPr/>
        </p:nvSpPr>
        <p:spPr>
          <a:xfrm>
            <a:off x="543349" y="5651380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.,et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83321DC7-004F-4159-BABF-DA7B8C67667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53063" y="2093853"/>
            <a:ext cx="3738937" cy="2804203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4CE84053-CA66-42DD-B087-46E18575D93D}"/>
              </a:ext>
            </a:extLst>
          </p:cNvPr>
          <p:cNvSpPr txBox="1"/>
          <p:nvPr/>
        </p:nvSpPr>
        <p:spPr>
          <a:xfrm>
            <a:off x="9163791" y="2685249"/>
            <a:ext cx="2317479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Lamp-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calibrated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relative, </a:t>
            </a:r>
            <a:r>
              <a:rPr lang="it-IT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not</a:t>
            </a:r>
            <a:r>
              <a:rPr lang="it-IT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spectra</a:t>
            </a:r>
            <a:endParaRPr lang="en-US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7" name="Immagine 26">
            <a:extLst>
              <a:ext uri="{FF2B5EF4-FFF2-40B4-BE49-F238E27FC236}">
                <a16:creationId xmlns:a16="http://schemas.microsoft.com/office/drawing/2014/main" id="{1ACC85D2-D766-4209-8EB6-BB7FEA7ACE6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720000" y="4318176"/>
            <a:ext cx="2080687" cy="1560515"/>
          </a:xfrm>
          <a:prstGeom prst="rect">
            <a:avLst/>
          </a:prstGeom>
        </p:spPr>
      </p:pic>
      <p:pic>
        <p:nvPicPr>
          <p:cNvPr id="28" name="Immagine 27">
            <a:extLst>
              <a:ext uri="{FF2B5EF4-FFF2-40B4-BE49-F238E27FC236}">
                <a16:creationId xmlns:a16="http://schemas.microsoft.com/office/drawing/2014/main" id="{F0084B20-8B56-43A2-BAE6-DA676FA77D0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8718" y="3592678"/>
            <a:ext cx="2080686" cy="1560514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DA1CA51-9079-4F29-B73F-DF168FD58855}"/>
              </a:ext>
            </a:extLst>
          </p:cNvPr>
          <p:cNvSpPr txBox="1"/>
          <p:nvPr/>
        </p:nvSpPr>
        <p:spPr>
          <a:xfrm>
            <a:off x="543349" y="1433773"/>
            <a:ext cx="617642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Monitoring plasma</a:t>
            </a:r>
            <a:r>
              <a:rPr kumimoji="0" lang="it-IT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kumimoji="0" lang="it-IT" sz="1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stability</a:t>
            </a:r>
            <a:r>
              <a:rPr kumimoji="0" lang="it-IT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kumimoji="0" lang="it-IT" sz="1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emission</a:t>
            </a:r>
            <a:r>
              <a:rPr kumimoji="0" lang="it-IT" sz="1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kumimoji="0" lang="it-IT" sz="1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C46C4178-9C07-4B85-9882-9E19FF430286}"/>
                  </a:ext>
                </a:extLst>
              </p:cNvPr>
              <p:cNvSpPr txBox="1"/>
              <p:nvPr/>
            </p:nvSpPr>
            <p:spPr>
              <a:xfrm>
                <a:off x="8539404" y="3592677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𝛾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6" name="CasellaDiTesto 35">
                <a:extLst>
                  <a:ext uri="{FF2B5EF4-FFF2-40B4-BE49-F238E27FC236}">
                    <a16:creationId xmlns:a16="http://schemas.microsoft.com/office/drawing/2014/main" id="{C46C4178-9C07-4B85-9882-9E19FF43028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539404" y="3592677"/>
                <a:ext cx="1212112" cy="427618"/>
              </a:xfrm>
              <a:prstGeom prst="rect">
                <a:avLst/>
              </a:prstGeom>
              <a:blipFill>
                <a:blip r:embed="rId6"/>
                <a:stretch>
                  <a:fillRect b="-5714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2F5C4D03-5E04-4519-9CF8-2D766F69BF9A}"/>
                  </a:ext>
                </a:extLst>
              </p:cNvPr>
              <p:cNvSpPr txBox="1"/>
              <p:nvPr/>
            </p:nvSpPr>
            <p:spPr>
              <a:xfrm>
                <a:off x="9163791" y="3527809"/>
                <a:ext cx="1212112" cy="42761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𝛽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7" name="CasellaDiTesto 36">
                <a:extLst>
                  <a:ext uri="{FF2B5EF4-FFF2-40B4-BE49-F238E27FC236}">
                    <a16:creationId xmlns:a16="http://schemas.microsoft.com/office/drawing/2014/main" id="{2F5C4D03-5E04-4519-9CF8-2D766F69BF9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163791" y="3527809"/>
                <a:ext cx="1212112" cy="427618"/>
              </a:xfrm>
              <a:prstGeom prst="rect">
                <a:avLst/>
              </a:prstGeom>
              <a:blipFill>
                <a:blip r:embed="rId7"/>
                <a:stretch>
                  <a:fillRect b="-1000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6D5AB4F7-5B56-453F-A3AE-F955F428ED36}"/>
                  </a:ext>
                </a:extLst>
              </p:cNvPr>
              <p:cNvSpPr txBox="1"/>
              <p:nvPr/>
            </p:nvSpPr>
            <p:spPr>
              <a:xfrm>
                <a:off x="10507037" y="2263333"/>
                <a:ext cx="1212112" cy="400110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it-IT" sz="2000" b="0" i="0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H</m:t>
                          </m:r>
                        </m:e>
                        <m:sub>
                          <m:r>
                            <a:rPr lang="it-IT" sz="2000" b="0" i="1" u="none" strike="noStrike" baseline="0" smtClean="0">
                              <a:solidFill>
                                <a:schemeClr val="tx1"/>
                              </a:solidFill>
                              <a:latin typeface="Cambria Math" panose="02040503050406030204" pitchFamily="18" charset="0"/>
                            </a:rPr>
                            <m:t>𝛼</m:t>
                          </m:r>
                        </m:sub>
                      </m:sSub>
                    </m:oMath>
                  </m:oMathPara>
                </a14:m>
                <a:endParaRPr lang="en-US" sz="1600" b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8" name="CasellaDiTesto 37">
                <a:extLst>
                  <a:ext uri="{FF2B5EF4-FFF2-40B4-BE49-F238E27FC236}">
                    <a16:creationId xmlns:a16="http://schemas.microsoft.com/office/drawing/2014/main" id="{6D5AB4F7-5B56-453F-A3AE-F955F428ED36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07037" y="2263333"/>
                <a:ext cx="1212112" cy="400110"/>
              </a:xfrm>
              <a:prstGeom prst="rect">
                <a:avLst/>
              </a:prstGeom>
              <a:blipFill>
                <a:blip r:embed="rId8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49D9FFBB-C997-4DD8-8A38-4BB517AE9B0C}"/>
              </a:ext>
            </a:extLst>
          </p:cNvPr>
          <p:cNvSpPr txBox="1"/>
          <p:nvPr/>
        </p:nvSpPr>
        <p:spPr>
          <a:xfrm>
            <a:off x="414431" y="4561527"/>
            <a:ext cx="5041088" cy="969496"/>
          </a:xfrm>
          <a:prstGeom prst="rect">
            <a:avLst/>
          </a:prstGeom>
          <a:noFill/>
          <a:ln w="38100">
            <a:solidFill>
              <a:schemeClr val="accent6">
                <a:lumMod val="50000"/>
              </a:schemeClr>
            </a:solidFill>
          </a:ln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it-IT" sz="1400" b="1" i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Horiba</a:t>
            </a:r>
            <a:r>
              <a:rPr lang="it-IT" sz="1400" b="1" i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iHR550 </a:t>
            </a:r>
            <a:r>
              <a:rPr lang="it-IT" sz="1400" b="1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Spectrometer</a:t>
            </a:r>
            <a:r>
              <a:rPr lang="it-IT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with CCD detector</a:t>
            </a:r>
          </a:p>
          <a:p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Grating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2400 g/mm</a:t>
            </a:r>
          </a:p>
          <a:p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Spectral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range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300-750 nm</a:t>
            </a:r>
          </a:p>
          <a:p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Spectral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b="1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resolution</a:t>
            </a:r>
            <a:r>
              <a:rPr lang="it-IT" sz="1200" b="1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: 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0.035 nm (</a:t>
            </a:r>
            <a:r>
              <a:rPr lang="it-IT" sz="1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experimentally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lang="it-IT" sz="1200" dirty="0" err="1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measured</a:t>
            </a:r>
            <a:r>
              <a:rPr lang="it-IT" sz="1200" dirty="0">
                <a:latin typeface="Arial" panose="020B0604020202020204" pitchFamily="34" charset="0"/>
                <a:ea typeface="Cambria" panose="02040503050406030204" pitchFamily="18" charset="0"/>
                <a:cs typeface="Arial" panose="020B0604020202020204" pitchFamily="34" charset="0"/>
              </a:rPr>
              <a:t>).</a:t>
            </a:r>
          </a:p>
        </p:txBody>
      </p:sp>
      <p:pic>
        <p:nvPicPr>
          <p:cNvPr id="19" name="Immagine 18">
            <a:extLst>
              <a:ext uri="{FF2B5EF4-FFF2-40B4-BE49-F238E27FC236}">
                <a16:creationId xmlns:a16="http://schemas.microsoft.com/office/drawing/2014/main" id="{E6C397B9-6AC4-4768-95E0-72FB15415960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781713" y="1261966"/>
            <a:ext cx="6785387" cy="5089039"/>
          </a:xfrm>
          <a:prstGeom prst="rect">
            <a:avLst/>
          </a:prstGeom>
        </p:spPr>
      </p:pic>
      <p:pic>
        <p:nvPicPr>
          <p:cNvPr id="3" name="Immagine 2">
            <a:extLst>
              <a:ext uri="{FF2B5EF4-FFF2-40B4-BE49-F238E27FC236}">
                <a16:creationId xmlns:a16="http://schemas.microsoft.com/office/drawing/2014/main" id="{671529FF-60D5-4BAE-A95A-7F99584DA9D2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8351" y="1892684"/>
            <a:ext cx="5776765" cy="25725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5299037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FPT: diagnostic and theory for plasma characterization and opacity measurements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7C6131-2A61-49A4-AD11-F8BED29805C8}"/>
              </a:ext>
            </a:extLst>
          </p:cNvPr>
          <p:cNvSpPr txBox="1"/>
          <p:nvPr/>
        </p:nvSpPr>
        <p:spPr>
          <a:xfrm>
            <a:off x="543349" y="5651380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DA1CA51-9079-4F29-B73F-DF168FD58855}"/>
              </a:ext>
            </a:extLst>
          </p:cNvPr>
          <p:cNvSpPr txBox="1"/>
          <p:nvPr/>
        </p:nvSpPr>
        <p:spPr>
          <a:xfrm>
            <a:off x="543348" y="1433773"/>
            <a:ext cx="673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Characterizing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temperature from line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325F8B3-4B30-458C-8C5C-C8CBE3705714}"/>
                  </a:ext>
                </a:extLst>
              </p:cNvPr>
              <p:cNvSpPr txBox="1"/>
              <p:nvPr/>
            </p:nvSpPr>
            <p:spPr>
              <a:xfrm>
                <a:off x="7464180" y="1194612"/>
                <a:ext cx="4394562" cy="5278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/>
                <a:endParaRPr lang="en-US" b="0" i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ESTIMATES : Average density and temperature 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proportional to the </a:t>
                </a: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effective emission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b>
                    </m:sSub>
                  </m:oMath>
                </a14:m>
                <a:r>
                  <a:rPr lang="en-US" sz="1400" b="0" i="0" u="none" strike="noStrike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Solving non-linear two-variables equation system from two-lines integrated ratios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cross point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!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Unique solution for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sz="1400" b="1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1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</m:d>
                    <m:r>
                      <a:rPr lang="it-IT" sz="14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,⟨</m:t>
                    </m:r>
                    <m:r>
                      <a:rPr lang="it-IT" sz="14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it-IT" sz="14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100" b="1" i="0" u="none" strike="noStrike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it-IT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325F8B3-4B30-458C-8C5C-C8CBE3705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180" y="1194612"/>
                <a:ext cx="4394562" cy="5278368"/>
              </a:xfrm>
              <a:prstGeom prst="rect">
                <a:avLst/>
              </a:prstGeom>
              <a:blipFill>
                <a:blip r:embed="rId2"/>
                <a:stretch>
                  <a:fillRect l="-139" r="-4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229E98A-7674-476E-AB6A-3A9535FD546D}"/>
              </a:ext>
            </a:extLst>
          </p:cNvPr>
          <p:cNvSpPr txBox="1"/>
          <p:nvPr/>
        </p:nvSpPr>
        <p:spPr>
          <a:xfrm>
            <a:off x="7600053" y="3170271"/>
            <a:ext cx="3899970" cy="58477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YACORA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CR model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n,T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isosurface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6F781EF-021A-431F-9A2B-CDCECB5FDCBD}"/>
              </a:ext>
            </a:extLst>
          </p:cNvPr>
          <p:cNvSpPr txBox="1"/>
          <p:nvPr/>
        </p:nvSpPr>
        <p:spPr>
          <a:xfrm>
            <a:off x="7600053" y="4779143"/>
            <a:ext cx="4347205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isoline on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isosurface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D8D0247-595A-4427-B1B2-0E255566B283}"/>
              </a:ext>
            </a:extLst>
          </p:cNvPr>
          <p:cNvSpPr/>
          <p:nvPr/>
        </p:nvSpPr>
        <p:spPr>
          <a:xfrm>
            <a:off x="7600053" y="3766962"/>
            <a:ext cx="3899970" cy="984885"/>
          </a:xfrm>
          <a:prstGeom prst="rect">
            <a:avLst/>
          </a:prstGeom>
          <a:ln w="12700">
            <a:solidFill>
              <a:srgbClr val="1F42B8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Collisional Radiative (CR) model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Balance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are solved considering the different mechanisms of population and de-population of </a:t>
            </a:r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levels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(Rate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E766125-8A4B-496A-B36F-A77ABA8B9613}"/>
                  </a:ext>
                </a:extLst>
              </p:cNvPr>
              <p:cNvSpPr txBox="1"/>
              <p:nvPr/>
            </p:nvSpPr>
            <p:spPr>
              <a:xfrm>
                <a:off x="8180977" y="2163669"/>
                <a:ext cx="3028126" cy="517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 xmlns:m="http://schemas.openxmlformats.org/officeDocument/2006/math"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⟨"/>
                        <m:endChr m:val="⟩"/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,⟨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200" b="0" i="0" u="none" strike="noStrike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E766125-8A4B-496A-B36F-A77ABA8B9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977" y="2163669"/>
                <a:ext cx="3028126" cy="517257"/>
              </a:xfrm>
              <a:prstGeom prst="rect">
                <a:avLst/>
              </a:prstGeom>
              <a:blipFill>
                <a:blip r:embed="rId3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tangolo 30">
            <a:extLst>
              <a:ext uri="{FF2B5EF4-FFF2-40B4-BE49-F238E27FC236}">
                <a16:creationId xmlns:a16="http://schemas.microsoft.com/office/drawing/2014/main" id="{10403A27-05AD-4D1C-8988-E805379D04E6}"/>
              </a:ext>
            </a:extLst>
          </p:cNvPr>
          <p:cNvSpPr/>
          <p:nvPr/>
        </p:nvSpPr>
        <p:spPr>
          <a:xfrm>
            <a:off x="7586365" y="2718855"/>
            <a:ext cx="3899970" cy="461665"/>
          </a:xfrm>
          <a:prstGeom prst="rect">
            <a:avLst/>
          </a:prstGeom>
          <a:ln w="12700">
            <a:solidFill>
              <a:srgbClr val="1F42B8"/>
            </a:solidFill>
            <a:prstDash val="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the collaboration of colleagues from </a:t>
            </a:r>
            <a:r>
              <a:rPr lang="en-GB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MPI für </a:t>
            </a:r>
            <a:r>
              <a:rPr lang="en-GB" sz="1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Plasmaphysik</a:t>
            </a: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UNI-Augsburg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049AF086-B72C-4CEB-B3B0-C130FAB47F69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320269" y="1962091"/>
            <a:ext cx="7053472" cy="3529587"/>
          </a:xfrm>
          <a:prstGeom prst="rect">
            <a:avLst/>
          </a:prstGeom>
        </p:spPr>
      </p:pic>
      <p:cxnSp>
        <p:nvCxnSpPr>
          <p:cNvPr id="59" name="Connettore 2 58">
            <a:extLst>
              <a:ext uri="{FF2B5EF4-FFF2-40B4-BE49-F238E27FC236}">
                <a16:creationId xmlns:a16="http://schemas.microsoft.com/office/drawing/2014/main" id="{D13C0B31-B01C-426F-A1C2-086E74CD684C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3170578" y="3462659"/>
            <a:ext cx="4429475" cy="95393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0" name="Connettore 2 59">
            <a:extLst>
              <a:ext uri="{FF2B5EF4-FFF2-40B4-BE49-F238E27FC236}">
                <a16:creationId xmlns:a16="http://schemas.microsoft.com/office/drawing/2014/main" id="{FCC04741-E949-4532-84AD-722370D9E56D}"/>
              </a:ext>
            </a:extLst>
          </p:cNvPr>
          <p:cNvCxnSpPr>
            <a:cxnSpLocks/>
            <a:stCxn id="20" idx="1"/>
          </p:cNvCxnSpPr>
          <p:nvPr/>
        </p:nvCxnSpPr>
        <p:spPr>
          <a:xfrm flipH="1">
            <a:off x="6619872" y="3462659"/>
            <a:ext cx="980181" cy="834661"/>
          </a:xfrm>
          <a:prstGeom prst="straightConnector1">
            <a:avLst/>
          </a:prstGeom>
          <a:ln w="28575">
            <a:solidFill>
              <a:srgbClr val="0070C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1" name="Connettore 2 60">
            <a:extLst>
              <a:ext uri="{FF2B5EF4-FFF2-40B4-BE49-F238E27FC236}">
                <a16:creationId xmlns:a16="http://schemas.microsoft.com/office/drawing/2014/main" id="{E8025D36-2329-425C-B669-A11E0213984D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5271667" y="4522033"/>
            <a:ext cx="2328386" cy="549498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2" name="Connettore 2 61">
            <a:extLst>
              <a:ext uri="{FF2B5EF4-FFF2-40B4-BE49-F238E27FC236}">
                <a16:creationId xmlns:a16="http://schemas.microsoft.com/office/drawing/2014/main" id="{00307DD5-DB95-426E-93A4-A2F375CE04B9}"/>
              </a:ext>
            </a:extLst>
          </p:cNvPr>
          <p:cNvCxnSpPr>
            <a:cxnSpLocks/>
            <a:stCxn id="22" idx="1"/>
          </p:cNvCxnSpPr>
          <p:nvPr/>
        </p:nvCxnSpPr>
        <p:spPr>
          <a:xfrm flipH="1" flipV="1">
            <a:off x="1371697" y="4304709"/>
            <a:ext cx="6228356" cy="766822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6249830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FPT: diagnostic and theory for plasma characterization and opacity measurements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507C6131-2A61-49A4-AD11-F8BED29805C8}"/>
              </a:ext>
            </a:extLst>
          </p:cNvPr>
          <p:cNvSpPr txBox="1"/>
          <p:nvPr/>
        </p:nvSpPr>
        <p:spPr>
          <a:xfrm>
            <a:off x="543349" y="5651380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DDA1CA51-9079-4F29-B73F-DF168FD58855}"/>
              </a:ext>
            </a:extLst>
          </p:cNvPr>
          <p:cNvSpPr txBox="1"/>
          <p:nvPr/>
        </p:nvSpPr>
        <p:spPr>
          <a:xfrm>
            <a:off x="543348" y="1433773"/>
            <a:ext cx="673995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marR="0" lvl="0" indent="-34290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+mj-lt"/>
              <a:buAutoNum type="arabicPeriod"/>
              <a:tabLst/>
              <a:defRPr/>
            </a:pP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Characterizing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plasma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kumimoji="0" lang="it-IT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and temperature from line </a:t>
            </a:r>
            <a:r>
              <a:rPr kumimoji="0" lang="it-IT" sz="1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endParaRPr kumimoji="0" lang="it-IT" sz="1600" b="1" i="0" u="none" strike="noStrike" kern="1200" cap="none" spc="0" normalizeH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325F8B3-4B30-458C-8C5C-C8CBE3705714}"/>
                  </a:ext>
                </a:extLst>
              </p:cNvPr>
              <p:cNvSpPr txBox="1"/>
              <p:nvPr/>
            </p:nvSpPr>
            <p:spPr>
              <a:xfrm>
                <a:off x="7464180" y="1194612"/>
                <a:ext cx="4394562" cy="5278368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lvl="1" algn="ctr"/>
                <a:endParaRPr lang="en-US" b="0" i="0" u="none" strike="noStrike" baseline="0" dirty="0">
                  <a:solidFill>
                    <a:schemeClr val="tx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ESTIMATES : Average density and temperature </a:t>
                </a:r>
                <a:r>
                  <a:rPr lang="en-US" sz="140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proportional to the </a:t>
                </a:r>
                <a:r>
                  <a:rPr lang="en-US" sz="1400" b="1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effective emission coefficients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𝝌</m:t>
                        </m:r>
                      </m:e>
                      <m:sub>
                        <m:r>
                          <a:rPr lang="it-IT" sz="1400" b="1" i="1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𝝀</m:t>
                        </m:r>
                      </m:sub>
                    </m:sSub>
                  </m:oMath>
                </a14:m>
                <a:r>
                  <a:rPr lang="en-US" sz="1400" b="0" i="0" u="none" strike="noStrike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. </a:t>
                </a: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dirty="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i="0" u="none" strike="noStrike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en-US" sz="1400" b="1" dirty="0">
                  <a:highlight>
                    <a:srgbClr val="FFFF00"/>
                  </a:highlight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</a:rPr>
                  <a:t>Solving non-linear two-variables equation system from two-lines integrated ratios 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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cross point</a:t>
                </a:r>
                <a:r>
                  <a:rPr lang="en-US" sz="1400" dirty="0"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! </a:t>
                </a:r>
                <a:r>
                  <a:rPr lang="en-US" sz="14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  <a:sym typeface="Wingdings" panose="05000000000000000000" pitchFamily="2" charset="2"/>
                  </a:rPr>
                  <a:t>Unique solution for </a:t>
                </a:r>
                <a14:m>
                  <m:oMath xmlns:m="http://schemas.openxmlformats.org/officeDocument/2006/math">
                    <m:d>
                      <m:dPr>
                        <m:begChr m:val="⟨"/>
                        <m:endChr m:val="⟩"/>
                        <m:ctrlPr>
                          <a:rPr lang="it-IT" sz="1400" b="1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400" b="1" i="1" u="none" strike="noStrike" baseline="0" smtClean="0">
                            <a:solidFill>
                              <a:srgbClr val="FF0000"/>
                            </a:solidFill>
                            <a:latin typeface="Cambria Math" panose="02040503050406030204" pitchFamily="18" charset="0"/>
                          </a:rPr>
                          <m:t>𝝆</m:t>
                        </m:r>
                      </m:e>
                    </m:d>
                    <m:r>
                      <a:rPr lang="it-IT" sz="14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,⟨</m:t>
                    </m:r>
                    <m:r>
                      <a:rPr lang="it-IT" sz="14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𝑻</m:t>
                    </m:r>
                    <m:r>
                      <a:rPr lang="it-IT" sz="1400" b="1" i="1" u="none" strike="noStrike" baseline="0" smtClean="0">
                        <a:solidFill>
                          <a:srgbClr val="FF0000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100" b="1" i="0" u="none" strike="noStrike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171450" indent="-171450" algn="just">
                  <a:buFont typeface="Arial" panose="020B0604020202020204" pitchFamily="34" charset="0"/>
                  <a:buChar char="•"/>
                </a:pPr>
                <a:endParaRPr lang="it-IT" sz="11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9" name="CasellaDiTesto 18">
                <a:extLst>
                  <a:ext uri="{FF2B5EF4-FFF2-40B4-BE49-F238E27FC236}">
                    <a16:creationId xmlns:a16="http://schemas.microsoft.com/office/drawing/2014/main" id="{B325F8B3-4B30-458C-8C5C-C8CBE370571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464180" y="1194612"/>
                <a:ext cx="4394562" cy="5278368"/>
              </a:xfrm>
              <a:prstGeom prst="rect">
                <a:avLst/>
              </a:prstGeom>
              <a:blipFill>
                <a:blip r:embed="rId2"/>
                <a:stretch>
                  <a:fillRect l="-139" r="-41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1229E98A-7674-476E-AB6A-3A9535FD546D}"/>
              </a:ext>
            </a:extLst>
          </p:cNvPr>
          <p:cNvSpPr txBox="1"/>
          <p:nvPr/>
        </p:nvSpPr>
        <p:spPr>
          <a:xfrm>
            <a:off x="7600053" y="3170271"/>
            <a:ext cx="3899970" cy="584775"/>
          </a:xfrm>
          <a:prstGeom prst="rect">
            <a:avLst/>
          </a:prstGeom>
          <a:noFill/>
          <a:ln w="28575">
            <a:solidFill>
              <a:srgbClr val="0070C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Theory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YACORA </a:t>
            </a:r>
            <a:r>
              <a:rPr lang="it-IT" sz="1600" b="1" dirty="0">
                <a:latin typeface="Arial" panose="020B0604020202020204" pitchFamily="34" charset="0"/>
                <a:cs typeface="Arial" panose="020B0604020202020204" pitchFamily="34" charset="0"/>
              </a:rPr>
              <a:t>CR model 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line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n,T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isosurface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46F781EF-021A-431F-9A2B-CDCECB5FDCBD}"/>
              </a:ext>
            </a:extLst>
          </p:cNvPr>
          <p:cNvSpPr txBox="1"/>
          <p:nvPr/>
        </p:nvSpPr>
        <p:spPr>
          <a:xfrm>
            <a:off x="7600053" y="4779143"/>
            <a:ext cx="4347205" cy="58477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600" b="1" dirty="0" err="1">
                <a:latin typeface="Arial" panose="020B0604020202020204" pitchFamily="34" charset="0"/>
                <a:cs typeface="Arial" panose="020B0604020202020204" pitchFamily="34" charset="0"/>
              </a:rPr>
              <a:t>Exp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measured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line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ratios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, isoline on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sz="16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600" dirty="0" err="1">
                <a:latin typeface="Arial" panose="020B0604020202020204" pitchFamily="34" charset="0"/>
                <a:cs typeface="Arial" panose="020B0604020202020204" pitchFamily="34" charset="0"/>
              </a:rPr>
              <a:t>isosurface</a:t>
            </a:r>
            <a:endParaRPr lang="it-IT" sz="16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4D8D0247-595A-4427-B1B2-0E255566B283}"/>
              </a:ext>
            </a:extLst>
          </p:cNvPr>
          <p:cNvSpPr/>
          <p:nvPr/>
        </p:nvSpPr>
        <p:spPr>
          <a:xfrm>
            <a:off x="7600053" y="3766962"/>
            <a:ext cx="3899970" cy="984885"/>
          </a:xfrm>
          <a:prstGeom prst="rect">
            <a:avLst/>
          </a:prstGeom>
          <a:ln w="12700">
            <a:solidFill>
              <a:srgbClr val="1F42B8"/>
            </a:solidFill>
            <a:prstDash val="dash"/>
          </a:ln>
        </p:spPr>
        <p:txBody>
          <a:bodyPr wrap="square">
            <a:spAutoFit/>
          </a:bodyPr>
          <a:lstStyle/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Collisional Radiative (CR) model</a:t>
            </a:r>
            <a:endParaRPr kumimoji="0" lang="en-GB" sz="1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Balance </a:t>
            </a:r>
            <a:r>
              <a:rPr kumimoji="0" lang="en-GB" sz="14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 are solved considering the different mechanisms of population and de-population of </a:t>
            </a:r>
            <a:r>
              <a:rPr lang="en-GB" sz="1400" b="1" dirty="0">
                <a:solidFill>
                  <a:prstClr val="black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atomic </a:t>
            </a:r>
            <a:r>
              <a:rPr kumimoji="0" lang="en-GB" sz="1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levels 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(Rate </a:t>
            </a:r>
            <a:r>
              <a:rPr kumimoji="0" lang="en-GB" sz="14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eqs</a:t>
            </a:r>
            <a:r>
              <a:rPr kumimoji="0" lang="en-GB" sz="1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.)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E766125-8A4B-496A-B36F-A77ABA8B9613}"/>
                  </a:ext>
                </a:extLst>
              </p:cNvPr>
              <p:cNvSpPr txBox="1"/>
              <p:nvPr/>
            </p:nvSpPr>
            <p:spPr>
              <a:xfrm>
                <a:off x="8180977" y="2163669"/>
                <a:ext cx="3028126" cy="51725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lvl="1" algn="just"/>
                <a14:m>
                  <m:oMath xmlns:m="http://schemas.openxmlformats.org/officeDocument/2006/math"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𝐼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=</m:t>
                    </m:r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𝜂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</m:den>
                    </m:f>
                    <m:f>
                      <m:fPr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𝛼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num>
                      <m:den>
                        <m:sSub>
                          <m:sSub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𝜒</m:t>
                            </m:r>
                          </m:e>
                          <m:sub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𝛽</m:t>
                            </m:r>
                          </m:sub>
                        </m:sSub>
                        <m:d>
                          <m:dPr>
                            <m:ctrlP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</m:ctrlPr>
                          </m:dPr>
                          <m:e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𝜌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,</m:t>
                            </m:r>
                            <m:r>
                              <a:rPr lang="it-IT" sz="1600" b="0" i="1" u="none" strike="noStrike" baseline="0" smtClean="0">
                                <a:solidFill>
                                  <a:schemeClr val="tx1"/>
                                </a:solidFill>
                                <a:latin typeface="Cambria Math" panose="02040503050406030204" pitchFamily="18" charset="0"/>
                              </a:rPr>
                              <m:t>𝑇</m:t>
                            </m:r>
                          </m:e>
                        </m:d>
                      </m:den>
                    </m:f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→</m:t>
                    </m:r>
                    <m:d>
                      <m:dPr>
                        <m:begChr m:val="⟨"/>
                        <m:endChr m:val="⟩"/>
                        <m:ctrlP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</m:ctrlPr>
                      </m:dPr>
                      <m:e>
                        <m:r>
                          <a:rPr lang="it-IT" sz="1600" b="0" i="1" u="none" strike="noStrike" baseline="0" smtClean="0">
                            <a:solidFill>
                              <a:schemeClr val="tx1"/>
                            </a:solidFill>
                            <a:latin typeface="Cambria Math" panose="02040503050406030204" pitchFamily="18" charset="0"/>
                          </a:rPr>
                          <m:t>𝜌</m:t>
                        </m:r>
                      </m:e>
                    </m:d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,⟨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𝑇</m:t>
                    </m:r>
                    <m:r>
                      <a:rPr lang="it-IT" sz="1600" b="0" i="1" u="none" strike="noStrike" baseline="0" smtClean="0">
                        <a:solidFill>
                          <a:schemeClr val="tx1"/>
                        </a:solidFill>
                        <a:latin typeface="Cambria Math" panose="02040503050406030204" pitchFamily="18" charset="0"/>
                      </a:rPr>
                      <m:t>⟩</m:t>
                    </m:r>
                  </m:oMath>
                </a14:m>
                <a:r>
                  <a:rPr lang="en-US" sz="1200" b="0" i="0" u="none" strike="noStrike" baseline="0" dirty="0">
                    <a:solidFill>
                      <a:schemeClr val="tx1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</a:p>
            </p:txBody>
          </p:sp>
        </mc:Choice>
        <mc:Fallback xmlns="">
          <p:sp>
            <p:nvSpPr>
              <p:cNvPr id="25" name="CasellaDiTesto 24">
                <a:extLst>
                  <a:ext uri="{FF2B5EF4-FFF2-40B4-BE49-F238E27FC236}">
                    <a16:creationId xmlns:a16="http://schemas.microsoft.com/office/drawing/2014/main" id="{FE766125-8A4B-496A-B36F-A77ABA8B961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180977" y="2163669"/>
                <a:ext cx="3028126" cy="517257"/>
              </a:xfrm>
              <a:prstGeom prst="rect">
                <a:avLst/>
              </a:prstGeom>
              <a:blipFill>
                <a:blip r:embed="rId3"/>
                <a:stretch>
                  <a:fillRect b="-23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31" name="Rettangolo 30">
            <a:extLst>
              <a:ext uri="{FF2B5EF4-FFF2-40B4-BE49-F238E27FC236}">
                <a16:creationId xmlns:a16="http://schemas.microsoft.com/office/drawing/2014/main" id="{10403A27-05AD-4D1C-8988-E805379D04E6}"/>
              </a:ext>
            </a:extLst>
          </p:cNvPr>
          <p:cNvSpPr/>
          <p:nvPr/>
        </p:nvSpPr>
        <p:spPr>
          <a:xfrm>
            <a:off x="7586365" y="2718855"/>
            <a:ext cx="3899970" cy="461665"/>
          </a:xfrm>
          <a:prstGeom prst="rect">
            <a:avLst/>
          </a:prstGeom>
          <a:ln w="12700">
            <a:solidFill>
              <a:srgbClr val="1F42B8"/>
            </a:solidFill>
            <a:prstDash val="dash"/>
          </a:ln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Thanks to the collaboration of colleagues from </a:t>
            </a:r>
            <a:r>
              <a:rPr lang="en-GB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MPI für </a:t>
            </a:r>
            <a:r>
              <a:rPr lang="en-GB" sz="1200" b="1" i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Plasmaphysik</a:t>
            </a:r>
            <a:r>
              <a:rPr lang="en-GB" sz="12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GB" sz="1200" b="1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UNI-Augsburg</a:t>
            </a:r>
            <a:endParaRPr kumimoji="0" lang="en-GB" sz="1100" b="0" i="1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3890233-3A9D-42FC-A43D-ED730F623DFF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0" y="2220203"/>
            <a:ext cx="3962604" cy="3467278"/>
          </a:xfrm>
          <a:prstGeom prst="rect">
            <a:avLst/>
          </a:prstGeom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251DDB49-F778-4A27-9229-E1286A4D2B55}"/>
              </a:ext>
            </a:extLst>
          </p:cNvPr>
          <p:cNvSpPr/>
          <p:nvPr/>
        </p:nvSpPr>
        <p:spPr>
          <a:xfrm>
            <a:off x="0" y="2146000"/>
            <a:ext cx="738155" cy="531628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4656B959-2FD5-42BA-9EF6-4F3F1C2A72D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8858"/>
          <a:stretch/>
        </p:blipFill>
        <p:spPr>
          <a:xfrm>
            <a:off x="4301936" y="1854432"/>
            <a:ext cx="2634790" cy="2414155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51C8A5DE-01D0-4338-93E7-2166ABE70006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t="9829"/>
          <a:stretch/>
        </p:blipFill>
        <p:spPr>
          <a:xfrm>
            <a:off x="4461731" y="4179999"/>
            <a:ext cx="2503321" cy="22936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2357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30135F9-F5C2-4B89-8188-640EC168F2D2}"/>
              </a:ext>
            </a:extLst>
          </p:cNvPr>
          <p:cNvSpPr txBox="1"/>
          <p:nvPr/>
        </p:nvSpPr>
        <p:spPr>
          <a:xfrm>
            <a:off x="487024" y="3121010"/>
            <a:ext cx="6711218" cy="332398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Test-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bench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measurements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setups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have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attempted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Flexible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Plasma Trap @ LNS</a:t>
            </a:r>
            <a:endParaRPr lang="it-IT" sz="15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Plasma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characterization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towards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densities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temperatures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suitable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Experimental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difficulties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active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medium,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resonant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structured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density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and temperature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profiles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50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First data:</a:t>
            </a:r>
            <a:r>
              <a:rPr lang="en-US" sz="150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using </a:t>
            </a:r>
            <a:r>
              <a:rPr lang="en-US" sz="1500" b="1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line-ratio method</a:t>
            </a:r>
            <a:r>
              <a:rPr lang="en-US" sz="150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en-US" sz="1500" b="1" i="0" u="none" strike="noStrik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H-plasma + </a:t>
            </a:r>
            <a:r>
              <a:rPr lang="en-US" sz="1500" b="1" i="0" u="none" strike="noStrike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-H mixtures</a:t>
            </a:r>
            <a:r>
              <a:rPr lang="en-US" sz="1500" i="0" u="none" strike="noStrike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 estimate plasma parameters</a:t>
            </a:r>
            <a:endParaRPr lang="en-US" sz="1500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setup and measurement design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w.i.p.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on the Flexible Plasma Trap, first campaign of OES measurements, closely reproducing KN conditions –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few eV, and 10</a:t>
            </a:r>
            <a:r>
              <a:rPr lang="en-US" sz="15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11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cm</a:t>
            </a:r>
            <a:r>
              <a:rPr lang="en-US" sz="1500" b="1" baseline="30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-3</a:t>
            </a:r>
            <a:endParaRPr lang="en-US" sz="15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500" b="1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5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Perspectives</a:t>
            </a:r>
            <a:r>
              <a:rPr lang="en-US" sz="15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absolute calibration</a:t>
            </a:r>
            <a:r>
              <a:rPr lang="en-US" sz="15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,</a:t>
            </a:r>
            <a:r>
              <a:rPr lang="en-US" sz="1500" b="1" i="0" u="none" strike="noStrike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light</a:t>
            </a:r>
            <a:r>
              <a:rPr lang="en-US" sz="1500" i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-r process</a:t>
            </a:r>
            <a:r>
              <a:rPr lang="en-US" sz="15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elements plasmas (Se, Sr, Zr) opacity measurements via OES.</a:t>
            </a:r>
            <a:endParaRPr lang="en-US" sz="1500" b="1" i="0" u="none" strike="noStrike" baseline="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Summary and perspectives on KN opacity measurements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76B07DD5-0DC2-4E32-9418-F32F05F676A2}"/>
              </a:ext>
            </a:extLst>
          </p:cNvPr>
          <p:cNvSpPr txBox="1"/>
          <p:nvPr/>
        </p:nvSpPr>
        <p:spPr>
          <a:xfrm>
            <a:off x="487024" y="2061688"/>
            <a:ext cx="10229348" cy="124649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 is a multi-diagnostic facility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optical emission spectroscopy (OES) to probe plasma emission in the blue-KN stage, supported by ancillary non-invasive diagnostics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Monitoring/measuring plasma parameters, plasma stability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Titolo 1">
            <a:extLst>
              <a:ext uri="{FF2B5EF4-FFF2-40B4-BE49-F238E27FC236}">
                <a16:creationId xmlns:a16="http://schemas.microsoft.com/office/drawing/2014/main" id="{F36B0BB6-6D64-4427-B78F-C5E873A882FF}"/>
              </a:ext>
            </a:extLst>
          </p:cNvPr>
          <p:cNvSpPr txBox="1">
            <a:spLocks/>
          </p:cNvSpPr>
          <p:nvPr/>
        </p:nvSpPr>
        <p:spPr>
          <a:xfrm>
            <a:off x="487024" y="1347788"/>
            <a:ext cx="10783487" cy="56072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Triggered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by the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astrophysical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problem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, a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feasibility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study 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to </a:t>
            </a:r>
            <a:r>
              <a:rPr lang="it-IT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measure</a:t>
            </a:r>
            <a:r>
              <a:rPr lang="it-IT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for the first-time plasma </a:t>
            </a:r>
            <a:r>
              <a:rPr lang="it-IT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in ECR plasma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has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been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performed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offers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the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conditions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for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reproducing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blue-KN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peculiar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environment</a:t>
            </a:r>
            <a:endParaRPr lang="it-IT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500" b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6AFD069B-7CAF-41CB-9775-3B2F6E8E1516}"/>
              </a:ext>
            </a:extLst>
          </p:cNvPr>
          <p:cNvSpPr/>
          <p:nvPr/>
        </p:nvSpPr>
        <p:spPr>
          <a:xfrm>
            <a:off x="539996" y="4970507"/>
            <a:ext cx="6605274" cy="749520"/>
          </a:xfrm>
          <a:prstGeom prst="rect">
            <a:avLst/>
          </a:prstGeom>
          <a:solidFill>
            <a:srgbClr val="FF0000">
              <a:alpha val="15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4AFC6CEE-7854-4942-AC6F-3B41CDD29D21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4617" y="2407528"/>
            <a:ext cx="5226605" cy="391995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FE917643-CF27-49AA-A559-EA3338B3E7F9}"/>
              </a:ext>
            </a:extLst>
          </p:cNvPr>
          <p:cNvSpPr txBox="1"/>
          <p:nvPr/>
        </p:nvSpPr>
        <p:spPr>
          <a:xfrm>
            <a:off x="8494751" y="2751678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053660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magine 2">
            <a:extLst>
              <a:ext uri="{FF2B5EF4-FFF2-40B4-BE49-F238E27FC236}">
                <a16:creationId xmlns:a16="http://schemas.microsoft.com/office/drawing/2014/main" id="{B5F07584-8B69-4B90-9099-7459982A6F2A}"/>
              </a:ext>
            </a:extLst>
          </p:cNvPr>
          <p:cNvPicPr>
            <a:picLocks noChangeAspect="1"/>
          </p:cNvPicPr>
          <p:nvPr/>
        </p:nvPicPr>
        <p:blipFill>
          <a:blip r:embed="rId2">
            <a:alphaModFix amt="22000"/>
          </a:blip>
          <a:stretch>
            <a:fillRect/>
          </a:stretch>
        </p:blipFill>
        <p:spPr>
          <a:xfrm>
            <a:off x="57322" y="778063"/>
            <a:ext cx="11978734" cy="6005510"/>
          </a:xfrm>
          <a:prstGeom prst="rect">
            <a:avLst/>
          </a:prstGeom>
        </p:spPr>
      </p:pic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348862" y="1093403"/>
            <a:ext cx="4425598" cy="1304773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Thank you for your attention!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53E30E32-590A-4F48-8118-5C1983B8FA8B}"/>
              </a:ext>
            </a:extLst>
          </p:cNvPr>
          <p:cNvSpPr txBox="1"/>
          <p:nvPr/>
        </p:nvSpPr>
        <p:spPr>
          <a:xfrm rot="-10800000" flipV="1">
            <a:off x="6600967" y="2902171"/>
            <a:ext cx="4517409" cy="523220"/>
          </a:xfrm>
          <a:prstGeom prst="rect">
            <a:avLst/>
          </a:prstGeom>
          <a:noFill/>
        </p:spPr>
        <p:txBody>
          <a:bodyPr rot="0" spcFirstLastPara="0" vertOverflow="overflow" horzOverflow="overflow" vert="horz" wrap="square" lIns="91440" tIns="45720" rIns="91440" bIns="45720" numCol="1" spcCol="0" rtlCol="0" fromWordArt="0" anchor="t" anchorCtr="0" forceAA="0" compatLnSpc="1">
            <a:prstTxWarp prst="textNoShape">
              <a:avLst/>
            </a:prstTxWarp>
            <a:spAutoFit/>
          </a:bodyPr>
          <a:lstStyle/>
          <a:p>
            <a:endParaRPr lang="en-US" sz="2800" b="1" dirty="0">
              <a:latin typeface="Goudy Old Style"/>
            </a:endParaRPr>
          </a:p>
        </p:txBody>
      </p:sp>
      <p:pic>
        <p:nvPicPr>
          <p:cNvPr id="14" name="Immagine 13" descr="Immagine che contiene testo, nero&#10;&#10;Descrizione generata automaticamente">
            <a:extLst>
              <a:ext uri="{FF2B5EF4-FFF2-40B4-BE49-F238E27FC236}">
                <a16:creationId xmlns:a16="http://schemas.microsoft.com/office/drawing/2014/main" id="{8B4AE314-2773-4F64-886B-86CD860FE43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62927" y="1892955"/>
            <a:ext cx="2854602" cy="2012086"/>
          </a:xfrm>
          <a:prstGeom prst="rect">
            <a:avLst/>
          </a:prstGeom>
        </p:spPr>
      </p:pic>
      <p:pic>
        <p:nvPicPr>
          <p:cNvPr id="18" name="Immagine 4">
            <a:extLst>
              <a:ext uri="{FF2B5EF4-FFF2-40B4-BE49-F238E27FC236}">
                <a16:creationId xmlns:a16="http://schemas.microsoft.com/office/drawing/2014/main" id="{86707F67-5B3F-4A63-83B1-BE90D306210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12201" y="2059994"/>
            <a:ext cx="1237859" cy="834790"/>
          </a:xfrm>
          <a:prstGeom prst="rect">
            <a:avLst/>
          </a:prstGeom>
        </p:spPr>
      </p:pic>
      <p:pic>
        <p:nvPicPr>
          <p:cNvPr id="19" name="Immagine 8">
            <a:extLst>
              <a:ext uri="{FF2B5EF4-FFF2-40B4-BE49-F238E27FC236}">
                <a16:creationId xmlns:a16="http://schemas.microsoft.com/office/drawing/2014/main" id="{A97E9E96-0592-4B0F-AB4D-71B4A3066D6C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6498431" y="2066031"/>
            <a:ext cx="1302545" cy="844750"/>
          </a:xfrm>
          <a:prstGeom prst="rect">
            <a:avLst/>
          </a:prstGeom>
        </p:spPr>
      </p:pic>
      <p:pic>
        <p:nvPicPr>
          <p:cNvPr id="20" name="Immagine 10">
            <a:extLst>
              <a:ext uri="{FF2B5EF4-FFF2-40B4-BE49-F238E27FC236}">
                <a16:creationId xmlns:a16="http://schemas.microsoft.com/office/drawing/2014/main" id="{D071B257-5DF1-463E-97CA-D05DA5D39E1A}"/>
              </a:ext>
            </a:extLst>
          </p:cNvPr>
          <p:cNvPicPr>
            <a:picLocks noChangeAspect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810500" y="1893093"/>
            <a:ext cx="1047751" cy="1071563"/>
          </a:xfrm>
          <a:prstGeom prst="rect">
            <a:avLst/>
          </a:prstGeom>
        </p:spPr>
      </p:pic>
      <p:pic>
        <p:nvPicPr>
          <p:cNvPr id="21" name="Immagine 11">
            <a:extLst>
              <a:ext uri="{FF2B5EF4-FFF2-40B4-BE49-F238E27FC236}">
                <a16:creationId xmlns:a16="http://schemas.microsoft.com/office/drawing/2014/main" id="{C8A99DAA-4A24-4B7C-99A7-8F594196E556}"/>
              </a:ext>
            </a:extLst>
          </p:cNvPr>
          <p:cNvPicPr>
            <a:picLocks noChangeAspect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226844" y="2821781"/>
            <a:ext cx="1119187" cy="1083470"/>
          </a:xfrm>
          <a:prstGeom prst="rect">
            <a:avLst/>
          </a:prstGeom>
        </p:spPr>
      </p:pic>
      <p:pic>
        <p:nvPicPr>
          <p:cNvPr id="22" name="Immagine 12" descr="Immagine che contiene testo&#10;&#10;Descrizione generata automaticamente">
            <a:extLst>
              <a:ext uri="{FF2B5EF4-FFF2-40B4-BE49-F238E27FC236}">
                <a16:creationId xmlns:a16="http://schemas.microsoft.com/office/drawing/2014/main" id="{D64CE091-DCA1-4818-B083-611D4442C5B2}"/>
              </a:ext>
            </a:extLst>
          </p:cNvPr>
          <p:cNvPicPr>
            <a:picLocks noChangeAspect="1"/>
          </p:cNvPicPr>
          <p:nvPr/>
        </p:nvPicPr>
        <p:blipFill rotWithShape="1">
          <a:blip r:embed="rId8"/>
          <a:srcRect t="-391" r="55208" b="-1449"/>
          <a:stretch/>
        </p:blipFill>
        <p:spPr>
          <a:xfrm>
            <a:off x="6665119" y="2903779"/>
            <a:ext cx="1020739" cy="844970"/>
          </a:xfrm>
          <a:prstGeom prst="rect">
            <a:avLst/>
          </a:prstGeom>
        </p:spPr>
      </p:pic>
      <p:pic>
        <p:nvPicPr>
          <p:cNvPr id="23" name="Immagine 13">
            <a:extLst>
              <a:ext uri="{FF2B5EF4-FFF2-40B4-BE49-F238E27FC236}">
                <a16:creationId xmlns:a16="http://schemas.microsoft.com/office/drawing/2014/main" id="{4CC5D212-E711-4AD1-BE4E-F3996B9AEE07}"/>
              </a:ext>
            </a:extLst>
          </p:cNvPr>
          <p:cNvPicPr>
            <a:picLocks noChangeAspect="1"/>
          </p:cNvPicPr>
          <p:nvPr/>
        </p:nvPicPr>
        <p:blipFill>
          <a:blip r:embed="rId9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7700961" y="2688430"/>
            <a:ext cx="1362076" cy="1350170"/>
          </a:xfrm>
          <a:prstGeom prst="rect">
            <a:avLst/>
          </a:prstGeom>
        </p:spPr>
      </p:pic>
      <p:pic>
        <p:nvPicPr>
          <p:cNvPr id="24" name="Immagine 14">
            <a:extLst>
              <a:ext uri="{FF2B5EF4-FFF2-40B4-BE49-F238E27FC236}">
                <a16:creationId xmlns:a16="http://schemas.microsoft.com/office/drawing/2014/main" id="{C75362B1-FF86-4457-ACD2-011690A23CB8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236368" y="3752887"/>
            <a:ext cx="1123951" cy="1161976"/>
          </a:xfrm>
          <a:prstGeom prst="rect">
            <a:avLst/>
          </a:prstGeom>
        </p:spPr>
      </p:pic>
      <p:pic>
        <p:nvPicPr>
          <p:cNvPr id="25" name="Immagine 15">
            <a:extLst>
              <a:ext uri="{FF2B5EF4-FFF2-40B4-BE49-F238E27FC236}">
                <a16:creationId xmlns:a16="http://schemas.microsoft.com/office/drawing/2014/main" id="{7AFF93C6-CB18-4A64-9805-689B158FACAB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498431" y="3763268"/>
            <a:ext cx="1504951" cy="998340"/>
          </a:xfrm>
          <a:prstGeom prst="rect">
            <a:avLst/>
          </a:prstGeom>
        </p:spPr>
      </p:pic>
      <p:pic>
        <p:nvPicPr>
          <p:cNvPr id="27" name="Immagine 16">
            <a:extLst>
              <a:ext uri="{FF2B5EF4-FFF2-40B4-BE49-F238E27FC236}">
                <a16:creationId xmlns:a16="http://schemas.microsoft.com/office/drawing/2014/main" id="{FF0DB86C-D220-47A7-95AA-11F4E5020E63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8141494" y="4099043"/>
            <a:ext cx="1933576" cy="432198"/>
          </a:xfrm>
          <a:prstGeom prst="rect">
            <a:avLst/>
          </a:prstGeom>
        </p:spPr>
      </p:pic>
      <p:pic>
        <p:nvPicPr>
          <p:cNvPr id="28" name="Immagine 17">
            <a:extLst>
              <a:ext uri="{FF2B5EF4-FFF2-40B4-BE49-F238E27FC236}">
                <a16:creationId xmlns:a16="http://schemas.microsoft.com/office/drawing/2014/main" id="{DC0EE2D3-2753-499E-81C5-F7A8510DC4D7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10427493" y="4069337"/>
            <a:ext cx="1243013" cy="671950"/>
          </a:xfrm>
          <a:prstGeom prst="rect">
            <a:avLst/>
          </a:prstGeom>
        </p:spPr>
      </p:pic>
      <p:pic>
        <p:nvPicPr>
          <p:cNvPr id="29" name="Immagine 18">
            <a:extLst>
              <a:ext uri="{FF2B5EF4-FFF2-40B4-BE49-F238E27FC236}">
                <a16:creationId xmlns:a16="http://schemas.microsoft.com/office/drawing/2014/main" id="{73A74356-E6C0-442C-AFC2-675622B2E1E9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5212556" y="5022737"/>
            <a:ext cx="1564481" cy="527277"/>
          </a:xfrm>
          <a:prstGeom prst="rect">
            <a:avLst/>
          </a:prstGeom>
        </p:spPr>
      </p:pic>
      <p:pic>
        <p:nvPicPr>
          <p:cNvPr id="30" name="Immagine 19">
            <a:extLst>
              <a:ext uri="{FF2B5EF4-FFF2-40B4-BE49-F238E27FC236}">
                <a16:creationId xmlns:a16="http://schemas.microsoft.com/office/drawing/2014/main" id="{6652612D-E463-44CF-8ACE-A58E53660995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831806" y="4761071"/>
            <a:ext cx="1504950" cy="919639"/>
          </a:xfrm>
          <a:prstGeom prst="rect">
            <a:avLst/>
          </a:prstGeom>
        </p:spPr>
      </p:pic>
      <p:pic>
        <p:nvPicPr>
          <p:cNvPr id="31" name="Immagine 20">
            <a:extLst>
              <a:ext uri="{FF2B5EF4-FFF2-40B4-BE49-F238E27FC236}">
                <a16:creationId xmlns:a16="http://schemas.microsoft.com/office/drawing/2014/main" id="{CB70B226-2A6F-444D-8947-E85EBBE0E9D6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9498805" y="4757552"/>
            <a:ext cx="1004888" cy="938582"/>
          </a:xfrm>
          <a:prstGeom prst="rect">
            <a:avLst/>
          </a:prstGeom>
        </p:spPr>
      </p:pic>
      <p:pic>
        <p:nvPicPr>
          <p:cNvPr id="32" name="Immagine 21">
            <a:extLst>
              <a:ext uri="{FF2B5EF4-FFF2-40B4-BE49-F238E27FC236}">
                <a16:creationId xmlns:a16="http://schemas.microsoft.com/office/drawing/2014/main" id="{A7320E14-F143-4EA0-8D12-070BB8DEB430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0546556" y="4691729"/>
            <a:ext cx="1373981" cy="986886"/>
          </a:xfrm>
          <a:prstGeom prst="rect">
            <a:avLst/>
          </a:prstGeom>
        </p:spPr>
      </p:pic>
      <p:sp>
        <p:nvSpPr>
          <p:cNvPr id="33" name="CasellaDiTesto 32">
            <a:extLst>
              <a:ext uri="{FF2B5EF4-FFF2-40B4-BE49-F238E27FC236}">
                <a16:creationId xmlns:a16="http://schemas.microsoft.com/office/drawing/2014/main" id="{E56BF3CA-6D36-43ED-9572-6B8AC2056849}"/>
              </a:ext>
            </a:extLst>
          </p:cNvPr>
          <p:cNvSpPr txBox="1"/>
          <p:nvPr/>
        </p:nvSpPr>
        <p:spPr>
          <a:xfrm>
            <a:off x="4619795" y="5846620"/>
            <a:ext cx="4062720" cy="592470"/>
          </a:xfrm>
          <a:prstGeom prst="rect">
            <a:avLst/>
          </a:prstGeom>
          <a:noFill/>
        </p:spPr>
        <p:txBody>
          <a:bodyPr wrap="square" lIns="91440" tIns="45720" rIns="91440" bIns="45720" rtlCol="0" anchor="t">
            <a:spAutoFit/>
          </a:bodyPr>
          <a:lstStyle/>
          <a:p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Also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collaborating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in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nuclear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fusion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research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programme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for the </a:t>
            </a:r>
            <a:r>
              <a:rPr lang="it-IT" sz="1100" b="1" dirty="0" err="1">
                <a:latin typeface="Arial" panose="020B0604020202020204" pitchFamily="34" charset="0"/>
                <a:cs typeface="Arial" panose="020B0604020202020204" pitchFamily="34" charset="0"/>
              </a:rPr>
              <a:t>Divertor</a:t>
            </a:r>
            <a:r>
              <a:rPr lang="it-IT" sz="1100" b="1" dirty="0">
                <a:latin typeface="Arial" panose="020B0604020202020204" pitchFamily="34" charset="0"/>
                <a:cs typeface="Arial" panose="020B0604020202020204" pitchFamily="34" charset="0"/>
              </a:rPr>
              <a:t> Tokamak Test (DTT) project</a:t>
            </a:r>
          </a:p>
          <a:p>
            <a:pPr marL="171450" indent="-171450" algn="l">
              <a:buFont typeface="Arial" panose="020B0604020202020204" pitchFamily="34" charset="0"/>
              <a:buChar char="•"/>
            </a:pPr>
            <a:endParaRPr lang="en-US" sz="1050" b="0" i="0" u="none" strike="noStrike" baseline="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4" name="Immagine 24">
            <a:extLst>
              <a:ext uri="{FF2B5EF4-FFF2-40B4-BE49-F238E27FC236}">
                <a16:creationId xmlns:a16="http://schemas.microsoft.com/office/drawing/2014/main" id="{8DD6B4C0-D8F5-404F-A6F8-79F8CF692AB6}"/>
              </a:ext>
            </a:extLst>
          </p:cNvPr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8486775" y="5497320"/>
            <a:ext cx="1135856" cy="828266"/>
          </a:xfrm>
          <a:prstGeom prst="rect">
            <a:avLst/>
          </a:prstGeom>
        </p:spPr>
      </p:pic>
      <p:cxnSp>
        <p:nvCxnSpPr>
          <p:cNvPr id="35" name="Connettore 2 34">
            <a:extLst>
              <a:ext uri="{FF2B5EF4-FFF2-40B4-BE49-F238E27FC236}">
                <a16:creationId xmlns:a16="http://schemas.microsoft.com/office/drawing/2014/main" id="{B272EBF1-E84C-4D6A-B1BF-3FD22AB032CA}"/>
              </a:ext>
            </a:extLst>
          </p:cNvPr>
          <p:cNvCxnSpPr/>
          <p:nvPr/>
        </p:nvCxnSpPr>
        <p:spPr>
          <a:xfrm>
            <a:off x="4863884" y="1964410"/>
            <a:ext cx="4313694" cy="0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cxnSp>
        <p:nvCxnSpPr>
          <p:cNvPr id="36" name="Connettore 2 35">
            <a:extLst>
              <a:ext uri="{FF2B5EF4-FFF2-40B4-BE49-F238E27FC236}">
                <a16:creationId xmlns:a16="http://schemas.microsoft.com/office/drawing/2014/main" id="{A9EE7D37-33F1-46F7-A379-63686025A328}"/>
              </a:ext>
            </a:extLst>
          </p:cNvPr>
          <p:cNvCxnSpPr>
            <a:cxnSpLocks/>
          </p:cNvCxnSpPr>
          <p:nvPr/>
        </p:nvCxnSpPr>
        <p:spPr>
          <a:xfrm>
            <a:off x="4876798" y="1938580"/>
            <a:ext cx="1" cy="3603354"/>
          </a:xfrm>
          <a:prstGeom prst="straightConnector1">
            <a:avLst/>
          </a:prstGeom>
          <a:ln w="57150">
            <a:solidFill>
              <a:srgbClr val="4472C4"/>
            </a:solidFill>
          </a:ln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56678877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Backup I</a:t>
            </a:r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AACB6990-B6C5-4CE8-8182-CD0E1EDE973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2968" y="1289154"/>
            <a:ext cx="6460665" cy="4069655"/>
          </a:xfrm>
          <a:prstGeom prst="rect">
            <a:avLst/>
          </a:prstGeom>
        </p:spPr>
      </p:pic>
      <p:pic>
        <p:nvPicPr>
          <p:cNvPr id="5" name="Immagine 4">
            <a:extLst>
              <a:ext uri="{FF2B5EF4-FFF2-40B4-BE49-F238E27FC236}">
                <a16:creationId xmlns:a16="http://schemas.microsoft.com/office/drawing/2014/main" id="{712E5052-011B-41CE-966A-81A747C9F52E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96066" y="2696768"/>
            <a:ext cx="5579379" cy="1853407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E128CBC-1EE0-4B06-B866-F2F314A569C0}"/>
              </a:ext>
            </a:extLst>
          </p:cNvPr>
          <p:cNvSpPr txBox="1"/>
          <p:nvPr/>
        </p:nvSpPr>
        <p:spPr>
          <a:xfrm>
            <a:off x="7901783" y="1735281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315960945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Backup 2</a:t>
            </a:r>
          </a:p>
        </p:txBody>
      </p:sp>
      <p:pic>
        <p:nvPicPr>
          <p:cNvPr id="11" name="Immagine 10">
            <a:extLst>
              <a:ext uri="{FF2B5EF4-FFF2-40B4-BE49-F238E27FC236}">
                <a16:creationId xmlns:a16="http://schemas.microsoft.com/office/drawing/2014/main" id="{643F537C-F284-4463-8ED6-F8750DB0A06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67072" y="180045"/>
            <a:ext cx="4431960" cy="3323970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FF291FDF-E8C2-4082-B6DD-42B937A3141C}"/>
              </a:ext>
            </a:extLst>
          </p:cNvPr>
          <p:cNvSpPr txBox="1"/>
          <p:nvPr/>
        </p:nvSpPr>
        <p:spPr>
          <a:xfrm>
            <a:off x="7762962" y="359776"/>
            <a:ext cx="888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(b)</a:t>
            </a:r>
            <a:endParaRPr lang="it-IT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96016A4-D59F-499C-8402-AC8D5FDEF8D7}"/>
                  </a:ext>
                </a:extLst>
              </p:cNvPr>
              <p:cNvSpPr txBox="1"/>
              <p:nvPr/>
            </p:nvSpPr>
            <p:spPr>
              <a:xfrm>
                <a:off x="7702966" y="2375871"/>
                <a:ext cx="8886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dirty="0"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H</a:t>
                </a:r>
                <a14:m>
                  <m:oMath xmlns:m="http://schemas.openxmlformats.org/officeDocument/2006/math">
                    <m:r>
                      <a:rPr lang="it-IT" sz="2400" b="1" i="1" baseline="-25000" smtClean="0">
                        <a:latin typeface="Cambria Math" panose="02040503050406030204" pitchFamily="18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rPr>
                      <m:t>𝜸</m:t>
                    </m:r>
                  </m:oMath>
                </a14:m>
                <a:endParaRPr lang="it-IT" sz="800" b="1" baseline="-25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896016A4-D59F-499C-8402-AC8D5FDEF8D7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02966" y="2375871"/>
                <a:ext cx="888682" cy="461665"/>
              </a:xfrm>
              <a:prstGeom prst="rect">
                <a:avLst/>
              </a:prstGeom>
              <a:blipFill>
                <a:blip r:embed="rId3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363D5F2-23D7-42B7-9DE4-0F64741ACACA}"/>
                  </a:ext>
                </a:extLst>
              </p:cNvPr>
              <p:cNvSpPr txBox="1"/>
              <p:nvPr/>
            </p:nvSpPr>
            <p:spPr>
              <a:xfrm>
                <a:off x="8246522" y="1851241"/>
                <a:ext cx="8886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dirty="0"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H</a:t>
                </a:r>
                <a14:m>
                  <m:oMath xmlns:m="http://schemas.openxmlformats.org/officeDocument/2006/math">
                    <m:r>
                      <a:rPr lang="it-IT" sz="2400" b="1" i="1" baseline="-25000" smtClean="0">
                        <a:latin typeface="Cambria Math" panose="02040503050406030204" pitchFamily="18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rPr>
                      <m:t>𝜷</m:t>
                    </m:r>
                  </m:oMath>
                </a14:m>
                <a:endParaRPr lang="it-IT" sz="800" b="1" baseline="-25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6" name="CasellaDiTesto 15">
                <a:extLst>
                  <a:ext uri="{FF2B5EF4-FFF2-40B4-BE49-F238E27FC236}">
                    <a16:creationId xmlns:a16="http://schemas.microsoft.com/office/drawing/2014/main" id="{9363D5F2-23D7-42B7-9DE4-0F64741ACACA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246522" y="1851241"/>
                <a:ext cx="888682" cy="461665"/>
              </a:xfrm>
              <a:prstGeom prst="rect">
                <a:avLst/>
              </a:prstGeom>
              <a:blipFill>
                <a:blip r:embed="rId4"/>
                <a:stretch>
                  <a:fillRect t="-10667" b="-3066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A890AE0-785D-41A5-9776-F4F1FE7A0B9B}"/>
                  </a:ext>
                </a:extLst>
              </p:cNvPr>
              <p:cNvSpPr txBox="1"/>
              <p:nvPr/>
            </p:nvSpPr>
            <p:spPr>
              <a:xfrm>
                <a:off x="9943046" y="422656"/>
                <a:ext cx="888682" cy="46166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ctr"/>
                <a:r>
                  <a:rPr lang="it-IT" sz="2400" b="1" dirty="0">
                    <a:latin typeface="Microsoft Sans Serif" panose="020B0604020202020204" pitchFamily="34" charset="0"/>
                    <a:ea typeface="Microsoft Sans Serif" panose="020B0604020202020204" pitchFamily="34" charset="0"/>
                    <a:cs typeface="Microsoft Sans Serif" panose="020B0604020202020204" pitchFamily="34" charset="0"/>
                  </a:rPr>
                  <a:t>H</a:t>
                </a:r>
                <a14:m>
                  <m:oMath xmlns:m="http://schemas.openxmlformats.org/officeDocument/2006/math">
                    <m:r>
                      <a:rPr lang="it-IT" sz="2400" b="1" i="1" baseline="-25000" smtClean="0">
                        <a:latin typeface="Cambria Math" panose="02040503050406030204" pitchFamily="18" charset="0"/>
                        <a:ea typeface="Microsoft Sans Serif" panose="020B0604020202020204" pitchFamily="34" charset="0"/>
                        <a:cs typeface="Microsoft Sans Serif" panose="020B0604020202020204" pitchFamily="34" charset="0"/>
                      </a:rPr>
                      <m:t>𝜶</m:t>
                    </m:r>
                  </m:oMath>
                </a14:m>
                <a:endParaRPr lang="it-IT" sz="800" b="1" baseline="-25000" dirty="0">
                  <a:latin typeface="Microsoft Sans Serif" panose="020B0604020202020204" pitchFamily="34" charset="0"/>
                  <a:ea typeface="Microsoft Sans Serif" panose="020B0604020202020204" pitchFamily="34" charset="0"/>
                  <a:cs typeface="Microsoft Sans Serif" panose="020B0604020202020204" pitchFamily="34" charset="0"/>
                </a:endParaRPr>
              </a:p>
            </p:txBody>
          </p:sp>
        </mc:Choice>
        <mc:Fallback xmlns="">
          <p:sp>
            <p:nvSpPr>
              <p:cNvPr id="18" name="CasellaDiTesto 17">
                <a:extLst>
                  <a:ext uri="{FF2B5EF4-FFF2-40B4-BE49-F238E27FC236}">
                    <a16:creationId xmlns:a16="http://schemas.microsoft.com/office/drawing/2014/main" id="{4A890AE0-785D-41A5-9776-F4F1FE7A0B9B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9943046" y="422656"/>
                <a:ext cx="888682" cy="461665"/>
              </a:xfrm>
              <a:prstGeom prst="rect">
                <a:avLst/>
              </a:prstGeom>
              <a:blipFill>
                <a:blip r:embed="rId5"/>
                <a:stretch>
                  <a:fillRect t="-10526" b="-289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37F9A0B3-D8AB-4D10-A3C1-FDE973A98A0D}"/>
              </a:ext>
            </a:extLst>
          </p:cNvPr>
          <p:cNvSpPr txBox="1"/>
          <p:nvPr/>
        </p:nvSpPr>
        <p:spPr>
          <a:xfrm>
            <a:off x="9345324" y="1958963"/>
            <a:ext cx="1252183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000" b="1" dirty="0" err="1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Fulcher</a:t>
            </a:r>
            <a:r>
              <a:rPr lang="it-IT" sz="2000" b="1" dirty="0">
                <a:latin typeface="Microsoft Sans Serif" panose="020B0604020202020204" pitchFamily="34" charset="0"/>
                <a:ea typeface="Microsoft Sans Serif" panose="020B0604020202020204" pitchFamily="34" charset="0"/>
                <a:cs typeface="Microsoft Sans Serif" panose="020B0604020202020204" pitchFamily="34" charset="0"/>
              </a:rPr>
              <a:t> band</a:t>
            </a:r>
            <a:endParaRPr lang="it-IT" sz="700" b="1" baseline="-25000" dirty="0">
              <a:latin typeface="Microsoft Sans Serif" panose="020B0604020202020204" pitchFamily="34" charset="0"/>
              <a:ea typeface="Microsoft Sans Serif" panose="020B0604020202020204" pitchFamily="34" charset="0"/>
              <a:cs typeface="Microsoft Sans Serif" panose="020B0604020202020204" pitchFamily="34" charset="0"/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59B8A3EC-AC5C-4CB8-8877-A8CE7D407D3B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67571" y="3339071"/>
            <a:ext cx="4451845" cy="3338884"/>
          </a:xfrm>
          <a:prstGeom prst="rect">
            <a:avLst/>
          </a:prstGeom>
        </p:spPr>
      </p:pic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4BDF88E3-3A68-42DE-9E71-F217544AFA51}"/>
              </a:ext>
            </a:extLst>
          </p:cNvPr>
          <p:cNvSpPr txBox="1"/>
          <p:nvPr/>
        </p:nvSpPr>
        <p:spPr>
          <a:xfrm>
            <a:off x="10597507" y="3504015"/>
            <a:ext cx="888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(c)</a:t>
            </a:r>
            <a:endParaRPr lang="it-IT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2" name="Immagine 21">
            <a:extLst>
              <a:ext uri="{FF2B5EF4-FFF2-40B4-BE49-F238E27FC236}">
                <a16:creationId xmlns:a16="http://schemas.microsoft.com/office/drawing/2014/main" id="{F9423845-C8D7-488A-9312-CAFE385A52B8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5389" y="1283244"/>
            <a:ext cx="7013211" cy="3323970"/>
          </a:xfrm>
          <a:prstGeom prst="rect">
            <a:avLst/>
          </a:prstGeom>
        </p:spPr>
      </p:pic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EAA53E2D-B16D-4D17-A8C6-3363FF8AE298}"/>
              </a:ext>
            </a:extLst>
          </p:cNvPr>
          <p:cNvSpPr txBox="1"/>
          <p:nvPr/>
        </p:nvSpPr>
        <p:spPr>
          <a:xfrm>
            <a:off x="779096" y="1477889"/>
            <a:ext cx="888682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2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(a)</a:t>
            </a:r>
            <a:endParaRPr lang="it-IT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64CF595E-B0B4-4A05-AB16-E0A7AD384837}"/>
              </a:ext>
            </a:extLst>
          </p:cNvPr>
          <p:cNvSpPr txBox="1"/>
          <p:nvPr/>
        </p:nvSpPr>
        <p:spPr>
          <a:xfrm>
            <a:off x="2933923" y="4934698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6385492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Backup 3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BD84FF59-8108-4F5D-8099-C106D7042EF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968737" y="2141998"/>
            <a:ext cx="1733639" cy="723937"/>
          </a:xfrm>
          <a:prstGeom prst="rect">
            <a:avLst/>
          </a:prstGeom>
        </p:spPr>
      </p:pic>
      <p:pic>
        <p:nvPicPr>
          <p:cNvPr id="6" name="Immagine 5">
            <a:extLst>
              <a:ext uri="{FF2B5EF4-FFF2-40B4-BE49-F238E27FC236}">
                <a16:creationId xmlns:a16="http://schemas.microsoft.com/office/drawing/2014/main" id="{9A807BF6-D27E-4F15-9483-30D79A5E64A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68737" y="2937801"/>
            <a:ext cx="3130711" cy="844593"/>
          </a:xfrm>
          <a:prstGeom prst="rect">
            <a:avLst/>
          </a:prstGeom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B961FB36-7D5D-40CC-8CC0-62AAB952773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68737" y="3993554"/>
            <a:ext cx="5353325" cy="666784"/>
          </a:xfrm>
          <a:prstGeom prst="rect">
            <a:avLst/>
          </a:prstGeom>
        </p:spPr>
      </p:pic>
      <p:pic>
        <p:nvPicPr>
          <p:cNvPr id="10" name="Immagine 9">
            <a:extLst>
              <a:ext uri="{FF2B5EF4-FFF2-40B4-BE49-F238E27FC236}">
                <a16:creationId xmlns:a16="http://schemas.microsoft.com/office/drawing/2014/main" id="{A84582CA-8814-4971-8DF4-C2E0B5265B2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038724" y="4871499"/>
            <a:ext cx="2330570" cy="654084"/>
          </a:xfrm>
          <a:prstGeom prst="rect">
            <a:avLst/>
          </a:prstGeom>
        </p:spPr>
      </p:pic>
      <p:pic>
        <p:nvPicPr>
          <p:cNvPr id="12" name="Immagine 11">
            <a:extLst>
              <a:ext uri="{FF2B5EF4-FFF2-40B4-BE49-F238E27FC236}">
                <a16:creationId xmlns:a16="http://schemas.microsoft.com/office/drawing/2014/main" id="{5AF5D929-9C06-4AB8-978F-D5EE19735A37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843656" y="4626989"/>
            <a:ext cx="6312224" cy="952549"/>
          </a:xfrm>
          <a:prstGeom prst="rect">
            <a:avLst/>
          </a:prstGeom>
        </p:spPr>
      </p:pic>
      <p:pic>
        <p:nvPicPr>
          <p:cNvPr id="14" name="Immagine 13">
            <a:extLst>
              <a:ext uri="{FF2B5EF4-FFF2-40B4-BE49-F238E27FC236}">
                <a16:creationId xmlns:a16="http://schemas.microsoft.com/office/drawing/2014/main" id="{88D42D8E-D611-446C-9DDB-16F74ED218C7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15338" b="-1"/>
          <a:stretch/>
        </p:blipFill>
        <p:spPr>
          <a:xfrm>
            <a:off x="3369294" y="2428875"/>
            <a:ext cx="2114659" cy="247311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83A3EBB8-332A-4B27-B25E-BD3F1D0EA9B1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613045" y="1224509"/>
            <a:ext cx="6519609" cy="29033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F7D6A997-783B-4002-B953-FB95A4D121B6}"/>
              </a:ext>
            </a:extLst>
          </p:cNvPr>
          <p:cNvSpPr txBox="1"/>
          <p:nvPr/>
        </p:nvSpPr>
        <p:spPr>
          <a:xfrm>
            <a:off x="1038724" y="1777829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146752723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A4B987-5B3B-4ACE-810D-87280E712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407" y="309876"/>
            <a:ext cx="9144000" cy="799672"/>
          </a:xfrm>
        </p:spPr>
        <p:txBody>
          <a:bodyPr>
            <a:normAutofit/>
          </a:bodyPr>
          <a:lstStyle/>
          <a:p>
            <a:r>
              <a:rPr 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Motivation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introduction</a:t>
            </a:r>
            <a:endParaRPr lang="it-IT" sz="4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it-IT" sz="1400" b="1" kern="1400" spc="-50" dirty="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A. </a:t>
            </a:r>
            <a:r>
              <a:rPr lang="it-IT" sz="1400" b="1" kern="1400" spc="-50" dirty="0" err="1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Pidatella</a:t>
            </a:r>
            <a:r>
              <a:rPr lang="it-IT" sz="1400" b="1" kern="1400" spc="-50" dirty="0">
                <a:solidFill>
                  <a:schemeClr val="bg1">
                    <a:lumMod val="65000"/>
                  </a:schemeClr>
                </a:solidFill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b="1" kern="1400" spc="-50" dirty="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– Quinto Incontro Nazionale INFN – 9 Maggio 2022</a:t>
            </a:r>
            <a:endParaRPr lang="it-IT" sz="14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29" name="Titolo 1">
            <a:extLst>
              <a:ext uri="{FF2B5EF4-FFF2-40B4-BE49-F238E27FC236}">
                <a16:creationId xmlns:a16="http://schemas.microsoft.com/office/drawing/2014/main" id="{DD163202-94CC-4BB2-9B33-E6746A6758A0}"/>
              </a:ext>
            </a:extLst>
          </p:cNvPr>
          <p:cNvSpPr txBox="1">
            <a:spLocks/>
          </p:cNvSpPr>
          <p:nvPr/>
        </p:nvSpPr>
        <p:spPr>
          <a:xfrm>
            <a:off x="251348" y="1329839"/>
            <a:ext cx="6785989" cy="4824427"/>
          </a:xfrm>
          <a:prstGeom prst="rect">
            <a:avLst/>
          </a:prstGeom>
        </p:spPr>
        <p:txBody>
          <a:bodyPr vert="horz" lIns="91440" tIns="45720" rIns="91440" bIns="45720" rtlCol="0" anchor="t">
            <a:normAutofit fontScale="85000" lnSpcReduction="20000"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Merger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stars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ejection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n-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rich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matter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rapid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capture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(</a:t>
            </a:r>
            <a:r>
              <a:rPr lang="it-IT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Radioactive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 err="1">
                <a:latin typeface="Arial" panose="020B0604020202020204" pitchFamily="34" charset="0"/>
                <a:cs typeface="Arial" panose="020B0604020202020204" pitchFamily="34" charset="0"/>
              </a:rPr>
              <a:t>decay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synthesized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r-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nuclei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power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electromagnetic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transient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800" b="1" i="1" dirty="0" err="1">
                <a:latin typeface="Arial" panose="020B0604020202020204" pitchFamily="34" charset="0"/>
                <a:cs typeface="Arial" panose="020B0604020202020204" pitchFamily="34" charset="0"/>
              </a:rPr>
              <a:t>kilonovae</a:t>
            </a:r>
            <a:r>
              <a:rPr lang="it-IT" sz="1800" b="1" i="1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b="1" dirty="0">
                <a:latin typeface="Arial" panose="020B0604020202020204" pitchFamily="34" charset="0"/>
                <a:cs typeface="Arial" panose="020B0604020202020204" pitchFamily="34" charset="0"/>
              </a:rPr>
              <a:t>(KN)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800" b="1" i="1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Gravitational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wave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events (e.g., GW170817) from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such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merging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detected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along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with KN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counterpart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AT2017gfo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Detection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of AT2017gfo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spectrum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: first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that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these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the major producer of nuclei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heavier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than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iron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via </a:t>
            </a:r>
            <a:r>
              <a:rPr lang="it-IT" sz="18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8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8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it-IT" sz="18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Plasma opacity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greatly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impacts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on energy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transport and spectroscopic observations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in many astrophysical </a:t>
            </a:r>
            <a:r>
              <a:rPr lang="en-US" sz="18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environments</a:t>
            </a: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Role played by the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opacity on KN emission,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 it delivers information on the post-merging plasma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ejecta composition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800" b="0" i="1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(r</a:t>
            </a:r>
            <a:r>
              <a:rPr lang="en-US" sz="1800" b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-process multi-components)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8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arge theoretical uncertainty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factor from an almost total ignorance on ejecta opacity at the typical conditions of a KN event</a:t>
            </a: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8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endParaRPr lang="en-US" sz="1800" b="0" i="0" u="none" strike="noStrike" baseline="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571500" indent="-571500" algn="l">
              <a:buFont typeface="Arial" panose="020B0604020202020204" pitchFamily="34" charset="0"/>
              <a:buChar char="•"/>
            </a:pP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Trapped magneto-plasmas conceived in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PANDORA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may open the route to </a:t>
            </a:r>
            <a:r>
              <a:rPr lang="en-US" sz="18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experimental in-laboratory measurements of opacities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n</a:t>
            </a:r>
            <a:r>
              <a:rPr lang="en-US" sz="1800" b="0" i="0" u="none" strike="noStrike" baseline="-25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and </a:t>
            </a:r>
            <a:r>
              <a:rPr lang="en-US" sz="1800" b="0" i="0" u="none" strike="noStrike" baseline="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</a:t>
            </a:r>
            <a:r>
              <a:rPr lang="en-US" sz="1800" b="0" i="0" u="none" strike="noStrike" baseline="-25000" dirty="0" err="1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resembling ejecta plasma conditions: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shed light on r-process </a:t>
            </a:r>
            <a:r>
              <a:rPr lang="en-US" sz="1800" b="0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generated metallic species at </a:t>
            </a:r>
            <a:r>
              <a:rPr lang="en-US" sz="1800" b="1" i="0" u="none" strike="noStrike" baseline="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specific time-stages of KN diffusion </a:t>
            </a:r>
            <a:endParaRPr lang="it-IT" sz="18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" name="ns14-ns15-6mio-3D-density-v5">
            <a:hlinkClick r:id="" action="ppaction://media"/>
            <a:extLst>
              <a:ext uri="{FF2B5EF4-FFF2-40B4-BE49-F238E27FC236}">
                <a16:creationId xmlns:a16="http://schemas.microsoft.com/office/drawing/2014/main" id="{162901F3-12BA-47E4-A1A9-2F94C7C093CE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885130" y="1256202"/>
            <a:ext cx="1760681" cy="1760681"/>
          </a:xfrm>
          <a:prstGeom prst="rect">
            <a:avLst/>
          </a:prstGeom>
        </p:spPr>
      </p:pic>
      <p:pic>
        <p:nvPicPr>
          <p:cNvPr id="32" name="ns14ns15-6Mio-irrot-3Dcut-Ye-v2">
            <a:hlinkClick r:id="" action="ppaction://media"/>
            <a:extLst>
              <a:ext uri="{FF2B5EF4-FFF2-40B4-BE49-F238E27FC236}">
                <a16:creationId xmlns:a16="http://schemas.microsoft.com/office/drawing/2014/main" id="{E4FA2F94-460F-4A2D-BA2E-6080DAC5A7EC}"/>
              </a:ext>
            </a:extLst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9727467" y="1256202"/>
            <a:ext cx="2200852" cy="1760681"/>
          </a:xfrm>
          <a:prstGeom prst="rect">
            <a:avLst/>
          </a:prstGeom>
        </p:spPr>
      </p:pic>
      <p:pic>
        <p:nvPicPr>
          <p:cNvPr id="58" name="Immagine 57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F9DC5B4A-B933-42A6-A40D-C3DF280EC149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7455407" y="3650620"/>
            <a:ext cx="4285148" cy="1764778"/>
          </a:xfrm>
          <a:prstGeom prst="rect">
            <a:avLst/>
          </a:prstGeom>
        </p:spPr>
      </p:pic>
      <p:pic>
        <p:nvPicPr>
          <p:cNvPr id="55" name="Immagine 54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B925A48D-19E8-4A24-9FDA-F79967915A4A}"/>
              </a:ext>
            </a:extLst>
          </p:cNvPr>
          <p:cNvPicPr>
            <a:picLocks noChangeAspect="1"/>
          </p:cNvPicPr>
          <p:nvPr/>
        </p:nvPicPr>
        <p:blipFill>
          <a:blip r:embed="rId9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468494" y="4180567"/>
            <a:ext cx="2459825" cy="2527641"/>
          </a:xfrm>
          <a:prstGeom prst="rect">
            <a:avLst/>
          </a:prstGeom>
        </p:spPr>
      </p:pic>
      <p:sp>
        <p:nvSpPr>
          <p:cNvPr id="11" name="Rettangolo 10">
            <a:extLst>
              <a:ext uri="{FF2B5EF4-FFF2-40B4-BE49-F238E27FC236}">
                <a16:creationId xmlns:a16="http://schemas.microsoft.com/office/drawing/2014/main" id="{9EF39FAE-66A3-42B6-9913-13F78F0544CD}"/>
              </a:ext>
            </a:extLst>
          </p:cNvPr>
          <p:cNvSpPr/>
          <p:nvPr/>
        </p:nvSpPr>
        <p:spPr>
          <a:xfrm>
            <a:off x="7599680" y="3050633"/>
            <a:ext cx="455894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http://compact-merger.astro.su.se/Movies1/ns14_ns15_6mio_3D_density_v5.mov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http://compact-merger.astro.su.se/Movies1/ns14ns15-6Mio-irrot-3Dcut-Ye-v2.mov</a:t>
            </a:r>
          </a:p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http://compact-merger.astro.su.se/Movies1/rProcessMoviexdiv4-12000.mov</a:t>
            </a:r>
          </a:p>
          <a:p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D322C090-8AC7-4C67-9B56-E95400D026E5}"/>
              </a:ext>
            </a:extLst>
          </p:cNvPr>
          <p:cNvSpPr/>
          <p:nvPr/>
        </p:nvSpPr>
        <p:spPr>
          <a:xfrm>
            <a:off x="7331424" y="5601798"/>
            <a:ext cx="218618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Origin of the heavy elements in binary neutron-star mergers from a gravitational-wave event, 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D. Kasen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Nature 551, 80–84 (2017).</a:t>
            </a:r>
          </a:p>
        </p:txBody>
      </p:sp>
      <p:sp>
        <p:nvSpPr>
          <p:cNvPr id="4" name="Rettangolo 3">
            <a:extLst>
              <a:ext uri="{FF2B5EF4-FFF2-40B4-BE49-F238E27FC236}">
                <a16:creationId xmlns:a16="http://schemas.microsoft.com/office/drawing/2014/main" id="{E9B1C08C-4ABB-4B66-9011-068788ABF03D}"/>
              </a:ext>
            </a:extLst>
          </p:cNvPr>
          <p:cNvSpPr/>
          <p:nvPr/>
        </p:nvSpPr>
        <p:spPr>
          <a:xfrm>
            <a:off x="776177" y="5103628"/>
            <a:ext cx="6137177" cy="1083103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914561AC-00DD-4DD0-9717-3B66917A7373}"/>
              </a:ext>
            </a:extLst>
          </p:cNvPr>
          <p:cNvSpPr txBox="1"/>
          <p:nvPr/>
        </p:nvSpPr>
        <p:spPr>
          <a:xfrm>
            <a:off x="776177" y="4780463"/>
            <a:ext cx="914400" cy="323165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GOAL</a:t>
            </a:r>
          </a:p>
        </p:txBody>
      </p:sp>
    </p:spTree>
    <p:extLst>
      <p:ext uri="{BB962C8B-B14F-4D97-AF65-F5344CB8AC3E}">
        <p14:creationId xmlns:p14="http://schemas.microsoft.com/office/powerpoint/2010/main" val="370527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9375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mediacall" presetSubtype="0" fill="hold" nodeType="withEffect">
                                  <p:stCondLst>
                                    <p:cond delay="2750"/>
                                  </p:stCondLst>
                                  <p:childTnLst>
                                    <p:cmd type="call" cmd="playFrom(0.0)">
                                      <p:cBhvr>
                                        <p:cTn id="8" dur="16967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9">
                                            <p:txEl>
                                              <p:pRg st="16" end="1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28" repeatCount="indefinite" fill="hold" display="0">
                  <p:stCondLst>
                    <p:cond delay="indefinite"/>
                  </p:stCondLst>
                </p:cTn>
                <p:tgtEl>
                  <p:spTgt spid="32"/>
                </p:tgtEl>
              </p:cMediaNode>
            </p:video>
            <p:video>
              <p:cMediaNode vol="80000">
                <p:cTn id="29" repeatCount="indefinite" fill="hold" display="0">
                  <p:stCondLst>
                    <p:cond delay="indefinite"/>
                  </p:stCondLst>
                </p:cTn>
                <p:tgtEl>
                  <p:spTgt spid="30"/>
                </p:tgtEl>
              </p:cMediaNode>
            </p:video>
          </p:childTnLst>
        </p:cTn>
      </p:par>
    </p:tnLst>
    <p:bldLst>
      <p:bldP spid="12" grpId="0"/>
      <p:bldP spid="4" grpId="0" animBg="1"/>
      <p:bldP spid="3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Backup 4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4B06B10C-F811-4A4C-B636-5C97BD2C876F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215971" y="1068362"/>
            <a:ext cx="4660461" cy="2573015"/>
          </a:xfrm>
          <a:prstGeom prst="rect">
            <a:avLst/>
          </a:prstGeom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268C674-8EC8-40AE-A01C-3788F62B3A2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51319" y="1081693"/>
            <a:ext cx="4262080" cy="799672"/>
          </a:xfrm>
          <a:prstGeom prst="rect">
            <a:avLst/>
          </a:prstGeom>
        </p:spPr>
      </p:pic>
      <p:pic>
        <p:nvPicPr>
          <p:cNvPr id="9" name="Immagine 8">
            <a:extLst>
              <a:ext uri="{FF2B5EF4-FFF2-40B4-BE49-F238E27FC236}">
                <a16:creationId xmlns:a16="http://schemas.microsoft.com/office/drawing/2014/main" id="{E0BEA307-153F-4765-B501-66621BE6B521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002932" y="1833303"/>
            <a:ext cx="7207620" cy="2292468"/>
          </a:xfrm>
          <a:prstGeom prst="rect">
            <a:avLst/>
          </a:prstGeom>
        </p:spPr>
      </p:pic>
      <p:pic>
        <p:nvPicPr>
          <p:cNvPr id="11" name="Immagine 10">
            <a:extLst>
              <a:ext uri="{FF2B5EF4-FFF2-40B4-BE49-F238E27FC236}">
                <a16:creationId xmlns:a16="http://schemas.microsoft.com/office/drawing/2014/main" id="{6C711BF1-1FC0-460A-B837-79A75064CF9A}"/>
              </a:ext>
            </a:extLst>
          </p:cNvPr>
          <p:cNvPicPr>
            <a:picLocks noChangeAspect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592968" y="3833647"/>
            <a:ext cx="5847649" cy="2635052"/>
          </a:xfrm>
          <a:prstGeom prst="rect">
            <a:avLst/>
          </a:prstGeom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102EAD13-5DE6-49AB-B44F-AF9B444AD5B2}"/>
              </a:ext>
            </a:extLst>
          </p:cNvPr>
          <p:cNvSpPr txBox="1"/>
          <p:nvPr/>
        </p:nvSpPr>
        <p:spPr>
          <a:xfrm>
            <a:off x="7573262" y="4417896"/>
            <a:ext cx="3697249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</a:t>
            </a:r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A.,</a:t>
            </a:r>
            <a:r>
              <a:rPr lang="it-IT" sz="900" b="0" i="1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et</a:t>
            </a:r>
            <a:r>
              <a:rPr lang="it-IT" sz="900" b="0" i="1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 al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. </a:t>
            </a:r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Frontiers in Astronomy and Space Sciences</a:t>
            </a:r>
          </a:p>
          <a:p>
            <a:r>
              <a:rPr lang="en-US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Nuclear Physics​ (submitted)</a:t>
            </a:r>
            <a:endParaRPr lang="it-IT" sz="900" dirty="0"/>
          </a:p>
        </p:txBody>
      </p:sp>
    </p:spTree>
    <p:extLst>
      <p:ext uri="{BB962C8B-B14F-4D97-AF65-F5344CB8AC3E}">
        <p14:creationId xmlns:p14="http://schemas.microsoft.com/office/powerpoint/2010/main" val="27174807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A4B987-5B3B-4ACE-810D-87280E712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407" y="309876"/>
            <a:ext cx="9144000" cy="799672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State-of-the-art on </a:t>
            </a:r>
            <a:r>
              <a:rPr lang="it-IT" sz="4000" i="1" dirty="0"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and KN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031CBAF-46DB-41E2-A144-BF827342EF84}"/>
                  </a:ext>
                </a:extLst>
              </p:cNvPr>
              <p:cNvSpPr txBox="1"/>
              <p:nvPr/>
            </p:nvSpPr>
            <p:spPr>
              <a:xfrm>
                <a:off x="1055130" y="2193310"/>
                <a:ext cx="10081740" cy="17724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algn="l"/>
                <a:endParaRPr lang="en-US" sz="1500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KN light-curve, 2 fundamental inputs: (1) </a:t>
                </a:r>
                <a:r>
                  <a:rPr lang="en-US" sz="1500" b="1" i="1" u="none" strike="noStrike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r-</a:t>
                </a:r>
                <a:r>
                  <a:rPr lang="en-US" sz="1500" b="1" i="0" u="none" strike="noStrike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 nucleosynthesis yields </a:t>
                </a:r>
                <a:r>
                  <a:rPr lang="en-US" sz="150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(fixing the heating rate)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500" b="1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(2)</a:t>
                </a:r>
                <a:r>
                  <a:rPr lang="en-US" sz="15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500" b="1" i="0" u="none" strike="noStrike" baseline="0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opacity</a:t>
                </a:r>
                <a:r>
                  <a:rPr lang="en-US" sz="1500" b="0" i="0" u="none" strike="noStrike" baseline="0" dirty="0">
                    <a:latin typeface="Arial" panose="020B0604020202020204" pitchFamily="34" charset="0"/>
                    <a:cs typeface="Arial" panose="020B0604020202020204" pitchFamily="34" charset="0"/>
                  </a:rPr>
                  <a:t> (fixing the exchange of energy between plasma and radiation)</a:t>
                </a: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algn="l"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b="0" i="1" u="none" strike="noStrike" baseline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it-IT" b="0" i="1" u="none" strike="noStrike" baseline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𝑑𝐸</m:t>
                          </m:r>
                        </m:num>
                        <m:den>
                          <m:r>
                            <a:rPr lang="it-IT" b="0" i="1" u="none" strike="noStrike" baseline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it-IT" b="0" i="1" u="none" strike="noStrike" baseline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=−</m:t>
                      </m:r>
                      <m:r>
                        <a:rPr lang="it-IT" b="0" i="1" u="none" strike="noStrike" baseline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𝑝</m:t>
                      </m:r>
                      <m:f>
                        <m:fPr>
                          <m:ctrlPr>
                            <a:rPr lang="it-IT" b="0" i="1" u="none" strike="noStrike" baseline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fPr>
                        <m:num>
                          <m:r>
                            <a:rPr lang="it-IT" b="0" i="1" u="none" strike="noStrike" baseline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𝑑𝑉</m:t>
                          </m:r>
                        </m:num>
                        <m:den>
                          <m:r>
                            <a:rPr lang="it-IT" b="0" i="1" u="none" strike="noStrike" baseline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𝑑𝑡</m:t>
                          </m:r>
                        </m:den>
                      </m:f>
                      <m:r>
                        <a:rPr lang="it-IT" b="0" i="1" u="none" strike="noStrike" baseline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+</m:t>
                      </m:r>
                      <m:acc>
                        <m:accPr>
                          <m:chr m:val="̇"/>
                          <m:ctrlPr>
                            <a:rPr lang="it-IT" b="0" i="1" u="none" strike="noStrike" baseline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</m:ctrlPr>
                        </m:accPr>
                        <m:e>
                          <m:r>
                            <a:rPr lang="it-IT" b="0" i="1" u="none" strike="noStrike" baseline="0" smtClean="0">
                              <a:latin typeface="Cambria Math" panose="02040503050406030204" pitchFamily="18" charset="0"/>
                              <a:cs typeface="Arial" panose="020B0604020202020204" pitchFamily="34" charset="0"/>
                            </a:rPr>
                            <m:t>𝜖</m:t>
                          </m:r>
                        </m:e>
                      </m:acc>
                      <m:r>
                        <a:rPr lang="it-IT" b="0" i="1" u="none" strike="noStrike" baseline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−</m:t>
                      </m:r>
                      <m:r>
                        <a:rPr lang="it-IT" b="0" i="1" u="none" strike="noStrike" baseline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𝐿</m:t>
                      </m:r>
                      <m:r>
                        <a:rPr lang="it-IT" b="0" i="1" u="none" strike="noStrike" baseline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(</m:t>
                      </m:r>
                      <m:r>
                        <a:rPr lang="it-IT" b="0" i="1" u="none" strike="noStrike" baseline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𝑡</m:t>
                      </m:r>
                      <m:r>
                        <a:rPr lang="it-IT" b="0" i="1" u="none" strike="noStrike" baseline="0" smtClean="0">
                          <a:latin typeface="Cambria Math" panose="02040503050406030204" pitchFamily="18" charset="0"/>
                          <a:cs typeface="Arial" panose="020B0604020202020204" pitchFamily="34" charset="0"/>
                        </a:rPr>
                        <m:t>)</m:t>
                      </m:r>
                    </m:oMath>
                  </m:oMathPara>
                </a14:m>
                <a:endParaRPr lang="en-US" b="0" i="0" u="none" strike="noStrike" baseline="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it-IT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9" name="CasellaDiTesto 8">
                <a:extLst>
                  <a:ext uri="{FF2B5EF4-FFF2-40B4-BE49-F238E27FC236}">
                    <a16:creationId xmlns:a16="http://schemas.microsoft.com/office/drawing/2014/main" id="{B031CBAF-46DB-41E2-A144-BF827342EF84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55130" y="2193310"/>
                <a:ext cx="10081740" cy="1772408"/>
              </a:xfrm>
              <a:prstGeom prst="rect">
                <a:avLst/>
              </a:prstGeom>
              <a:blipFill>
                <a:blip r:embed="rId2"/>
                <a:stretch>
                  <a:fillRect l="-181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4E9CEC5-A112-4308-B719-A836A7BFC9ED}"/>
              </a:ext>
            </a:extLst>
          </p:cNvPr>
          <p:cNvSpPr txBox="1"/>
          <p:nvPr/>
        </p:nvSpPr>
        <p:spPr>
          <a:xfrm>
            <a:off x="668922" y="6569480"/>
            <a:ext cx="36972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  <a:cs typeface="Arial" panose="020B0604020202020204" pitchFamily="34" charset="0"/>
              </a:rPr>
              <a:t>Watson, D., et al. Nature 574497-500, (2019)</a:t>
            </a:r>
            <a:endParaRPr lang="it-IT" sz="9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8F52DC60-787E-4AD1-A9C5-6B1B674658A9}"/>
              </a:ext>
            </a:extLst>
          </p:cNvPr>
          <p:cNvSpPr txBox="1"/>
          <p:nvPr/>
        </p:nvSpPr>
        <p:spPr>
          <a:xfrm>
            <a:off x="5638464" y="3736786"/>
            <a:ext cx="555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(1) </a:t>
            </a:r>
            <a:endParaRPr lang="it-IT" sz="1400" dirty="0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50684711-DB35-4CF2-BEF3-424B10939901}"/>
              </a:ext>
            </a:extLst>
          </p:cNvPr>
          <p:cNvSpPr txBox="1"/>
          <p:nvPr/>
        </p:nvSpPr>
        <p:spPr>
          <a:xfrm>
            <a:off x="7688035" y="2980024"/>
            <a:ext cx="555171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(2) </a:t>
            </a:r>
            <a:endParaRPr lang="it-IT" sz="1400" dirty="0"/>
          </a:p>
        </p:txBody>
      </p:sp>
      <p:pic>
        <p:nvPicPr>
          <p:cNvPr id="5" name="Elemento grafico 4" descr="Freccia linea: curva oraria con riempimento a tinta unita">
            <a:extLst>
              <a:ext uri="{FF2B5EF4-FFF2-40B4-BE49-F238E27FC236}">
                <a16:creationId xmlns:a16="http://schemas.microsoft.com/office/drawing/2014/main" id="{F79C4A5E-4A7D-4608-93FF-2F069D4F044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 rot="16200000">
            <a:off x="7347028" y="3137716"/>
            <a:ext cx="468915" cy="468915"/>
          </a:xfrm>
          <a:prstGeom prst="rect">
            <a:avLst/>
          </a:prstGeom>
        </p:spPr>
      </p:pic>
      <p:pic>
        <p:nvPicPr>
          <p:cNvPr id="20" name="Elemento grafico 19" descr="Freccia linea: curva oraria con riempimento a tinta unita">
            <a:extLst>
              <a:ext uri="{FF2B5EF4-FFF2-40B4-BE49-F238E27FC236}">
                <a16:creationId xmlns:a16="http://schemas.microsoft.com/office/drawing/2014/main" id="{3D741604-5E6D-4E30-A8FA-6DA02AAC2DD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tretch>
            <a:fillRect/>
          </a:stretch>
        </p:blipFill>
        <p:spPr>
          <a:xfrm rot="16200000">
            <a:off x="5970840" y="3611967"/>
            <a:ext cx="468915" cy="468915"/>
          </a:xfrm>
          <a:prstGeom prst="rect">
            <a:avLst/>
          </a:prstGeom>
        </p:spPr>
      </p:pic>
      <p:sp>
        <p:nvSpPr>
          <p:cNvPr id="6" name="Rettangolo con angoli arrotondati 5">
            <a:extLst>
              <a:ext uri="{FF2B5EF4-FFF2-40B4-BE49-F238E27FC236}">
                <a16:creationId xmlns:a16="http://schemas.microsoft.com/office/drawing/2014/main" id="{D1D34DD2-5526-46AD-B5F5-3F1B0333AA42}"/>
              </a:ext>
            </a:extLst>
          </p:cNvPr>
          <p:cNvSpPr/>
          <p:nvPr/>
        </p:nvSpPr>
        <p:spPr>
          <a:xfrm>
            <a:off x="6205297" y="3201723"/>
            <a:ext cx="377446" cy="468915"/>
          </a:xfrm>
          <a:prstGeom prst="roundRect">
            <a:avLst/>
          </a:prstGeom>
          <a:solidFill>
            <a:srgbClr val="FFC000">
              <a:alpha val="20000"/>
            </a:srgb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Rettangolo con angoli arrotondati 20">
            <a:extLst>
              <a:ext uri="{FF2B5EF4-FFF2-40B4-BE49-F238E27FC236}">
                <a16:creationId xmlns:a16="http://schemas.microsoft.com/office/drawing/2014/main" id="{4B18D69C-F8B7-4F43-8A57-E7DE4F9266C3}"/>
              </a:ext>
            </a:extLst>
          </p:cNvPr>
          <p:cNvSpPr/>
          <p:nvPr/>
        </p:nvSpPr>
        <p:spPr>
          <a:xfrm>
            <a:off x="6607398" y="3201722"/>
            <a:ext cx="739630" cy="468915"/>
          </a:xfrm>
          <a:prstGeom prst="roundRect">
            <a:avLst/>
          </a:prstGeom>
          <a:solidFill>
            <a:srgbClr val="92D050">
              <a:alpha val="20000"/>
            </a:srgbClr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96D063A5-7016-407B-A379-E735DE33281C}"/>
              </a:ext>
            </a:extLst>
          </p:cNvPr>
          <p:cNvSpPr txBox="1"/>
          <p:nvPr/>
        </p:nvSpPr>
        <p:spPr>
          <a:xfrm>
            <a:off x="1055130" y="1259705"/>
            <a:ext cx="946047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5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Binary</a:t>
            </a:r>
            <a:r>
              <a:rPr lang="it-IT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Neutron</a:t>
            </a:r>
            <a:r>
              <a:rPr lang="it-IT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Stars (BNS) </a:t>
            </a:r>
            <a:r>
              <a:rPr lang="it-IT" sz="15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mergers</a:t>
            </a:r>
            <a:r>
              <a:rPr lang="it-IT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are </a:t>
            </a:r>
            <a:r>
              <a:rPr lang="it-IT" sz="15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among</a:t>
            </a:r>
            <a:r>
              <a:rPr lang="it-IT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major production </a:t>
            </a:r>
            <a:r>
              <a:rPr lang="it-IT" sz="1500" b="0" i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sites</a:t>
            </a:r>
            <a:r>
              <a:rPr lang="it-IT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it-IT" sz="1500" b="0" i="1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500" b="0" i="1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b="0" u="none" strike="noStrike" baseline="0" dirty="0" err="1">
                <a:latin typeface="Arial" panose="020B0604020202020204" pitchFamily="34" charset="0"/>
                <a:cs typeface="Arial" panose="020B0604020202020204" pitchFamily="34" charset="0"/>
              </a:rPr>
              <a:t>elements</a:t>
            </a:r>
            <a:endParaRPr lang="it-IT" sz="1500" b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Ejecta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from BNS systems: first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evidence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of </a:t>
            </a:r>
            <a:r>
              <a:rPr lang="it-IT" sz="1500" i="1" dirty="0">
                <a:latin typeface="Arial" panose="020B0604020202020204" pitchFamily="34" charset="0"/>
                <a:cs typeface="Arial" panose="020B0604020202020204" pitchFamily="34" charset="0"/>
              </a:rPr>
              <a:t>r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-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nucleosynthesis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in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kilonova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(KN) AT2017gfo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, from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Gravitational-Wave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event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GW170817</a:t>
            </a:r>
          </a:p>
        </p:txBody>
      </p:sp>
      <p:pic>
        <p:nvPicPr>
          <p:cNvPr id="23" name="Immagine 22">
            <a:extLst>
              <a:ext uri="{FF2B5EF4-FFF2-40B4-BE49-F238E27FC236}">
                <a16:creationId xmlns:a16="http://schemas.microsoft.com/office/drawing/2014/main" id="{7D387359-3193-4A93-B097-44BC05318B6E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t="770"/>
          <a:stretch/>
        </p:blipFill>
        <p:spPr>
          <a:xfrm>
            <a:off x="521004" y="3087262"/>
            <a:ext cx="2796544" cy="3436804"/>
          </a:xfrm>
          <a:prstGeom prst="rect">
            <a:avLst/>
          </a:prstGeom>
        </p:spPr>
      </p:pic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C7EB257C-679B-4317-B58B-08405E7728CE}"/>
              </a:ext>
            </a:extLst>
          </p:cNvPr>
          <p:cNvSpPr txBox="1"/>
          <p:nvPr/>
        </p:nvSpPr>
        <p:spPr>
          <a:xfrm>
            <a:off x="3427130" y="4011132"/>
            <a:ext cx="7556555" cy="216982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500" b="1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from </a:t>
            </a:r>
            <a:r>
              <a:rPr lang="it-IT" sz="1500" b="1" dirty="0" err="1">
                <a:latin typeface="Arial" panose="020B0604020202020204" pitchFamily="34" charset="0"/>
                <a:cs typeface="Arial" panose="020B0604020202020204" pitchFamily="34" charset="0"/>
              </a:rPr>
              <a:t>theoretical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 models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large uncertainty 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factor, blending of many millions atomic transition lines, experimental data are largely desired! 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KN spectral analysis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● f-shell elements : strong blending of lines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● Relativistic velocity : broad lines (multi-components and different velocities of ejecta) 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● Atomic data: incomplete and uncertain </a:t>
            </a:r>
          </a:p>
          <a:p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➔ The analysis of the spectrum at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1.5 days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suggested the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presence of strontium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1500" i="1" u="sng" dirty="0">
                <a:latin typeface="Arial" panose="020B0604020202020204" pitchFamily="34" charset="0"/>
                <a:cs typeface="Arial" panose="020B0604020202020204" pitchFamily="34" charset="0"/>
              </a:rPr>
              <a:t>Watson +19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</a:t>
            </a: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7379197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A4B987-5B3B-4ACE-810D-87280E712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54407" y="309876"/>
            <a:ext cx="9144000" cy="799672"/>
          </a:xfrm>
        </p:spPr>
        <p:txBody>
          <a:bodyPr>
            <a:normAutofit/>
          </a:bodyPr>
          <a:lstStyle/>
          <a:p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State-of-the-art on </a:t>
            </a:r>
            <a:r>
              <a:rPr lang="it-IT" sz="4000" i="1" dirty="0">
                <a:latin typeface="Arial" panose="020B0604020202020204" pitchFamily="34" charset="0"/>
                <a:cs typeface="Arial" panose="020B0604020202020204" pitchFamily="34" charset="0"/>
              </a:rPr>
              <a:t>r-</a:t>
            </a:r>
            <a:r>
              <a:rPr lang="it-IT" sz="4000" dirty="0" err="1">
                <a:latin typeface="Arial" panose="020B0604020202020204" pitchFamily="34" charset="0"/>
                <a:cs typeface="Arial" panose="020B0604020202020204" pitchFamily="34" charset="0"/>
              </a:rPr>
              <a:t>process</a:t>
            </a:r>
            <a:r>
              <a:rPr lang="it-IT" sz="4000" dirty="0">
                <a:latin typeface="Arial" panose="020B0604020202020204" pitchFamily="34" charset="0"/>
                <a:cs typeface="Arial" panose="020B0604020202020204" pitchFamily="34" charset="0"/>
              </a:rPr>
              <a:t> and KN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BEBE365-C09A-46BF-843A-937EEBF0D9B1}"/>
                  </a:ext>
                </a:extLst>
              </p:cNvPr>
              <p:cNvSpPr txBox="1"/>
              <p:nvPr/>
            </p:nvSpPr>
            <p:spPr>
              <a:xfrm>
                <a:off x="1033841" y="1483800"/>
                <a:ext cx="9260221" cy="115858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it-IT" sz="1500" b="1" i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</a:t>
                </a:r>
                <a:r>
                  <a:rPr lang="it-IT" sz="15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-</a:t>
                </a:r>
                <a:r>
                  <a:rPr lang="it-IT" sz="15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it-IT" sz="15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nucleosynthesis</a:t>
                </a:r>
                <a:r>
                  <a:rPr lang="it-IT" sz="15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in BNS </a:t>
                </a:r>
                <a:r>
                  <a:rPr lang="it-IT" sz="15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mergers</a:t>
                </a:r>
                <a:endParaRPr lang="it-IT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it-IT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Electron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fraction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500" b="0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0" i="1" smtClean="0">
                            <a:latin typeface="Cambria Math" panose="02040503050406030204" pitchFamily="18" charset="0"/>
                          </a:rPr>
                          <m:t>𝑌</m:t>
                        </m:r>
                      </m:e>
                      <m:sub>
                        <m:r>
                          <a:rPr lang="it-IT" sz="1500" b="0" i="1" smtClean="0">
                            <a:latin typeface="Cambria Math" panose="02040503050406030204" pitchFamily="18" charset="0"/>
                          </a:rPr>
                          <m:t>𝑒</m:t>
                        </m:r>
                      </m:sub>
                    </m:sSub>
                    <m:r>
                      <a:rPr lang="it-IT" sz="1500" b="0" i="1" smtClean="0">
                        <a:latin typeface="Cambria Math" panose="02040503050406030204" pitchFamily="18" charset="0"/>
                      </a:rPr>
                      <m:t>∼</m:t>
                    </m:r>
                    <m:f>
                      <m:fPr>
                        <m:ctrlPr>
                          <a:rPr lang="it-IT" sz="1500" b="0" i="1" smtClean="0">
                            <a:latin typeface="Cambria Math" panose="02040503050406030204" pitchFamily="18" charset="0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it-IT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5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5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</m:num>
                      <m:den>
                        <m:sSub>
                          <m:sSubPr>
                            <m:ctrlPr>
                              <a:rPr lang="it-IT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5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500" b="0" i="1" smtClean="0">
                                <a:latin typeface="Cambria Math" panose="02040503050406030204" pitchFamily="18" charset="0"/>
                              </a:rPr>
                              <m:t>𝑝</m:t>
                            </m:r>
                          </m:sub>
                        </m:sSub>
                        <m:r>
                          <a:rPr lang="it-IT" sz="1500" b="0" i="1" smtClean="0">
                            <a:latin typeface="Cambria Math" panose="02040503050406030204" pitchFamily="18" charset="0"/>
                          </a:rPr>
                          <m:t>+</m:t>
                        </m:r>
                        <m:sSub>
                          <m:sSubPr>
                            <m:ctrlPr>
                              <a:rPr lang="it-IT" sz="1500" b="0" i="1" smtClean="0">
                                <a:latin typeface="Cambria Math" panose="02040503050406030204" pitchFamily="18" charset="0"/>
                              </a:rPr>
                            </m:ctrlPr>
                          </m:sSubPr>
                          <m:e>
                            <m:r>
                              <a:rPr lang="it-IT" sz="15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e>
                          <m:sub>
                            <m:r>
                              <a:rPr lang="it-IT" sz="1500" b="0" i="1" smtClean="0">
                                <a:latin typeface="Cambria Math" panose="02040503050406030204" pitchFamily="18" charset="0"/>
                              </a:rPr>
                              <m:t>𝑛</m:t>
                            </m:r>
                          </m:sub>
                        </m:sSub>
                      </m:den>
                    </m:f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dominant</a:t>
                </a:r>
                <a:r>
                  <a:rPr lang="it-IT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b="1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parameter</a:t>
                </a:r>
                <a:r>
                  <a:rPr lang="it-IT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(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composition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  <a14:m>
                  <m:oMath xmlns:m="http://schemas.openxmlformats.org/officeDocument/2006/math"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opacity</a:t>
                </a:r>
              </a:p>
              <a:p>
                <a:pPr marL="742950" lvl="1" indent="-285750">
                  <a:buFont typeface="Arial" panose="020B0604020202020204" pitchFamily="34" charset="0"/>
                  <a:buChar char="•"/>
                </a:pPr>
                <a:endParaRPr lang="it-IT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6BEBE365-C09A-46BF-843A-937EEBF0D9B1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033841" y="1483800"/>
                <a:ext cx="9260221" cy="1158587"/>
              </a:xfrm>
              <a:prstGeom prst="rect">
                <a:avLst/>
              </a:prstGeom>
              <a:blipFill>
                <a:blip r:embed="rId2"/>
                <a:stretch>
                  <a:fillRect l="-197" t="-1053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4" name="Immagine 13">
            <a:extLst>
              <a:ext uri="{FF2B5EF4-FFF2-40B4-BE49-F238E27FC236}">
                <a16:creationId xmlns:a16="http://schemas.microsoft.com/office/drawing/2014/main" id="{B455CD2C-DD09-45DE-9D4F-9A4B006C773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610" y="2823432"/>
            <a:ext cx="4435278" cy="3207286"/>
          </a:xfrm>
          <a:prstGeom prst="rect">
            <a:avLst/>
          </a:prstGeom>
        </p:spPr>
      </p:pic>
      <mc:AlternateContent xmlns:mc="http://schemas.openxmlformats.org/markup-compatibility/2006" xmlns:a14="http://schemas.microsoft.com/office/drawing/2010/main">
        <mc:Choice Requires="a14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3BF7E7-C9BA-40EE-88B7-968B55617633}"/>
                  </a:ext>
                </a:extLst>
              </p:cNvPr>
              <p:cNvSpPr txBox="1"/>
              <p:nvPr/>
            </p:nvSpPr>
            <p:spPr>
              <a:xfrm>
                <a:off x="5197278" y="2590973"/>
                <a:ext cx="5677172" cy="216982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Production of lanthanides dramatically </a:t>
                </a:r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changes photon opacity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1" i="1" smtClean="0">
                            <a:latin typeface="Cambria Math" panose="02040503050406030204" pitchFamily="18" charset="0"/>
                          </a:rPr>
                          <m:t>𝜿</m:t>
                        </m:r>
                      </m:e>
                      <m:sub>
                        <m:r>
                          <a:rPr lang="it-IT" sz="1500" b="1" i="1" smtClean="0">
                            <a:latin typeface="Cambria Math" panose="02040503050406030204" pitchFamily="18" charset="0"/>
                          </a:rPr>
                          <m:t>𝝂</m:t>
                        </m:r>
                      </m:sub>
                    </m:sSub>
                  </m:oMath>
                </a14:m>
                <a:endParaRPr lang="it-IT" sz="1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it-IT" sz="1500" b="1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No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lanthanides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it-IT" sz="15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&gt;</m:t>
                    </m:r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): low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opacity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KN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peak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shaped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mostly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by light-r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elements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it-IT" sz="1500" b="1" dirty="0">
                    <a:solidFill>
                      <a:srgbClr val="197E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blue-KN </a:t>
                </a:r>
                <a:r>
                  <a:rPr lang="it-IT" sz="1500" b="1" dirty="0" err="1">
                    <a:solidFill>
                      <a:srgbClr val="197E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emission</a:t>
                </a:r>
                <a:endParaRPr lang="it-IT" sz="1500" b="1" dirty="0">
                  <a:solidFill>
                    <a:srgbClr val="197EC6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 algn="l">
                  <a:buFont typeface="Arial" panose="020B0604020202020204" pitchFamily="34" charset="0"/>
                  <a:buChar char="•"/>
                </a:pPr>
                <a:endParaRPr lang="it-IT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Presence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of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lanthanides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(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500" b="1" i="1" smtClean="0"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1500" b="1" i="1" smtClean="0">
                            <a:latin typeface="Cambria Math" panose="02040503050406030204" pitchFamily="18" charset="0"/>
                          </a:rPr>
                          <m:t>𝒀</m:t>
                        </m:r>
                      </m:e>
                      <m:sub>
                        <m:r>
                          <a:rPr lang="it-IT" sz="1500" b="1" i="1" smtClean="0">
                            <a:latin typeface="Cambria Math" panose="02040503050406030204" pitchFamily="18" charset="0"/>
                          </a:rPr>
                          <m:t>𝒆</m:t>
                        </m:r>
                      </m:sub>
                    </m:sSub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≤</m:t>
                    </m:r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𝟎</m:t>
                    </m:r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.</m:t>
                    </m:r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𝟐</m:t>
                    </m:r>
                  </m:oMath>
                </a14:m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):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larger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opacity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KN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peak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shaped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mostly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by heavy-r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process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it-IT" sz="1500" dirty="0" err="1">
                    <a:latin typeface="Arial" panose="020B0604020202020204" pitchFamily="34" charset="0"/>
                    <a:cs typeface="Arial" panose="020B0604020202020204" pitchFamily="34" charset="0"/>
                  </a:rPr>
                  <a:t>elements</a:t>
                </a:r>
                <a:r>
                  <a:rPr lang="it-IT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, </a:t>
                </a:r>
                <a:r>
                  <a:rPr lang="it-IT" sz="1500" b="1" dirty="0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red-KN </a:t>
                </a:r>
                <a:r>
                  <a:rPr lang="it-IT" sz="1500" b="1" dirty="0" err="1">
                    <a:solidFill>
                      <a:srgbClr val="FF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emission</a:t>
                </a:r>
                <a:endParaRPr lang="it-IT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15" name="CasellaDiTesto 14">
                <a:extLst>
                  <a:ext uri="{FF2B5EF4-FFF2-40B4-BE49-F238E27FC236}">
                    <a16:creationId xmlns:a16="http://schemas.microsoft.com/office/drawing/2014/main" id="{5C3BF7E7-C9BA-40EE-88B7-968B5561763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197278" y="2590973"/>
                <a:ext cx="5677172" cy="2169825"/>
              </a:xfrm>
              <a:prstGeom prst="rect">
                <a:avLst/>
              </a:prstGeom>
              <a:blipFill>
                <a:blip r:embed="rId4"/>
                <a:stretch>
                  <a:fillRect l="-322" t="-562" b="-2247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76D8615-7E76-4F2F-8A68-AC92346044A6}"/>
              </a:ext>
            </a:extLst>
          </p:cNvPr>
          <p:cNvSpPr txBox="1"/>
          <p:nvPr/>
        </p:nvSpPr>
        <p:spPr>
          <a:xfrm>
            <a:off x="1229782" y="6066927"/>
            <a:ext cx="36972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A., et al. Nuovo Cimento 44 C (2021) 65</a:t>
            </a:r>
            <a:endParaRPr lang="it-IT" sz="900" dirty="0"/>
          </a:p>
        </p:txBody>
      </p:sp>
      <p:sp>
        <p:nvSpPr>
          <p:cNvPr id="17" name="Rettangolo 16">
            <a:extLst>
              <a:ext uri="{FF2B5EF4-FFF2-40B4-BE49-F238E27FC236}">
                <a16:creationId xmlns:a16="http://schemas.microsoft.com/office/drawing/2014/main" id="{68A63E68-C732-40A2-9B69-A592A12FFFD6}"/>
              </a:ext>
            </a:extLst>
          </p:cNvPr>
          <p:cNvSpPr/>
          <p:nvPr/>
        </p:nvSpPr>
        <p:spPr>
          <a:xfrm>
            <a:off x="1399462" y="1829438"/>
            <a:ext cx="7193342" cy="541552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18" name="Immagine 17">
            <a:extLst>
              <a:ext uri="{FF2B5EF4-FFF2-40B4-BE49-F238E27FC236}">
                <a16:creationId xmlns:a16="http://schemas.microsoft.com/office/drawing/2014/main" id="{FAC65A11-953E-477C-905E-C883938EFDC7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66611"/>
          <a:stretch/>
        </p:blipFill>
        <p:spPr>
          <a:xfrm>
            <a:off x="5560350" y="4740994"/>
            <a:ext cx="1469794" cy="1459454"/>
          </a:xfrm>
          <a:prstGeom prst="rect">
            <a:avLst/>
          </a:prstGeom>
        </p:spPr>
      </p:pic>
      <p:sp>
        <p:nvSpPr>
          <p:cNvPr id="19" name="Rettangolo 18">
            <a:extLst>
              <a:ext uri="{FF2B5EF4-FFF2-40B4-BE49-F238E27FC236}">
                <a16:creationId xmlns:a16="http://schemas.microsoft.com/office/drawing/2014/main" id="{891C4D48-59F7-45E7-97F3-5E6556C49314}"/>
              </a:ext>
            </a:extLst>
          </p:cNvPr>
          <p:cNvSpPr/>
          <p:nvPr/>
        </p:nvSpPr>
        <p:spPr>
          <a:xfrm>
            <a:off x="7086296" y="5365207"/>
            <a:ext cx="2344738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D. Kasen </a:t>
            </a:r>
            <a:r>
              <a:rPr lang="en-US" sz="900" i="1" dirty="0">
                <a:latin typeface="Arial" panose="020B0604020202020204" pitchFamily="34" charset="0"/>
                <a:cs typeface="Arial" panose="020B0604020202020204" pitchFamily="34" charset="0"/>
              </a:rPr>
              <a:t>et al.</a:t>
            </a:r>
            <a:r>
              <a:rPr lang="en-US" sz="900" dirty="0">
                <a:latin typeface="Arial" panose="020B0604020202020204" pitchFamily="34" charset="0"/>
                <a:cs typeface="Arial" panose="020B0604020202020204" pitchFamily="34" charset="0"/>
              </a:rPr>
              <a:t>, Nature 551, 80–84 (2017)</a:t>
            </a:r>
          </a:p>
        </p:txBody>
      </p:sp>
      <p:pic>
        <p:nvPicPr>
          <p:cNvPr id="20" name="Immagine 19" descr="Immagine che contiene testo, mappa&#10;&#10;Descrizione generata automaticamente">
            <a:extLst>
              <a:ext uri="{FF2B5EF4-FFF2-40B4-BE49-F238E27FC236}">
                <a16:creationId xmlns:a16="http://schemas.microsoft.com/office/drawing/2014/main" id="{ED6A4CCE-6A06-49A9-BB04-D855E3A8CC2C}"/>
              </a:ext>
            </a:extLst>
          </p:cNvPr>
          <p:cNvPicPr>
            <a:picLocks noChangeAspect="1"/>
          </p:cNvPicPr>
          <p:nvPr/>
        </p:nvPicPr>
        <p:blipFill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580" y="4494436"/>
            <a:ext cx="2124936" cy="21835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9036143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6DA4B987-5B3B-4ACE-810D-87280E71277E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PANDORA: in-laboratory experimental measurements of NS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merger ejecta opacity</a:t>
            </a:r>
          </a:p>
        </p:txBody>
      </p:sp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BA1F8F-FE60-4869-B289-917CD7A45D22}"/>
              </a:ext>
            </a:extLst>
          </p:cNvPr>
          <p:cNvSpPr txBox="1"/>
          <p:nvPr/>
        </p:nvSpPr>
        <p:spPr>
          <a:xfrm>
            <a:off x="592968" y="1339205"/>
            <a:ext cx="10877420" cy="55399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Trapped magneto-plasmas conceived in PANDORA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experimental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in-laboratory measurements of opacities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 at electron densities and temperatures resembling some </a:t>
            </a:r>
            <a:r>
              <a:rPr lang="en-US" sz="1500" b="1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ejecta plasma conditions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A40E77B9-1741-4A2C-9306-D6D084B02F6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7322" y="1749071"/>
            <a:ext cx="3621710" cy="2307203"/>
          </a:xfrm>
          <a:prstGeom prst="rect">
            <a:avLst/>
          </a:prstGeom>
        </p:spPr>
      </p:pic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D94DD61E-A13A-4F74-BED4-E7A803EF8C1F}"/>
              </a:ext>
            </a:extLst>
          </p:cNvPr>
          <p:cNvSpPr txBox="1"/>
          <p:nvPr/>
        </p:nvSpPr>
        <p:spPr>
          <a:xfrm>
            <a:off x="838119" y="2181567"/>
            <a:ext cx="5608041" cy="196977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PANDORA concept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compact </a:t>
            </a:r>
            <a:r>
              <a:rPr lang="en-US" sz="1400" b="1" dirty="0">
                <a:latin typeface="Arial" panose="020B0604020202020204" pitchFamily="34" charset="0"/>
                <a:cs typeface="Arial" panose="020B0604020202020204" pitchFamily="34" charset="0"/>
              </a:rPr>
              <a:t>plasma trap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magnetically confine ions of radioisotopes in a microwave-sustained plasma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Main Goal: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nuclear decay measurements in a plasma resembling 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astrophysical conditions 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(temperature, ion charge state distribution)</a:t>
            </a:r>
          </a:p>
          <a:p>
            <a:pPr marL="171450" indent="-171450">
              <a:buFont typeface="Arial" panose="020B0604020202020204" pitchFamily="34" charset="0"/>
              <a:buChar char="•"/>
            </a:pP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Multi-diagnostic setup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monitoring diagnostics</a:t>
            </a:r>
            <a:r>
              <a:rPr lang="en-US" sz="1400" b="1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+</a:t>
            </a:r>
            <a:r>
              <a:rPr lang="en-US" sz="14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en-US" sz="14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detectors array</a:t>
            </a:r>
            <a:endParaRPr lang="en-US" sz="1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endParaRPr lang="it-IT" sz="1000" b="1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Parentesi graffa aperta 17">
            <a:extLst>
              <a:ext uri="{FF2B5EF4-FFF2-40B4-BE49-F238E27FC236}">
                <a16:creationId xmlns:a16="http://schemas.microsoft.com/office/drawing/2014/main" id="{C6A60791-A27B-4F55-9A7B-10831C48E49B}"/>
              </a:ext>
            </a:extLst>
          </p:cNvPr>
          <p:cNvSpPr/>
          <p:nvPr/>
        </p:nvSpPr>
        <p:spPr>
          <a:xfrm>
            <a:off x="8133587" y="4229604"/>
            <a:ext cx="609600" cy="2025776"/>
          </a:xfrm>
          <a:prstGeom prst="leftBrace">
            <a:avLst>
              <a:gd name="adj1" fmla="val 82216"/>
              <a:gd name="adj2" fmla="val 49481"/>
            </a:avLst>
          </a:prstGeom>
          <a:ln w="19050"/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15F8F2D5-A8C2-43AF-BCA1-A4329C44FCCC}"/>
              </a:ext>
            </a:extLst>
          </p:cNvPr>
          <p:cNvSpPr txBox="1"/>
          <p:nvPr/>
        </p:nvSpPr>
        <p:spPr>
          <a:xfrm>
            <a:off x="4540625" y="4713582"/>
            <a:ext cx="32161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b="1" dirty="0">
                <a:latin typeface="Arial" panose="020B0604020202020204" pitchFamily="34" charset="0"/>
                <a:cs typeface="Arial" panose="020B0604020202020204" pitchFamily="34" charset="0"/>
              </a:rPr>
              <a:t>PHYSICS OF INTEREST FOR MMA AND NUCLEAR ASTROPHYSICS</a:t>
            </a:r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B37385E-FDB2-436A-8612-19ED023F0577}"/>
              </a:ext>
            </a:extLst>
          </p:cNvPr>
          <p:cNvSpPr txBox="1"/>
          <p:nvPr/>
        </p:nvSpPr>
        <p:spPr>
          <a:xfrm>
            <a:off x="8659104" y="4305285"/>
            <a:ext cx="323240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venir Next LT Pro" panose="020B0504020202020204" pitchFamily="34" charset="0"/>
              </a:rPr>
              <a:t>s-</a:t>
            </a:r>
            <a:r>
              <a:rPr lang="it-IT" sz="1400" dirty="0" err="1">
                <a:latin typeface="Avenir Next LT Pro" panose="020B0504020202020204" pitchFamily="34" charset="0"/>
              </a:rPr>
              <a:t>process</a:t>
            </a:r>
            <a:r>
              <a:rPr lang="it-IT" sz="1400" dirty="0">
                <a:latin typeface="Avenir Next LT Pro" panose="020B0504020202020204" pitchFamily="34" charset="0"/>
              </a:rPr>
              <a:t> </a:t>
            </a:r>
            <a:r>
              <a:rPr lang="it-IT" sz="1400" dirty="0" err="1">
                <a:latin typeface="Avenir Next LT Pro" panose="020B0504020202020204" pitchFamily="34" charset="0"/>
              </a:rPr>
              <a:t>nucleosynthesis</a:t>
            </a:r>
            <a:r>
              <a:rPr lang="it-IT" sz="1400" dirty="0">
                <a:latin typeface="Avenir Next LT Pro" panose="020B0504020202020204" pitchFamily="34" charset="0"/>
              </a:rPr>
              <a:t> + </a:t>
            </a:r>
            <a:r>
              <a:rPr lang="el-GR" sz="1400" dirty="0">
                <a:latin typeface="Cambria Math" panose="02040503050406030204" pitchFamily="18" charset="0"/>
                <a:ea typeface="Cambria Math" panose="02040503050406030204" pitchFamily="18" charset="0"/>
              </a:rPr>
              <a:t>β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-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decay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branching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r-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process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cosmic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sites</a:t>
            </a:r>
            <a:endParaRPr lang="it-IT" sz="1400" dirty="0">
              <a:latin typeface="Avenir Next LT Pro" panose="020B0504020202020204" pitchFamily="34" charset="0"/>
              <a:ea typeface="Cambria Math" panose="02040503050406030204" pitchFamily="18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Nuclear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reaction rates in stars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Compact 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binary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object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spectroscopy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(</a:t>
            </a:r>
            <a:r>
              <a:rPr lang="it-IT" sz="1400" i="1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kilonova</a:t>
            </a:r>
            <a:r>
              <a:rPr lang="it-IT" sz="1400" i="1" dirty="0">
                <a:latin typeface="Avenir Next LT Pro" panose="020B0504020202020204" pitchFamily="34" charset="0"/>
                <a:ea typeface="Cambria Math" panose="02040503050406030204" pitchFamily="18" charset="0"/>
              </a:rPr>
              <a:t> </a:t>
            </a:r>
            <a:r>
              <a:rPr lang="it-IT" sz="1400" i="1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transient</a:t>
            </a:r>
            <a:r>
              <a:rPr lang="it-IT" sz="1400" i="1" dirty="0">
                <a:latin typeface="Avenir Next LT Pro" panose="020B0504020202020204" pitchFamily="34" charset="0"/>
                <a:ea typeface="Cambria Math" panose="02040503050406030204" pitchFamily="18" charset="0"/>
              </a:rPr>
              <a:t>): 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to 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characterize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composition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and to </a:t>
            </a:r>
            <a:r>
              <a:rPr lang="it-IT" sz="1400" dirty="0" err="1">
                <a:latin typeface="Avenir Next LT Pro" panose="020B0504020202020204" pitchFamily="34" charset="0"/>
                <a:ea typeface="Cambria Math" panose="02040503050406030204" pitchFamily="18" charset="0"/>
              </a:rPr>
              <a:t>identify</a:t>
            </a:r>
            <a:r>
              <a:rPr lang="it-IT" sz="1400" dirty="0">
                <a:latin typeface="Avenir Next LT Pro" panose="020B0504020202020204" pitchFamily="34" charset="0"/>
                <a:ea typeface="Cambria Math" panose="02040503050406030204" pitchFamily="18" charset="0"/>
              </a:rPr>
              <a:t> GW events</a:t>
            </a:r>
            <a:endParaRPr lang="it-IT" sz="1600" dirty="0">
              <a:latin typeface="Avenir Next LT Pro" panose="020B05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11DA7BDF-CC5C-4CE9-8BC4-7AED44FCE05C}"/>
                  </a:ext>
                </a:extLst>
              </p:cNvPr>
              <p:cNvSpPr txBox="1"/>
              <p:nvPr/>
            </p:nvSpPr>
            <p:spPr>
              <a:xfrm>
                <a:off x="606785" y="4845714"/>
                <a:ext cx="3496618" cy="748282"/>
              </a:xfrm>
              <a:prstGeom prst="rect">
                <a:avLst/>
              </a:prstGeom>
              <a:noFill/>
              <a:ln w="38100">
                <a:solidFill>
                  <a:srgbClr val="FF0000"/>
                </a:solidFill>
                <a:prstDash val="dash"/>
              </a:ln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𝟏𝟎</m:t>
                        </m:r>
                      </m:sup>
                    </m:sSup>
                    <m:r>
                      <a:rPr lang="it-IT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−</m:t>
                    </m:r>
                    <m:r>
                      <a:rPr lang="it-IT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𝟏𝟑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r>
                  <a:rPr lang="it-IT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endPara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Electron Energy: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∼</m:t>
                    </m:r>
                  </m:oMath>
                </a14:m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eV – 100 keV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Ion dens: </a:t>
                </a:r>
                <a14:m>
                  <m:oMath xmlns:m="http://schemas.openxmlformats.org/officeDocument/2006/math">
                    <m:r>
                      <a:rPr lang="it-IT" sz="1400" b="1" i="1" smtClean="0">
                        <a:solidFill>
                          <a:srgbClr val="000000"/>
                        </a:solidFill>
                        <a:latin typeface="Cambria Math" panose="02040503050406030204" pitchFamily="18" charset="0"/>
                      </a:rPr>
                      <m:t>𝟏</m:t>
                    </m:r>
                    <m:sSup>
                      <m:sSupPr>
                        <m:ctrlP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𝟎</m:t>
                        </m:r>
                      </m:e>
                      <m:sup>
                        <m:r>
                          <a:rPr lang="it-IT" sz="1400" b="1" i="1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𝟏𝟏</m:t>
                        </m:r>
                      </m:sup>
                    </m:sSup>
                  </m:oMath>
                </a14:m>
                <a:r>
                  <a:rPr lang="en-US" sz="1400" b="1" dirty="0">
                    <a:solidFill>
                      <a:srgbClr val="000000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1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m:rPr>
                            <m:nor/>
                          </m:rPr>
                          <a:rPr lang="en-US" sz="1400" b="1" dirty="0" smtClean="0">
                            <a:solidFill>
                              <a:srgbClr val="000000"/>
                            </a:solidFill>
                            <a:latin typeface="Arial" panose="020B0604020202020204" pitchFamily="34" charset="0"/>
                            <a:cs typeface="Arial" panose="020B0604020202020204" pitchFamily="34" charset="0"/>
                          </a:rPr>
                          <m:t>cm</m:t>
                        </m:r>
                      </m:e>
                      <m:sup>
                        <m:r>
                          <a:rPr lang="it-IT" sz="1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−</m:t>
                        </m:r>
                        <m:r>
                          <a:rPr lang="it-IT" sz="1400" b="1" i="1" dirty="0" smtClean="0">
                            <a:solidFill>
                              <a:srgbClr val="000000"/>
                            </a:solidFill>
                            <a:latin typeface="Cambria Math" panose="02040503050406030204" pitchFamily="18" charset="0"/>
                          </a:rPr>
                          <m:t>𝟑</m:t>
                        </m:r>
                      </m:sup>
                    </m:sSup>
                  </m:oMath>
                </a14:m>
                <a:endParaRPr lang="en-US" sz="1400" b="1" dirty="0">
                  <a:solidFill>
                    <a:srgbClr val="00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23" name="CasellaDiTesto 22">
                <a:extLst>
                  <a:ext uri="{FF2B5EF4-FFF2-40B4-BE49-F238E27FC236}">
                    <a16:creationId xmlns:a16="http://schemas.microsoft.com/office/drawing/2014/main" id="{11DA7BDF-CC5C-4CE9-8BC4-7AED44FCE05C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606785" y="4845714"/>
                <a:ext cx="3496618" cy="748282"/>
              </a:xfrm>
              <a:prstGeom prst="rect">
                <a:avLst/>
              </a:prstGeom>
              <a:blipFill>
                <a:blip r:embed="rId3"/>
                <a:stretch>
                  <a:fillRect b="-4651"/>
                </a:stretch>
              </a:blipFill>
              <a:ln w="38100">
                <a:solidFill>
                  <a:srgbClr val="FF0000"/>
                </a:solidFill>
                <a:prstDash val="dash"/>
              </a:ln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5" name="Rettangolo 24">
            <a:extLst>
              <a:ext uri="{FF2B5EF4-FFF2-40B4-BE49-F238E27FC236}">
                <a16:creationId xmlns:a16="http://schemas.microsoft.com/office/drawing/2014/main" id="{557F75AF-F048-476A-958D-F61DB9C747D5}"/>
              </a:ext>
            </a:extLst>
          </p:cNvPr>
          <p:cNvSpPr/>
          <p:nvPr/>
        </p:nvSpPr>
        <p:spPr>
          <a:xfrm>
            <a:off x="8709264" y="5180856"/>
            <a:ext cx="3077711" cy="940311"/>
          </a:xfrm>
          <a:prstGeom prst="rect">
            <a:avLst/>
          </a:prstGeom>
          <a:solidFill>
            <a:srgbClr val="FF0000">
              <a:alpha val="15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90EF2218-BC6D-43CD-84FF-BA652AD3DBDA}"/>
              </a:ext>
            </a:extLst>
          </p:cNvPr>
          <p:cNvCxnSpPr>
            <a:cxnSpLocks/>
          </p:cNvCxnSpPr>
          <p:nvPr/>
        </p:nvCxnSpPr>
        <p:spPr>
          <a:xfrm flipV="1">
            <a:off x="4360373" y="5202908"/>
            <a:ext cx="3478924" cy="0"/>
          </a:xfrm>
          <a:prstGeom prst="straightConnector1">
            <a:avLst/>
          </a:prstGeom>
          <a:ln w="3810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5FA800E7-1063-4A41-97D8-298666FC8B37}"/>
              </a:ext>
            </a:extLst>
          </p:cNvPr>
          <p:cNvSpPr txBox="1"/>
          <p:nvPr/>
        </p:nvSpPr>
        <p:spPr>
          <a:xfrm>
            <a:off x="4831045" y="5647825"/>
            <a:ext cx="2401266" cy="53860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CAN BE DONE?</a:t>
            </a:r>
            <a:endParaRPr lang="en-US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ctr"/>
            <a:endParaRPr lang="it-IT" sz="11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66337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/>
              <a:t>A. Pidatella – Quinto Incontro Nazionale INFN – 9 Maggio 2022</a:t>
            </a:r>
            <a:endParaRPr lang="it-IT" dirty="0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BA1F8F-FE60-4869-B289-917CD7A45D22}"/>
              </a:ext>
            </a:extLst>
          </p:cNvPr>
          <p:cNvSpPr txBox="1"/>
          <p:nvPr/>
        </p:nvSpPr>
        <p:spPr>
          <a:xfrm>
            <a:off x="592968" y="1339205"/>
            <a:ext cx="10877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KN emission is reprocessed by atomic opacities (mainly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bound-bound transitions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to optical and infrared wavelengths.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emission in these wavelengths can probe the composition of the ejecta</a:t>
            </a:r>
            <a:endParaRPr lang="en-US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 study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astrophysical modelling BNS ejecta, nuclear network for nucleosynthesis yields, and population kinetics code for synthetic spectra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D9955A1C-8CD4-4E3A-8E6B-069B33656F48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/>
          <a:stretch/>
        </p:blipFill>
        <p:spPr>
          <a:xfrm>
            <a:off x="405675" y="3168161"/>
            <a:ext cx="3957458" cy="2650360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5A844AFD-EB9F-42C0-84D5-0F353A19FD7D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705"/>
          <a:stretch/>
        </p:blipFill>
        <p:spPr>
          <a:xfrm>
            <a:off x="3965541" y="3192503"/>
            <a:ext cx="3951219" cy="2646181"/>
          </a:xfrm>
          <a:prstGeom prst="rect">
            <a:avLst/>
          </a:prstGeom>
        </p:spPr>
      </p:pic>
      <p:sp>
        <p:nvSpPr>
          <p:cNvPr id="38" name="Rettangolo 37">
            <a:extLst>
              <a:ext uri="{FF2B5EF4-FFF2-40B4-BE49-F238E27FC236}">
                <a16:creationId xmlns:a16="http://schemas.microsoft.com/office/drawing/2014/main" id="{8AA93609-32F7-4C13-AA1D-B160B2C83034}"/>
              </a:ext>
            </a:extLst>
          </p:cNvPr>
          <p:cNvSpPr/>
          <p:nvPr/>
        </p:nvSpPr>
        <p:spPr>
          <a:xfrm>
            <a:off x="7836196" y="4222565"/>
            <a:ext cx="3762838" cy="1040542"/>
          </a:xfrm>
          <a:prstGeom prst="rect">
            <a:avLst/>
          </a:prstGeom>
          <a:solidFill>
            <a:srgbClr val="FF0000">
              <a:alpha val="20000"/>
            </a:srgbClr>
          </a:solidFill>
          <a:ln w="28575">
            <a:solidFill>
              <a:srgbClr val="FF0000"/>
            </a:solidFill>
            <a:prstDash val="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Rettangolo 23">
            <a:extLst>
              <a:ext uri="{FF2B5EF4-FFF2-40B4-BE49-F238E27FC236}">
                <a16:creationId xmlns:a16="http://schemas.microsoft.com/office/drawing/2014/main" id="{B7A158C1-559F-4FA3-A537-3E1F3C7E8ACB}"/>
              </a:ext>
            </a:extLst>
          </p:cNvPr>
          <p:cNvSpPr/>
          <p:nvPr/>
        </p:nvSpPr>
        <p:spPr>
          <a:xfrm rot="5400000">
            <a:off x="2261621" y="3730525"/>
            <a:ext cx="415864" cy="1217709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sp>
        <p:nvSpPr>
          <p:cNvPr id="28" name="Ovale 27">
            <a:extLst>
              <a:ext uri="{FF2B5EF4-FFF2-40B4-BE49-F238E27FC236}">
                <a16:creationId xmlns:a16="http://schemas.microsoft.com/office/drawing/2014/main" id="{62148248-D829-42C7-9A83-2819D2F8518C}"/>
              </a:ext>
            </a:extLst>
          </p:cNvPr>
          <p:cNvSpPr/>
          <p:nvPr/>
        </p:nvSpPr>
        <p:spPr>
          <a:xfrm>
            <a:off x="5237331" y="5429472"/>
            <a:ext cx="1584176" cy="438050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Ovale 28">
            <a:extLst>
              <a:ext uri="{FF2B5EF4-FFF2-40B4-BE49-F238E27FC236}">
                <a16:creationId xmlns:a16="http://schemas.microsoft.com/office/drawing/2014/main" id="{E3CF1707-BFA0-4946-AE19-ECB749F4BC5A}"/>
              </a:ext>
            </a:extLst>
          </p:cNvPr>
          <p:cNvSpPr/>
          <p:nvPr/>
        </p:nvSpPr>
        <p:spPr>
          <a:xfrm>
            <a:off x="1677465" y="5411022"/>
            <a:ext cx="1584176" cy="438422"/>
          </a:xfrm>
          <a:prstGeom prst="ellipse">
            <a:avLst/>
          </a:prstGeom>
          <a:solidFill>
            <a:srgbClr val="0070C0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0" name="Connettore 2 29">
            <a:extLst>
              <a:ext uri="{FF2B5EF4-FFF2-40B4-BE49-F238E27FC236}">
                <a16:creationId xmlns:a16="http://schemas.microsoft.com/office/drawing/2014/main" id="{D7F1FB61-6C94-45CC-82F1-C483DFF31525}"/>
              </a:ext>
            </a:extLst>
          </p:cNvPr>
          <p:cNvCxnSpPr>
            <a:cxnSpLocks/>
            <a:stCxn id="24" idx="3"/>
            <a:endCxn id="29" idx="0"/>
          </p:cNvCxnSpPr>
          <p:nvPr/>
        </p:nvCxnSpPr>
        <p:spPr>
          <a:xfrm>
            <a:off x="2469553" y="4547312"/>
            <a:ext cx="0" cy="863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Rettangolo 31">
            <a:extLst>
              <a:ext uri="{FF2B5EF4-FFF2-40B4-BE49-F238E27FC236}">
                <a16:creationId xmlns:a16="http://schemas.microsoft.com/office/drawing/2014/main" id="{A3AFEF1A-E569-4D2D-B490-7942FBE4CA1D}"/>
              </a:ext>
            </a:extLst>
          </p:cNvPr>
          <p:cNvSpPr/>
          <p:nvPr/>
        </p:nvSpPr>
        <p:spPr>
          <a:xfrm rot="5400000">
            <a:off x="5821488" y="3730526"/>
            <a:ext cx="415864" cy="1217709"/>
          </a:xfrm>
          <a:prstGeom prst="rect">
            <a:avLst/>
          </a:prstGeom>
          <a:solidFill>
            <a:schemeClr val="accent2">
              <a:lumMod val="60000"/>
              <a:lumOff val="40000"/>
              <a:alpha val="30000"/>
            </a:schemeClr>
          </a:solidFill>
          <a:ln w="28575">
            <a:solidFill>
              <a:srgbClr val="FF0000"/>
            </a:solidFill>
            <a:prstDash val="sysDash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1750A6F3-8A7E-4594-AFB9-147BBF45B5AC}"/>
              </a:ext>
            </a:extLst>
          </p:cNvPr>
          <p:cNvCxnSpPr>
            <a:cxnSpLocks/>
            <a:stCxn id="32" idx="3"/>
          </p:cNvCxnSpPr>
          <p:nvPr/>
        </p:nvCxnSpPr>
        <p:spPr>
          <a:xfrm>
            <a:off x="6029420" y="4547313"/>
            <a:ext cx="0" cy="863710"/>
          </a:xfrm>
          <a:prstGeom prst="straightConnector1">
            <a:avLst/>
          </a:prstGeom>
          <a:ln w="28575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CB5F2947-8B99-47E2-826E-A31B5073C3AF}"/>
              </a:ext>
            </a:extLst>
          </p:cNvPr>
          <p:cNvSpPr txBox="1"/>
          <p:nvPr/>
        </p:nvSpPr>
        <p:spPr>
          <a:xfrm>
            <a:off x="466491" y="5795669"/>
            <a:ext cx="36972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A., et al. Nuovo Cimento 44 C (2021) 65</a:t>
            </a:r>
            <a:endParaRPr lang="it-IT" sz="900" dirty="0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48E7C15-85D5-40AA-B132-418F9753E988}"/>
                  </a:ext>
                </a:extLst>
              </p:cNvPr>
              <p:cNvSpPr txBox="1"/>
              <p:nvPr/>
            </p:nvSpPr>
            <p:spPr>
              <a:xfrm>
                <a:off x="7578374" y="3003688"/>
                <a:ext cx="4207949" cy="3477875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b="1" dirty="0">
                    <a:highlight>
                      <a:srgbClr val="00FF00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MODEL</a:t>
                </a:r>
                <a:r>
                  <a:rPr lang="en-US" sz="1500" dirty="0">
                    <a:highlight>
                      <a:srgbClr val="FFFFFF"/>
                    </a:highlight>
                    <a:latin typeface="Arial" panose="020B0604020202020204" pitchFamily="34" charset="0"/>
                    <a:cs typeface="Arial" panose="020B0604020202020204" pitchFamily="34" charset="0"/>
                  </a:rPr>
                  <a:t>: 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time-evolving ejecta through homologous expansion of a fluid element under adiabatic conditions (vs. mass M, temperature T, velocity v, and electron fraction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1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</m:ctrlPr>
                      </m:sSubPr>
                      <m:e>
                        <m:r>
                          <a:rPr lang="it-IT" sz="1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𝑌</m:t>
                        </m:r>
                      </m:e>
                      <m:sub>
                        <m:r>
                          <a:rPr lang="it-IT" sz="1500" b="0" i="1" smtClean="0">
                            <a:latin typeface="Cambria Math" panose="02040503050406030204" pitchFamily="18" charset="0"/>
                            <a:cs typeface="Arial" panose="020B0604020202020204" pitchFamily="34" charset="0"/>
                          </a:rPr>
                          <m:t>𝑒</m:t>
                        </m:r>
                      </m:sub>
                    </m:sSub>
                  </m:oMath>
                </a14:m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)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Plasma density 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in PANDORA: 10</a:t>
                </a:r>
                <a:r>
                  <a:rPr lang="en-US" sz="15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10-13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 cm</a:t>
                </a:r>
                <a:r>
                  <a:rPr lang="en-US" sz="1500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-3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500" baseline="300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Plasma temperature </a:t>
                </a: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in PANDORA: 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dirty="0">
                    <a:latin typeface="Arial" panose="020B0604020202020204" pitchFamily="34" charset="0"/>
                    <a:cs typeface="Arial" panose="020B0604020202020204" pitchFamily="34" charset="0"/>
                  </a:rPr>
                  <a:t>few eV</a:t>
                </a:r>
              </a:p>
              <a:p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en-US" sz="1500" dirty="0">
                  <a:latin typeface="Arial" panose="020B0604020202020204" pitchFamily="34" charset="0"/>
                  <a:cs typeface="Arial" panose="020B0604020202020204" pitchFamily="34" charset="0"/>
                </a:endParaRP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Time after merger: from 10</a:t>
                </a:r>
                <a:r>
                  <a:rPr lang="en-US" sz="1500" b="1" baseline="30000" dirty="0">
                    <a:latin typeface="Arial" panose="020B0604020202020204" pitchFamily="34" charset="0"/>
                    <a:cs typeface="Arial" panose="020B0604020202020204" pitchFamily="34" charset="0"/>
                  </a:rPr>
                  <a:t>-2</a:t>
                </a:r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up to 1 days </a:t>
                </a:r>
                <a14:m>
                  <m:oMath xmlns:m="http://schemas.openxmlformats.org/officeDocument/2006/math">
                    <m:r>
                      <a:rPr lang="it-IT" sz="1500" b="1" i="1" smtClean="0">
                        <a:latin typeface="Cambria Math" panose="02040503050406030204" pitchFamily="18" charset="0"/>
                      </a:rPr>
                      <m:t>→</m:t>
                    </m:r>
                  </m:oMath>
                </a14:m>
                <a:r>
                  <a:rPr lang="en-US" sz="1500" b="1" dirty="0">
                    <a:latin typeface="Arial" panose="020B0604020202020204" pitchFamily="34" charset="0"/>
                    <a:cs typeface="Arial" panose="020B0604020202020204" pitchFamily="34" charset="0"/>
                  </a:rPr>
                  <a:t> </a:t>
                </a:r>
                <a:r>
                  <a:rPr lang="en-US" sz="1500" b="1" dirty="0">
                    <a:solidFill>
                      <a:srgbClr val="197EC6"/>
                    </a:solidFill>
                    <a:latin typeface="Arial" panose="020B0604020202020204" pitchFamily="34" charset="0"/>
                    <a:cs typeface="Arial" panose="020B0604020202020204" pitchFamily="34" charset="0"/>
                  </a:rPr>
                  <a:t>blue-KN stage</a:t>
                </a:r>
              </a:p>
              <a:p>
                <a:pPr marL="285750" indent="-285750">
                  <a:buFont typeface="Arial" panose="020B0604020202020204" pitchFamily="34" charset="0"/>
                  <a:buChar char="•"/>
                </a:pPr>
                <a:endParaRPr lang="it-IT" sz="1500" b="1" dirty="0">
                  <a:solidFill>
                    <a:srgbClr val="FF0000"/>
                  </a:solidFill>
                  <a:latin typeface="Arial" panose="020B0604020202020204" pitchFamily="34" charset="0"/>
                  <a:cs typeface="Arial" panose="020B0604020202020204" pitchFamily="34" charset="0"/>
                </a:endParaRPr>
              </a:p>
            </p:txBody>
          </p:sp>
        </mc:Choice>
        <mc:Fallback xmlns="">
          <p:sp>
            <p:nvSpPr>
              <p:cNvPr id="35" name="CasellaDiTesto 34">
                <a:extLst>
                  <a:ext uri="{FF2B5EF4-FFF2-40B4-BE49-F238E27FC236}">
                    <a16:creationId xmlns:a16="http://schemas.microsoft.com/office/drawing/2014/main" id="{948E7C15-85D5-40AA-B132-418F9753E98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578374" y="3003688"/>
                <a:ext cx="4207949" cy="3477875"/>
              </a:xfrm>
              <a:prstGeom prst="rect">
                <a:avLst/>
              </a:prstGeom>
              <a:blipFill>
                <a:blip r:embed="rId4"/>
                <a:stretch>
                  <a:fillRect l="-435" t="-526" r="-58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PANDORA: in-laboratory experimental measurements of NS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merger ejecta opacity</a:t>
            </a: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0B72D93E-69DF-4A44-AB84-955CDFA085BD}"/>
              </a:ext>
            </a:extLst>
          </p:cNvPr>
          <p:cNvSpPr txBox="1"/>
          <p:nvPr/>
        </p:nvSpPr>
        <p:spPr>
          <a:xfrm>
            <a:off x="466491" y="5942516"/>
            <a:ext cx="3797165" cy="5078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O.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Korobkin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fr-FR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., Mon. Not. R.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Astron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. Soc., </a:t>
            </a: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426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 (2012) 3-1940:1949</a:t>
            </a:r>
          </a:p>
          <a:p>
            <a:pPr algn="just"/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D.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Radice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fr-FR" sz="900" i="1" dirty="0">
                <a:latin typeface="Arial" panose="020B0604020202020204" pitchFamily="34" charset="0"/>
                <a:cs typeface="Arial" panose="020B0604020202020204" pitchFamily="34" charset="0"/>
              </a:rPr>
              <a:t>et al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.,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Astrophys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. J., </a:t>
            </a: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869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 (2018) 2-130</a:t>
            </a:r>
            <a:endParaRPr lang="en-US" sz="9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just"/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J.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Lippuner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 et al.,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Astrophys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. J. </a:t>
            </a:r>
            <a:r>
              <a:rPr lang="fr-FR" sz="900" dirty="0" err="1">
                <a:latin typeface="Arial" panose="020B0604020202020204" pitchFamily="34" charset="0"/>
                <a:cs typeface="Arial" panose="020B0604020202020204" pitchFamily="34" charset="0"/>
              </a:rPr>
              <a:t>Supplements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, </a:t>
            </a:r>
            <a:r>
              <a:rPr lang="fr-FR" sz="900" b="1" dirty="0">
                <a:latin typeface="Arial" panose="020B0604020202020204" pitchFamily="34" charset="0"/>
                <a:cs typeface="Arial" panose="020B0604020202020204" pitchFamily="34" charset="0"/>
              </a:rPr>
              <a:t>233</a:t>
            </a:r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 (2017) 18</a:t>
            </a:r>
          </a:p>
        </p:txBody>
      </p:sp>
    </p:spTree>
    <p:extLst>
      <p:ext uri="{BB962C8B-B14F-4D97-AF65-F5344CB8AC3E}">
        <p14:creationId xmlns:p14="http://schemas.microsoft.com/office/powerpoint/2010/main" val="215810322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0BA1F8F-FE60-4869-B289-917CD7A45D22}"/>
              </a:ext>
            </a:extLst>
          </p:cNvPr>
          <p:cNvSpPr txBox="1"/>
          <p:nvPr/>
        </p:nvSpPr>
        <p:spPr>
          <a:xfrm>
            <a:off x="592968" y="1339205"/>
            <a:ext cx="10877420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The KN emission is reprocessed by atomic opacities (mainly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bound-bound transitions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) to optical and infrared wavelengths.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The emission in these wavelengths can probe the composition of the ejecta</a:t>
            </a:r>
            <a:endParaRPr lang="en-US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Feasibility study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astrophysical modelling BNS ejecta, nuclear network for nucleosynthesis yields, and population kinetics code for synthetic spectra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it-IT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PANDORA: in-laboratory experimental measurements of NS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merger ejecta opacity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1ED008A-9B65-4540-94E4-F2D0EAC5710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98" t="42484" r="4111" b="49158"/>
          <a:stretch/>
        </p:blipFill>
        <p:spPr>
          <a:xfrm>
            <a:off x="486682" y="2931534"/>
            <a:ext cx="762214" cy="466767"/>
          </a:xfrm>
          <a:prstGeom prst="rect">
            <a:avLst/>
          </a:prstGeom>
        </p:spPr>
      </p:pic>
      <p:pic>
        <p:nvPicPr>
          <p:cNvPr id="17" name="Immagine 16">
            <a:extLst>
              <a:ext uri="{FF2B5EF4-FFF2-40B4-BE49-F238E27FC236}">
                <a16:creationId xmlns:a16="http://schemas.microsoft.com/office/drawing/2014/main" id="{A43B0C60-A353-469A-9F7B-F183308F3DE5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18494"/>
          <a:stretch/>
        </p:blipFill>
        <p:spPr>
          <a:xfrm>
            <a:off x="124208" y="3470496"/>
            <a:ext cx="3985208" cy="2182291"/>
          </a:xfrm>
          <a:prstGeom prst="rect">
            <a:avLst/>
          </a:prstGeom>
        </p:spPr>
      </p:pic>
      <p:pic>
        <p:nvPicPr>
          <p:cNvPr id="18" name="Immagine 17">
            <a:extLst>
              <a:ext uri="{FF2B5EF4-FFF2-40B4-BE49-F238E27FC236}">
                <a16:creationId xmlns:a16="http://schemas.microsoft.com/office/drawing/2014/main" id="{CA1C6B0D-D0B3-40BF-A397-93295ED3B284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98" t="50680" r="4111" b="40752"/>
          <a:stretch/>
        </p:blipFill>
        <p:spPr>
          <a:xfrm>
            <a:off x="1336271" y="2951974"/>
            <a:ext cx="762214" cy="478560"/>
          </a:xfrm>
          <a:prstGeom prst="rect">
            <a:avLst/>
          </a:prstGeom>
        </p:spPr>
      </p:pic>
      <p:pic>
        <p:nvPicPr>
          <p:cNvPr id="19" name="Immagine 18">
            <a:extLst>
              <a:ext uri="{FF2B5EF4-FFF2-40B4-BE49-F238E27FC236}">
                <a16:creationId xmlns:a16="http://schemas.microsoft.com/office/drawing/2014/main" id="{4DD88D51-8336-43B8-991B-BCCA501DD9F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98" t="66941" r="4111" b="25040"/>
          <a:stretch/>
        </p:blipFill>
        <p:spPr>
          <a:xfrm>
            <a:off x="3179529" y="2983148"/>
            <a:ext cx="804323" cy="472601"/>
          </a:xfrm>
          <a:prstGeom prst="rect">
            <a:avLst/>
          </a:prstGeom>
        </p:spPr>
      </p:pic>
      <p:pic>
        <p:nvPicPr>
          <p:cNvPr id="20" name="Immagine 19">
            <a:extLst>
              <a:ext uri="{FF2B5EF4-FFF2-40B4-BE49-F238E27FC236}">
                <a16:creationId xmlns:a16="http://schemas.microsoft.com/office/drawing/2014/main" id="{1EE0B0B9-8E87-4D22-B1F8-0889BCF88BB9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89798" t="58923" r="4111" b="32919"/>
          <a:stretch/>
        </p:blipFill>
        <p:spPr>
          <a:xfrm>
            <a:off x="2165277" y="2989181"/>
            <a:ext cx="804323" cy="480746"/>
          </a:xfrm>
          <a:prstGeom prst="rect">
            <a:avLst/>
          </a:prstGeom>
        </p:spPr>
      </p:pic>
      <p:pic>
        <p:nvPicPr>
          <p:cNvPr id="23" name="Immagine 22">
            <a:extLst>
              <a:ext uri="{FF2B5EF4-FFF2-40B4-BE49-F238E27FC236}">
                <a16:creationId xmlns:a16="http://schemas.microsoft.com/office/drawing/2014/main" id="{27C89462-DF58-424F-8D23-1E80A45785D3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475" r="16494"/>
          <a:stretch/>
        </p:blipFill>
        <p:spPr>
          <a:xfrm>
            <a:off x="4170238" y="3338011"/>
            <a:ext cx="4363087" cy="2396512"/>
          </a:xfrm>
          <a:prstGeom prst="rect">
            <a:avLst/>
          </a:prstGeom>
        </p:spPr>
      </p:pic>
      <p:sp>
        <p:nvSpPr>
          <p:cNvPr id="25" name="Rettangolo 24">
            <a:extLst>
              <a:ext uri="{FF2B5EF4-FFF2-40B4-BE49-F238E27FC236}">
                <a16:creationId xmlns:a16="http://schemas.microsoft.com/office/drawing/2014/main" id="{8ED01D14-E232-4B1E-BD92-53F83A68A4D7}"/>
              </a:ext>
            </a:extLst>
          </p:cNvPr>
          <p:cNvSpPr/>
          <p:nvPr/>
        </p:nvSpPr>
        <p:spPr>
          <a:xfrm>
            <a:off x="3328560" y="2716856"/>
            <a:ext cx="253131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Rettangolo 26">
            <a:extLst>
              <a:ext uri="{FF2B5EF4-FFF2-40B4-BE49-F238E27FC236}">
                <a16:creationId xmlns:a16="http://schemas.microsoft.com/office/drawing/2014/main" id="{20745F1F-10D1-4FE1-AD12-DC5B632CD57D}"/>
              </a:ext>
            </a:extLst>
          </p:cNvPr>
          <p:cNvSpPr/>
          <p:nvPr/>
        </p:nvSpPr>
        <p:spPr>
          <a:xfrm>
            <a:off x="2038712" y="2788031"/>
            <a:ext cx="253131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1" name="Rettangolo 30">
            <a:extLst>
              <a:ext uri="{FF2B5EF4-FFF2-40B4-BE49-F238E27FC236}">
                <a16:creationId xmlns:a16="http://schemas.microsoft.com/office/drawing/2014/main" id="{38C7E1A6-120B-4678-9498-04035964B1D0}"/>
              </a:ext>
            </a:extLst>
          </p:cNvPr>
          <p:cNvSpPr/>
          <p:nvPr/>
        </p:nvSpPr>
        <p:spPr>
          <a:xfrm>
            <a:off x="1211949" y="3173223"/>
            <a:ext cx="253131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6" name="Rettangolo 35">
            <a:extLst>
              <a:ext uri="{FF2B5EF4-FFF2-40B4-BE49-F238E27FC236}">
                <a16:creationId xmlns:a16="http://schemas.microsoft.com/office/drawing/2014/main" id="{509B097E-E3A8-4120-A2CD-371C9219A31E}"/>
              </a:ext>
            </a:extLst>
          </p:cNvPr>
          <p:cNvSpPr/>
          <p:nvPr/>
        </p:nvSpPr>
        <p:spPr>
          <a:xfrm>
            <a:off x="2969600" y="3177353"/>
            <a:ext cx="253131" cy="367990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8F0AD78A-6200-4262-8AE4-3420A8FF9906}"/>
              </a:ext>
            </a:extLst>
          </p:cNvPr>
          <p:cNvSpPr txBox="1"/>
          <p:nvPr/>
        </p:nvSpPr>
        <p:spPr>
          <a:xfrm>
            <a:off x="4550500" y="2990269"/>
            <a:ext cx="3697249" cy="2769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Opacity</a:t>
            </a: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</a:t>
            </a:r>
            <a:r>
              <a:rPr lang="it-IT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weighted</a:t>
            </a: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on </a:t>
            </a:r>
            <a:r>
              <a:rPr lang="it-IT" sz="1200" b="1" dirty="0" err="1">
                <a:solidFill>
                  <a:srgbClr val="000000"/>
                </a:solidFill>
                <a:latin typeface="Arial" panose="020B0604020202020204" pitchFamily="34" charset="0"/>
              </a:rPr>
              <a:t>abundances</a:t>
            </a:r>
            <a:r>
              <a:rPr lang="it-IT" sz="1200" b="1" dirty="0">
                <a:solidFill>
                  <a:srgbClr val="000000"/>
                </a:solidFill>
                <a:latin typeface="Arial" panose="020B0604020202020204" pitchFamily="34" charset="0"/>
              </a:rPr>
              <a:t> from SKYNET</a:t>
            </a:r>
            <a:endParaRPr lang="it-IT" sz="1200" b="1" dirty="0"/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5B823371-A05B-47A4-9096-CD8645807CE2}"/>
              </a:ext>
            </a:extLst>
          </p:cNvPr>
          <p:cNvSpPr txBox="1"/>
          <p:nvPr/>
        </p:nvSpPr>
        <p:spPr>
          <a:xfrm rot="16200000">
            <a:off x="-61519" y="4333513"/>
            <a:ext cx="804323" cy="276999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r>
              <a:rPr lang="it-IT" sz="1200" dirty="0">
                <a:solidFill>
                  <a:srgbClr val="000000"/>
                </a:solidFill>
                <a:latin typeface="Helvetica" pitchFamily="2" charset="0"/>
              </a:rPr>
              <a:t>cm </a:t>
            </a:r>
            <a:r>
              <a:rPr lang="it-IT" sz="1200" baseline="30000" dirty="0">
                <a:solidFill>
                  <a:srgbClr val="000000"/>
                </a:solidFill>
                <a:latin typeface="Helvetica" pitchFamily="2" charset="0"/>
              </a:rPr>
              <a:t>2</a:t>
            </a:r>
            <a:r>
              <a:rPr lang="it-IT" sz="1200" dirty="0">
                <a:solidFill>
                  <a:srgbClr val="000000"/>
                </a:solidFill>
                <a:latin typeface="Helvetica" pitchFamily="2" charset="0"/>
              </a:rPr>
              <a:t> g </a:t>
            </a:r>
            <a:r>
              <a:rPr lang="it-IT" sz="1200" baseline="30000" dirty="0">
                <a:solidFill>
                  <a:srgbClr val="000000"/>
                </a:solidFill>
                <a:latin typeface="Helvetica" pitchFamily="2" charset="0"/>
              </a:rPr>
              <a:t>-1</a:t>
            </a:r>
            <a:endParaRPr lang="it-IT" sz="1200" baseline="30000" dirty="0">
              <a:latin typeface="Helvetica" pitchFamily="2" charset="0"/>
            </a:endParaRPr>
          </a:p>
        </p:txBody>
      </p:sp>
      <p:sp>
        <p:nvSpPr>
          <p:cNvPr id="41" name="CasellaDiTesto 40">
            <a:extLst>
              <a:ext uri="{FF2B5EF4-FFF2-40B4-BE49-F238E27FC236}">
                <a16:creationId xmlns:a16="http://schemas.microsoft.com/office/drawing/2014/main" id="{E3371C6F-52C6-4187-970D-980BAFA9A794}"/>
              </a:ext>
            </a:extLst>
          </p:cNvPr>
          <p:cNvSpPr txBox="1"/>
          <p:nvPr/>
        </p:nvSpPr>
        <p:spPr>
          <a:xfrm>
            <a:off x="723675" y="5734523"/>
            <a:ext cx="3697249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it-IT" sz="900" b="0" i="0" u="none" strike="noStrike" dirty="0" err="1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Pidatella</a:t>
            </a:r>
            <a:r>
              <a:rPr lang="it-IT" sz="900" b="0" i="0" u="none" strike="noStrike" dirty="0">
                <a:solidFill>
                  <a:srgbClr val="000000"/>
                </a:solidFill>
                <a:effectLst/>
                <a:latin typeface="Arial" panose="020B0604020202020204" pitchFamily="34" charset="0"/>
              </a:rPr>
              <a:t>, A., et al. Nuovo Cimento 44 C (2021) 65</a:t>
            </a:r>
            <a:endParaRPr lang="it-IT" sz="900" dirty="0"/>
          </a:p>
        </p:txBody>
      </p:sp>
      <p:sp>
        <p:nvSpPr>
          <p:cNvPr id="42" name="CasellaDiTesto 41">
            <a:extLst>
              <a:ext uri="{FF2B5EF4-FFF2-40B4-BE49-F238E27FC236}">
                <a16:creationId xmlns:a16="http://schemas.microsoft.com/office/drawing/2014/main" id="{9EDBEDDE-4996-4778-A10C-78FF471BE021}"/>
              </a:ext>
            </a:extLst>
          </p:cNvPr>
          <p:cNvSpPr txBox="1"/>
          <p:nvPr/>
        </p:nvSpPr>
        <p:spPr>
          <a:xfrm>
            <a:off x="8362713" y="2446576"/>
            <a:ext cx="3576435" cy="401648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500" b="1" dirty="0">
                <a:solidFill>
                  <a:srgbClr val="000000"/>
                </a:solidFill>
                <a:highlight>
                  <a:srgbClr val="00FF00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IDENTIFICATION OF PHYSICS CASES</a:t>
            </a:r>
          </a:p>
          <a:p>
            <a:endParaRPr lang="en-US" sz="1500" b="1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Time-dependent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r-process elements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abun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dances from SKYNET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with distribution of ejecta properties (entropy, electron fraction and expansion timescale) from astrophysical simulations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</a:t>
            </a:r>
            <a:r>
              <a:rPr lang="en-US" sz="1500" b="1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LIGHT R-PROCESS ELEMENTS, LOW NEUTRON RICHNESS</a:t>
            </a:r>
            <a:endParaRPr lang="en-US" sz="1500" b="1" dirty="0">
              <a:highlight>
                <a:srgbClr val="00FFFF"/>
              </a:highlight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500" dirty="0">
              <a:solidFill>
                <a:schemeClr val="bg1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171450" indent="-171450" algn="l">
              <a:buFont typeface="Arial" panose="020B0604020202020204" pitchFamily="34" charset="0"/>
              <a:buChar char="•"/>
            </a:pPr>
            <a:r>
              <a:rPr lang="en-US" sz="1500" b="1" i="0" u="none" strike="noStrike" baseline="0" dirty="0">
                <a:highlight>
                  <a:srgbClr val="00FFFF"/>
                </a:highlight>
                <a:latin typeface="Arial" panose="020B0604020202020204" pitchFamily="34" charset="0"/>
                <a:cs typeface="Arial" panose="020B0604020202020204" pitchFamily="34" charset="0"/>
              </a:rPr>
              <a:t>MEAN OPACITY vs. T</a:t>
            </a:r>
            <a:r>
              <a:rPr lang="en-US" sz="15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, weighted with abundances from SKYNET: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synthetic spectra </a:t>
            </a:r>
            <a:r>
              <a:rPr lang="en-US" sz="150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of opacity from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FLYCHK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 Selenium, Strontium, Zirconium </a:t>
            </a:r>
            <a:r>
              <a:rPr lang="en-US" sz="1500" i="0" u="none" strike="noStrike" baseline="0" dirty="0">
                <a:latin typeface="Arial" panose="020B0604020202020204" pitchFamily="34" charset="0"/>
                <a:cs typeface="Arial" panose="020B0604020202020204" pitchFamily="34" charset="0"/>
                <a:sym typeface="Wingdings" panose="05000000000000000000" pitchFamily="2" charset="2"/>
              </a:rPr>
              <a:t>most suitable for experiments</a:t>
            </a: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43" name="CasellaDiTesto 42">
            <a:extLst>
              <a:ext uri="{FF2B5EF4-FFF2-40B4-BE49-F238E27FC236}">
                <a16:creationId xmlns:a16="http://schemas.microsoft.com/office/drawing/2014/main" id="{5FF724EE-DF7F-49D8-929B-304071C5EC68}"/>
              </a:ext>
            </a:extLst>
          </p:cNvPr>
          <p:cNvSpPr txBox="1"/>
          <p:nvPr/>
        </p:nvSpPr>
        <p:spPr>
          <a:xfrm>
            <a:off x="709926" y="5889029"/>
            <a:ext cx="6097772" cy="2308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just"/>
            <a:r>
              <a:rPr lang="fr-FR" sz="900" dirty="0">
                <a:latin typeface="Arial" panose="020B0604020202020204" pitchFamily="34" charset="0"/>
                <a:cs typeface="Arial" panose="020B0604020202020204" pitchFamily="34" charset="0"/>
              </a:rPr>
              <a:t>Chung H.-K. et al., High Energy Density Phys., 1 (2005) 3</a:t>
            </a:r>
          </a:p>
        </p:txBody>
      </p:sp>
    </p:spTree>
    <p:extLst>
      <p:ext uri="{BB962C8B-B14F-4D97-AF65-F5344CB8AC3E}">
        <p14:creationId xmlns:p14="http://schemas.microsoft.com/office/powerpoint/2010/main" val="27995414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PANDORA: in-laboratory experimental measurements of NS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merger ejecta opacity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8A48686-DD7F-43C8-8492-3FD73DEC0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83688" y="3429000"/>
            <a:ext cx="4086823" cy="2952108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C7A699-171F-49F0-8187-38FDB19FF1A1}"/>
              </a:ext>
            </a:extLst>
          </p:cNvPr>
          <p:cNvSpPr txBox="1"/>
          <p:nvPr/>
        </p:nvSpPr>
        <p:spPr>
          <a:xfrm>
            <a:off x="675716" y="1377757"/>
            <a:ext cx="10229348" cy="147732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 is a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multi-diagnostic facility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emission spectroscopy (OES) 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to probe plasma emission in the blue-KN stage, supported by ancillary non-invasive diagnostics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Monitoring/measuring plasma parameters, plasma stability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setup and measurement design</a:t>
            </a:r>
            <a:endParaRPr lang="it-IT" sz="1500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6CA4A7E9-437B-4333-9537-0167A197244A}"/>
              </a:ext>
            </a:extLst>
          </p:cNvPr>
          <p:cNvSpPr/>
          <p:nvPr/>
        </p:nvSpPr>
        <p:spPr>
          <a:xfrm>
            <a:off x="6943060" y="4377014"/>
            <a:ext cx="2278677" cy="675261"/>
          </a:xfrm>
          <a:prstGeom prst="ellips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9" name="Immagine 28">
            <a:extLst>
              <a:ext uri="{FF2B5EF4-FFF2-40B4-BE49-F238E27FC236}">
                <a16:creationId xmlns:a16="http://schemas.microsoft.com/office/drawing/2014/main" id="{374392BC-D030-482F-A72F-217E5272CF6E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06424" y="2221070"/>
            <a:ext cx="3548199" cy="1781846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0A5625E1-68ED-440E-A6E9-39B98FDB5D8A}"/>
              </a:ext>
            </a:extLst>
          </p:cNvPr>
          <p:cNvSpPr txBox="1"/>
          <p:nvPr/>
        </p:nvSpPr>
        <p:spPr>
          <a:xfrm>
            <a:off x="792126" y="3080521"/>
            <a:ext cx="5986892" cy="323165"/>
          </a:xfrm>
          <a:prstGeom prst="rect">
            <a:avLst/>
          </a:prstGeom>
          <a:solidFill>
            <a:srgbClr val="FF0000">
              <a:alpha val="15000"/>
            </a:srgbClr>
          </a:solidFill>
          <a:ln w="38100">
            <a:solidFill>
              <a:srgbClr val="FF0000"/>
            </a:solidFill>
            <a:prstDash val="dash"/>
          </a:ln>
        </p:spPr>
        <p:txBody>
          <a:bodyPr wrap="square">
            <a:spAutoFit/>
          </a:bodyPr>
          <a:lstStyle/>
          <a:p>
            <a:pPr algn="ctr"/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Opacity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direct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1500" dirty="0" err="1">
                <a:latin typeface="Arial" panose="020B0604020202020204" pitchFamily="34" charset="0"/>
                <a:cs typeface="Arial" panose="020B0604020202020204" pitchFamily="34" charset="0"/>
              </a:rPr>
              <a:t>measurement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it-IT" sz="1500" b="1" dirty="0">
                <a:latin typeface="Arial" panose="020B0604020202020204" pitchFamily="34" charset="0"/>
                <a:cs typeface="Arial" panose="020B0604020202020204" pitchFamily="34" charset="0"/>
              </a:rPr>
              <a:t>TRANSMISSION</a:t>
            </a:r>
            <a:r>
              <a:rPr lang="it-IT" sz="1500" dirty="0"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endParaRPr lang="en-US" sz="150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D52D7EC-DC5C-470E-8F5D-0DDADA3D2F03}"/>
                  </a:ext>
                </a:extLst>
              </p:cNvPr>
              <p:cNvSpPr txBox="1"/>
              <p:nvPr/>
            </p:nvSpPr>
            <p:spPr>
              <a:xfrm>
                <a:off x="1583200" y="3680622"/>
                <a:ext cx="4737515" cy="58458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it-IT" b="0" i="1" smtClean="0">
                          <a:solidFill>
                            <a:srgbClr val="00B05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d>
                        <m:dPr>
                          <m:ctrlP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</m:e>
                      </m:d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f>
                        <m:f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𝐼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den>
                      </m:f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𝜏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sup>
                      </m:sSup>
                      <m:r>
                        <a:rPr lang="it-IT" b="0" i="1" smtClean="0">
                          <a:latin typeface="Cambria Math" panose="02040503050406030204" pitchFamily="18" charset="0"/>
                        </a:rPr>
                        <m:t>=</m:t>
                      </m:r>
                      <m:sSup>
                        <m:sSupPr>
                          <m:ctrlPr>
                            <a:rPr lang="it-IT" b="0" i="1" smtClean="0">
                              <a:latin typeface="Cambria Math" panose="02040503050406030204" pitchFamily="18" charset="0"/>
                            </a:rPr>
                          </m:ctrlPr>
                        </m:sSupPr>
                        <m:e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𝑒</m:t>
                          </m:r>
                        </m:e>
                        <m:sup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−∫</m:t>
                          </m:r>
                          <m:r>
                            <a:rPr lang="it-IT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  <m:d>
                            <m:dPr>
                              <m:ctrlP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𝑇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  <m:r>
                                <a:rPr lang="it-IT" b="0" i="1" smtClean="0">
                                  <a:solidFill>
                                    <a:srgbClr val="FF0000"/>
                                  </a:solidFill>
                                  <a:latin typeface="Cambria Math" panose="02040503050406030204" pitchFamily="18" charset="0"/>
                                </a:rPr>
                                <m:t>,</m:t>
                              </m:r>
                              <m:sSub>
                                <m:sSubPr>
                                  <m:ctrlP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𝑛</m:t>
                                  </m:r>
                                </m:e>
                                <m:sub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𝑒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b="0" i="1" smtClean="0">
                                      <a:solidFill>
                                        <a:srgbClr val="FF0000"/>
                                      </a:solidFill>
                                      <a:latin typeface="Cambria Math" panose="02040503050406030204" pitchFamily="18" charset="0"/>
                                    </a:rPr>
                                    <m:t>𝑥</m:t>
                                  </m:r>
                                </m:e>
                              </m:d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𝜌</m:t>
                          </m:r>
                          <m:d>
                            <m:dPr>
                              <m:ctrlP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b="0" i="1" smtClean="0">
                                  <a:latin typeface="Cambria Math" panose="02040503050406030204" pitchFamily="18" charset="0"/>
                                </a:rPr>
                                <m:t>𝑥</m:t>
                              </m:r>
                            </m:e>
                          </m:d>
                          <m:r>
                            <a:rPr lang="it-IT" b="0" i="1" smtClean="0">
                              <a:latin typeface="Cambria Math" panose="02040503050406030204" pitchFamily="18" charset="0"/>
                            </a:rPr>
                            <m:t>𝑑𝑥</m:t>
                          </m:r>
                        </m:sup>
                      </m:sSup>
                    </m:oMath>
                  </m:oMathPara>
                </a14:m>
                <a:endParaRPr lang="it-IT" dirty="0"/>
              </a:p>
            </p:txBody>
          </p:sp>
        </mc:Choice>
        <mc:Fallback xmlns="">
          <p:sp>
            <p:nvSpPr>
              <p:cNvPr id="10" name="CasellaDiTesto 9">
                <a:extLst>
                  <a:ext uri="{FF2B5EF4-FFF2-40B4-BE49-F238E27FC236}">
                    <a16:creationId xmlns:a16="http://schemas.microsoft.com/office/drawing/2014/main" id="{DD52D7EC-DC5C-470E-8F5D-0DDADA3D2F0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1583200" y="3680622"/>
                <a:ext cx="4737515" cy="584584"/>
              </a:xfrm>
              <a:prstGeom prst="rect">
                <a:avLst/>
              </a:prstGeom>
              <a:blipFill>
                <a:blip r:embed="rId4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1130A867-3D70-4E35-BAE7-ADF5BD375BE8}"/>
              </a:ext>
            </a:extLst>
          </p:cNvPr>
          <p:cNvCxnSpPr/>
          <p:nvPr/>
        </p:nvCxnSpPr>
        <p:spPr>
          <a:xfrm>
            <a:off x="5012467" y="4065609"/>
            <a:ext cx="0" cy="349058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a14="http://schemas.microsoft.com/office/drawing/2010/main">
        <mc:Choice Requires="a14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603F338-EABE-42C1-935C-B7BFF9D2BEC8}"/>
                  </a:ext>
                </a:extLst>
              </p:cNvPr>
              <p:cNvSpPr txBox="1"/>
              <p:nvPr/>
            </p:nvSpPr>
            <p:spPr>
              <a:xfrm>
                <a:off x="4173235" y="4422050"/>
                <a:ext cx="1988878" cy="215444"/>
              </a:xfrm>
              <a:prstGeom prst="rect">
                <a:avLst/>
              </a:prstGeom>
              <a:noFill/>
            </p:spPr>
            <p:txBody>
              <a:bodyPr wrap="none" lIns="0" tIns="0" rIns="0" bIns="0" rtlCol="0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d>
                        <m:dPr>
                          <m:ctrlP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𝜆</m:t>
                          </m:r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𝑇</m:t>
                          </m:r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,</m:t>
                          </m:r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𝑛</m:t>
                          </m:r>
                        </m:e>
                      </m:d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+</m:t>
                      </m:r>
                      <m:sSub>
                        <m:sSubPr>
                          <m:ctrlP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𝜅</m:t>
                          </m:r>
                        </m:e>
                        <m:sub>
                          <m:r>
                            <a:rPr lang="it-IT" sz="1400" b="0" i="1" smtClean="0">
                              <a:solidFill>
                                <a:srgbClr val="FF0000"/>
                              </a:solidFill>
                              <a:latin typeface="Cambria Math" panose="02040503050406030204" pitchFamily="18" charset="0"/>
                            </a:rPr>
                            <m:t>𝑎𝑏𝑠</m:t>
                          </m:r>
                        </m:sub>
                      </m:sSub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(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𝜆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𝑇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,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𝑛</m:t>
                      </m:r>
                      <m:r>
                        <a:rPr lang="it-IT" sz="1400" b="0" i="1" smtClean="0">
                          <a:solidFill>
                            <a:srgbClr val="FF0000"/>
                          </a:solidFill>
                          <a:latin typeface="Cambria Math" panose="02040503050406030204" pitchFamily="18" charset="0"/>
                        </a:rPr>
                        <m:t>) </m:t>
                      </m:r>
                    </m:oMath>
                  </m:oMathPara>
                </a14:m>
                <a:endParaRPr lang="it-IT" sz="1400" dirty="0">
                  <a:solidFill>
                    <a:srgbClr val="FF0000"/>
                  </a:solidFill>
                </a:endParaRPr>
              </a:p>
            </p:txBody>
          </p:sp>
        </mc:Choice>
        <mc:Fallback xmlns="">
          <p:sp>
            <p:nvSpPr>
              <p:cNvPr id="12" name="CasellaDiTesto 11">
                <a:extLst>
                  <a:ext uri="{FF2B5EF4-FFF2-40B4-BE49-F238E27FC236}">
                    <a16:creationId xmlns:a16="http://schemas.microsoft.com/office/drawing/2014/main" id="{5603F338-EABE-42C1-935C-B7BFF9D2BEC8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173235" y="4422050"/>
                <a:ext cx="1988878" cy="215444"/>
              </a:xfrm>
              <a:prstGeom prst="rect">
                <a:avLst/>
              </a:prstGeom>
              <a:blipFill>
                <a:blip r:embed="rId5"/>
                <a:stretch>
                  <a:fillRect l="-920" r="-613" b="-30556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20F4515-FA6C-4DED-928F-F30BB24FAFFF}"/>
                  </a:ext>
                </a:extLst>
              </p:cNvPr>
              <p:cNvSpPr txBox="1"/>
              <p:nvPr/>
            </p:nvSpPr>
            <p:spPr>
              <a:xfrm>
                <a:off x="881778" y="4426969"/>
                <a:ext cx="2072960" cy="569771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f>
                        <m:fPr>
                          <m:ctrlPr>
                            <a:rPr lang="it-IT" sz="1400" b="0" i="1" smtClean="0">
                              <a:solidFill>
                                <a:srgbClr val="00B050"/>
                              </a:solidFill>
                              <a:latin typeface="Cambria Math" panose="02040503050406030204" pitchFamily="18" charset="0"/>
                            </a:rPr>
                          </m:ctrlPr>
                        </m:fPr>
                        <m:num>
                          <m:sSubSup>
                            <m:sSubSupPr>
                              <m:ctrlP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SupPr>
                            <m:e>
                              <m:sSub>
                                <m:sSubPr>
                                  <m:ctrlPr>
                                    <a:rPr lang="it-IT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sSubPr>
                                <m:e>
                                  <m:r>
                                    <a:rPr lang="it-IT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𝐼</m:t>
                                  </m:r>
                                </m:e>
                                <m:sub>
                                  <m:r>
                                    <a:rPr lang="it-IT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𝑎𝑏𝑠</m:t>
                                  </m:r>
                                </m:sub>
                              </m:sSub>
                              <m:d>
                                <m:dPr>
                                  <m:ctrlPr>
                                    <a:rPr lang="it-IT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</m:ctrlPr>
                                </m:dPr>
                                <m:e>
                                  <m:r>
                                    <a:rPr lang="it-IT" sz="1400" i="1">
                                      <a:solidFill>
                                        <a:srgbClr val="00B050"/>
                                      </a:solidFill>
                                      <a:latin typeface="Cambria Math" panose="02040503050406030204" pitchFamily="18" charset="0"/>
                                    </a:rPr>
                                    <m:t>𝜆</m:t>
                                  </m:r>
                                </m:e>
                              </m:d>
                              <m:r>
                                <a:rPr lang="it-IT" sz="1400" i="1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−</m:t>
                              </m:r>
                              <m: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𝑠𝑒</m:t>
                              </m:r>
                            </m:sub>
                            <m:sup>
                              <m: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𝑝</m:t>
                              </m:r>
                            </m:sup>
                          </m:sSubSup>
                          <m:d>
                            <m:dPr>
                              <m:ctrlP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num>
                        <m:den>
                          <m:sSub>
                            <m:sSubPr>
                              <m:ctrlP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sSubPr>
                            <m:e>
                              <m: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𝐼</m:t>
                              </m:r>
                            </m:e>
                            <m:sub>
                              <m: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0</m:t>
                              </m:r>
                            </m:sub>
                          </m:sSub>
                          <m:d>
                            <m:dPr>
                              <m:ctrlP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it-IT" sz="1400" b="0" i="1" smtClean="0">
                                  <a:solidFill>
                                    <a:srgbClr val="00B050"/>
                                  </a:solidFill>
                                  <a:latin typeface="Cambria Math" panose="02040503050406030204" pitchFamily="18" charset="0"/>
                                </a:rPr>
                                <m:t>𝜆</m:t>
                              </m:r>
                            </m:e>
                          </m:d>
                        </m:den>
                      </m:f>
                    </m:oMath>
                  </m:oMathPara>
                </a14:m>
                <a:endParaRPr lang="it-IT" sz="2000" dirty="0">
                  <a:solidFill>
                    <a:srgbClr val="00B050"/>
                  </a:solidFill>
                </a:endParaRPr>
              </a:p>
            </p:txBody>
          </p:sp>
        </mc:Choice>
        <mc:Fallback xmlns="">
          <p:sp>
            <p:nvSpPr>
              <p:cNvPr id="13" name="CasellaDiTesto 12">
                <a:extLst>
                  <a:ext uri="{FF2B5EF4-FFF2-40B4-BE49-F238E27FC236}">
                    <a16:creationId xmlns:a16="http://schemas.microsoft.com/office/drawing/2014/main" id="{820F4515-FA6C-4DED-928F-F30BB24FAFFF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881778" y="4426969"/>
                <a:ext cx="2072960" cy="569771"/>
              </a:xfrm>
              <a:prstGeom prst="rect">
                <a:avLst/>
              </a:prstGeom>
              <a:blipFill>
                <a:blip r:embed="rId6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79A60A21-490D-4A19-BE36-BD450D4A1E80}"/>
              </a:ext>
            </a:extLst>
          </p:cNvPr>
          <p:cNvCxnSpPr/>
          <p:nvPr/>
        </p:nvCxnSpPr>
        <p:spPr>
          <a:xfrm>
            <a:off x="1767429" y="4112904"/>
            <a:ext cx="0" cy="349058"/>
          </a:xfrm>
          <a:prstGeom prst="straightConnector1">
            <a:avLst/>
          </a:prstGeom>
          <a:ln w="19050">
            <a:solidFill>
              <a:srgbClr val="00B05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6B307063-485E-4F05-8921-10F46CDD7967}"/>
              </a:ext>
            </a:extLst>
          </p:cNvPr>
          <p:cNvSpPr txBox="1"/>
          <p:nvPr/>
        </p:nvSpPr>
        <p:spPr>
          <a:xfrm>
            <a:off x="675716" y="5283825"/>
            <a:ext cx="6730849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Transmission 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measurements: plasma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active medium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Self-emission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from plasma + radiation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attenuation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led by opacity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Spurious contribution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(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i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reflection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at chamber wall, (ii) effect of </a:t>
            </a: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cavity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on wave propagation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3C2A5301-04A3-4336-83F6-71E437986700}"/>
              </a:ext>
            </a:extLst>
          </p:cNvPr>
          <p:cNvSpPr txBox="1"/>
          <p:nvPr/>
        </p:nvSpPr>
        <p:spPr>
          <a:xfrm>
            <a:off x="688208" y="5015972"/>
            <a:ext cx="1767913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  <a:latin typeface="Palatino Linotype" panose="02040502050505030304" pitchFamily="18" charset="0"/>
              </a:rPr>
              <a:t>CHALLENGING</a:t>
            </a:r>
            <a:endParaRPr lang="en-US" sz="1400" dirty="0">
              <a:solidFill>
                <a:srgbClr val="FF0000"/>
              </a:solidFill>
              <a:latin typeface="Palatino Linotype" panose="0204050205050503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2711842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CasellaDiTesto 25">
            <a:extLst>
              <a:ext uri="{FF2B5EF4-FFF2-40B4-BE49-F238E27FC236}">
                <a16:creationId xmlns:a16="http://schemas.microsoft.com/office/drawing/2014/main" id="{2764DC9E-C7DB-4AA3-AB2A-AB5E1D9B4EB8}"/>
              </a:ext>
            </a:extLst>
          </p:cNvPr>
          <p:cNvSpPr txBox="1"/>
          <p:nvPr/>
        </p:nvSpPr>
        <p:spPr>
          <a:xfrm>
            <a:off x="3078407" y="6370178"/>
            <a:ext cx="6096000" cy="307777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it-IT"/>
            </a:defPPr>
            <a:lvl1pPr algn="ctr">
              <a:defRPr sz="1400" b="1" kern="1400" spc="-50">
                <a:solidFill>
                  <a:schemeClr val="bg1">
                    <a:lumMod val="65000"/>
                  </a:schemeClr>
                </a:solidFill>
                <a:effectLst/>
                <a:latin typeface="Avenir Next LT Pro Light" panose="020B0304020202020204" pitchFamily="34" charset="0"/>
                <a:ea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it-IT" dirty="0"/>
              <a:t>A. </a:t>
            </a:r>
            <a:r>
              <a:rPr lang="it-IT" dirty="0" err="1"/>
              <a:t>Pidatella</a:t>
            </a:r>
            <a:r>
              <a:rPr lang="it-IT" dirty="0"/>
              <a:t> – Quinto Incontro Nazionale INFN – 9 Maggio 2022</a:t>
            </a:r>
          </a:p>
        </p:txBody>
      </p:sp>
      <p:sp>
        <p:nvSpPr>
          <p:cNvPr id="40" name="Titolo 1">
            <a:extLst>
              <a:ext uri="{FF2B5EF4-FFF2-40B4-BE49-F238E27FC236}">
                <a16:creationId xmlns:a16="http://schemas.microsoft.com/office/drawing/2014/main" id="{C98DB1CE-D748-41BE-A2B7-3C30D083738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92968" y="394940"/>
            <a:ext cx="10677543" cy="799672"/>
          </a:xfrm>
        </p:spPr>
        <p:txBody>
          <a:bodyPr>
            <a:normAutofit fontScale="90000"/>
          </a:bodyPr>
          <a:lstStyle/>
          <a:p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PANDORA: in-laboratory experimental measurements of NS</a:t>
            </a:r>
            <a:r>
              <a:rPr lang="en-US" sz="4000" baseline="30000" dirty="0"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  <a:r>
              <a:rPr lang="en-US" sz="4000" dirty="0">
                <a:latin typeface="Arial" panose="020B0604020202020204" pitchFamily="34" charset="0"/>
                <a:cs typeface="Arial" panose="020B0604020202020204" pitchFamily="34" charset="0"/>
              </a:rPr>
              <a:t> merger ejecta opacity</a:t>
            </a:r>
          </a:p>
        </p:txBody>
      </p:sp>
      <p:pic>
        <p:nvPicPr>
          <p:cNvPr id="21" name="Immagine 20">
            <a:extLst>
              <a:ext uri="{FF2B5EF4-FFF2-40B4-BE49-F238E27FC236}">
                <a16:creationId xmlns:a16="http://schemas.microsoft.com/office/drawing/2014/main" id="{28A48686-DD7F-43C8-8492-3FD73DEC0A0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3303" y="3429000"/>
            <a:ext cx="4010596" cy="2897045"/>
          </a:xfrm>
          <a:prstGeom prst="rect">
            <a:avLst/>
          </a:prstGeom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72C7A699-171F-49F0-8187-38FDB19FF1A1}"/>
              </a:ext>
            </a:extLst>
          </p:cNvPr>
          <p:cNvSpPr txBox="1"/>
          <p:nvPr/>
        </p:nvSpPr>
        <p:spPr>
          <a:xfrm>
            <a:off x="675716" y="1377757"/>
            <a:ext cx="10229348" cy="186204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PANDORA is a </a:t>
            </a:r>
            <a:r>
              <a:rPr lang="en-US" sz="1500" b="1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multi-diagnostic facility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b="0" i="0" u="none" strike="noStrike" baseline="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optical emission spectroscopy (OES) </a:t>
            </a:r>
            <a:r>
              <a:rPr lang="en-US" sz="1500" b="0" i="0" u="none" strike="noStrike" baseline="0" dirty="0">
                <a:latin typeface="Arial" panose="020B0604020202020204" pitchFamily="34" charset="0"/>
                <a:cs typeface="Arial" panose="020B0604020202020204" pitchFamily="34" charset="0"/>
              </a:rPr>
              <a:t>to probe plasma emission in the blue-KN stage, supported by ancillary non-invasive diagnostics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b="0" i="0" u="none" strike="noStrike" baseline="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Monitoring/measuring plasma parameters, plasma stability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endParaRPr lang="en-US" sz="15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en-US" sz="1500" b="1" dirty="0">
                <a:latin typeface="Arial" panose="020B0604020202020204" pitchFamily="34" charset="0"/>
                <a:cs typeface="Arial" panose="020B0604020202020204" pitchFamily="34" charset="0"/>
              </a:rPr>
              <a:t>Experimental setup and measurement design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: </a:t>
            </a:r>
            <a:r>
              <a:rPr lang="en-US" sz="1500" dirty="0" err="1">
                <a:latin typeface="Arial" panose="020B0604020202020204" pitchFamily="34" charset="0"/>
                <a:cs typeface="Arial" panose="020B0604020202020204" pitchFamily="34" charset="0"/>
              </a:rPr>
              <a:t>w.i.p.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 on the </a:t>
            </a:r>
            <a:r>
              <a:rPr lang="en-US" sz="15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Plasma Trap</a:t>
            </a:r>
            <a:r>
              <a:rPr lang="en-US" sz="1500" dirty="0">
                <a:latin typeface="Arial" panose="020B0604020202020204" pitchFamily="34" charset="0"/>
                <a:cs typeface="Arial" panose="020B0604020202020204" pitchFamily="34" charset="0"/>
              </a:rPr>
              <a:t>, first campaign of OES measurements</a:t>
            </a:r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 algn="l"/>
            <a:endParaRPr lang="en-US" sz="1500" baseline="30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6CA4A7E9-437B-4333-9537-0167A197244A}"/>
              </a:ext>
            </a:extLst>
          </p:cNvPr>
          <p:cNvSpPr/>
          <p:nvPr/>
        </p:nvSpPr>
        <p:spPr>
          <a:xfrm>
            <a:off x="131698" y="4490272"/>
            <a:ext cx="2452014" cy="560193"/>
          </a:xfrm>
          <a:prstGeom prst="ellipse">
            <a:avLst/>
          </a:prstGeom>
          <a:solidFill>
            <a:schemeClr val="accent1">
              <a:alpha val="6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8" name="Immagine 27" descr="Immagine che contiene interni, attrezzatura, ingombro&#10;&#10;Descrizione generata automaticamente">
            <a:extLst>
              <a:ext uri="{FF2B5EF4-FFF2-40B4-BE49-F238E27FC236}">
                <a16:creationId xmlns:a16="http://schemas.microsoft.com/office/drawing/2014/main" id="{0119BFDF-1660-4EA5-8151-40570D69A6B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7141" y="3578020"/>
            <a:ext cx="3179593" cy="2384695"/>
          </a:xfrm>
          <a:prstGeom prst="rect">
            <a:avLst/>
          </a:prstGeom>
        </p:spPr>
      </p:pic>
      <p:pic>
        <p:nvPicPr>
          <p:cNvPr id="29" name="Immagine 28">
            <a:extLst>
              <a:ext uri="{FF2B5EF4-FFF2-40B4-BE49-F238E27FC236}">
                <a16:creationId xmlns:a16="http://schemas.microsoft.com/office/drawing/2014/main" id="{374392BC-D030-482F-A72F-217E5272CF6E}"/>
              </a:ext>
            </a:extLst>
          </p:cNvPr>
          <p:cNvPicPr>
            <a:picLocks noChangeAspect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8570219" y="3568698"/>
            <a:ext cx="3548199" cy="1781846"/>
          </a:xfrm>
          <a:prstGeom prst="rect">
            <a:avLst/>
          </a:prstGeom>
        </p:spPr>
      </p:pic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726040DE-AF81-4D28-8D3C-4831E2EBC20E}"/>
              </a:ext>
            </a:extLst>
          </p:cNvPr>
          <p:cNvSpPr txBox="1"/>
          <p:nvPr/>
        </p:nvSpPr>
        <p:spPr>
          <a:xfrm>
            <a:off x="4780395" y="5954563"/>
            <a:ext cx="3226339" cy="26161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en-US" sz="1100" b="1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Flexible Plasma Trap @ LNS (setup Feb 2022)</a:t>
            </a:r>
            <a:endParaRPr lang="it-IT" sz="1100" dirty="0"/>
          </a:p>
        </p:txBody>
      </p:sp>
    </p:spTree>
    <p:extLst>
      <p:ext uri="{BB962C8B-B14F-4D97-AF65-F5344CB8AC3E}">
        <p14:creationId xmlns:p14="http://schemas.microsoft.com/office/powerpoint/2010/main" val="4264975534"/>
      </p:ext>
    </p:extLst>
  </p:cSld>
  <p:clrMapOvr>
    <a:masterClrMapping/>
  </p:clrMapOvr>
</p:sld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11135</TotalTime>
  <Words>2413</Words>
  <Application>Microsoft Office PowerPoint</Application>
  <PresentationFormat>Widescreen</PresentationFormat>
  <Paragraphs>277</Paragraphs>
  <Slides>20</Slides>
  <Notes>0</Notes>
  <HiddenSlides>0</HiddenSlides>
  <MMClips>2</MMClips>
  <ScaleCrop>false</ScaleCrop>
  <HeadingPairs>
    <vt:vector size="6" baseType="variant">
      <vt:variant>
        <vt:lpstr>Caratteri utilizzati</vt:lpstr>
      </vt:variant>
      <vt:variant>
        <vt:i4>11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20</vt:i4>
      </vt:variant>
    </vt:vector>
  </HeadingPairs>
  <TitlesOfParts>
    <vt:vector size="32" baseType="lpstr">
      <vt:lpstr>Arial</vt:lpstr>
      <vt:lpstr>Avenir Next LT Pro</vt:lpstr>
      <vt:lpstr>Avenir Next LT Pro Light</vt:lpstr>
      <vt:lpstr>Calibri</vt:lpstr>
      <vt:lpstr>Calibri Light</vt:lpstr>
      <vt:lpstr>Cambria Math</vt:lpstr>
      <vt:lpstr>Goudy Old Style</vt:lpstr>
      <vt:lpstr>Helvetica</vt:lpstr>
      <vt:lpstr>Microsoft Sans Serif</vt:lpstr>
      <vt:lpstr>Palatino Linotype</vt:lpstr>
      <vt:lpstr>Times New Roman</vt:lpstr>
      <vt:lpstr>Tema di Office</vt:lpstr>
      <vt:lpstr>Numerical and experimental investigations on compact binary ejecta plasma opacity relevant for kilonova transient signals</vt:lpstr>
      <vt:lpstr>Motivation and introduction</vt:lpstr>
      <vt:lpstr>State-of-the-art on r-process and KN</vt:lpstr>
      <vt:lpstr>State-of-the-art on r-process and KN</vt:lpstr>
      <vt:lpstr>PANDORA: in-laboratory experimental measurements of NS2 merger ejecta opacity</vt:lpstr>
      <vt:lpstr>PANDORA: in-laboratory experimental measurements of NS2 merger ejecta opacity</vt:lpstr>
      <vt:lpstr>PANDORA: in-laboratory experimental measurements of NS2 merger ejecta opacity</vt:lpstr>
      <vt:lpstr>PANDORA: in-laboratory experimental measurements of NS2 merger ejecta opacity</vt:lpstr>
      <vt:lpstr>PANDORA: in-laboratory experimental measurements of NS2 merger ejecta opacity</vt:lpstr>
      <vt:lpstr>FPT: diagnostic and theory for plasma characterization and opacity measurements</vt:lpstr>
      <vt:lpstr>FPT: diagnostic and theory for plasma characterization and opacity measurements</vt:lpstr>
      <vt:lpstr>FPT: diagnostic and theory for plasma characterization and opacity measurements</vt:lpstr>
      <vt:lpstr>FPT: diagnostic and theory for plasma characterization and opacity measurements</vt:lpstr>
      <vt:lpstr>FPT: diagnostic and theory for plasma characterization and opacity measurements</vt:lpstr>
      <vt:lpstr>Summary and perspectives on KN opacity measurements</vt:lpstr>
      <vt:lpstr>Thank you for your attention!</vt:lpstr>
      <vt:lpstr>Backup I</vt:lpstr>
      <vt:lpstr>Backup 2</vt:lpstr>
      <vt:lpstr>Backup 3</vt:lpstr>
      <vt:lpstr>Backup 4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and experimental investigations on compact binary ejecta plasma opacity relevant for kilonova transient signals</dc:title>
  <dc:creator>pidatella.angelo@gmail.com</dc:creator>
  <cp:lastModifiedBy>pidatella.angelo@gmail.com</cp:lastModifiedBy>
  <cp:revision>17</cp:revision>
  <dcterms:created xsi:type="dcterms:W3CDTF">2022-04-30T18:14:42Z</dcterms:created>
  <dcterms:modified xsi:type="dcterms:W3CDTF">2022-05-08T11:53:31Z</dcterms:modified>
</cp:coreProperties>
</file>