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notesMasterIdLst>
    <p:notesMasterId r:id="rId22"/>
  </p:notesMasterIdLst>
  <p:sldIdLst>
    <p:sldId id="256" r:id="rId6"/>
    <p:sldId id="257" r:id="rId7"/>
    <p:sldId id="287" r:id="rId8"/>
    <p:sldId id="290" r:id="rId9"/>
    <p:sldId id="281" r:id="rId10"/>
    <p:sldId id="293" r:id="rId11"/>
    <p:sldId id="282" r:id="rId12"/>
    <p:sldId id="268" r:id="rId13"/>
    <p:sldId id="271" r:id="rId14"/>
    <p:sldId id="273" r:id="rId15"/>
    <p:sldId id="262" r:id="rId16"/>
    <p:sldId id="289" r:id="rId17"/>
    <p:sldId id="283" r:id="rId18"/>
    <p:sldId id="284" r:id="rId19"/>
    <p:sldId id="292" r:id="rId20"/>
    <p:sldId id="276" r:id="rId21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62A0E0-C178-4786-F010-98B9D40A1087}" v="1326" dt="2022-05-09T14:41:04.828"/>
    <p1510:client id="{3CBB90E0-9F4D-437E-9FF9-7938BD5AF74D}" v="19" dt="2022-05-09T10:11:14.249"/>
    <p1510:client id="{71EE442A-C1A6-3494-05F8-DDD1FAD8C67E}" v="2" dt="2022-05-09T12:50:00.355"/>
    <p1510:client id="{EC8EABD3-8296-40FE-BA82-75ACB33FFDC5}" v="43" dt="2022-05-09T14:17:12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64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Fai clic per spostare la diapositiva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it-IT" sz="2000" b="0" strike="noStrike" spc="-1">
                <a:latin typeface="Arial"/>
              </a:rPr>
              <a:t>Fai clic per modificare il formato delle note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it-IT" sz="1400" b="0" strike="noStrike" spc="-1">
                <a:latin typeface="Times New Roman"/>
              </a:rPr>
              <a:t>&lt;intestazione&gt;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it-IT" sz="1400" b="0" strike="noStrike" spc="-1">
                <a:latin typeface="Times New Roman"/>
              </a:rPr>
              <a:t>&lt;data/ora&gt;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it-IT" sz="1400" b="0" strike="noStrike" spc="-1">
                <a:latin typeface="Times New Roman"/>
              </a:rPr>
              <a:t>&lt;piè di pagina&gt;</a:t>
            </a: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CA096AE8-2A91-43C0-9869-1A833AD84AE8}" type="slidenum">
              <a:rPr lang="it-IT" sz="1400" b="0" strike="noStrike" spc="-1">
                <a:latin typeface="Times New Roman"/>
              </a:rPr>
              <a:t>‹N›</a:t>
            </a:fld>
            <a:endParaRPr lang="it-IT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98640"/>
            <a:ext cx="9071280" cy="1667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98640"/>
            <a:ext cx="9071280" cy="1667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98640"/>
            <a:ext cx="9071280" cy="1667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98640"/>
            <a:ext cx="9071280" cy="1667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98640"/>
            <a:ext cx="9071280" cy="1667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98640"/>
            <a:ext cx="9071280" cy="1667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98640"/>
            <a:ext cx="9071280" cy="1667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98640"/>
            <a:ext cx="9071280" cy="7731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98640"/>
            <a:ext cx="9071280" cy="1667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98640"/>
            <a:ext cx="9071280" cy="1667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98640"/>
            <a:ext cx="9071280" cy="1667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98640"/>
            <a:ext cx="9071280" cy="1667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98640"/>
            <a:ext cx="9071280" cy="1667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98640"/>
            <a:ext cx="9071280" cy="1667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98640"/>
            <a:ext cx="9071280" cy="1667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98640"/>
            <a:ext cx="9071280" cy="1667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98640"/>
            <a:ext cx="9071280" cy="1667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98640"/>
            <a:ext cx="9071280" cy="1667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98640"/>
            <a:ext cx="9071280" cy="7731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98640"/>
            <a:ext cx="9071280" cy="1667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98640"/>
            <a:ext cx="9071280" cy="1667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98640"/>
            <a:ext cx="9071280" cy="1667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alphaModFix amt="5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98640"/>
            <a:ext cx="9071280" cy="1667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98640"/>
            <a:ext cx="9071280" cy="1667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2560169" y="1711969"/>
            <a:ext cx="7745400" cy="149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0" strike="noStrike" spc="-1" dirty="0">
                <a:solidFill>
                  <a:srgbClr val="C00000"/>
                </a:solidFill>
                <a:latin typeface="Times New Roman"/>
                <a:ea typeface="DejaVu Sans"/>
              </a:rPr>
              <a:t>Kaonic atoms beyond SIDDHARTA-2: </a:t>
            </a:r>
          </a:p>
          <a:p>
            <a:pPr algn="ctr">
              <a:lnSpc>
                <a:spcPct val="100000"/>
              </a:lnSpc>
            </a:pPr>
            <a:r>
              <a:rPr lang="en-US" sz="4000" b="0" strike="noStrike" spc="-1" dirty="0">
                <a:solidFill>
                  <a:srgbClr val="C00000"/>
                </a:solidFill>
                <a:latin typeface="Times New Roman"/>
                <a:ea typeface="DejaVu Sans"/>
              </a:rPr>
              <a:t>future measurements and perspectives at DA</a:t>
            </a:r>
            <a:r>
              <a:rPr lang="en-US" sz="4000" b="0" strike="noStrike" spc="-1" dirty="0">
                <a:solidFill>
                  <a:srgbClr val="C00000"/>
                </a:solidFill>
                <a:latin typeface="Symbol" panose="05050102010706020507" pitchFamily="18" charset="2"/>
                <a:ea typeface="DejaVu Sans"/>
              </a:rPr>
              <a:t>F</a:t>
            </a:r>
            <a:r>
              <a:rPr lang="en-US" sz="4000" b="0" strike="noStrike" spc="-1" dirty="0">
                <a:solidFill>
                  <a:srgbClr val="C00000"/>
                </a:solidFill>
                <a:latin typeface="Times New Roman"/>
                <a:ea typeface="DejaVu Sans"/>
              </a:rPr>
              <a:t>NE</a:t>
            </a:r>
            <a:endParaRPr lang="it-IT" sz="4000" b="0" strike="noStrike" spc="-1" dirty="0">
              <a:latin typeface="Arial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3658225" y="5281517"/>
            <a:ext cx="6422400" cy="93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/>
            <a:r>
              <a:rPr lang="it-IT" sz="2000" b="0" strike="noStrike" spc="-1" dirty="0">
                <a:solidFill>
                  <a:srgbClr val="000000"/>
                </a:solidFill>
                <a:latin typeface="Times New Roman"/>
                <a:ea typeface="Courier New"/>
              </a:rPr>
              <a:t>“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ourier New"/>
              </a:rPr>
              <a:t> </a:t>
            </a:r>
            <a:r>
              <a:rPr lang="it-IT" sz="2000" dirty="0">
                <a:latin typeface="Times New Roman"/>
              </a:rPr>
              <a:t>Quinto Incontro Nazionale di Fisica Nucleare INFN 2022"</a:t>
            </a:r>
            <a:endParaRPr lang="it-IT" sz="2000" spc="-1" dirty="0">
              <a:latin typeface="Times New Roman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it-IT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000" b="0" i="1" strike="noStrike" spc="-1" dirty="0">
                <a:solidFill>
                  <a:srgbClr val="000000"/>
                </a:solidFill>
                <a:latin typeface="Times New Roman"/>
                <a:ea typeface="Courier New"/>
              </a:rPr>
              <a:t>A. Scordo</a:t>
            </a:r>
            <a:r>
              <a:rPr lang="it-IT" sz="2000" b="0" strike="noStrike" spc="-1" dirty="0">
                <a:solidFill>
                  <a:srgbClr val="000000"/>
                </a:solidFill>
                <a:latin typeface="Times New Roman"/>
                <a:ea typeface="Courier New"/>
              </a:rPr>
              <a:t>, </a:t>
            </a:r>
            <a:r>
              <a:rPr lang="it-IT" sz="2000" spc="-1" dirty="0">
                <a:solidFill>
                  <a:srgbClr val="000000"/>
                </a:solidFill>
                <a:latin typeface="Times New Roman"/>
                <a:ea typeface="Courier New"/>
              </a:rPr>
              <a:t>Laboratori Nazionali del Gran Sasso,</a:t>
            </a:r>
            <a:r>
              <a:rPr lang="it-IT" sz="2000" b="0" strike="noStrike" spc="-1" dirty="0">
                <a:solidFill>
                  <a:srgbClr val="000000"/>
                </a:solidFill>
                <a:latin typeface="Times New Roman"/>
                <a:ea typeface="Courier New"/>
              </a:rPr>
              <a:t> </a:t>
            </a:r>
            <a:r>
              <a:rPr lang="it-IT" sz="2000" spc="-1" dirty="0">
                <a:solidFill>
                  <a:srgbClr val="000000"/>
                </a:solidFill>
                <a:latin typeface="Times New Roman"/>
                <a:ea typeface="Courier New"/>
              </a:rPr>
              <a:t>10/05/2022</a:t>
            </a:r>
            <a:endParaRPr lang="it-IT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Immagine 484"/>
          <p:cNvPicPr/>
          <p:nvPr/>
        </p:nvPicPr>
        <p:blipFill>
          <a:blip r:embed="rId2"/>
          <a:stretch/>
        </p:blipFill>
        <p:spPr>
          <a:xfrm>
            <a:off x="543124" y="1405675"/>
            <a:ext cx="5321590" cy="2586039"/>
          </a:xfrm>
          <a:prstGeom prst="rect">
            <a:avLst/>
          </a:prstGeom>
          <a:ln>
            <a:noFill/>
          </a:ln>
        </p:spPr>
      </p:pic>
      <p:pic>
        <p:nvPicPr>
          <p:cNvPr id="486" name="Immagine 485"/>
          <p:cNvPicPr/>
          <p:nvPr/>
        </p:nvPicPr>
        <p:blipFill>
          <a:blip r:embed="rId3"/>
          <a:stretch/>
        </p:blipFill>
        <p:spPr>
          <a:xfrm>
            <a:off x="6318681" y="939250"/>
            <a:ext cx="3397320" cy="3305520"/>
          </a:xfrm>
          <a:prstGeom prst="rect">
            <a:avLst/>
          </a:prstGeom>
          <a:ln>
            <a:noFill/>
          </a:ln>
        </p:spPr>
      </p:pic>
      <p:sp>
        <p:nvSpPr>
          <p:cNvPr id="488" name="CustomShape 5"/>
          <p:cNvSpPr/>
          <p:nvPr/>
        </p:nvSpPr>
        <p:spPr>
          <a:xfrm>
            <a:off x="7002957" y="2053111"/>
            <a:ext cx="2807640" cy="93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FFFFFF"/>
                </a:solidFill>
                <a:latin typeface="Arial"/>
              </a:rPr>
              <a:t>Trigger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FFFFFF"/>
                </a:solidFill>
                <a:latin typeface="Arial"/>
              </a:rPr>
              <a:t>(Scint + SiPMs / PMTs)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490" name="Line 7"/>
          <p:cNvSpPr/>
          <p:nvPr/>
        </p:nvSpPr>
        <p:spPr>
          <a:xfrm flipV="1">
            <a:off x="3899107" y="2047231"/>
            <a:ext cx="1080000" cy="216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1" name="CustomShape 8"/>
          <p:cNvSpPr/>
          <p:nvPr/>
        </p:nvSpPr>
        <p:spPr>
          <a:xfrm>
            <a:off x="7483320" y="1332000"/>
            <a:ext cx="1660320" cy="76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C9211E"/>
                </a:solidFill>
                <a:latin typeface="Arial"/>
              </a:rPr>
              <a:t>Degrader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C9211E"/>
                </a:solidFill>
                <a:latin typeface="Arial"/>
              </a:rPr>
              <a:t>(mylar)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492" name="CustomShape 9"/>
          <p:cNvSpPr/>
          <p:nvPr/>
        </p:nvSpPr>
        <p:spPr>
          <a:xfrm>
            <a:off x="7566120" y="2857320"/>
            <a:ext cx="893520" cy="60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FFFF00"/>
                </a:solidFill>
                <a:latin typeface="Arial"/>
              </a:rPr>
              <a:t>Target (solid)</a:t>
            </a:r>
            <a:endParaRPr lang="it-IT" sz="1800" b="0" strike="noStrike" spc="-1">
              <a:latin typeface="Arial"/>
            </a:endParaRPr>
          </a:p>
        </p:txBody>
      </p:sp>
      <p:pic>
        <p:nvPicPr>
          <p:cNvPr id="493" name="Immagine 492"/>
          <p:cNvPicPr/>
          <p:nvPr/>
        </p:nvPicPr>
        <p:blipFill>
          <a:blip r:embed="rId4"/>
          <a:stretch/>
        </p:blipFill>
        <p:spPr>
          <a:xfrm>
            <a:off x="6819057" y="4365400"/>
            <a:ext cx="3133404" cy="2839895"/>
          </a:xfrm>
          <a:prstGeom prst="rect">
            <a:avLst/>
          </a:prstGeom>
          <a:ln>
            <a:noFill/>
          </a:ln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B331E26-CF7D-439D-B29E-4E01508CD37F}"/>
              </a:ext>
            </a:extLst>
          </p:cNvPr>
          <p:cNvSpPr txBox="1"/>
          <p:nvPr/>
        </p:nvSpPr>
        <p:spPr>
          <a:xfrm>
            <a:off x="432000" y="81045"/>
            <a:ext cx="8892753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3200" b="0" strike="noStrike" spc="-1" dirty="0">
                <a:solidFill>
                  <a:srgbClr val="C00000"/>
                </a:solidFill>
                <a:latin typeface="Times New Roman"/>
                <a:ea typeface="DejaVu Sans"/>
              </a:rPr>
              <a:t>VOXES: </a:t>
            </a:r>
            <a:r>
              <a:rPr lang="it-IT" sz="3200" b="0" strike="noStrike" spc="-1" dirty="0" err="1">
                <a:solidFill>
                  <a:srgbClr val="C00000"/>
                </a:solidFill>
                <a:latin typeface="Times New Roman"/>
                <a:ea typeface="DejaVu Sans"/>
              </a:rPr>
              <a:t>possible</a:t>
            </a:r>
            <a:r>
              <a:rPr lang="it-IT" sz="3200" b="0" strike="noStrike" spc="-1" dirty="0">
                <a:solidFill>
                  <a:srgbClr val="C00000"/>
                </a:solidFill>
                <a:latin typeface="Times New Roman"/>
                <a:ea typeface="DejaVu Sans"/>
              </a:rPr>
              <a:t> </a:t>
            </a:r>
            <a:r>
              <a:rPr lang="it-IT" sz="3200" b="0" strike="noStrike" spc="-1" dirty="0" err="1">
                <a:solidFill>
                  <a:srgbClr val="C00000"/>
                </a:solidFill>
                <a:latin typeface="Times New Roman"/>
                <a:ea typeface="DejaVu Sans"/>
              </a:rPr>
              <a:t>scenarios</a:t>
            </a:r>
            <a:r>
              <a:rPr lang="it-IT" sz="3200" b="0" strike="noStrike" spc="-1" dirty="0">
                <a:solidFill>
                  <a:srgbClr val="C00000"/>
                </a:solidFill>
                <a:latin typeface="Times New Roman"/>
                <a:ea typeface="DejaVu Sans"/>
              </a:rPr>
              <a:t> on DA</a:t>
            </a:r>
            <a:r>
              <a:rPr lang="it-IT" sz="3200" b="0" strike="noStrike" spc="-1" dirty="0">
                <a:solidFill>
                  <a:srgbClr val="C00000"/>
                </a:solidFill>
                <a:latin typeface="Symbol"/>
                <a:ea typeface="DejaVu Sans"/>
              </a:rPr>
              <a:t>F</a:t>
            </a:r>
            <a:r>
              <a:rPr lang="it-IT" sz="3200" b="0" strike="noStrike" spc="-1" dirty="0">
                <a:solidFill>
                  <a:srgbClr val="C00000"/>
                </a:solidFill>
                <a:latin typeface="Times New Roman"/>
                <a:ea typeface="DejaVu Sans"/>
              </a:rPr>
              <a:t>NE </a:t>
            </a:r>
            <a:endParaRPr lang="it-IT" sz="3200" b="0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A11DA519-E281-99DA-AD31-DB9FA5A1407D}"/>
              </a:ext>
            </a:extLst>
          </p:cNvPr>
          <p:cNvSpPr/>
          <p:nvPr/>
        </p:nvSpPr>
        <p:spPr>
          <a:xfrm>
            <a:off x="63798" y="7200000"/>
            <a:ext cx="10007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/>
            <a:r>
              <a:rPr lang="it-IT" sz="1500" b="0" strike="noStrike" spc="-1">
                <a:solidFill>
                  <a:srgbClr val="000000"/>
                </a:solidFill>
                <a:latin typeface="Times New Roman"/>
                <a:ea typeface="Courier New"/>
              </a:rPr>
              <a:t>“</a:t>
            </a:r>
            <a:r>
              <a:rPr lang="en-US" sz="1500" b="0" strike="noStrike" spc="-1">
                <a:solidFill>
                  <a:srgbClr val="000000"/>
                </a:solidFill>
                <a:latin typeface="Times New Roman"/>
                <a:ea typeface="Courier New"/>
              </a:rPr>
              <a:t> </a:t>
            </a:r>
            <a:r>
              <a:rPr lang="it-IT" sz="1500" spc="-1">
                <a:latin typeface="Times New Roman"/>
                <a:ea typeface="Courier New"/>
                <a:cs typeface="Times New Roman"/>
              </a:rPr>
              <a:t>Quinto Incontro Nazionale di Fisica Nucleare INFN 2022</a:t>
            </a:r>
            <a:r>
              <a:rPr lang="it-IT" sz="1500" spc="-1">
                <a:solidFill>
                  <a:srgbClr val="000000"/>
                </a:solidFill>
                <a:latin typeface="Times New Roman"/>
                <a:ea typeface="Courier New"/>
                <a:cs typeface="Times New Roman"/>
              </a:rPr>
              <a:t>"</a:t>
            </a:r>
            <a:r>
              <a:rPr lang="en-US" sz="1500" b="0" strike="noStrike" spc="-1">
                <a:solidFill>
                  <a:srgbClr val="000000"/>
                </a:solidFill>
                <a:latin typeface="Times New Roman"/>
                <a:ea typeface="Courier New"/>
              </a:rPr>
              <a:t>, A. Scordo, </a:t>
            </a:r>
            <a:r>
              <a:rPr lang="en-US" sz="1500" spc="-1" err="1">
                <a:solidFill>
                  <a:srgbClr val="000000"/>
                </a:solidFill>
                <a:latin typeface="Times New Roman"/>
                <a:ea typeface="Courier New"/>
              </a:rPr>
              <a:t>Laboratori</a:t>
            </a:r>
            <a:r>
              <a:rPr lang="en-US" sz="1500" spc="-1">
                <a:solidFill>
                  <a:srgbClr val="000000"/>
                </a:solidFill>
                <a:latin typeface="Times New Roman"/>
                <a:ea typeface="Courier New"/>
              </a:rPr>
              <a:t> </a:t>
            </a:r>
            <a:r>
              <a:rPr lang="en-US" sz="1500" spc="-1" err="1">
                <a:solidFill>
                  <a:srgbClr val="000000"/>
                </a:solidFill>
                <a:latin typeface="Times New Roman"/>
                <a:ea typeface="Courier New"/>
              </a:rPr>
              <a:t>Nazionali</a:t>
            </a:r>
            <a:r>
              <a:rPr lang="en-US" sz="1500" spc="-1">
                <a:solidFill>
                  <a:srgbClr val="000000"/>
                </a:solidFill>
                <a:latin typeface="Times New Roman"/>
                <a:ea typeface="Courier New"/>
              </a:rPr>
              <a:t> del Gran Sasso 10/05/2022</a:t>
            </a:r>
            <a:endParaRPr lang="en-US" sz="1500" b="0" strike="noStrike" spc="-1">
              <a:solidFill>
                <a:srgbClr val="000000"/>
              </a:solidFill>
              <a:latin typeface="Times New Roman"/>
              <a:ea typeface="Courier New"/>
            </a:endParaRPr>
          </a:p>
          <a:p>
            <a:pPr algn="ctr">
              <a:lnSpc>
                <a:spcPct val="100000"/>
              </a:lnSpc>
            </a:pPr>
            <a:endParaRPr lang="it-IT" sz="1500" b="0" strike="noStrike" spc="-1">
              <a:latin typeface="Arial"/>
            </a:endParaRP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459BCE4C-23D4-E9A6-FB09-E7C3BC9088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535" y="4413502"/>
            <a:ext cx="5684255" cy="272345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1EFE3D8-DC44-EEE2-BCF2-5D24AD6E2776}"/>
              </a:ext>
            </a:extLst>
          </p:cNvPr>
          <p:cNvSpPr txBox="1"/>
          <p:nvPr/>
        </p:nvSpPr>
        <p:spPr>
          <a:xfrm>
            <a:off x="2620594" y="865800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dirty="0">
                <a:latin typeface="Times New Roman"/>
                <a:cs typeface="Times New Roman"/>
              </a:rPr>
              <a:t>Solid targets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31F232C-AB68-35DA-02BB-F39150A5654A}"/>
              </a:ext>
            </a:extLst>
          </p:cNvPr>
          <p:cNvSpPr txBox="1"/>
          <p:nvPr/>
        </p:nvSpPr>
        <p:spPr>
          <a:xfrm>
            <a:off x="2451438" y="6594732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dirty="0" err="1">
                <a:latin typeface="Times New Roman"/>
                <a:cs typeface="Times New Roman"/>
              </a:rPr>
              <a:t>Gaseous</a:t>
            </a:r>
            <a:r>
              <a:rPr lang="it-IT" sz="2000" dirty="0">
                <a:latin typeface="Times New Roman"/>
                <a:cs typeface="Times New Roman"/>
              </a:rPr>
              <a:t> targets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4"/>
          <p:cNvSpPr/>
          <p:nvPr/>
        </p:nvSpPr>
        <p:spPr>
          <a:xfrm>
            <a:off x="4824000" y="2448000"/>
            <a:ext cx="4247640" cy="135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AFF9348-7BD3-4EE4-8B21-EDE7589D80F9}"/>
              </a:ext>
            </a:extLst>
          </p:cNvPr>
          <p:cNvSpPr txBox="1"/>
          <p:nvPr/>
        </p:nvSpPr>
        <p:spPr>
          <a:xfrm>
            <a:off x="421367" y="17597"/>
            <a:ext cx="88927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3200" b="0" strike="noStrike" spc="-1" err="1">
                <a:solidFill>
                  <a:srgbClr val="C00000"/>
                </a:solidFill>
                <a:latin typeface="Times New Roman"/>
                <a:ea typeface="DejaVu Sans"/>
              </a:rPr>
              <a:t>SDDs</a:t>
            </a:r>
            <a:r>
              <a:rPr lang="it-IT" sz="3200" b="0" strike="noStrike" spc="-1">
                <a:solidFill>
                  <a:srgbClr val="C00000"/>
                </a:solidFill>
                <a:latin typeface="Times New Roman"/>
                <a:ea typeface="DejaVu Sans"/>
              </a:rPr>
              <a:t>: </a:t>
            </a:r>
            <a:r>
              <a:rPr lang="it-IT" sz="3200" b="0" strike="noStrike" spc="-1" err="1">
                <a:solidFill>
                  <a:srgbClr val="C00000"/>
                </a:solidFill>
                <a:latin typeface="Times New Roman"/>
                <a:ea typeface="DejaVu Sans"/>
              </a:rPr>
              <a:t>present</a:t>
            </a:r>
            <a:r>
              <a:rPr lang="it-IT" sz="3200" b="0" strike="noStrike" spc="-1">
                <a:solidFill>
                  <a:srgbClr val="C00000"/>
                </a:solidFill>
                <a:latin typeface="Times New Roman"/>
                <a:ea typeface="DejaVu Sans"/>
              </a:rPr>
              <a:t> and future </a:t>
            </a:r>
            <a:r>
              <a:rPr lang="it-IT" sz="3200" b="0" strike="noStrike" spc="-1" err="1">
                <a:solidFill>
                  <a:srgbClr val="C00000"/>
                </a:solidFill>
                <a:latin typeface="Times New Roman"/>
                <a:ea typeface="DejaVu Sans"/>
              </a:rPr>
              <a:t>at</a:t>
            </a:r>
            <a:r>
              <a:rPr lang="it-IT" sz="3200" b="0" strike="noStrike" spc="-1">
                <a:solidFill>
                  <a:srgbClr val="C00000"/>
                </a:solidFill>
                <a:latin typeface="Times New Roman"/>
                <a:ea typeface="DejaVu Sans"/>
              </a:rPr>
              <a:t> DA</a:t>
            </a:r>
            <a:r>
              <a:rPr lang="it-IT" sz="3200" b="0" strike="noStrike" spc="-1">
                <a:solidFill>
                  <a:srgbClr val="C00000"/>
                </a:solidFill>
                <a:latin typeface="Symbol" panose="05050102010706020507" pitchFamily="18" charset="2"/>
                <a:ea typeface="DejaVu Sans"/>
              </a:rPr>
              <a:t>F</a:t>
            </a:r>
            <a:r>
              <a:rPr lang="it-IT" sz="3200" b="0" strike="noStrike" spc="-1">
                <a:solidFill>
                  <a:srgbClr val="C00000"/>
                </a:solidFill>
                <a:latin typeface="Times New Roman"/>
                <a:ea typeface="DejaVu Sans"/>
              </a:rPr>
              <a:t>NE</a:t>
            </a:r>
            <a:endParaRPr lang="it-IT" sz="3200" b="0" strike="noStrike" spc="-1">
              <a:solidFill>
                <a:srgbClr val="C00000"/>
              </a:solidFill>
              <a:latin typeface="Arial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1A9A617-9301-42A9-B486-5AC2200E0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893" y="3253562"/>
            <a:ext cx="7333817" cy="395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5">
            <a:extLst>
              <a:ext uri="{FF2B5EF4-FFF2-40B4-BE49-F238E27FC236}">
                <a16:creationId xmlns:a16="http://schemas.microsoft.com/office/drawing/2014/main" id="{E7E7EAFA-D926-47FC-9179-0FD98BB40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1943" y="3962511"/>
            <a:ext cx="1484354" cy="84284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 lIns="99208" tIns="51588" rIns="99208" bIns="51588">
            <a:spAutoFit/>
          </a:bodyPr>
          <a:lstStyle>
            <a:lvl1pPr defTabSz="4572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tx1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457200">
              <a:spcBef>
                <a:spcPct val="20000"/>
              </a:spcBef>
              <a:buClr>
                <a:schemeClr val="tx1"/>
              </a:buClr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4572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Clr>
                <a:schemeClr val="tx1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+mj-lt"/>
              </a:rPr>
              <a:t>Expected: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Symbol" panose="05050102010706020507" pitchFamily="18" charset="2"/>
              </a:rPr>
              <a:t>De(</a:t>
            </a:r>
            <a:r>
              <a:rPr lang="en-US" altLang="en-US" sz="1600"/>
              <a:t>1s) = 30 eV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Symbol" panose="05050102010706020507" pitchFamily="18" charset="2"/>
              </a:rPr>
              <a:t>DG</a:t>
            </a:r>
            <a:r>
              <a:rPr lang="en-US" altLang="en-US" sz="1600"/>
              <a:t>(1s) = 70 eV</a:t>
            </a:r>
          </a:p>
        </p:txBody>
      </p:sp>
      <p:sp>
        <p:nvSpPr>
          <p:cNvPr id="16" name="Rechteck 30">
            <a:extLst>
              <a:ext uri="{FF2B5EF4-FFF2-40B4-BE49-F238E27FC236}">
                <a16:creationId xmlns:a16="http://schemas.microsoft.com/office/drawing/2014/main" id="{F58216CB-F20C-4A9F-BD77-FB8AEBB6E98E}"/>
              </a:ext>
            </a:extLst>
          </p:cNvPr>
          <p:cNvSpPr/>
          <p:nvPr/>
        </p:nvSpPr>
        <p:spPr>
          <a:xfrm>
            <a:off x="6773337" y="1011143"/>
            <a:ext cx="3234303" cy="21623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764" b="1">
                <a:latin typeface="Palatino Linotype" pitchFamily="18" charset="0"/>
              </a:rPr>
              <a:t>Assumptions</a:t>
            </a:r>
          </a:p>
          <a:p>
            <a:r>
              <a:rPr lang="en-US" sz="1764" b="1">
                <a:latin typeface="Palatino Linotype" pitchFamily="18" charset="0"/>
              </a:rPr>
              <a:t>signal:</a:t>
            </a:r>
            <a:r>
              <a:rPr lang="en-US" sz="1764">
                <a:latin typeface="Palatino Linotype" pitchFamily="18" charset="0"/>
              </a:rPr>
              <a:t> shift - 800 </a:t>
            </a:r>
            <a:r>
              <a:rPr lang="en-US" sz="1764" err="1">
                <a:latin typeface="Palatino Linotype" pitchFamily="18" charset="0"/>
              </a:rPr>
              <a:t>eV</a:t>
            </a:r>
            <a:r>
              <a:rPr lang="en-US" sz="1764">
                <a:latin typeface="Palatino Linotype" pitchFamily="18" charset="0"/>
              </a:rPr>
              <a:t> </a:t>
            </a:r>
          </a:p>
          <a:p>
            <a:r>
              <a:rPr lang="en-US" sz="1764">
                <a:latin typeface="Palatino Linotype" pitchFamily="18" charset="0"/>
              </a:rPr>
              <a:t>             width 750 </a:t>
            </a:r>
            <a:r>
              <a:rPr lang="en-US" sz="1764" err="1">
                <a:latin typeface="Palatino Linotype" pitchFamily="18" charset="0"/>
              </a:rPr>
              <a:t>eV</a:t>
            </a:r>
            <a:r>
              <a:rPr lang="en-US" sz="1764">
                <a:latin typeface="Palatino Linotype" pitchFamily="18" charset="0"/>
              </a:rPr>
              <a:t> </a:t>
            </a:r>
          </a:p>
          <a:p>
            <a:r>
              <a:rPr lang="en-US" sz="1764" b="1">
                <a:latin typeface="Palatino Linotype" pitchFamily="18" charset="0"/>
              </a:rPr>
              <a:t>density:</a:t>
            </a:r>
            <a:r>
              <a:rPr lang="en-US" sz="1764">
                <a:latin typeface="Palatino Linotype" pitchFamily="18" charset="0"/>
              </a:rPr>
              <a:t> 5% (LHD)</a:t>
            </a:r>
          </a:p>
          <a:p>
            <a:r>
              <a:rPr lang="en-US" sz="1764" b="1">
                <a:latin typeface="Palatino Linotype" pitchFamily="18" charset="0"/>
              </a:rPr>
              <a:t>detector area:</a:t>
            </a:r>
            <a:r>
              <a:rPr lang="en-US" sz="1764">
                <a:latin typeface="Palatino Linotype" pitchFamily="18" charset="0"/>
              </a:rPr>
              <a:t> 246 cm</a:t>
            </a:r>
            <a:r>
              <a:rPr lang="en-US" sz="1764" baseline="30000">
                <a:latin typeface="Palatino Linotype" pitchFamily="18" charset="0"/>
              </a:rPr>
              <a:t>2</a:t>
            </a:r>
            <a:r>
              <a:rPr lang="en-US" sz="1764">
                <a:latin typeface="Palatino Linotype" pitchFamily="18" charset="0"/>
              </a:rPr>
              <a:t> </a:t>
            </a:r>
          </a:p>
          <a:p>
            <a:endParaRPr lang="en-GB" sz="1102">
              <a:latin typeface="Palatino Linotype" pitchFamily="18" charset="0"/>
            </a:endParaRPr>
          </a:p>
          <a:p>
            <a:r>
              <a:rPr lang="en-US" sz="1764" b="1">
                <a:latin typeface="Palatino Linotype" pitchFamily="18" charset="0"/>
              </a:rPr>
              <a:t>K</a:t>
            </a:r>
            <a:r>
              <a:rPr lang="en-US" sz="1764" b="1">
                <a:latin typeface="Palatino Linotype" pitchFamily="18" charset="0"/>
                <a:sym typeface="Symbol"/>
              </a:rPr>
              <a:t>  yield: 0.1 %</a:t>
            </a:r>
            <a:endParaRPr lang="en-US" sz="1764" b="1">
              <a:latin typeface="Palatino Linotype" pitchFamily="18" charset="0"/>
            </a:endParaRPr>
          </a:p>
          <a:p>
            <a:r>
              <a:rPr lang="en-US" sz="1764" b="1">
                <a:latin typeface="Palatino Linotype" pitchFamily="18" charset="0"/>
              </a:rPr>
              <a:t>yield ratio as in </a:t>
            </a:r>
            <a:r>
              <a:rPr lang="en-US" sz="1764" b="1" err="1">
                <a:latin typeface="Palatino Linotype" pitchFamily="18" charset="0"/>
              </a:rPr>
              <a:t>K</a:t>
            </a:r>
            <a:r>
              <a:rPr lang="en-US" sz="1764" b="1" baseline="30000" err="1">
                <a:latin typeface="Palatino Linotype" pitchFamily="18" charset="0"/>
                <a:sym typeface="Symbol"/>
              </a:rPr>
              <a:t></a:t>
            </a:r>
            <a:r>
              <a:rPr lang="en-US" sz="1764" b="1" err="1">
                <a:latin typeface="Palatino Linotype" pitchFamily="18" charset="0"/>
              </a:rPr>
              <a:t>p</a:t>
            </a:r>
            <a:endParaRPr lang="en-GB" sz="1764">
              <a:latin typeface="Palatino Linotype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BA5BC81-952E-4467-960F-2B182C378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372"/>
            <a:ext cx="3988400" cy="2861380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816ACF2-2B26-4BA7-B873-8D0B54A0FDF1}"/>
              </a:ext>
            </a:extLst>
          </p:cNvPr>
          <p:cNvSpPr txBox="1"/>
          <p:nvPr/>
        </p:nvSpPr>
        <p:spPr>
          <a:xfrm>
            <a:off x="4342631" y="1484622"/>
            <a:ext cx="20979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pc="-1" dirty="0">
                <a:solidFill>
                  <a:srgbClr val="000000"/>
                </a:solidFill>
                <a:latin typeface="Times New Roman"/>
              </a:rPr>
              <a:t>SIDDHARTA-2 is now running with 450 </a:t>
            </a:r>
            <a:r>
              <a:rPr lang="en-US" spc="-1" dirty="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en-US" spc="-1" dirty="0">
                <a:solidFill>
                  <a:srgbClr val="000000"/>
                </a:solidFill>
                <a:latin typeface="Times New Roman"/>
              </a:rPr>
              <a:t>m thick SDDs</a:t>
            </a:r>
            <a:endParaRPr lang="it-IT" dirty="0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9ED21CAE-25F5-5B62-6E28-3BA2A1C07AA5}"/>
              </a:ext>
            </a:extLst>
          </p:cNvPr>
          <p:cNvSpPr/>
          <p:nvPr/>
        </p:nvSpPr>
        <p:spPr>
          <a:xfrm>
            <a:off x="63798" y="7200000"/>
            <a:ext cx="10007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/>
            <a:r>
              <a:rPr lang="it-IT" sz="1500" b="0" strike="noStrike" spc="-1">
                <a:solidFill>
                  <a:srgbClr val="000000"/>
                </a:solidFill>
                <a:latin typeface="Times New Roman"/>
                <a:ea typeface="Courier New"/>
              </a:rPr>
              <a:t>“</a:t>
            </a:r>
            <a:r>
              <a:rPr lang="en-US" sz="1500" b="0" strike="noStrike" spc="-1">
                <a:solidFill>
                  <a:srgbClr val="000000"/>
                </a:solidFill>
                <a:latin typeface="Times New Roman"/>
                <a:ea typeface="Courier New"/>
              </a:rPr>
              <a:t> </a:t>
            </a:r>
            <a:r>
              <a:rPr lang="it-IT" sz="1500" spc="-1">
                <a:latin typeface="Times New Roman"/>
                <a:ea typeface="Courier New"/>
                <a:cs typeface="Times New Roman"/>
              </a:rPr>
              <a:t>Quinto Incontro Nazionale di Fisica Nucleare INFN 2022</a:t>
            </a:r>
            <a:r>
              <a:rPr lang="it-IT" sz="1500" spc="-1">
                <a:solidFill>
                  <a:srgbClr val="000000"/>
                </a:solidFill>
                <a:latin typeface="Times New Roman"/>
                <a:ea typeface="Courier New"/>
                <a:cs typeface="Times New Roman"/>
              </a:rPr>
              <a:t>"</a:t>
            </a:r>
            <a:r>
              <a:rPr lang="en-US" sz="1500" b="0" strike="noStrike" spc="-1">
                <a:solidFill>
                  <a:srgbClr val="000000"/>
                </a:solidFill>
                <a:latin typeface="Times New Roman"/>
                <a:ea typeface="Courier New"/>
              </a:rPr>
              <a:t>, A. Scordo, </a:t>
            </a:r>
            <a:r>
              <a:rPr lang="en-US" sz="1500" spc="-1" err="1">
                <a:solidFill>
                  <a:srgbClr val="000000"/>
                </a:solidFill>
                <a:latin typeface="Times New Roman"/>
                <a:ea typeface="Courier New"/>
              </a:rPr>
              <a:t>Laboratori</a:t>
            </a:r>
            <a:r>
              <a:rPr lang="en-US" sz="1500" spc="-1">
                <a:solidFill>
                  <a:srgbClr val="000000"/>
                </a:solidFill>
                <a:latin typeface="Times New Roman"/>
                <a:ea typeface="Courier New"/>
              </a:rPr>
              <a:t> </a:t>
            </a:r>
            <a:r>
              <a:rPr lang="en-US" sz="1500" spc="-1" err="1">
                <a:solidFill>
                  <a:srgbClr val="000000"/>
                </a:solidFill>
                <a:latin typeface="Times New Roman"/>
                <a:ea typeface="Courier New"/>
              </a:rPr>
              <a:t>Nazionali</a:t>
            </a:r>
            <a:r>
              <a:rPr lang="en-US" sz="1500" spc="-1">
                <a:solidFill>
                  <a:srgbClr val="000000"/>
                </a:solidFill>
                <a:latin typeface="Times New Roman"/>
                <a:ea typeface="Courier New"/>
              </a:rPr>
              <a:t> del Gran Sasso 10/05/2022</a:t>
            </a:r>
            <a:endParaRPr lang="en-US" sz="1500" b="0" strike="noStrike" spc="-1">
              <a:solidFill>
                <a:srgbClr val="000000"/>
              </a:solidFill>
              <a:latin typeface="Times New Roman"/>
              <a:ea typeface="Courier New"/>
            </a:endParaRPr>
          </a:p>
          <a:p>
            <a:pPr algn="ctr">
              <a:lnSpc>
                <a:spcPct val="100000"/>
              </a:lnSpc>
            </a:pPr>
            <a:endParaRPr lang="it-IT" sz="1500" b="0" strike="noStrike" spc="-1">
              <a:latin typeface="Arial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BB3AF0-66EB-D1E1-6157-26F49496CB39}"/>
              </a:ext>
            </a:extLst>
          </p:cNvPr>
          <p:cNvSpPr txBox="1"/>
          <p:nvPr/>
        </p:nvSpPr>
        <p:spPr>
          <a:xfrm>
            <a:off x="356032" y="4342793"/>
            <a:ext cx="3541864" cy="193899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rgbClr val="00B050"/>
                </a:solidFill>
                <a:latin typeface="Times New Roman"/>
                <a:cs typeface="Times New Roman"/>
              </a:rPr>
              <a:t>Previous talk</a:t>
            </a:r>
          </a:p>
          <a:p>
            <a:endParaRPr lang="en-US" sz="400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r>
              <a:rPr lang="en-US" sz="4000">
                <a:solidFill>
                  <a:srgbClr val="00B050"/>
                </a:solidFill>
                <a:latin typeface="Times New Roman"/>
                <a:cs typeface="Times New Roman"/>
              </a:rPr>
              <a:t>F. </a:t>
            </a:r>
            <a:r>
              <a:rPr lang="en-US" sz="4000" err="1">
                <a:solidFill>
                  <a:srgbClr val="00B050"/>
                </a:solidFill>
                <a:latin typeface="Times New Roman"/>
                <a:cs typeface="Times New Roman"/>
              </a:rPr>
              <a:t>Sgaramella</a:t>
            </a:r>
            <a:endParaRPr lang="en-US" sz="4000"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8437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2"/>
          <p:cNvSpPr/>
          <p:nvPr/>
        </p:nvSpPr>
        <p:spPr>
          <a:xfrm>
            <a:off x="80528" y="686250"/>
            <a:ext cx="3951112" cy="1478098"/>
          </a:xfrm>
          <a:prstGeom prst="rect">
            <a:avLst/>
          </a:prstGeom>
          <a:solidFill>
            <a:schemeClr val="bg1">
              <a:alpha val="90000"/>
            </a:schemeClr>
          </a:solidFill>
          <a:ln w="38160">
            <a:solidFill>
              <a:srgbClr val="C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defRPr/>
            </a:pPr>
            <a:r>
              <a:rPr lang="it-IT" spc="-1" dirty="0" err="1">
                <a:solidFill>
                  <a:srgbClr val="000000"/>
                </a:solidFill>
                <a:latin typeface="Times New Roman"/>
                <a:ea typeface="Calibri"/>
              </a:rPr>
              <a:t>Kaonic</a:t>
            </a:r>
            <a:r>
              <a:rPr lang="it-IT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it-IT" spc="-1" dirty="0" err="1">
                <a:solidFill>
                  <a:srgbClr val="000000"/>
                </a:solidFill>
                <a:latin typeface="Times New Roman"/>
                <a:ea typeface="Calibri"/>
              </a:rPr>
              <a:t>Helium</a:t>
            </a:r>
            <a:r>
              <a:rPr lang="it-IT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it-IT" spc="-1" dirty="0" err="1">
                <a:solidFill>
                  <a:srgbClr val="000000"/>
                </a:solidFill>
                <a:latin typeface="Times New Roman"/>
                <a:ea typeface="Calibri"/>
              </a:rPr>
              <a:t>transitions</a:t>
            </a:r>
            <a:r>
              <a:rPr lang="it-IT" spc="-1" dirty="0">
                <a:solidFill>
                  <a:srgbClr val="000000"/>
                </a:solidFill>
                <a:latin typeface="Times New Roman"/>
                <a:ea typeface="Calibri"/>
              </a:rPr>
              <a:t> on 1s </a:t>
            </a:r>
            <a:r>
              <a:rPr lang="it-IT" spc="-1" dirty="0" err="1">
                <a:solidFill>
                  <a:srgbClr val="000000"/>
                </a:solidFill>
                <a:latin typeface="Times New Roman"/>
                <a:ea typeface="Calibri"/>
              </a:rPr>
              <a:t>level</a:t>
            </a:r>
            <a:r>
              <a:rPr lang="it-IT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it-IT" spc="-1" dirty="0" err="1">
                <a:solidFill>
                  <a:srgbClr val="000000"/>
                </a:solidFill>
                <a:latin typeface="Times New Roman"/>
                <a:ea typeface="Calibri"/>
              </a:rPr>
              <a:t>would</a:t>
            </a:r>
            <a:r>
              <a:rPr lang="it-IT" spc="-1" dirty="0">
                <a:solidFill>
                  <a:srgbClr val="000000"/>
                </a:solidFill>
                <a:latin typeface="Times New Roman"/>
                <a:ea typeface="Calibri"/>
              </a:rPr>
              <a:t> be </a:t>
            </a:r>
            <a:r>
              <a:rPr lang="it-IT" spc="-1" dirty="0" err="1">
                <a:solidFill>
                  <a:srgbClr val="000000"/>
                </a:solidFill>
                <a:latin typeface="Times New Roman"/>
                <a:ea typeface="Calibri"/>
              </a:rPr>
              <a:t>accessible</a:t>
            </a:r>
            <a:r>
              <a:rPr lang="it-IT" spc="-1" dirty="0">
                <a:solidFill>
                  <a:srgbClr val="000000"/>
                </a:solidFill>
                <a:latin typeface="Times New Roman"/>
                <a:ea typeface="Calibri"/>
              </a:rPr>
              <a:t> (</a:t>
            </a:r>
            <a:r>
              <a:rPr lang="it-IT" spc="-1" dirty="0" err="1">
                <a:solidFill>
                  <a:srgbClr val="000000"/>
                </a:solidFill>
                <a:latin typeface="Times New Roman"/>
                <a:ea typeface="Calibri"/>
              </a:rPr>
              <a:t>very</a:t>
            </a:r>
            <a:r>
              <a:rPr lang="it-IT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it-IT" spc="-1" dirty="0" err="1">
                <a:solidFill>
                  <a:srgbClr val="000000"/>
                </a:solidFill>
                <a:latin typeface="Times New Roman"/>
                <a:ea typeface="Calibri"/>
              </a:rPr>
              <a:t>difficult</a:t>
            </a:r>
            <a:r>
              <a:rPr lang="it-IT" spc="-1" dirty="0">
                <a:solidFill>
                  <a:srgbClr val="000000"/>
                </a:solidFill>
                <a:latin typeface="Times New Roman"/>
                <a:ea typeface="Calibri"/>
              </a:rPr>
              <a:t>):</a:t>
            </a:r>
            <a:endParaRPr kumimoji="0" lang="it-IT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algn="ctr">
              <a:defRPr/>
            </a:pPr>
            <a:r>
              <a:rPr kumimoji="0" lang="it-IT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</a:rPr>
              <a:t>K</a:t>
            </a:r>
            <a:r>
              <a:rPr kumimoji="0" lang="it-IT" b="0" i="0" u="none" strike="noStrike" kern="1200" cap="none" spc="-1" normalizeH="0" baseline="33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</a:rPr>
              <a:t>3</a:t>
            </a:r>
            <a:r>
              <a:rPr kumimoji="0" lang="it-IT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</a:rPr>
              <a:t>He(2→1) : 33 </a:t>
            </a:r>
            <a:r>
              <a:rPr kumimoji="0" lang="it-IT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</a:rPr>
              <a:t>keV</a:t>
            </a:r>
            <a:r>
              <a:rPr lang="it-IT" spc="-1" dirty="0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  <a:endParaRPr kumimoji="0" lang="it-IT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</a:rPr>
              <a:t>K</a:t>
            </a:r>
            <a:r>
              <a:rPr kumimoji="0" lang="it-IT" b="0" i="0" u="none" strike="noStrike" kern="1200" cap="none" spc="-1" normalizeH="0" baseline="33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</a:rPr>
              <a:t>4</a:t>
            </a:r>
            <a:r>
              <a:rPr kumimoji="0" lang="it-IT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</a:rPr>
              <a:t>He(2→1) : 35 </a:t>
            </a:r>
            <a:r>
              <a:rPr kumimoji="0" lang="it-IT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</a:rPr>
              <a:t>keV</a:t>
            </a:r>
            <a:endParaRPr kumimoji="0" lang="it-IT" b="0" i="0" u="none" strike="noStrike" kern="1200" cap="none" spc="-1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09" name="CustomShape 4"/>
          <p:cNvSpPr/>
          <p:nvPr/>
        </p:nvSpPr>
        <p:spPr>
          <a:xfrm>
            <a:off x="4824000" y="2448000"/>
            <a:ext cx="4247640" cy="135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5"/>
          <p:cNvSpPr/>
          <p:nvPr/>
        </p:nvSpPr>
        <p:spPr>
          <a:xfrm>
            <a:off x="83879" y="4951723"/>
            <a:ext cx="5031045" cy="2296802"/>
          </a:xfrm>
          <a:prstGeom prst="rect">
            <a:avLst/>
          </a:prstGeom>
          <a:solidFill>
            <a:schemeClr val="bg1">
              <a:alpha val="90000"/>
            </a:schemeClr>
          </a:solidFill>
          <a:ln w="38160">
            <a:solidFill>
              <a:srgbClr val="43915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</a:rPr>
              <a:t>Feasibility</a:t>
            </a:r>
            <a:r>
              <a:rPr kumimoji="0" lang="it-IT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</a:rPr>
              <a:t>:</a:t>
            </a:r>
            <a:endParaRPr kumimoji="0" lang="it-IT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1-2 mm </a:t>
            </a:r>
            <a:r>
              <a:rPr kumimoji="0" lang="it-IT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SDDs</a:t>
            </a:r>
            <a:r>
              <a:rPr kumimoji="0" lang="it-IT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 </a:t>
            </a:r>
            <a:r>
              <a:rPr kumimoji="0" lang="it-IT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already</a:t>
            </a:r>
            <a:r>
              <a:rPr kumimoji="0" lang="it-IT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 </a:t>
            </a:r>
            <a:r>
              <a:rPr kumimoji="0" lang="it-IT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financed</a:t>
            </a:r>
            <a:r>
              <a:rPr kumimoji="0" lang="it-IT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 by INFN CSN3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Electronics </a:t>
            </a:r>
            <a:r>
              <a:rPr kumimoji="0" lang="it-IT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is</a:t>
            </a:r>
            <a:r>
              <a:rPr kumimoji="0" lang="it-IT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 </a:t>
            </a:r>
            <a:r>
              <a:rPr kumimoji="0" lang="it-IT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similar</a:t>
            </a:r>
            <a:r>
              <a:rPr kumimoji="0" lang="it-IT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 to SIDDHARTA-2 </a:t>
            </a:r>
            <a:r>
              <a:rPr kumimoji="0" lang="it-IT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SDDs</a:t>
            </a:r>
            <a:endParaRPr kumimoji="0" lang="it-IT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ahoma"/>
              </a:rPr>
              <a:t>800</a:t>
            </a:r>
            <a:r>
              <a:rPr kumimoji="0" lang="it-IT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/>
                <a:ea typeface="Tahoma"/>
              </a:rPr>
              <a:t>m</a:t>
            </a:r>
            <a:r>
              <a:rPr kumimoji="0" lang="it-IT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ahoma"/>
              </a:rPr>
              <a:t>m and 1mm </a:t>
            </a:r>
            <a:r>
              <a:rPr kumimoji="0" lang="it-IT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ahoma"/>
              </a:rPr>
              <a:t>SDDs</a:t>
            </a:r>
            <a:r>
              <a:rPr kumimoji="0" lang="it-IT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ahoma"/>
              </a:rPr>
              <a:t> </a:t>
            </a:r>
            <a:r>
              <a:rPr kumimoji="0" lang="it-IT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ahoma"/>
              </a:rPr>
              <a:t>prototypes</a:t>
            </a:r>
            <a:r>
              <a:rPr kumimoji="0" lang="it-IT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ahoma"/>
              </a:rPr>
              <a:t> </a:t>
            </a:r>
            <a:r>
              <a:rPr kumimoji="0" lang="it-IT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ahoma"/>
              </a:rPr>
              <a:t>already</a:t>
            </a:r>
            <a:r>
              <a:rPr kumimoji="0" lang="it-IT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ahoma"/>
              </a:rPr>
              <a:t> </a:t>
            </a:r>
            <a:r>
              <a:rPr kumimoji="0" lang="it-IT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ahoma"/>
              </a:rPr>
              <a:t>produced</a:t>
            </a:r>
            <a:r>
              <a:rPr kumimoji="0" lang="it-IT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ahoma"/>
              </a:rPr>
              <a:t> by FBK for ARDESIA (INFN)</a:t>
            </a:r>
            <a:endParaRPr kumimoji="0" lang="it-IT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11" name="Immagine 105"/>
          <p:cNvPicPr/>
          <p:nvPr/>
        </p:nvPicPr>
        <p:blipFill>
          <a:blip r:embed="rId2"/>
          <a:stretch/>
        </p:blipFill>
        <p:spPr>
          <a:xfrm>
            <a:off x="80528" y="2286455"/>
            <a:ext cx="3982306" cy="2557051"/>
          </a:xfrm>
          <a:prstGeom prst="rect">
            <a:avLst/>
          </a:prstGeom>
          <a:ln>
            <a:noFill/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AFF9348-7BD3-4EE4-8B21-EDE7589D80F9}"/>
              </a:ext>
            </a:extLst>
          </p:cNvPr>
          <p:cNvSpPr txBox="1"/>
          <p:nvPr/>
        </p:nvSpPr>
        <p:spPr>
          <a:xfrm>
            <a:off x="432000" y="81045"/>
            <a:ext cx="88927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3200" b="0" strike="noStrike" spc="-1">
                <a:solidFill>
                  <a:srgbClr val="C00000"/>
                </a:solidFill>
                <a:latin typeface="Times New Roman"/>
                <a:ea typeface="DejaVu Sans"/>
              </a:rPr>
              <a:t>SDD: </a:t>
            </a:r>
            <a:r>
              <a:rPr lang="it-IT" sz="3200" b="0" strike="noStrike" spc="-1" err="1">
                <a:solidFill>
                  <a:srgbClr val="C00000"/>
                </a:solidFill>
                <a:latin typeface="Times New Roman"/>
                <a:ea typeface="DejaVu Sans"/>
              </a:rPr>
              <a:t>present</a:t>
            </a:r>
            <a:r>
              <a:rPr lang="it-IT" sz="3200" b="0" strike="noStrike" spc="-1">
                <a:solidFill>
                  <a:srgbClr val="C00000"/>
                </a:solidFill>
                <a:latin typeface="Times New Roman"/>
                <a:ea typeface="DejaVu Sans"/>
              </a:rPr>
              <a:t> and future </a:t>
            </a:r>
            <a:r>
              <a:rPr lang="it-IT" sz="3200" b="0" strike="noStrike" spc="-1" err="1">
                <a:solidFill>
                  <a:srgbClr val="C00000"/>
                </a:solidFill>
                <a:latin typeface="Times New Roman"/>
                <a:ea typeface="DejaVu Sans"/>
              </a:rPr>
              <a:t>at</a:t>
            </a:r>
            <a:r>
              <a:rPr lang="it-IT" sz="3200" b="0" strike="noStrike" spc="-1">
                <a:solidFill>
                  <a:srgbClr val="C00000"/>
                </a:solidFill>
                <a:latin typeface="Times New Roman"/>
                <a:ea typeface="DejaVu Sans"/>
              </a:rPr>
              <a:t> DA</a:t>
            </a:r>
            <a:r>
              <a:rPr lang="it-IT" sz="3200" b="0" strike="noStrike" spc="-1">
                <a:solidFill>
                  <a:srgbClr val="C00000"/>
                </a:solidFill>
                <a:latin typeface="Symbol" panose="05050102010706020507" pitchFamily="18" charset="2"/>
                <a:ea typeface="DejaVu Sans"/>
              </a:rPr>
              <a:t>F</a:t>
            </a:r>
            <a:r>
              <a:rPr lang="it-IT" sz="3200" b="0" strike="noStrike" spc="-1">
                <a:solidFill>
                  <a:srgbClr val="C00000"/>
                </a:solidFill>
                <a:latin typeface="Times New Roman"/>
                <a:ea typeface="DejaVu Sans"/>
              </a:rPr>
              <a:t>NE</a:t>
            </a:r>
            <a:endParaRPr lang="it-IT" sz="3200" b="0" strike="noStrike" spc="-1">
              <a:solidFill>
                <a:srgbClr val="C00000"/>
              </a:solidFill>
              <a:latin typeface="Arial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0D23F97-F3AB-46A7-91C3-9DDDB05D49A6}"/>
              </a:ext>
            </a:extLst>
          </p:cNvPr>
          <p:cNvSpPr txBox="1"/>
          <p:nvPr/>
        </p:nvSpPr>
        <p:spPr>
          <a:xfrm>
            <a:off x="4721624" y="797925"/>
            <a:ext cx="5164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pc="-1" dirty="0">
                <a:solidFill>
                  <a:srgbClr val="000000"/>
                </a:solidFill>
                <a:latin typeface="Times New Roman"/>
              </a:rPr>
              <a:t>SIDDHARTA-2 – like setup with 1-2 mm thick SDDs</a:t>
            </a:r>
            <a:endParaRPr lang="it-IT" dirty="0"/>
          </a:p>
        </p:txBody>
      </p:sp>
      <p:pic>
        <p:nvPicPr>
          <p:cNvPr id="11" name="Picture 3_0">
            <a:extLst>
              <a:ext uri="{FF2B5EF4-FFF2-40B4-BE49-F238E27FC236}">
                <a16:creationId xmlns:a16="http://schemas.microsoft.com/office/drawing/2014/main" id="{ACB97518-E6A5-49D3-B0A4-4858E969BD1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274603" y="1259545"/>
            <a:ext cx="4201773" cy="2736604"/>
          </a:xfrm>
          <a:prstGeom prst="rect">
            <a:avLst/>
          </a:prstGeom>
          <a:ln>
            <a:noFill/>
          </a:ln>
        </p:spPr>
      </p:pic>
      <p:sp>
        <p:nvSpPr>
          <p:cNvPr id="2" name="CustomShape 1">
            <a:extLst>
              <a:ext uri="{FF2B5EF4-FFF2-40B4-BE49-F238E27FC236}">
                <a16:creationId xmlns:a16="http://schemas.microsoft.com/office/drawing/2014/main" id="{EB73BE36-3D1E-12E1-F843-FD643CFF4BFD}"/>
              </a:ext>
            </a:extLst>
          </p:cNvPr>
          <p:cNvSpPr/>
          <p:nvPr/>
        </p:nvSpPr>
        <p:spPr>
          <a:xfrm>
            <a:off x="63798" y="7200000"/>
            <a:ext cx="10007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/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Courier New"/>
              </a:rPr>
              <a:t>“</a:t>
            </a:r>
            <a:r>
              <a:rPr lang="en-US" sz="1500" b="0" strike="noStrike" spc="-1" dirty="0">
                <a:solidFill>
                  <a:srgbClr val="000000"/>
                </a:solidFill>
                <a:latin typeface="Times New Roman"/>
                <a:ea typeface="Courier New"/>
              </a:rPr>
              <a:t> </a:t>
            </a:r>
            <a:r>
              <a:rPr lang="it-IT" sz="1500" spc="-1" dirty="0">
                <a:latin typeface="Times New Roman"/>
                <a:ea typeface="Courier New"/>
                <a:cs typeface="Times New Roman"/>
              </a:rPr>
              <a:t>Quinto Incontro Nazionale di Fisica Nucleare INFN 2022</a:t>
            </a:r>
            <a:r>
              <a:rPr lang="it-IT" sz="1500" spc="-1" dirty="0">
                <a:solidFill>
                  <a:srgbClr val="000000"/>
                </a:solidFill>
                <a:latin typeface="Times New Roman"/>
                <a:ea typeface="Courier New"/>
                <a:cs typeface="Times New Roman"/>
              </a:rPr>
              <a:t>"</a:t>
            </a:r>
            <a:r>
              <a:rPr lang="en-US" sz="1500" b="0" strike="noStrike" spc="-1" dirty="0">
                <a:solidFill>
                  <a:srgbClr val="000000"/>
                </a:solidFill>
                <a:latin typeface="Times New Roman"/>
                <a:ea typeface="Courier New"/>
              </a:rPr>
              <a:t>, A. Scordo, </a:t>
            </a:r>
            <a:r>
              <a:rPr lang="en-US" sz="1500" spc="-1" dirty="0">
                <a:solidFill>
                  <a:srgbClr val="000000"/>
                </a:solidFill>
                <a:latin typeface="Times New Roman"/>
                <a:ea typeface="Courier New"/>
              </a:rPr>
              <a:t>Laboratori Nazionali del Gran Sasso 10/05/2022</a:t>
            </a:r>
            <a:endParaRPr lang="en-US" sz="1500" b="0" strike="noStrike" spc="-1" dirty="0">
              <a:solidFill>
                <a:srgbClr val="000000"/>
              </a:solidFill>
              <a:latin typeface="Times New Roman"/>
              <a:ea typeface="Courier New"/>
            </a:endParaRPr>
          </a:p>
          <a:p>
            <a:pPr algn="ctr">
              <a:lnSpc>
                <a:spcPct val="100000"/>
              </a:lnSpc>
            </a:pPr>
            <a:endParaRPr lang="it-IT" sz="1500" b="0" strike="noStrike" spc="-1" dirty="0">
              <a:latin typeface="Arial"/>
            </a:endParaRPr>
          </a:p>
        </p:txBody>
      </p:sp>
      <p:pic>
        <p:nvPicPr>
          <p:cNvPr id="12" name="Immagine 2">
            <a:extLst>
              <a:ext uri="{FF2B5EF4-FFF2-40B4-BE49-F238E27FC236}">
                <a16:creationId xmlns:a16="http://schemas.microsoft.com/office/drawing/2014/main" id="{478C9C7F-6281-6FEE-1706-E17DE31798A1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274603" y="4181475"/>
            <a:ext cx="4611717" cy="292231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366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BA75E56-83F3-46C2-BDE3-D1DAFD4F0E71}"/>
              </a:ext>
            </a:extLst>
          </p:cNvPr>
          <p:cNvSpPr txBox="1"/>
          <p:nvPr/>
        </p:nvSpPr>
        <p:spPr>
          <a:xfrm>
            <a:off x="421367" y="17597"/>
            <a:ext cx="88927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3200" b="0" strike="noStrike" spc="-1">
                <a:solidFill>
                  <a:srgbClr val="C00000"/>
                </a:solidFill>
                <a:latin typeface="Times New Roman"/>
                <a:ea typeface="DejaVu Sans"/>
              </a:rPr>
              <a:t>CZT: </a:t>
            </a:r>
            <a:r>
              <a:rPr lang="it-IT" sz="3200" b="0" strike="noStrike" spc="-1" err="1">
                <a:solidFill>
                  <a:srgbClr val="C00000"/>
                </a:solidFill>
                <a:latin typeface="Times New Roman"/>
                <a:ea typeface="DejaVu Sans"/>
              </a:rPr>
              <a:t>proposal</a:t>
            </a:r>
            <a:r>
              <a:rPr lang="it-IT" sz="3200" b="0" strike="noStrike" spc="-1">
                <a:solidFill>
                  <a:srgbClr val="C00000"/>
                </a:solidFill>
                <a:latin typeface="Times New Roman"/>
                <a:ea typeface="DejaVu Sans"/>
              </a:rPr>
              <a:t> for new </a:t>
            </a:r>
            <a:r>
              <a:rPr lang="it-IT" sz="3200" b="0" strike="noStrike" spc="-1" err="1">
                <a:solidFill>
                  <a:srgbClr val="C00000"/>
                </a:solidFill>
                <a:latin typeface="Times New Roman"/>
                <a:ea typeface="DejaVu Sans"/>
              </a:rPr>
              <a:t>measurements</a:t>
            </a:r>
            <a:r>
              <a:rPr lang="it-IT" sz="3200" b="0" strike="noStrike" spc="-1">
                <a:solidFill>
                  <a:srgbClr val="C00000"/>
                </a:solidFill>
                <a:latin typeface="Times New Roman"/>
                <a:ea typeface="DejaVu Sans"/>
              </a:rPr>
              <a:t> </a:t>
            </a:r>
            <a:r>
              <a:rPr lang="it-IT" sz="3200" b="0" strike="noStrike" spc="-1" err="1">
                <a:solidFill>
                  <a:srgbClr val="C00000"/>
                </a:solidFill>
                <a:latin typeface="Times New Roman"/>
                <a:ea typeface="DejaVu Sans"/>
              </a:rPr>
              <a:t>at</a:t>
            </a:r>
            <a:r>
              <a:rPr lang="it-IT" sz="3200" b="0" strike="noStrike" spc="-1">
                <a:solidFill>
                  <a:srgbClr val="C00000"/>
                </a:solidFill>
                <a:latin typeface="Times New Roman"/>
                <a:ea typeface="DejaVu Sans"/>
              </a:rPr>
              <a:t> DA</a:t>
            </a:r>
            <a:r>
              <a:rPr lang="it-IT" sz="3200" b="0" strike="noStrike" spc="-1">
                <a:solidFill>
                  <a:srgbClr val="C00000"/>
                </a:solidFill>
                <a:latin typeface="Symbol" panose="05050102010706020507" pitchFamily="18" charset="2"/>
                <a:ea typeface="DejaVu Sans"/>
              </a:rPr>
              <a:t>F</a:t>
            </a:r>
            <a:r>
              <a:rPr lang="it-IT" sz="3200" b="0" strike="noStrike" spc="-1">
                <a:solidFill>
                  <a:srgbClr val="C00000"/>
                </a:solidFill>
                <a:latin typeface="Times New Roman"/>
                <a:ea typeface="DejaVu Sans"/>
              </a:rPr>
              <a:t>NE</a:t>
            </a:r>
            <a:endParaRPr lang="it-IT" sz="3200" b="0" strike="noStrike" spc="-1">
              <a:solidFill>
                <a:srgbClr val="C00000"/>
              </a:solidFill>
              <a:latin typeface="Arial"/>
            </a:endParaRPr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CBC70221-C634-E114-55C3-708FFD91391B}"/>
              </a:ext>
            </a:extLst>
          </p:cNvPr>
          <p:cNvSpPr/>
          <p:nvPr/>
        </p:nvSpPr>
        <p:spPr>
          <a:xfrm>
            <a:off x="63798" y="7200000"/>
            <a:ext cx="10007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/>
            <a:r>
              <a:rPr lang="it-IT" sz="1500" b="0" strike="noStrike" spc="-1">
                <a:solidFill>
                  <a:srgbClr val="000000"/>
                </a:solidFill>
                <a:latin typeface="Times New Roman"/>
                <a:ea typeface="Courier New"/>
              </a:rPr>
              <a:t>“</a:t>
            </a:r>
            <a:r>
              <a:rPr lang="en-US" sz="1500" b="0" strike="noStrike" spc="-1">
                <a:solidFill>
                  <a:srgbClr val="000000"/>
                </a:solidFill>
                <a:latin typeface="Times New Roman"/>
                <a:ea typeface="Courier New"/>
              </a:rPr>
              <a:t> </a:t>
            </a:r>
            <a:r>
              <a:rPr lang="it-IT" sz="1500" spc="-1">
                <a:latin typeface="Times New Roman"/>
                <a:ea typeface="Courier New"/>
                <a:cs typeface="Times New Roman"/>
              </a:rPr>
              <a:t>Quinto Incontro Nazionale di Fisica Nucleare INFN 2022</a:t>
            </a:r>
            <a:r>
              <a:rPr lang="it-IT" sz="1500" spc="-1">
                <a:solidFill>
                  <a:srgbClr val="000000"/>
                </a:solidFill>
                <a:latin typeface="Times New Roman"/>
                <a:ea typeface="Courier New"/>
                <a:cs typeface="Times New Roman"/>
              </a:rPr>
              <a:t>"</a:t>
            </a:r>
            <a:r>
              <a:rPr lang="en-US" sz="1500" b="0" strike="noStrike" spc="-1">
                <a:solidFill>
                  <a:srgbClr val="000000"/>
                </a:solidFill>
                <a:latin typeface="Times New Roman"/>
                <a:ea typeface="Courier New"/>
              </a:rPr>
              <a:t>, A. Scordo, </a:t>
            </a:r>
            <a:r>
              <a:rPr lang="en-US" sz="1500" spc="-1" err="1">
                <a:solidFill>
                  <a:srgbClr val="000000"/>
                </a:solidFill>
                <a:latin typeface="Times New Roman"/>
                <a:ea typeface="Courier New"/>
              </a:rPr>
              <a:t>Laboratori</a:t>
            </a:r>
            <a:r>
              <a:rPr lang="en-US" sz="1500" spc="-1">
                <a:solidFill>
                  <a:srgbClr val="000000"/>
                </a:solidFill>
                <a:latin typeface="Times New Roman"/>
                <a:ea typeface="Courier New"/>
              </a:rPr>
              <a:t> </a:t>
            </a:r>
            <a:r>
              <a:rPr lang="en-US" sz="1500" spc="-1" err="1">
                <a:solidFill>
                  <a:srgbClr val="000000"/>
                </a:solidFill>
                <a:latin typeface="Times New Roman"/>
                <a:ea typeface="Courier New"/>
              </a:rPr>
              <a:t>Nazionali</a:t>
            </a:r>
            <a:r>
              <a:rPr lang="en-US" sz="1500" spc="-1">
                <a:solidFill>
                  <a:srgbClr val="000000"/>
                </a:solidFill>
                <a:latin typeface="Times New Roman"/>
                <a:ea typeface="Courier New"/>
              </a:rPr>
              <a:t> del Gran Sasso 10/05/2022</a:t>
            </a:r>
            <a:endParaRPr lang="en-US" sz="1500" b="0" strike="noStrike" spc="-1">
              <a:solidFill>
                <a:srgbClr val="000000"/>
              </a:solidFill>
              <a:latin typeface="Times New Roman"/>
              <a:ea typeface="Courier New"/>
            </a:endParaRPr>
          </a:p>
          <a:p>
            <a:pPr algn="ctr">
              <a:lnSpc>
                <a:spcPct val="100000"/>
              </a:lnSpc>
            </a:pPr>
            <a:endParaRPr lang="it-IT" sz="1500" b="0" strike="noStrike" spc="-1">
              <a:latin typeface="Arial"/>
            </a:endParaRPr>
          </a:p>
        </p:txBody>
      </p:sp>
      <p:sp>
        <p:nvSpPr>
          <p:cNvPr id="11" name="CustomShape 4">
            <a:extLst>
              <a:ext uri="{FF2B5EF4-FFF2-40B4-BE49-F238E27FC236}">
                <a16:creationId xmlns:a16="http://schemas.microsoft.com/office/drawing/2014/main" id="{59D15DFA-651C-BAEB-75CD-D18DC6A44F3E}"/>
              </a:ext>
            </a:extLst>
          </p:cNvPr>
          <p:cNvSpPr/>
          <p:nvPr/>
        </p:nvSpPr>
        <p:spPr>
          <a:xfrm>
            <a:off x="71120" y="4523259"/>
            <a:ext cx="4827192" cy="1629762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2000" spc="-1" dirty="0">
                <a:solidFill>
                  <a:srgbClr val="000000"/>
                </a:solidFill>
                <a:latin typeface="Times New Roman"/>
              </a:rPr>
              <a:t>Precisions &lt; 10 eV (</a:t>
            </a:r>
            <a:r>
              <a:rPr lang="en-US" sz="2000" spc="-1" dirty="0">
                <a:solidFill>
                  <a:srgbClr val="000000"/>
                </a:solidFill>
                <a:latin typeface="Symbol" panose="05050102010706020507" pitchFamily="18" charset="2"/>
              </a:rPr>
              <a:t>e</a:t>
            </a:r>
            <a:r>
              <a:rPr lang="en-US" sz="2000" spc="-1" dirty="0">
                <a:solidFill>
                  <a:srgbClr val="000000"/>
                </a:solidFill>
                <a:latin typeface="Times New Roman"/>
              </a:rPr>
              <a:t>) and &lt;20 eV (</a:t>
            </a:r>
            <a:r>
              <a:rPr lang="en-US" sz="2000" spc="-1" dirty="0">
                <a:solidFill>
                  <a:srgbClr val="000000"/>
                </a:solidFill>
                <a:latin typeface="Symbol" panose="05050102010706020507" pitchFamily="18" charset="2"/>
              </a:rPr>
              <a:t>G</a:t>
            </a:r>
            <a:r>
              <a:rPr lang="en-US" sz="2000" spc="-1" dirty="0">
                <a:solidFill>
                  <a:srgbClr val="000000"/>
                </a:solidFill>
                <a:latin typeface="Times New Roman"/>
              </a:rPr>
              <a:t>) are reachable in few months</a:t>
            </a:r>
            <a:endParaRPr lang="it-IT" sz="2000" dirty="0"/>
          </a:p>
          <a:p>
            <a:pPr algn="ctr">
              <a:lnSpc>
                <a:spcPct val="100000"/>
              </a:lnSpc>
            </a:pPr>
            <a:endParaRPr lang="it-IT" sz="2000" b="0" strike="noStrike" spc="-1" dirty="0">
              <a:solidFill>
                <a:srgbClr val="000000"/>
              </a:solidFill>
              <a:latin typeface="Times New Roman"/>
              <a:ea typeface="Tahoma"/>
            </a:endParaRPr>
          </a:p>
          <a:p>
            <a:pPr algn="ctr">
              <a:lnSpc>
                <a:spcPct val="100000"/>
              </a:lnSpc>
            </a:pPr>
            <a:r>
              <a:rPr lang="it-IT" sz="2000" b="0" strike="noStrike" spc="-1" dirty="0">
                <a:solidFill>
                  <a:srgbClr val="000000"/>
                </a:solidFill>
                <a:latin typeface="Times New Roman"/>
                <a:ea typeface="Tahoma"/>
              </a:rPr>
              <a:t>First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Times New Roman"/>
                <a:ea typeface="Tahoma"/>
              </a:rPr>
              <a:t>prototypes</a:t>
            </a:r>
            <a:r>
              <a:rPr lang="it-IT" sz="2000" b="0" strike="noStrike" spc="-1" dirty="0">
                <a:solidFill>
                  <a:srgbClr val="000000"/>
                </a:solidFill>
                <a:latin typeface="Times New Roman"/>
                <a:ea typeface="Tahoma"/>
              </a:rPr>
              <a:t> of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Times New Roman"/>
                <a:ea typeface="Tahoma"/>
              </a:rPr>
              <a:t>Cd</a:t>
            </a:r>
            <a:r>
              <a:rPr lang="it-IT" sz="2000" b="0" strike="noStrike" spc="-1" dirty="0">
                <a:solidFill>
                  <a:srgbClr val="000000"/>
                </a:solidFill>
                <a:latin typeface="Times New Roman"/>
                <a:ea typeface="Tahoma"/>
              </a:rPr>
              <a:t>(Zn)Te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Times New Roman"/>
                <a:ea typeface="Tahoma"/>
              </a:rPr>
              <a:t>delivered</a:t>
            </a:r>
            <a:r>
              <a:rPr lang="it-IT" sz="2000" b="0" strike="noStrike" spc="-1" dirty="0">
                <a:solidFill>
                  <a:srgbClr val="000000"/>
                </a:solidFill>
                <a:latin typeface="Times New Roman"/>
                <a:ea typeface="Tahoma"/>
              </a:rPr>
              <a:t> by JRA8-ASTRA (STRONG-2020) and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Times New Roman"/>
                <a:ea typeface="Tahoma"/>
              </a:rPr>
              <a:t>tested</a:t>
            </a:r>
            <a:endParaRPr lang="it-IT" sz="2000" b="0" strike="noStrike" spc="-1" dirty="0">
              <a:solidFill>
                <a:srgbClr val="000000"/>
              </a:solidFill>
              <a:latin typeface="Times New Roman"/>
              <a:ea typeface="Tahoma"/>
            </a:endParaRPr>
          </a:p>
        </p:txBody>
      </p:sp>
      <p:sp>
        <p:nvSpPr>
          <p:cNvPr id="13" name="CustomShape 3">
            <a:extLst>
              <a:ext uri="{FF2B5EF4-FFF2-40B4-BE49-F238E27FC236}">
                <a16:creationId xmlns:a16="http://schemas.microsoft.com/office/drawing/2014/main" id="{831DBF06-DE5D-4163-B8E5-9372A52A6298}"/>
              </a:ext>
            </a:extLst>
          </p:cNvPr>
          <p:cNvSpPr/>
          <p:nvPr/>
        </p:nvSpPr>
        <p:spPr>
          <a:xfrm>
            <a:off x="126823" y="1311781"/>
            <a:ext cx="4516298" cy="1726270"/>
          </a:xfrm>
          <a:prstGeom prst="rect">
            <a:avLst/>
          </a:prstGeom>
          <a:solidFill>
            <a:schemeClr val="bg1">
              <a:alpha val="90000"/>
            </a:schemeClr>
          </a:solidFill>
          <a:ln w="38160">
            <a:solidFill>
              <a:srgbClr val="7030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Detector Key Points:</a:t>
            </a:r>
            <a:endParaRPr lang="it-IT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b="0" strike="noStrike" spc="-1" dirty="0">
              <a:latin typeface="Arial"/>
            </a:endParaRPr>
          </a:p>
          <a:p>
            <a:pPr marL="285750" indent="-285750" algn="ctr">
              <a:lnSpc>
                <a:spcPct val="100000"/>
              </a:lnSpc>
              <a:buFontTx/>
              <a:buChar char="-"/>
            </a:pPr>
            <a:r>
              <a:rPr lang="it-IT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High </a:t>
            </a:r>
            <a:r>
              <a:rPr lang="it-IT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efficiency</a:t>
            </a:r>
            <a:r>
              <a:rPr lang="it-IT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in the 20-100 </a:t>
            </a:r>
            <a:r>
              <a:rPr lang="it-IT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keV</a:t>
            </a:r>
            <a:r>
              <a:rPr lang="it-IT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it-IT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region</a:t>
            </a:r>
            <a:endParaRPr lang="it-IT" b="0" strike="noStrike" spc="-1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285750" indent="-285750" algn="ctr">
              <a:lnSpc>
                <a:spcPct val="100000"/>
              </a:lnSpc>
              <a:buFontTx/>
              <a:buChar char="-"/>
            </a:pPr>
            <a:r>
              <a:rPr lang="it-IT" spc="-1" dirty="0" err="1">
                <a:solidFill>
                  <a:srgbClr val="000000"/>
                </a:solidFill>
                <a:latin typeface="Times New Roman"/>
              </a:rPr>
              <a:t>Reasonable</a:t>
            </a:r>
            <a:r>
              <a:rPr lang="it-IT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it-IT" spc="-1" dirty="0" err="1">
                <a:solidFill>
                  <a:srgbClr val="000000"/>
                </a:solidFill>
                <a:latin typeface="Times New Roman"/>
              </a:rPr>
              <a:t>efficiencies</a:t>
            </a:r>
            <a:r>
              <a:rPr lang="it-IT" spc="-1" dirty="0">
                <a:solidFill>
                  <a:srgbClr val="000000"/>
                </a:solidFill>
                <a:latin typeface="Times New Roman"/>
              </a:rPr>
              <a:t> up to 300 </a:t>
            </a:r>
            <a:r>
              <a:rPr lang="it-IT" spc="-1" dirty="0" err="1">
                <a:solidFill>
                  <a:srgbClr val="000000"/>
                </a:solidFill>
                <a:latin typeface="Times New Roman"/>
              </a:rPr>
              <a:t>keV</a:t>
            </a:r>
            <a:endParaRPr lang="it-IT" b="0" strike="noStrike" spc="-1" dirty="0">
              <a:latin typeface="Arial"/>
            </a:endParaRPr>
          </a:p>
          <a:p>
            <a:pPr marL="285750" indent="-285750" algn="ctr">
              <a:lnSpc>
                <a:spcPct val="100000"/>
              </a:lnSpc>
              <a:buFontTx/>
              <a:buChar char="-"/>
            </a:pPr>
            <a:r>
              <a:rPr lang="it-IT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Good </a:t>
            </a:r>
            <a:r>
              <a:rPr lang="it-IT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resolution</a:t>
            </a:r>
            <a:r>
              <a:rPr lang="it-IT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(FHWM/E </a:t>
            </a:r>
            <a:r>
              <a:rPr lang="it-IT" b="0" strike="noStrike" spc="-1" dirty="0">
                <a:solidFill>
                  <a:srgbClr val="000000"/>
                </a:solidFill>
                <a:latin typeface="Times New Roman"/>
                <a:ea typeface="Calibri"/>
                <a:sym typeface="Symbol" panose="05050102010706020507" pitchFamily="18" charset="2"/>
              </a:rPr>
              <a:t> %)</a:t>
            </a:r>
          </a:p>
          <a:p>
            <a:pPr marL="285750" indent="-285750" algn="ctr">
              <a:lnSpc>
                <a:spcPct val="100000"/>
              </a:lnSpc>
              <a:buFontTx/>
              <a:buChar char="-"/>
            </a:pPr>
            <a:r>
              <a:rPr lang="it-IT" spc="-1" dirty="0">
                <a:solidFill>
                  <a:srgbClr val="000000"/>
                </a:solidFill>
                <a:latin typeface="Times New Roman"/>
                <a:sym typeface="Symbol" panose="05050102010706020507" pitchFamily="18" charset="2"/>
              </a:rPr>
              <a:t>Fast </a:t>
            </a:r>
            <a:r>
              <a:rPr lang="it-IT" spc="-1" dirty="0" err="1">
                <a:solidFill>
                  <a:srgbClr val="000000"/>
                </a:solidFill>
                <a:latin typeface="Times New Roman"/>
                <a:sym typeface="Symbol" panose="05050102010706020507" pitchFamily="18" charset="2"/>
              </a:rPr>
              <a:t>response</a:t>
            </a:r>
            <a:r>
              <a:rPr lang="it-IT" spc="-1" dirty="0">
                <a:solidFill>
                  <a:srgbClr val="000000"/>
                </a:solidFill>
                <a:latin typeface="Times New Roman"/>
                <a:sym typeface="Symbol" panose="05050102010706020507" pitchFamily="18" charset="2"/>
              </a:rPr>
              <a:t> and time </a:t>
            </a:r>
            <a:r>
              <a:rPr lang="it-IT" spc="-1" dirty="0" err="1">
                <a:solidFill>
                  <a:srgbClr val="000000"/>
                </a:solidFill>
                <a:latin typeface="Times New Roman"/>
                <a:sym typeface="Symbol" panose="05050102010706020507" pitchFamily="18" charset="2"/>
              </a:rPr>
              <a:t>resolution</a:t>
            </a:r>
            <a:r>
              <a:rPr lang="it-IT" spc="-1" dirty="0">
                <a:solidFill>
                  <a:srgbClr val="000000"/>
                </a:solidFill>
                <a:latin typeface="Times New Roman"/>
                <a:sym typeface="Symbol" panose="05050102010706020507" pitchFamily="18" charset="2"/>
              </a:rPr>
              <a:t> (&lt; 50 ns)</a:t>
            </a:r>
            <a:endParaRPr lang="it-IT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2000" b="0" strike="noStrike" spc="-1" dirty="0">
              <a:latin typeface="Arial"/>
            </a:endParaRPr>
          </a:p>
        </p:txBody>
      </p:sp>
      <p:pic>
        <p:nvPicPr>
          <p:cNvPr id="16" name="Immagine 2">
            <a:extLst>
              <a:ext uri="{FF2B5EF4-FFF2-40B4-BE49-F238E27FC236}">
                <a16:creationId xmlns:a16="http://schemas.microsoft.com/office/drawing/2014/main" id="{9488C55E-9E3E-EF42-EA33-54BCB54ED7D0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982209" y="4146714"/>
            <a:ext cx="5034838" cy="2836160"/>
          </a:xfrm>
          <a:prstGeom prst="rect">
            <a:avLst/>
          </a:prstGeom>
          <a:ln>
            <a:noFill/>
          </a:ln>
        </p:spPr>
      </p:pic>
      <p:pic>
        <p:nvPicPr>
          <p:cNvPr id="17" name="Immagine 4">
            <a:extLst>
              <a:ext uri="{FF2B5EF4-FFF2-40B4-BE49-F238E27FC236}">
                <a16:creationId xmlns:a16="http://schemas.microsoft.com/office/drawing/2014/main" id="{8E1A073E-D4A2-DF5A-46DD-033B07F6056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008879" y="776278"/>
            <a:ext cx="5008167" cy="2836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419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4896836-413B-4BC0-97E8-475931F64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26" y="1246761"/>
            <a:ext cx="5424562" cy="559359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7433F3B-5E44-448A-A5FA-7477968C4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872" y="1246760"/>
            <a:ext cx="4449752" cy="597160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FDA0B7C-3BE6-4A2F-8EC0-16B0F5643E1D}"/>
              </a:ext>
            </a:extLst>
          </p:cNvPr>
          <p:cNvSpPr txBox="1"/>
          <p:nvPr/>
        </p:nvSpPr>
        <p:spPr>
          <a:xfrm>
            <a:off x="421367" y="17597"/>
            <a:ext cx="88927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3200" b="0" strike="noStrike" spc="-1">
                <a:solidFill>
                  <a:srgbClr val="C00000"/>
                </a:solidFill>
                <a:latin typeface="Times New Roman"/>
                <a:ea typeface="DejaVu Sans"/>
              </a:rPr>
              <a:t>CZT: </a:t>
            </a:r>
            <a:r>
              <a:rPr lang="it-IT" sz="3200" b="0" strike="noStrike" spc="-1" err="1">
                <a:solidFill>
                  <a:srgbClr val="C00000"/>
                </a:solidFill>
                <a:latin typeface="Times New Roman"/>
                <a:ea typeface="DejaVu Sans"/>
              </a:rPr>
              <a:t>proposal</a:t>
            </a:r>
            <a:r>
              <a:rPr lang="it-IT" sz="3200" b="0" strike="noStrike" spc="-1">
                <a:solidFill>
                  <a:srgbClr val="C00000"/>
                </a:solidFill>
                <a:latin typeface="Times New Roman"/>
                <a:ea typeface="DejaVu Sans"/>
              </a:rPr>
              <a:t> for new </a:t>
            </a:r>
            <a:r>
              <a:rPr lang="it-IT" sz="3200" b="0" strike="noStrike" spc="-1" err="1">
                <a:solidFill>
                  <a:srgbClr val="C00000"/>
                </a:solidFill>
                <a:latin typeface="Times New Roman"/>
                <a:ea typeface="DejaVu Sans"/>
              </a:rPr>
              <a:t>measurements</a:t>
            </a:r>
            <a:r>
              <a:rPr lang="it-IT" sz="3200" b="0" strike="noStrike" spc="-1">
                <a:solidFill>
                  <a:srgbClr val="C00000"/>
                </a:solidFill>
                <a:latin typeface="Times New Roman"/>
                <a:ea typeface="DejaVu Sans"/>
              </a:rPr>
              <a:t> </a:t>
            </a:r>
            <a:r>
              <a:rPr lang="it-IT" sz="3200" b="0" strike="noStrike" spc="-1" err="1">
                <a:solidFill>
                  <a:srgbClr val="C00000"/>
                </a:solidFill>
                <a:latin typeface="Times New Roman"/>
                <a:ea typeface="DejaVu Sans"/>
              </a:rPr>
              <a:t>at</a:t>
            </a:r>
            <a:r>
              <a:rPr lang="it-IT" sz="3200" b="0" strike="noStrike" spc="-1">
                <a:solidFill>
                  <a:srgbClr val="C00000"/>
                </a:solidFill>
                <a:latin typeface="Times New Roman"/>
                <a:ea typeface="DejaVu Sans"/>
              </a:rPr>
              <a:t> DA</a:t>
            </a:r>
            <a:r>
              <a:rPr lang="it-IT" sz="3200" b="0" strike="noStrike" spc="-1">
                <a:solidFill>
                  <a:srgbClr val="C00000"/>
                </a:solidFill>
                <a:latin typeface="Symbol" panose="05050102010706020507" pitchFamily="18" charset="2"/>
                <a:ea typeface="DejaVu Sans"/>
              </a:rPr>
              <a:t>F</a:t>
            </a:r>
            <a:r>
              <a:rPr lang="it-IT" sz="3200" b="0" strike="noStrike" spc="-1">
                <a:solidFill>
                  <a:srgbClr val="C00000"/>
                </a:solidFill>
                <a:latin typeface="Times New Roman"/>
                <a:ea typeface="DejaVu Sans"/>
              </a:rPr>
              <a:t>NE</a:t>
            </a:r>
            <a:endParaRPr lang="it-IT" sz="3200" b="0" strike="noStrike" spc="-1">
              <a:solidFill>
                <a:srgbClr val="C00000"/>
              </a:solidFill>
              <a:latin typeface="Arial"/>
            </a:endParaRPr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4F8BB5E9-A633-A5E4-BF65-B0E131D53F6A}"/>
              </a:ext>
            </a:extLst>
          </p:cNvPr>
          <p:cNvSpPr/>
          <p:nvPr/>
        </p:nvSpPr>
        <p:spPr>
          <a:xfrm>
            <a:off x="63798" y="7200000"/>
            <a:ext cx="10007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/>
            <a:r>
              <a:rPr lang="it-IT" sz="1500" b="0" strike="noStrike" spc="-1">
                <a:solidFill>
                  <a:srgbClr val="000000"/>
                </a:solidFill>
                <a:latin typeface="Times New Roman"/>
                <a:ea typeface="Courier New"/>
              </a:rPr>
              <a:t>“</a:t>
            </a:r>
            <a:r>
              <a:rPr lang="en-US" sz="1500" b="0" strike="noStrike" spc="-1">
                <a:solidFill>
                  <a:srgbClr val="000000"/>
                </a:solidFill>
                <a:latin typeface="Times New Roman"/>
                <a:ea typeface="Courier New"/>
              </a:rPr>
              <a:t> </a:t>
            </a:r>
            <a:r>
              <a:rPr lang="it-IT" sz="1500" spc="-1">
                <a:latin typeface="Times New Roman"/>
                <a:ea typeface="Courier New"/>
                <a:cs typeface="Times New Roman"/>
              </a:rPr>
              <a:t>Quinto Incontro Nazionale di Fisica Nucleare INFN 2022</a:t>
            </a:r>
            <a:r>
              <a:rPr lang="it-IT" sz="1500" spc="-1">
                <a:solidFill>
                  <a:srgbClr val="000000"/>
                </a:solidFill>
                <a:latin typeface="Times New Roman"/>
                <a:ea typeface="Courier New"/>
                <a:cs typeface="Times New Roman"/>
              </a:rPr>
              <a:t>"</a:t>
            </a:r>
            <a:r>
              <a:rPr lang="en-US" sz="1500" b="0" strike="noStrike" spc="-1">
                <a:solidFill>
                  <a:srgbClr val="000000"/>
                </a:solidFill>
                <a:latin typeface="Times New Roman"/>
                <a:ea typeface="Courier New"/>
              </a:rPr>
              <a:t>, A. Scordo, </a:t>
            </a:r>
            <a:r>
              <a:rPr lang="en-US" sz="1500" spc="-1" err="1">
                <a:solidFill>
                  <a:srgbClr val="000000"/>
                </a:solidFill>
                <a:latin typeface="Times New Roman"/>
                <a:ea typeface="Courier New"/>
              </a:rPr>
              <a:t>Laboratori</a:t>
            </a:r>
            <a:r>
              <a:rPr lang="en-US" sz="1500" spc="-1">
                <a:solidFill>
                  <a:srgbClr val="000000"/>
                </a:solidFill>
                <a:latin typeface="Times New Roman"/>
                <a:ea typeface="Courier New"/>
              </a:rPr>
              <a:t> </a:t>
            </a:r>
            <a:r>
              <a:rPr lang="en-US" sz="1500" spc="-1" err="1">
                <a:solidFill>
                  <a:srgbClr val="000000"/>
                </a:solidFill>
                <a:latin typeface="Times New Roman"/>
                <a:ea typeface="Courier New"/>
              </a:rPr>
              <a:t>Nazionali</a:t>
            </a:r>
            <a:r>
              <a:rPr lang="en-US" sz="1500" spc="-1">
                <a:solidFill>
                  <a:srgbClr val="000000"/>
                </a:solidFill>
                <a:latin typeface="Times New Roman"/>
                <a:ea typeface="Courier New"/>
              </a:rPr>
              <a:t> del Gran Sasso 10/05/2022</a:t>
            </a:r>
            <a:endParaRPr lang="en-US" sz="1500" b="0" strike="noStrike" spc="-1">
              <a:solidFill>
                <a:srgbClr val="000000"/>
              </a:solidFill>
              <a:latin typeface="Times New Roman"/>
              <a:ea typeface="Courier New"/>
            </a:endParaRPr>
          </a:p>
          <a:p>
            <a:pPr algn="ctr">
              <a:lnSpc>
                <a:spcPct val="100000"/>
              </a:lnSpc>
            </a:pPr>
            <a:endParaRPr lang="it-IT" sz="15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4103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50000"/>
          </a:blip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2"/>
          <p:cNvSpPr/>
          <p:nvPr/>
        </p:nvSpPr>
        <p:spPr>
          <a:xfrm>
            <a:off x="0" y="7200000"/>
            <a:ext cx="10007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500" b="0" strike="noStrike" spc="-1">
                <a:solidFill>
                  <a:srgbClr val="000000"/>
                </a:solidFill>
                <a:latin typeface="Times New Roman"/>
                <a:ea typeface="Courier New"/>
              </a:rPr>
              <a:t>“Giornata di discussione sulle  prospettive per la Fisica Fondamentale a Frascati (FFF)” , </a:t>
            </a:r>
            <a:r>
              <a:rPr lang="it-IT" sz="1500" b="0" i="1" strike="noStrike" spc="-1">
                <a:solidFill>
                  <a:srgbClr val="000000"/>
                </a:solidFill>
                <a:latin typeface="Times New Roman"/>
                <a:ea typeface="Courier New"/>
              </a:rPr>
              <a:t>A. Scordo</a:t>
            </a:r>
            <a:r>
              <a:rPr lang="it-IT" sz="1500" b="0" strike="noStrike" spc="-1">
                <a:solidFill>
                  <a:srgbClr val="000000"/>
                </a:solidFill>
                <a:latin typeface="Times New Roman"/>
                <a:ea typeface="Courier New"/>
              </a:rPr>
              <a:t>, Frascati (LNF), 13/01/2021</a:t>
            </a:r>
            <a:endParaRPr lang="it-IT" sz="1500" b="0" strike="noStrike" spc="-1">
              <a:latin typeface="Arial"/>
            </a:endParaRPr>
          </a:p>
        </p:txBody>
      </p:sp>
      <p:pic>
        <p:nvPicPr>
          <p:cNvPr id="81" name="Picture 2_2"/>
          <p:cNvPicPr/>
          <p:nvPr/>
        </p:nvPicPr>
        <p:blipFill>
          <a:blip r:embed="rId3"/>
          <a:stretch/>
        </p:blipFill>
        <p:spPr>
          <a:xfrm>
            <a:off x="361328" y="1128600"/>
            <a:ext cx="3571905" cy="3593988"/>
          </a:xfrm>
          <a:prstGeom prst="rect">
            <a:avLst/>
          </a:prstGeom>
          <a:ln>
            <a:noFill/>
          </a:ln>
        </p:spPr>
      </p:pic>
      <p:sp>
        <p:nvSpPr>
          <p:cNvPr id="82" name="Line 3"/>
          <p:cNvSpPr/>
          <p:nvPr/>
        </p:nvSpPr>
        <p:spPr>
          <a:xfrm flipH="1" flipV="1">
            <a:off x="2216910" y="2681064"/>
            <a:ext cx="2161968" cy="2727928"/>
          </a:xfrm>
          <a:prstGeom prst="line">
            <a:avLst/>
          </a:prstGeom>
          <a:ln w="36000">
            <a:solidFill>
              <a:srgbClr val="FFD32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4"/>
          <p:cNvSpPr/>
          <p:nvPr/>
        </p:nvSpPr>
        <p:spPr>
          <a:xfrm>
            <a:off x="3414975" y="5372007"/>
            <a:ext cx="2100001" cy="90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Pb target just </a:t>
            </a:r>
            <a:r>
              <a:rPr lang="it-IT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behind</a:t>
            </a:r>
            <a:endParaRPr lang="it-IT" b="0" strike="noStrike" spc="-1" dirty="0">
              <a:latin typeface="Arial"/>
            </a:endParaRPr>
          </a:p>
          <a:p>
            <a:pPr algn="ctr"/>
            <a:r>
              <a:rPr lang="it-IT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the </a:t>
            </a:r>
            <a:r>
              <a:rPr lang="it-IT" spc="-1" dirty="0">
                <a:solidFill>
                  <a:srgbClr val="000000"/>
                </a:solidFill>
                <a:latin typeface="Times New Roman"/>
                <a:ea typeface="DejaVu Sans"/>
              </a:rPr>
              <a:t>SIDDHARTA-2 luminometer</a:t>
            </a:r>
            <a:r>
              <a:rPr lang="it-IT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,</a:t>
            </a:r>
            <a:r>
              <a:rPr lang="it-IT" spc="-1" dirty="0">
                <a:solidFill>
                  <a:srgbClr val="000000"/>
                </a:solidFill>
                <a:latin typeface="Times New Roman"/>
                <a:ea typeface="DejaVu Sans"/>
              </a:rPr>
              <a:t> </a:t>
            </a:r>
            <a:endParaRPr lang="it-IT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which</a:t>
            </a:r>
            <a:r>
              <a:rPr lang="it-IT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is</a:t>
            </a:r>
            <a:r>
              <a:rPr lang="it-IT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used</a:t>
            </a:r>
            <a:r>
              <a:rPr lang="it-IT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as</a:t>
            </a:r>
            <a:r>
              <a:rPr lang="it-IT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trigger</a:t>
            </a:r>
            <a:endParaRPr lang="it-IT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b="0" strike="noStrike" spc="-1" dirty="0">
              <a:latin typeface="Arial"/>
            </a:endParaRPr>
          </a:p>
        </p:txBody>
      </p:sp>
      <p:sp>
        <p:nvSpPr>
          <p:cNvPr id="84" name="CustomShape 5"/>
          <p:cNvSpPr/>
          <p:nvPr/>
        </p:nvSpPr>
        <p:spPr>
          <a:xfrm>
            <a:off x="202275" y="657549"/>
            <a:ext cx="4247640" cy="359640"/>
          </a:xfrm>
          <a:prstGeom prst="rect">
            <a:avLst/>
          </a:prstGeom>
          <a:solidFill>
            <a:schemeClr val="bg1">
              <a:alpha val="90000"/>
            </a:schemeClr>
          </a:solidFill>
          <a:ln w="38160">
            <a:solidFill>
              <a:srgbClr val="00B0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it-IT" sz="1500" spc="-1" dirty="0" err="1">
                <a:solidFill>
                  <a:srgbClr val="000000"/>
                </a:solidFill>
                <a:latin typeface="Times New Roman"/>
                <a:ea typeface="DejaVu Sans"/>
              </a:rPr>
              <a:t>Parallel</a:t>
            </a:r>
            <a:r>
              <a:rPr lang="it-IT" sz="1500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500" spc="-1" dirty="0" err="1">
                <a:solidFill>
                  <a:srgbClr val="000000"/>
                </a:solidFill>
                <a:latin typeface="Times New Roman"/>
                <a:ea typeface="DejaVu Sans"/>
              </a:rPr>
              <a:t>run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500" spc="-1" dirty="0">
                <a:solidFill>
                  <a:srgbClr val="000000"/>
                </a:solidFill>
                <a:latin typeface="Times New Roman"/>
                <a:ea typeface="DejaVu Sans"/>
              </a:rPr>
              <a:t>with 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SIDDHARTA-2: (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already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installed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)</a:t>
            </a:r>
            <a:endParaRPr lang="it-IT" sz="1500" b="0" strike="noStrike" spc="-1" dirty="0">
              <a:latin typeface="Arial"/>
            </a:endParaRPr>
          </a:p>
        </p:txBody>
      </p:sp>
      <p:pic>
        <p:nvPicPr>
          <p:cNvPr id="85" name="Picture 7_0"/>
          <p:cNvPicPr/>
          <p:nvPr/>
        </p:nvPicPr>
        <p:blipFill>
          <a:blip r:embed="rId4"/>
          <a:stretch/>
        </p:blipFill>
        <p:spPr>
          <a:xfrm>
            <a:off x="360000" y="4801435"/>
            <a:ext cx="3095640" cy="2457360"/>
          </a:xfrm>
          <a:prstGeom prst="rect">
            <a:avLst/>
          </a:prstGeom>
          <a:ln>
            <a:noFill/>
          </a:ln>
        </p:spPr>
      </p:pic>
      <p:pic>
        <p:nvPicPr>
          <p:cNvPr id="86" name="Immagine 80"/>
          <p:cNvPicPr/>
          <p:nvPr/>
        </p:nvPicPr>
        <p:blipFill>
          <a:blip r:embed="rId5"/>
          <a:stretch/>
        </p:blipFill>
        <p:spPr>
          <a:xfrm>
            <a:off x="4824000" y="640440"/>
            <a:ext cx="4980600" cy="3554280"/>
          </a:xfrm>
          <a:prstGeom prst="rect">
            <a:avLst/>
          </a:prstGeom>
          <a:ln>
            <a:noFill/>
          </a:ln>
        </p:spPr>
      </p:pic>
      <p:sp>
        <p:nvSpPr>
          <p:cNvPr id="87" name="Line 6"/>
          <p:cNvSpPr/>
          <p:nvPr/>
        </p:nvSpPr>
        <p:spPr>
          <a:xfrm flipV="1">
            <a:off x="6336000" y="2988000"/>
            <a:ext cx="0" cy="936000"/>
          </a:xfrm>
          <a:prstGeom prst="line">
            <a:avLst/>
          </a:prstGeom>
          <a:ln w="19080">
            <a:solidFill>
              <a:srgbClr val="CC33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CustomShape 7"/>
          <p:cNvSpPr/>
          <p:nvPr/>
        </p:nvSpPr>
        <p:spPr>
          <a:xfrm>
            <a:off x="5832000" y="864000"/>
            <a:ext cx="2492850" cy="59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it-IT" b="0" strike="noStrike" spc="-1" dirty="0" err="1">
                <a:solidFill>
                  <a:srgbClr val="000000"/>
                </a:solidFill>
                <a:latin typeface="Symbol"/>
                <a:ea typeface="DejaVu Sans"/>
              </a:rPr>
              <a:t>d</a:t>
            </a:r>
            <a:r>
              <a:rPr lang="it-IT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E</a:t>
            </a:r>
            <a:r>
              <a:rPr lang="it-IT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b="0" strike="noStrike" spc="-1" dirty="0">
                <a:solidFill>
                  <a:srgbClr val="000000"/>
                </a:solidFill>
                <a:latin typeface="Arial"/>
                <a:ea typeface="Arial"/>
              </a:rPr>
              <a:t>~ </a:t>
            </a:r>
            <a:r>
              <a:rPr lang="it-IT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3 eV </a:t>
            </a:r>
            <a:r>
              <a:rPr lang="it-IT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needed</a:t>
            </a:r>
            <a:r>
              <a:rPr lang="it-IT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for </a:t>
            </a:r>
            <a:r>
              <a:rPr lang="it-IT" b="0" strike="noStrike" spc="-1" dirty="0" err="1">
                <a:solidFill>
                  <a:srgbClr val="000000"/>
                </a:solidFill>
                <a:latin typeface="Symbol"/>
                <a:ea typeface="Arial"/>
              </a:rPr>
              <a:t>d</a:t>
            </a:r>
            <a:r>
              <a:rPr lang="it-IT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m</a:t>
            </a:r>
            <a:r>
              <a:rPr lang="it-IT" b="0" strike="noStrike" spc="-1" baseline="-33000" dirty="0" err="1">
                <a:solidFill>
                  <a:srgbClr val="000000"/>
                </a:solidFill>
                <a:latin typeface="Times New Roman"/>
                <a:ea typeface="Arial"/>
              </a:rPr>
              <a:t>K</a:t>
            </a:r>
            <a:r>
              <a:rPr lang="it-IT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= 5 </a:t>
            </a:r>
            <a:r>
              <a:rPr lang="it-IT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keV</a:t>
            </a:r>
            <a:endParaRPr lang="it-IT" b="0" strike="noStrike" spc="-1" dirty="0">
              <a:latin typeface="Arial"/>
            </a:endParaRPr>
          </a:p>
        </p:txBody>
      </p:sp>
      <p:sp>
        <p:nvSpPr>
          <p:cNvPr id="89" name="CustomShape 8"/>
          <p:cNvSpPr/>
          <p:nvPr/>
        </p:nvSpPr>
        <p:spPr>
          <a:xfrm>
            <a:off x="5514976" y="1807697"/>
            <a:ext cx="2229825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it-IT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KPb</a:t>
            </a:r>
            <a:r>
              <a:rPr lang="it-IT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(9→8) : 290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keV</a:t>
            </a:r>
            <a:endParaRPr lang="it-IT" sz="1600" b="0" strike="noStrike" spc="-1" dirty="0">
              <a:latin typeface="Arial"/>
            </a:endParaRPr>
          </a:p>
        </p:txBody>
      </p:sp>
      <p:pic>
        <p:nvPicPr>
          <p:cNvPr id="90" name="Immagine 84"/>
          <p:cNvPicPr/>
          <p:nvPr/>
        </p:nvPicPr>
        <p:blipFill>
          <a:blip r:embed="rId6"/>
          <a:stretch/>
        </p:blipFill>
        <p:spPr>
          <a:xfrm>
            <a:off x="6648702" y="2896292"/>
            <a:ext cx="2735640" cy="649440"/>
          </a:xfrm>
          <a:prstGeom prst="rect">
            <a:avLst/>
          </a:prstGeom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0EA9E61-CD36-E40A-23F8-DC42EEBC2BE7}"/>
              </a:ext>
            </a:extLst>
          </p:cNvPr>
          <p:cNvSpPr txBox="1"/>
          <p:nvPr/>
        </p:nvSpPr>
        <p:spPr>
          <a:xfrm>
            <a:off x="421367" y="17597"/>
            <a:ext cx="8892753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3200" spc="-1" dirty="0">
                <a:solidFill>
                  <a:srgbClr val="C00000"/>
                </a:solidFill>
                <a:latin typeface="Times New Roman"/>
              </a:rPr>
              <a:t>New </a:t>
            </a:r>
            <a:r>
              <a:rPr lang="it-IT" sz="3200" spc="-1" dirty="0" err="1">
                <a:solidFill>
                  <a:srgbClr val="C00000"/>
                </a:solidFill>
                <a:latin typeface="Times New Roman"/>
              </a:rPr>
              <a:t>Kaon</a:t>
            </a:r>
            <a:r>
              <a:rPr lang="it-IT" sz="3200" spc="-1" dirty="0">
                <a:solidFill>
                  <a:srgbClr val="C00000"/>
                </a:solidFill>
                <a:latin typeface="Times New Roman"/>
              </a:rPr>
              <a:t> Mass </a:t>
            </a:r>
            <a:r>
              <a:rPr lang="it-IT" sz="3200" spc="-1" dirty="0" err="1">
                <a:solidFill>
                  <a:srgbClr val="C00000"/>
                </a:solidFill>
                <a:latin typeface="Times New Roman"/>
              </a:rPr>
              <a:t>measurement</a:t>
            </a:r>
            <a:r>
              <a:rPr lang="it-IT" sz="3200" spc="-1" dirty="0">
                <a:solidFill>
                  <a:srgbClr val="C00000"/>
                </a:solidFill>
                <a:latin typeface="Times New Roman"/>
              </a:rPr>
              <a:t> with </a:t>
            </a:r>
            <a:r>
              <a:rPr lang="it-IT" sz="3200" spc="-1" dirty="0" err="1">
                <a:solidFill>
                  <a:srgbClr val="C00000"/>
                </a:solidFill>
                <a:latin typeface="Times New Roman"/>
              </a:rPr>
              <a:t>HPGe</a:t>
            </a:r>
            <a:endParaRPr lang="it-IT" sz="3200" b="0" strike="noStrike" spc="-1" dirty="0" err="1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3" name="CustomShape 1">
            <a:extLst>
              <a:ext uri="{FF2B5EF4-FFF2-40B4-BE49-F238E27FC236}">
                <a16:creationId xmlns:a16="http://schemas.microsoft.com/office/drawing/2014/main" id="{A11DEBD6-C7BF-0428-9FAD-42B03CB9F715}"/>
              </a:ext>
            </a:extLst>
          </p:cNvPr>
          <p:cNvSpPr/>
          <p:nvPr/>
        </p:nvSpPr>
        <p:spPr>
          <a:xfrm>
            <a:off x="5514976" y="4259998"/>
            <a:ext cx="4449256" cy="2940002"/>
          </a:xfrm>
          <a:prstGeom prst="rect">
            <a:avLst/>
          </a:prstGeom>
          <a:solidFill>
            <a:schemeClr val="bg1">
              <a:alpha val="90000"/>
            </a:schemeClr>
          </a:solidFill>
          <a:ln w="38160">
            <a:solidFill>
              <a:srgbClr val="43915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>
            <a:extLst>
              <a:ext uri="{FF2B5EF4-FFF2-40B4-BE49-F238E27FC236}">
                <a16:creationId xmlns:a16="http://schemas.microsoft.com/office/drawing/2014/main" id="{819B1F4F-76C3-EF7A-97E7-5F84AB0CC798}"/>
              </a:ext>
            </a:extLst>
          </p:cNvPr>
          <p:cNvSpPr/>
          <p:nvPr/>
        </p:nvSpPr>
        <p:spPr>
          <a:xfrm>
            <a:off x="5582285" y="4336464"/>
            <a:ext cx="3962448" cy="167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it-IT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Resolutions</a:t>
            </a:r>
            <a:r>
              <a:rPr lang="it-IT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(FWHM)</a:t>
            </a:r>
            <a:endParaRPr lang="it-IT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obtained</a:t>
            </a:r>
            <a:r>
              <a:rPr lang="it-IT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with </a:t>
            </a:r>
            <a:r>
              <a:rPr lang="it-IT" b="0" strike="noStrike" spc="-1" baseline="30000" dirty="0">
                <a:solidFill>
                  <a:srgbClr val="000000"/>
                </a:solidFill>
                <a:latin typeface="Times New Roman"/>
                <a:ea typeface="DejaVu Sans"/>
              </a:rPr>
              <a:t>60</a:t>
            </a:r>
            <a:r>
              <a:rPr lang="it-IT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Co, </a:t>
            </a:r>
            <a:r>
              <a:rPr lang="it-IT" b="0" strike="noStrike" spc="-1" baseline="30000" dirty="0">
                <a:solidFill>
                  <a:srgbClr val="000000"/>
                </a:solidFill>
                <a:latin typeface="Times New Roman"/>
                <a:ea typeface="DejaVu Sans"/>
              </a:rPr>
              <a:t>133</a:t>
            </a:r>
            <a:r>
              <a:rPr lang="it-IT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Ba sources :  </a:t>
            </a:r>
            <a:endParaRPr lang="it-IT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it-IT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0.870 </a:t>
            </a:r>
            <a:r>
              <a:rPr lang="it-IT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keV</a:t>
            </a:r>
            <a:r>
              <a:rPr lang="it-IT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@   81 </a:t>
            </a:r>
            <a:r>
              <a:rPr lang="it-IT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keV</a:t>
            </a:r>
            <a:endParaRPr lang="it-IT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1.106 </a:t>
            </a:r>
            <a:r>
              <a:rPr lang="it-IT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keV</a:t>
            </a:r>
            <a:r>
              <a:rPr lang="it-IT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@  302.9 </a:t>
            </a:r>
            <a:r>
              <a:rPr lang="it-IT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keV</a:t>
            </a:r>
            <a:endParaRPr lang="it-IT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1.143 </a:t>
            </a:r>
            <a:r>
              <a:rPr lang="it-IT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keV</a:t>
            </a:r>
            <a:r>
              <a:rPr lang="it-IT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@  356 </a:t>
            </a:r>
            <a:r>
              <a:rPr lang="it-IT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keV</a:t>
            </a:r>
            <a:endParaRPr lang="it-IT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1.167 </a:t>
            </a:r>
            <a:r>
              <a:rPr lang="it-IT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keV</a:t>
            </a:r>
            <a:r>
              <a:rPr lang="it-IT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@  1330 </a:t>
            </a:r>
            <a:r>
              <a:rPr lang="it-IT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keV</a:t>
            </a:r>
            <a:endParaRPr lang="it-IT" b="0" strike="noStrike" spc="-1" dirty="0">
              <a:latin typeface="Arial"/>
            </a:endParaRPr>
          </a:p>
        </p:txBody>
      </p:sp>
      <p:sp>
        <p:nvSpPr>
          <p:cNvPr id="5" name="CustomShape 7">
            <a:extLst>
              <a:ext uri="{FF2B5EF4-FFF2-40B4-BE49-F238E27FC236}">
                <a16:creationId xmlns:a16="http://schemas.microsoft.com/office/drawing/2014/main" id="{6306AC09-8694-4916-EFE9-CA04A861AA66}"/>
              </a:ext>
            </a:extLst>
          </p:cNvPr>
          <p:cNvSpPr/>
          <p:nvPr/>
        </p:nvSpPr>
        <p:spPr>
          <a:xfrm>
            <a:off x="5514976" y="6491231"/>
            <a:ext cx="4381499" cy="72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it-IT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HPGe</a:t>
            </a:r>
            <a:r>
              <a:rPr lang="it-IT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detector </a:t>
            </a:r>
            <a:r>
              <a:rPr lang="it-IT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available</a:t>
            </a:r>
            <a:r>
              <a:rPr lang="it-IT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endParaRPr lang="it-IT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Croatian</a:t>
            </a:r>
            <a:r>
              <a:rPr lang="it-IT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Science Foundation project 8570</a:t>
            </a:r>
            <a:endParaRPr lang="it-IT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9439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2"/>
          <p:cNvSpPr/>
          <p:nvPr/>
        </p:nvSpPr>
        <p:spPr>
          <a:xfrm>
            <a:off x="3682632" y="0"/>
            <a:ext cx="4319640" cy="87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it-IT" sz="3200" b="0" strike="noStrike" spc="-1">
                <a:solidFill>
                  <a:srgbClr val="C00000"/>
                </a:solidFill>
                <a:latin typeface="Times New Roman"/>
                <a:ea typeface="Calibri"/>
              </a:rPr>
              <a:t>CONCLUSIONS</a:t>
            </a:r>
            <a:endParaRPr lang="it-IT" sz="3200" b="0" strike="noStrike" spc="-1">
              <a:latin typeface="Arial"/>
            </a:endParaRPr>
          </a:p>
        </p:txBody>
      </p:sp>
      <p:sp>
        <p:nvSpPr>
          <p:cNvPr id="229" name="CustomShape 3"/>
          <p:cNvSpPr/>
          <p:nvPr/>
        </p:nvSpPr>
        <p:spPr>
          <a:xfrm>
            <a:off x="265814" y="746117"/>
            <a:ext cx="9741826" cy="6067440"/>
          </a:xfrm>
          <a:prstGeom prst="rect">
            <a:avLst/>
          </a:prstGeom>
          <a:solidFill>
            <a:schemeClr val="bg1">
              <a:alpha val="90000"/>
            </a:schemeClr>
          </a:solidFill>
          <a:ln w="38160">
            <a:solidFill>
              <a:srgbClr val="92D0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Kaonic atoms </a:t>
            </a:r>
            <a:r>
              <a:rPr lang="it-IT" sz="2400" b="0" strike="noStrike" spc="-1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measurements</a:t>
            </a:r>
            <a:r>
              <a:rPr lang="it-IT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are </a:t>
            </a:r>
            <a:r>
              <a:rPr lang="it-IT" sz="2400" b="0" strike="noStrike" spc="-1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still</a:t>
            </a:r>
            <a:r>
              <a:rPr lang="it-IT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it-IT" sz="2400" b="0" strike="noStrike" spc="-1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strongly</a:t>
            </a:r>
            <a:r>
              <a:rPr lang="it-IT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it-IT" sz="2400" b="0" strike="noStrike" spc="-1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demanded</a:t>
            </a:r>
            <a:r>
              <a:rPr lang="it-IT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in the </a:t>
            </a:r>
            <a:r>
              <a:rPr lang="it-IT" sz="2400" b="0" strike="noStrike" spc="-1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nuclear</a:t>
            </a:r>
            <a:r>
              <a:rPr lang="it-IT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it-IT" sz="2400" b="0" strike="noStrike" spc="-1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physics</a:t>
            </a:r>
            <a:r>
              <a:rPr lang="it-IT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(and </a:t>
            </a:r>
            <a:r>
              <a:rPr lang="it-IT" sz="2400" b="0" strike="noStrike" spc="-1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not</a:t>
            </a:r>
            <a:r>
              <a:rPr lang="it-IT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it-IT" sz="2400" b="0" strike="noStrike" spc="-1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only</a:t>
            </a:r>
            <a:r>
              <a:rPr lang="it-IT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 community</a:t>
            </a:r>
            <a:endParaRPr lang="it-IT" sz="24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it-IT" sz="24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DA</a:t>
            </a:r>
            <a:r>
              <a:rPr lang="it-IT" sz="2400" b="0" strike="noStrike" spc="-1">
                <a:solidFill>
                  <a:srgbClr val="000000"/>
                </a:solidFill>
                <a:latin typeface="Symbol" panose="05050102010706020507" pitchFamily="18" charset="2"/>
                <a:ea typeface="Calibri"/>
                <a:cs typeface="Times New Roman" panose="02020603050405020304" pitchFamily="18" charset="0"/>
              </a:rPr>
              <a:t>F</a:t>
            </a:r>
            <a:r>
              <a:rPr lang="it-IT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NE </a:t>
            </a:r>
            <a:r>
              <a:rPr lang="it-IT" sz="2400" b="0" strike="noStrike" spc="-1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is</a:t>
            </a:r>
            <a:r>
              <a:rPr lang="it-IT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a </a:t>
            </a:r>
            <a:r>
              <a:rPr lang="it-IT" sz="2400" b="0" strike="noStrike" spc="-1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unique</a:t>
            </a:r>
            <a:r>
              <a:rPr lang="it-IT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facility in the world to </a:t>
            </a:r>
            <a:r>
              <a:rPr lang="it-IT" sz="2400" b="0" strike="noStrike" spc="-1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perform</a:t>
            </a:r>
            <a:r>
              <a:rPr lang="it-IT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it-IT" sz="2400" b="0" strike="noStrike" spc="-1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such</a:t>
            </a:r>
            <a:r>
              <a:rPr lang="it-IT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it-IT" sz="2400" b="0" strike="noStrike" spc="-1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kind</a:t>
            </a:r>
            <a:r>
              <a:rPr lang="it-IT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of </a:t>
            </a:r>
            <a:r>
              <a:rPr lang="it-IT" sz="2400" b="0" strike="noStrike" spc="-1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measurements</a:t>
            </a:r>
            <a:endParaRPr lang="it-IT" sz="24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it-IT" sz="24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There</a:t>
            </a:r>
            <a:r>
              <a:rPr lang="it-IT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it-IT" sz="2400" b="0" strike="noStrike" spc="-1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is</a:t>
            </a:r>
            <a:r>
              <a:rPr lang="it-IT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a </a:t>
            </a:r>
            <a:r>
              <a:rPr lang="it-IT" sz="2400" b="0" strike="noStrike" spc="-1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plethora</a:t>
            </a:r>
            <a:r>
              <a:rPr lang="it-IT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of </a:t>
            </a:r>
            <a:r>
              <a:rPr lang="it-IT" sz="2400" b="0" strike="noStrike" spc="-1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fundamental</a:t>
            </a:r>
            <a:r>
              <a:rPr lang="it-IT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it-IT" sz="2400" b="0" strike="noStrike" spc="-1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kaonic</a:t>
            </a:r>
            <a:r>
              <a:rPr lang="it-IT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atoms </a:t>
            </a:r>
            <a:r>
              <a:rPr lang="it-IT" sz="2400" b="0" strike="noStrike" spc="-1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transition</a:t>
            </a:r>
            <a:r>
              <a:rPr lang="it-IT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lines to be </a:t>
            </a:r>
            <a:r>
              <a:rPr lang="it-IT" sz="2400" b="0" strike="noStrike" spc="-1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measured</a:t>
            </a:r>
            <a:r>
              <a:rPr lang="it-IT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with </a:t>
            </a:r>
            <a:r>
              <a:rPr lang="it-IT" sz="2400" b="0" strike="noStrike" spc="-1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different</a:t>
            </a:r>
            <a:r>
              <a:rPr lang="it-IT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detectors and techniques</a:t>
            </a:r>
            <a:endParaRPr lang="it-IT" sz="24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it-IT" sz="24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spc="-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it-IT" sz="2400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spc="-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measurements</a:t>
            </a:r>
            <a:r>
              <a:rPr lang="it-IT" sz="2400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2400" spc="-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tests</a:t>
            </a:r>
            <a:r>
              <a:rPr lang="it-IT" sz="2400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be </a:t>
            </a:r>
            <a:r>
              <a:rPr lang="it-IT" sz="2400" spc="-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carried</a:t>
            </a:r>
            <a:r>
              <a:rPr lang="it-IT" sz="2400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in </a:t>
            </a:r>
            <a:r>
              <a:rPr lang="it-IT" sz="2400" spc="-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parallel</a:t>
            </a:r>
            <a:r>
              <a:rPr lang="it-IT" sz="2400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SIDDHARTA-2</a:t>
            </a:r>
            <a:endParaRPr lang="it-IT" sz="24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it-IT" sz="24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New </a:t>
            </a:r>
            <a:r>
              <a:rPr lang="it-IT" sz="2400" b="0" strike="noStrike" spc="-1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experiments</a:t>
            </a:r>
            <a:r>
              <a:rPr lang="it-IT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with new setups can be </a:t>
            </a:r>
            <a:r>
              <a:rPr lang="it-IT" sz="2400" b="0" strike="noStrike" spc="-1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proposed</a:t>
            </a:r>
            <a:r>
              <a:rPr lang="it-IT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(some </a:t>
            </a:r>
            <a:r>
              <a:rPr lang="it-IT" sz="2400" b="0" strike="noStrike" spc="-1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already</a:t>
            </a:r>
            <a:r>
              <a:rPr lang="it-IT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it-IT" sz="2400" b="0" strike="noStrike" spc="-1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have</a:t>
            </a:r>
            <a:r>
              <a:rPr lang="it-IT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2400" spc="-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</a:t>
            </a:r>
            <a:r>
              <a:rPr lang="it-IT" sz="2400" spc="-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efforts</a:t>
            </a:r>
            <a:r>
              <a:rPr lang="it-IT" sz="2400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spc="-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it-IT" sz="2400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spc="-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thereticians</a:t>
            </a:r>
            <a:r>
              <a:rPr lang="it-IT" sz="2400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2400" spc="-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</a:t>
            </a:r>
            <a:r>
              <a:rPr lang="it-IT" sz="2400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spc="-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</a:t>
            </a:r>
            <a:r>
              <a:rPr lang="it-IT" sz="2400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support, </a:t>
            </a:r>
            <a:r>
              <a:rPr lang="it-IT" sz="2400" spc="-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approve</a:t>
            </a:r>
            <a:r>
              <a:rPr lang="it-IT" sz="2400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spc="-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endorse</a:t>
            </a:r>
            <a:r>
              <a:rPr lang="it-IT" sz="2400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it-IT" sz="2400" spc="-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experimentalists</a:t>
            </a:r>
            <a:r>
              <a:rPr lang="it-IT" sz="2400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(build strong teams and </a:t>
            </a:r>
            <a:r>
              <a:rPr lang="it-IT" sz="2400" spc="-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</a:t>
            </a:r>
            <a:r>
              <a:rPr lang="it-IT" sz="2400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know-how) </a:t>
            </a:r>
            <a:r>
              <a:rPr lang="it-IT" sz="2400" spc="-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2400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spc="-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crucial</a:t>
            </a:r>
            <a:endParaRPr lang="it-IT" sz="2400" spc="-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  <a:buSzPct val="45000"/>
            </a:pPr>
            <a:endParaRPr lang="it-IT" sz="24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it-IT" sz="24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B39D1FCC-D255-E36B-4834-F398D8C6BC59}"/>
              </a:ext>
            </a:extLst>
          </p:cNvPr>
          <p:cNvSpPr/>
          <p:nvPr/>
        </p:nvSpPr>
        <p:spPr>
          <a:xfrm>
            <a:off x="63798" y="7200000"/>
            <a:ext cx="10007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/>
            <a:r>
              <a:rPr lang="it-IT" sz="1500" b="0" strike="noStrike" spc="-1">
                <a:solidFill>
                  <a:srgbClr val="000000"/>
                </a:solidFill>
                <a:latin typeface="Times New Roman"/>
                <a:ea typeface="Courier New"/>
              </a:rPr>
              <a:t>“</a:t>
            </a:r>
            <a:r>
              <a:rPr lang="en-US" sz="1500" b="0" strike="noStrike" spc="-1">
                <a:solidFill>
                  <a:srgbClr val="000000"/>
                </a:solidFill>
                <a:latin typeface="Times New Roman"/>
                <a:ea typeface="Courier New"/>
              </a:rPr>
              <a:t> </a:t>
            </a:r>
            <a:r>
              <a:rPr lang="it-IT" sz="1500" spc="-1">
                <a:latin typeface="Times New Roman"/>
                <a:ea typeface="Courier New"/>
                <a:cs typeface="Times New Roman"/>
              </a:rPr>
              <a:t>Quinto Incontro Nazionale di Fisica Nucleare INFN 2022</a:t>
            </a:r>
            <a:r>
              <a:rPr lang="it-IT" sz="1500" spc="-1">
                <a:solidFill>
                  <a:srgbClr val="000000"/>
                </a:solidFill>
                <a:latin typeface="Times New Roman"/>
                <a:ea typeface="Courier New"/>
                <a:cs typeface="Times New Roman"/>
              </a:rPr>
              <a:t>"</a:t>
            </a:r>
            <a:r>
              <a:rPr lang="en-US" sz="1500" b="0" strike="noStrike" spc="-1">
                <a:solidFill>
                  <a:srgbClr val="000000"/>
                </a:solidFill>
                <a:latin typeface="Times New Roman"/>
                <a:ea typeface="Courier New"/>
              </a:rPr>
              <a:t>, A. Scordo, </a:t>
            </a:r>
            <a:r>
              <a:rPr lang="en-US" sz="1500" spc="-1" err="1">
                <a:solidFill>
                  <a:srgbClr val="000000"/>
                </a:solidFill>
                <a:latin typeface="Times New Roman"/>
                <a:ea typeface="Courier New"/>
              </a:rPr>
              <a:t>Laboratori</a:t>
            </a:r>
            <a:r>
              <a:rPr lang="en-US" sz="1500" spc="-1">
                <a:solidFill>
                  <a:srgbClr val="000000"/>
                </a:solidFill>
                <a:latin typeface="Times New Roman"/>
                <a:ea typeface="Courier New"/>
              </a:rPr>
              <a:t> </a:t>
            </a:r>
            <a:r>
              <a:rPr lang="en-US" sz="1500" spc="-1" err="1">
                <a:solidFill>
                  <a:srgbClr val="000000"/>
                </a:solidFill>
                <a:latin typeface="Times New Roman"/>
                <a:ea typeface="Courier New"/>
              </a:rPr>
              <a:t>Nazionali</a:t>
            </a:r>
            <a:r>
              <a:rPr lang="en-US" sz="1500" spc="-1">
                <a:solidFill>
                  <a:srgbClr val="000000"/>
                </a:solidFill>
                <a:latin typeface="Times New Roman"/>
                <a:ea typeface="Courier New"/>
              </a:rPr>
              <a:t> del Gran Sasso 10/05/2022</a:t>
            </a:r>
            <a:endParaRPr lang="en-US" sz="1500" b="0" strike="noStrike" spc="-1">
              <a:solidFill>
                <a:srgbClr val="000000"/>
              </a:solidFill>
              <a:latin typeface="Times New Roman"/>
              <a:ea typeface="Courier New"/>
            </a:endParaRPr>
          </a:p>
          <a:p>
            <a:pPr algn="ctr">
              <a:lnSpc>
                <a:spcPct val="100000"/>
              </a:lnSpc>
            </a:pPr>
            <a:endParaRPr lang="it-IT" sz="1500" b="0" strike="noStrike" spc="-1">
              <a:latin typeface="Arial"/>
            </a:endParaRP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EA4AE9F0-4236-EDE1-0B8F-06D30812E7CB}"/>
              </a:ext>
            </a:extLst>
          </p:cNvPr>
          <p:cNvSpPr/>
          <p:nvPr/>
        </p:nvSpPr>
        <p:spPr>
          <a:xfrm>
            <a:off x="495300" y="1762125"/>
            <a:ext cx="8896350" cy="101031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63798" y="7200000"/>
            <a:ext cx="10007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/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Courier New"/>
              </a:rPr>
              <a:t>“</a:t>
            </a:r>
            <a:r>
              <a:rPr lang="en-US" sz="1500" b="0" strike="noStrike" spc="-1" dirty="0">
                <a:solidFill>
                  <a:srgbClr val="000000"/>
                </a:solidFill>
                <a:latin typeface="Times New Roman"/>
                <a:ea typeface="Courier New"/>
              </a:rPr>
              <a:t> </a:t>
            </a:r>
            <a:r>
              <a:rPr lang="it-IT" sz="1500" spc="-1" dirty="0">
                <a:latin typeface="Times New Roman"/>
                <a:ea typeface="Courier New"/>
                <a:cs typeface="Times New Roman"/>
              </a:rPr>
              <a:t>Quinto Incontro Nazionale di Fisica Nucleare INFN 2022</a:t>
            </a:r>
            <a:r>
              <a:rPr lang="it-IT" sz="1500" spc="-1" dirty="0">
                <a:solidFill>
                  <a:srgbClr val="000000"/>
                </a:solidFill>
                <a:latin typeface="Times New Roman"/>
                <a:ea typeface="Courier New"/>
                <a:cs typeface="Times New Roman"/>
              </a:rPr>
              <a:t>"</a:t>
            </a:r>
            <a:r>
              <a:rPr lang="en-US" sz="1500" b="0" strike="noStrike" spc="-1" dirty="0">
                <a:solidFill>
                  <a:srgbClr val="000000"/>
                </a:solidFill>
                <a:latin typeface="Times New Roman"/>
                <a:ea typeface="Courier New"/>
              </a:rPr>
              <a:t>, A. Scordo, </a:t>
            </a:r>
            <a:r>
              <a:rPr lang="en-US" sz="1500" spc="-1" dirty="0">
                <a:solidFill>
                  <a:srgbClr val="000000"/>
                </a:solidFill>
                <a:latin typeface="Times New Roman"/>
                <a:ea typeface="Courier New"/>
              </a:rPr>
              <a:t>Laboratori Nazionali del Gran Sasso 10/05/2022</a:t>
            </a:r>
            <a:endParaRPr lang="en-US" sz="1500" b="0" strike="noStrike" spc="-1" dirty="0">
              <a:solidFill>
                <a:srgbClr val="000000"/>
              </a:solidFill>
              <a:latin typeface="Times New Roman"/>
              <a:ea typeface="Courier New"/>
            </a:endParaRPr>
          </a:p>
          <a:p>
            <a:pPr algn="ctr">
              <a:lnSpc>
                <a:spcPct val="100000"/>
              </a:lnSpc>
            </a:pPr>
            <a:endParaRPr lang="it-IT" sz="1500" b="0" strike="noStrike" spc="-1" dirty="0">
              <a:latin typeface="Arial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44E640F-3D89-494D-AC38-D63E3C426559}"/>
              </a:ext>
            </a:extLst>
          </p:cNvPr>
          <p:cNvSpPr txBox="1"/>
          <p:nvPr/>
        </p:nvSpPr>
        <p:spPr>
          <a:xfrm>
            <a:off x="2243470" y="91777"/>
            <a:ext cx="63582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strike="noStrike" spc="-1" dirty="0">
                <a:solidFill>
                  <a:srgbClr val="C00000"/>
                </a:solidFill>
                <a:latin typeface="Times New Roman"/>
                <a:ea typeface="DejaVu Sans"/>
              </a:rPr>
              <a:t>Why (again and still) kaonic atoms?</a:t>
            </a:r>
            <a:endParaRPr lang="it-IT" sz="32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D6FB913-608A-4F45-AF3F-1C668C4EC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70" y="754894"/>
            <a:ext cx="5576688" cy="6413191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4F20364-7BD0-4A3F-A58A-F2DD522DE0FC}"/>
              </a:ext>
            </a:extLst>
          </p:cNvPr>
          <p:cNvSpPr txBox="1"/>
          <p:nvPr/>
        </p:nvSpPr>
        <p:spPr>
          <a:xfrm>
            <a:off x="5962650" y="854375"/>
            <a:ext cx="40386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ourier New"/>
              </a:rPr>
              <a:t>Except for the most recent measurements at DA</a:t>
            </a:r>
            <a:r>
              <a:rPr lang="en-US" sz="2000" b="0" strike="noStrike" spc="-1" dirty="0">
                <a:solidFill>
                  <a:srgbClr val="000000"/>
                </a:solidFill>
                <a:latin typeface="Symbol" panose="05050102010706020507" pitchFamily="18" charset="2"/>
                <a:ea typeface="Courier New"/>
              </a:rPr>
              <a:t>F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ourier New"/>
              </a:rPr>
              <a:t>NE and JPARC on KHe and KH, the whole knowledge on kaonic atoms dates back to 1970s and 1980s</a:t>
            </a:r>
            <a:endParaRPr lang="it-IT" sz="20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7DA5BB2-EF37-488A-B8E8-A3EA047A26BB}"/>
              </a:ext>
            </a:extLst>
          </p:cNvPr>
          <p:cNvSpPr txBox="1"/>
          <p:nvPr/>
        </p:nvSpPr>
        <p:spPr>
          <a:xfrm>
            <a:off x="6322557" y="2877672"/>
            <a:ext cx="3189769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ourier New"/>
              </a:rPr>
              <a:t>These </a:t>
            </a:r>
            <a:r>
              <a:rPr lang="en-US" sz="2000" spc="-1" dirty="0">
                <a:solidFill>
                  <a:srgbClr val="000000"/>
                </a:solidFill>
                <a:latin typeface="Times New Roman"/>
                <a:ea typeface="Courier New"/>
              </a:rPr>
              <a:t>data are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ourier New"/>
              </a:rPr>
              <a:t> the experimental basis for all the </a:t>
            </a:r>
            <a:r>
              <a:rPr lang="en-US" sz="2000" spc="-1" dirty="0">
                <a:solidFill>
                  <a:srgbClr val="000000"/>
                </a:solidFill>
                <a:latin typeface="Times New Roman"/>
                <a:ea typeface="Courier New"/>
              </a:rPr>
              <a:t>developed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ourier New"/>
              </a:rPr>
              <a:t> theoretical models</a:t>
            </a:r>
            <a:endParaRPr lang="it-IT" sz="20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B72F555-FFCF-42A6-9B51-E23230B8FC16}"/>
              </a:ext>
            </a:extLst>
          </p:cNvPr>
          <p:cNvSpPr txBox="1"/>
          <p:nvPr/>
        </p:nvSpPr>
        <p:spPr>
          <a:xfrm>
            <a:off x="5754259" y="4349739"/>
            <a:ext cx="432636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ourier New"/>
              </a:rPr>
              <a:t>These theoretical models are used to derive, fo</a:t>
            </a:r>
            <a:r>
              <a:rPr lang="en-US" sz="2000" spc="-1" dirty="0">
                <a:solidFill>
                  <a:srgbClr val="000000"/>
                </a:solidFill>
                <a:latin typeface="Times New Roman"/>
                <a:ea typeface="Courier New"/>
              </a:rPr>
              <a:t>r example: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spc="-1" dirty="0">
                <a:solidFill>
                  <a:srgbClr val="000000"/>
                </a:solidFill>
                <a:latin typeface="Times New Roman"/>
              </a:rPr>
              <a:t> KN interaction at threshold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spc="-1" dirty="0">
                <a:solidFill>
                  <a:srgbClr val="000000"/>
                </a:solidFill>
                <a:latin typeface="Times New Roman"/>
              </a:rPr>
              <a:t>KNN interaction at threshold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spc="-1" dirty="0">
                <a:solidFill>
                  <a:srgbClr val="000000"/>
                </a:solidFill>
                <a:latin typeface="Times New Roman"/>
              </a:rPr>
              <a:t>Nuclear density distributions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spc="-1" dirty="0">
                <a:solidFill>
                  <a:srgbClr val="000000"/>
                </a:solidFill>
                <a:latin typeface="Times New Roman"/>
              </a:rPr>
              <a:t>Possible existence of kaon condensates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spc="-1" dirty="0">
                <a:solidFill>
                  <a:srgbClr val="000000"/>
                </a:solidFill>
                <a:latin typeface="Times New Roman"/>
              </a:rPr>
              <a:t>Kaon mass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spc="-1" dirty="0">
                <a:solidFill>
                  <a:srgbClr val="000000"/>
                </a:solidFill>
                <a:latin typeface="Times New Roman"/>
              </a:rPr>
              <a:t>Kaonic atoms cascade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744E640F-3D89-494D-AC38-D63E3C426559}"/>
              </a:ext>
            </a:extLst>
          </p:cNvPr>
          <p:cNvSpPr txBox="1"/>
          <p:nvPr/>
        </p:nvSpPr>
        <p:spPr>
          <a:xfrm>
            <a:off x="2243470" y="91777"/>
            <a:ext cx="63582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DejaVu Sans"/>
              </a:rPr>
              <a:t>Why (again and still) kaonic atoms?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7DA5BB2-EF37-488A-B8E8-A3EA047A26BB}"/>
              </a:ext>
            </a:extLst>
          </p:cNvPr>
          <p:cNvSpPr txBox="1"/>
          <p:nvPr/>
        </p:nvSpPr>
        <p:spPr>
          <a:xfrm>
            <a:off x="6326370" y="668670"/>
            <a:ext cx="31897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pc="-1" dirty="0">
                <a:solidFill>
                  <a:srgbClr val="000000"/>
                </a:solidFill>
                <a:latin typeface="Times New Roman"/>
              </a:rPr>
              <a:t>The available data on “lower levels” have big uncertainties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83DD06A-E259-4A19-81A8-CFA36F522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38" y="676552"/>
            <a:ext cx="5651099" cy="641259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84B7E55-D1E7-46CE-9288-15787E2CD507}"/>
              </a:ext>
            </a:extLst>
          </p:cNvPr>
          <p:cNvSpPr txBox="1"/>
          <p:nvPr/>
        </p:nvSpPr>
        <p:spPr>
          <a:xfrm>
            <a:off x="6315737" y="1480282"/>
            <a:ext cx="31897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pc="-1" dirty="0">
                <a:solidFill>
                  <a:srgbClr val="000000"/>
                </a:solidFill>
                <a:latin typeface="Times New Roman"/>
              </a:rPr>
              <a:t>Many of them are actually UNmeasured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C5D0077-1F49-48FB-8CD6-16A8AEA1C4EB}"/>
              </a:ext>
            </a:extLst>
          </p:cNvPr>
          <p:cNvSpPr txBox="1"/>
          <p:nvPr/>
        </p:nvSpPr>
        <p:spPr>
          <a:xfrm>
            <a:off x="6326370" y="2389260"/>
            <a:ext cx="31897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pc="-1" dirty="0">
                <a:solidFill>
                  <a:srgbClr val="000000"/>
                </a:solidFill>
                <a:latin typeface="Times New Roman"/>
              </a:rPr>
              <a:t>Many of them are hardly compatible among each other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4DE14F2-7E78-4CF2-9412-372380FB0021}"/>
              </a:ext>
            </a:extLst>
          </p:cNvPr>
          <p:cNvSpPr txBox="1"/>
          <p:nvPr/>
        </p:nvSpPr>
        <p:spPr>
          <a:xfrm>
            <a:off x="6067426" y="3309902"/>
            <a:ext cx="34487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pc="-1" dirty="0">
                <a:solidFill>
                  <a:srgbClr val="000000"/>
                </a:solidFill>
                <a:latin typeface="Times New Roman"/>
              </a:rPr>
              <a:t>Relative yields with upper levels are not always measured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E2E011A-F92E-44F7-B6CD-5F62285BC2E0}"/>
              </a:ext>
            </a:extLst>
          </p:cNvPr>
          <p:cNvSpPr txBox="1"/>
          <p:nvPr/>
        </p:nvSpPr>
        <p:spPr>
          <a:xfrm>
            <a:off x="6326370" y="4173236"/>
            <a:ext cx="31897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pc="-1" dirty="0">
                <a:solidFill>
                  <a:srgbClr val="000000"/>
                </a:solidFill>
                <a:latin typeface="Times New Roman"/>
              </a:rPr>
              <a:t>Absolute yields are basically unknown (except for few transitions)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36362BF-2074-4CAF-AAC2-D7F520F17FC9}"/>
              </a:ext>
            </a:extLst>
          </p:cNvPr>
          <p:cNvSpPr txBox="1"/>
          <p:nvPr/>
        </p:nvSpPr>
        <p:spPr>
          <a:xfrm>
            <a:off x="6315736" y="5317215"/>
            <a:ext cx="31897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pc="-1" dirty="0">
                <a:solidFill>
                  <a:srgbClr val="000000"/>
                </a:solidFill>
                <a:latin typeface="Times New Roman"/>
              </a:rPr>
              <a:t>The REmeasured ones have been proved WRONG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4D7AB13E-8F78-4F3D-BD70-18751FE24D23}"/>
              </a:ext>
            </a:extLst>
          </p:cNvPr>
          <p:cNvSpPr/>
          <p:nvPr/>
        </p:nvSpPr>
        <p:spPr>
          <a:xfrm>
            <a:off x="1679944" y="2732567"/>
            <a:ext cx="1839433" cy="138223"/>
          </a:xfrm>
          <a:prstGeom prst="round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C4E1322E-81E6-43FB-9CD6-0B1D4283FADE}"/>
              </a:ext>
            </a:extLst>
          </p:cNvPr>
          <p:cNvSpPr/>
          <p:nvPr/>
        </p:nvSpPr>
        <p:spPr>
          <a:xfrm>
            <a:off x="1679942" y="1980833"/>
            <a:ext cx="1839433" cy="138223"/>
          </a:xfrm>
          <a:prstGeom prst="round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1572E3B7-91F8-4589-B4F1-4DAF7FA5D16B}"/>
              </a:ext>
            </a:extLst>
          </p:cNvPr>
          <p:cNvSpPr/>
          <p:nvPr/>
        </p:nvSpPr>
        <p:spPr>
          <a:xfrm>
            <a:off x="1679941" y="4718684"/>
            <a:ext cx="1839433" cy="138223"/>
          </a:xfrm>
          <a:prstGeom prst="round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7CF5D3C0-0920-42C4-8D0F-2788027F6C73}"/>
              </a:ext>
            </a:extLst>
          </p:cNvPr>
          <p:cNvSpPr/>
          <p:nvPr/>
        </p:nvSpPr>
        <p:spPr>
          <a:xfrm>
            <a:off x="1679943" y="3319628"/>
            <a:ext cx="1839433" cy="330520"/>
          </a:xfrm>
          <a:prstGeom prst="roundRect">
            <a:avLst/>
          </a:prstGeom>
          <a:solidFill>
            <a:schemeClr val="accent4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942C9CC2-F28A-46F0-A6B5-26DDD4E0B6D7}"/>
              </a:ext>
            </a:extLst>
          </p:cNvPr>
          <p:cNvSpPr/>
          <p:nvPr/>
        </p:nvSpPr>
        <p:spPr>
          <a:xfrm>
            <a:off x="1679941" y="3780372"/>
            <a:ext cx="1839433" cy="496186"/>
          </a:xfrm>
          <a:prstGeom prst="roundRect">
            <a:avLst/>
          </a:prstGeom>
          <a:solidFill>
            <a:schemeClr val="accent4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C251F9E-D23E-48A2-8707-74DA4E1748C4}"/>
              </a:ext>
            </a:extLst>
          </p:cNvPr>
          <p:cNvSpPr txBox="1"/>
          <p:nvPr/>
        </p:nvSpPr>
        <p:spPr>
          <a:xfrm>
            <a:off x="6326370" y="6218774"/>
            <a:ext cx="31897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pc="-1" dirty="0">
                <a:solidFill>
                  <a:srgbClr val="C00000"/>
                </a:solidFill>
                <a:latin typeface="Times New Roman"/>
              </a:rPr>
              <a:t>This situation would already be a proper justification for new measurements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AFB45ACC-8120-4F4C-B462-DCE79E86C1A9}"/>
              </a:ext>
            </a:extLst>
          </p:cNvPr>
          <p:cNvSpPr/>
          <p:nvPr/>
        </p:nvSpPr>
        <p:spPr>
          <a:xfrm>
            <a:off x="1679940" y="1665224"/>
            <a:ext cx="1839433" cy="315609"/>
          </a:xfrm>
          <a:prstGeom prst="roundRect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C9C1A28A-9E2E-74C4-8A52-51E367CF6CB2}"/>
              </a:ext>
            </a:extLst>
          </p:cNvPr>
          <p:cNvSpPr/>
          <p:nvPr/>
        </p:nvSpPr>
        <p:spPr>
          <a:xfrm>
            <a:off x="63798" y="7200000"/>
            <a:ext cx="10007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/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Courier New"/>
              </a:rPr>
              <a:t>“</a:t>
            </a:r>
            <a:r>
              <a:rPr lang="en-US" sz="1500" b="0" strike="noStrike" spc="-1" dirty="0">
                <a:solidFill>
                  <a:srgbClr val="000000"/>
                </a:solidFill>
                <a:latin typeface="Times New Roman"/>
                <a:ea typeface="Courier New"/>
              </a:rPr>
              <a:t> </a:t>
            </a:r>
            <a:r>
              <a:rPr lang="it-IT" sz="1500" spc="-1" dirty="0">
                <a:latin typeface="Times New Roman"/>
                <a:ea typeface="Courier New"/>
                <a:cs typeface="Times New Roman"/>
              </a:rPr>
              <a:t>Quinto Incontro Nazionale di Fisica Nucleare INFN 2022</a:t>
            </a:r>
            <a:r>
              <a:rPr lang="it-IT" sz="1500" spc="-1" dirty="0">
                <a:solidFill>
                  <a:srgbClr val="000000"/>
                </a:solidFill>
                <a:latin typeface="Times New Roman"/>
                <a:ea typeface="Courier New"/>
                <a:cs typeface="Times New Roman"/>
              </a:rPr>
              <a:t>"</a:t>
            </a:r>
            <a:r>
              <a:rPr lang="en-US" sz="1500" b="0" strike="noStrike" spc="-1" dirty="0">
                <a:solidFill>
                  <a:srgbClr val="000000"/>
                </a:solidFill>
                <a:latin typeface="Times New Roman"/>
                <a:ea typeface="Courier New"/>
              </a:rPr>
              <a:t>, A. Scordo, </a:t>
            </a:r>
            <a:r>
              <a:rPr lang="en-US" sz="1500" spc="-1" dirty="0">
                <a:solidFill>
                  <a:srgbClr val="000000"/>
                </a:solidFill>
                <a:latin typeface="Times New Roman"/>
                <a:ea typeface="Courier New"/>
              </a:rPr>
              <a:t>Laboratori Nazionali del Gran Sasso 10/05/2022</a:t>
            </a:r>
            <a:endParaRPr lang="en-US" sz="1500" b="0" strike="noStrike" spc="-1" dirty="0">
              <a:solidFill>
                <a:srgbClr val="000000"/>
              </a:solidFill>
              <a:latin typeface="Times New Roman"/>
              <a:ea typeface="Courier New"/>
            </a:endParaRPr>
          </a:p>
          <a:p>
            <a:pPr algn="ctr">
              <a:lnSpc>
                <a:spcPct val="100000"/>
              </a:lnSpc>
            </a:pPr>
            <a:endParaRPr lang="it-IT" sz="15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819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6" grpId="0"/>
      <p:bldP spid="18" grpId="0"/>
      <p:bldP spid="5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02EF1C19-496A-4B54-8B44-908CC6D0ECE0}"/>
              </a:ext>
            </a:extLst>
          </p:cNvPr>
          <p:cNvSpPr txBox="1"/>
          <p:nvPr/>
        </p:nvSpPr>
        <p:spPr>
          <a:xfrm>
            <a:off x="786809" y="91777"/>
            <a:ext cx="87718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DejaVu Sans"/>
              </a:rPr>
              <a:t>What more can we learn from new measurements?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97F0440C-4E09-5652-C75C-2FFF2BC9D96C}"/>
              </a:ext>
            </a:extLst>
          </p:cNvPr>
          <p:cNvSpPr/>
          <p:nvPr/>
        </p:nvSpPr>
        <p:spPr>
          <a:xfrm>
            <a:off x="63798" y="7200000"/>
            <a:ext cx="10007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/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Courier New"/>
              </a:rPr>
              <a:t>“</a:t>
            </a:r>
            <a:r>
              <a:rPr lang="en-US" sz="1500" b="0" strike="noStrike" spc="-1" dirty="0">
                <a:solidFill>
                  <a:srgbClr val="000000"/>
                </a:solidFill>
                <a:latin typeface="Times New Roman"/>
                <a:ea typeface="Courier New"/>
              </a:rPr>
              <a:t> </a:t>
            </a:r>
            <a:r>
              <a:rPr lang="it-IT" sz="1500" spc="-1" dirty="0">
                <a:latin typeface="Times New Roman"/>
                <a:ea typeface="Courier New"/>
                <a:cs typeface="Times New Roman"/>
              </a:rPr>
              <a:t>Quinto Incontro Nazionale di Fisica Nucleare INFN 2022</a:t>
            </a:r>
            <a:r>
              <a:rPr lang="it-IT" sz="1500" spc="-1" dirty="0">
                <a:solidFill>
                  <a:srgbClr val="000000"/>
                </a:solidFill>
                <a:latin typeface="Times New Roman"/>
                <a:ea typeface="Courier New"/>
                <a:cs typeface="Times New Roman"/>
              </a:rPr>
              <a:t>"</a:t>
            </a:r>
            <a:r>
              <a:rPr lang="en-US" sz="1500" b="0" strike="noStrike" spc="-1" dirty="0">
                <a:solidFill>
                  <a:srgbClr val="000000"/>
                </a:solidFill>
                <a:latin typeface="Times New Roman"/>
                <a:ea typeface="Courier New"/>
              </a:rPr>
              <a:t>, A. Scordo, </a:t>
            </a:r>
            <a:r>
              <a:rPr lang="en-US" sz="1500" spc="-1" dirty="0">
                <a:solidFill>
                  <a:srgbClr val="000000"/>
                </a:solidFill>
                <a:latin typeface="Times New Roman"/>
                <a:ea typeface="Courier New"/>
              </a:rPr>
              <a:t>Laboratori Nazionali del Gran Sasso 10/05/2022</a:t>
            </a:r>
            <a:endParaRPr lang="en-US" sz="1500" b="0" strike="noStrike" spc="-1" dirty="0">
              <a:solidFill>
                <a:srgbClr val="000000"/>
              </a:solidFill>
              <a:latin typeface="Times New Roman"/>
              <a:ea typeface="Courier New"/>
            </a:endParaRPr>
          </a:p>
          <a:p>
            <a:pPr algn="ctr">
              <a:lnSpc>
                <a:spcPct val="100000"/>
              </a:lnSpc>
            </a:pPr>
            <a:endParaRPr lang="it-IT" sz="1500" b="0" strike="noStrike" spc="-1" dirty="0">
              <a:latin typeface="Arial"/>
            </a:endParaRPr>
          </a:p>
        </p:txBody>
      </p:sp>
      <p:pic>
        <p:nvPicPr>
          <p:cNvPr id="3" name="Immagine 3">
            <a:extLst>
              <a:ext uri="{FF2B5EF4-FFF2-40B4-BE49-F238E27FC236}">
                <a16:creationId xmlns:a16="http://schemas.microsoft.com/office/drawing/2014/main" id="{3AE12976-CFAC-CFA6-C914-0754B72D5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47" y="645881"/>
            <a:ext cx="8524227" cy="6410133"/>
          </a:xfrm>
          <a:prstGeom prst="rect">
            <a:avLst/>
          </a:prstGeom>
        </p:spPr>
      </p:pic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BEC534F3-FA9D-7E92-E450-6B23C3DABE9A}"/>
              </a:ext>
            </a:extLst>
          </p:cNvPr>
          <p:cNvSpPr/>
          <p:nvPr/>
        </p:nvSpPr>
        <p:spPr>
          <a:xfrm>
            <a:off x="2266950" y="1276350"/>
            <a:ext cx="266700" cy="1809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24FF6DBA-4541-B55F-AF6C-008352FE4C29}"/>
              </a:ext>
            </a:extLst>
          </p:cNvPr>
          <p:cNvSpPr/>
          <p:nvPr/>
        </p:nvSpPr>
        <p:spPr>
          <a:xfrm>
            <a:off x="1190625" y="1100949"/>
            <a:ext cx="1438275" cy="8516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07C1399-B231-F412-8805-C705240E341F}"/>
              </a:ext>
            </a:extLst>
          </p:cNvPr>
          <p:cNvSpPr txBox="1"/>
          <p:nvPr/>
        </p:nvSpPr>
        <p:spPr>
          <a:xfrm>
            <a:off x="1143000" y="1183887"/>
            <a:ext cx="162401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spc="-1" dirty="0">
                <a:solidFill>
                  <a:srgbClr val="000000"/>
                </a:solidFill>
                <a:latin typeface="+mj-lt"/>
              </a:rPr>
              <a:t>Multi-transition parallel measurements</a:t>
            </a:r>
            <a:endParaRPr lang="it-IT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228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D038045B-ABCE-48F2-A9FC-3063D77536BD}"/>
              </a:ext>
            </a:extLst>
          </p:cNvPr>
          <p:cNvSpPr txBox="1"/>
          <p:nvPr/>
        </p:nvSpPr>
        <p:spPr>
          <a:xfrm>
            <a:off x="786809" y="91777"/>
            <a:ext cx="87718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DejaVu Sans"/>
              </a:rPr>
              <a:t>What more can we learn from new measurements?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C30ECB84-D0C2-BA47-8580-AD555BA1F631}"/>
              </a:ext>
            </a:extLst>
          </p:cNvPr>
          <p:cNvSpPr/>
          <p:nvPr/>
        </p:nvSpPr>
        <p:spPr>
          <a:xfrm>
            <a:off x="63798" y="7200000"/>
            <a:ext cx="10007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/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Courier New"/>
              </a:rPr>
              <a:t>“</a:t>
            </a:r>
            <a:r>
              <a:rPr lang="en-US" sz="1500" b="0" strike="noStrike" spc="-1" dirty="0">
                <a:solidFill>
                  <a:srgbClr val="000000"/>
                </a:solidFill>
                <a:latin typeface="Times New Roman"/>
                <a:ea typeface="Courier New"/>
              </a:rPr>
              <a:t> </a:t>
            </a:r>
            <a:r>
              <a:rPr lang="it-IT" sz="1500" spc="-1" dirty="0">
                <a:latin typeface="Times New Roman"/>
                <a:ea typeface="Courier New"/>
                <a:cs typeface="Times New Roman"/>
              </a:rPr>
              <a:t>Quinto Incontro Nazionale di Fisica Nucleare INFN 2022</a:t>
            </a:r>
            <a:r>
              <a:rPr lang="it-IT" sz="1500" spc="-1" dirty="0">
                <a:solidFill>
                  <a:srgbClr val="000000"/>
                </a:solidFill>
                <a:latin typeface="Times New Roman"/>
                <a:ea typeface="Courier New"/>
                <a:cs typeface="Times New Roman"/>
              </a:rPr>
              <a:t>"</a:t>
            </a:r>
            <a:r>
              <a:rPr lang="en-US" sz="1500" b="0" strike="noStrike" spc="-1" dirty="0">
                <a:solidFill>
                  <a:srgbClr val="000000"/>
                </a:solidFill>
                <a:latin typeface="Times New Roman"/>
                <a:ea typeface="Courier New"/>
              </a:rPr>
              <a:t>, A. Scordo, </a:t>
            </a:r>
            <a:r>
              <a:rPr lang="en-US" sz="1500" spc="-1" dirty="0">
                <a:solidFill>
                  <a:srgbClr val="000000"/>
                </a:solidFill>
                <a:latin typeface="Times New Roman"/>
                <a:ea typeface="Courier New"/>
              </a:rPr>
              <a:t>Laboratori Nazionali del Gran Sasso 10/05/2022</a:t>
            </a:r>
            <a:endParaRPr lang="en-US" sz="1500" b="0" strike="noStrike" spc="-1" dirty="0">
              <a:solidFill>
                <a:srgbClr val="000000"/>
              </a:solidFill>
              <a:latin typeface="Times New Roman"/>
              <a:ea typeface="Courier New"/>
            </a:endParaRPr>
          </a:p>
          <a:p>
            <a:pPr algn="ctr">
              <a:lnSpc>
                <a:spcPct val="100000"/>
              </a:lnSpc>
            </a:pPr>
            <a:endParaRPr lang="it-IT" sz="1500" b="0" strike="noStrike" spc="-1" dirty="0">
              <a:latin typeface="Arial"/>
            </a:endParaRPr>
          </a:p>
        </p:txBody>
      </p:sp>
      <p:pic>
        <p:nvPicPr>
          <p:cNvPr id="4" name="Immagine 5" descr="Immagine che contiene testo, albero, esterni, segnale&#10;&#10;Descrizione generata automaticamente">
            <a:extLst>
              <a:ext uri="{FF2B5EF4-FFF2-40B4-BE49-F238E27FC236}">
                <a16:creationId xmlns:a16="http://schemas.microsoft.com/office/drawing/2014/main" id="{20B2629B-B3D1-0898-E3DA-EC69B274B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95" y="697045"/>
            <a:ext cx="3901810" cy="279247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E921ADF-A6F4-3C28-45EF-FAABD07A5D19}"/>
              </a:ext>
            </a:extLst>
          </p:cNvPr>
          <p:cNvSpPr txBox="1"/>
          <p:nvPr/>
        </p:nvSpPr>
        <p:spPr>
          <a:xfrm>
            <a:off x="4549542" y="720872"/>
            <a:ext cx="5521896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80 participants from more than 20 different institutes</a:t>
            </a:r>
          </a:p>
          <a:p>
            <a:endParaRPr lang="en-US" sz="2000" dirty="0">
              <a:latin typeface="Times New Roman"/>
              <a:cs typeface="Times New Roman"/>
            </a:endParaRPr>
          </a:p>
          <a:p>
            <a:r>
              <a:rPr lang="en-US" sz="2000" dirty="0">
                <a:latin typeface="Times New Roman"/>
                <a:cs typeface="Times New Roman"/>
              </a:rPr>
              <a:t>Several "strange" topics covered and intense discussion showing that the physics case and the community are strong and sparkling</a:t>
            </a:r>
          </a:p>
          <a:p>
            <a:endParaRPr lang="en-US" sz="2000" dirty="0">
              <a:latin typeface="Times New Roman"/>
              <a:cs typeface="Times New Roman"/>
            </a:endParaRPr>
          </a:p>
          <a:p>
            <a:r>
              <a:rPr lang="en-US" sz="2000" dirty="0">
                <a:latin typeface="Times New Roman"/>
                <a:cs typeface="Times New Roman"/>
              </a:rPr>
              <a:t>Focused on DA</a:t>
            </a:r>
            <a:r>
              <a:rPr lang="en-US" sz="2000" dirty="0">
                <a:latin typeface="Symbol" panose="05050102010706020507" pitchFamily="18" charset="2"/>
                <a:cs typeface="Times New Roman"/>
              </a:rPr>
              <a:t>F</a:t>
            </a:r>
            <a:r>
              <a:rPr lang="en-US" sz="2000" dirty="0">
                <a:latin typeface="Times New Roman"/>
                <a:cs typeface="Times New Roman"/>
              </a:rPr>
              <a:t>NE, the BEST facility in the world for low energy strangeness experiments</a:t>
            </a:r>
          </a:p>
          <a:p>
            <a:endParaRPr lang="en-US" sz="2000" dirty="0">
              <a:latin typeface="Times New Roman"/>
              <a:cs typeface="Times New Roman"/>
            </a:endParaRPr>
          </a:p>
          <a:p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9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6B42A31D-FEA5-3B76-5BF8-961718634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288" y="3668549"/>
            <a:ext cx="4959337" cy="3416140"/>
          </a:xfrm>
          <a:prstGeom prst="rect">
            <a:avLst/>
          </a:prstGeom>
        </p:spPr>
      </p:pic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BEE4FD7B-683D-5978-7F0F-57A8EF5D8529}"/>
              </a:ext>
            </a:extLst>
          </p:cNvPr>
          <p:cNvSpPr/>
          <p:nvPr/>
        </p:nvSpPr>
        <p:spPr>
          <a:xfrm>
            <a:off x="5179602" y="6417541"/>
            <a:ext cx="4767054" cy="605031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3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2FF1E983-7E9D-359A-AD3A-3E9AFF31F6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1" y="3668549"/>
            <a:ext cx="4976391" cy="3533595"/>
          </a:xfrm>
          <a:prstGeom prst="rect">
            <a:avLst/>
          </a:prstGeom>
        </p:spPr>
      </p:pic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410EEFE9-51F2-4F20-6EC6-6BDDCCC6BD01}"/>
              </a:ext>
            </a:extLst>
          </p:cNvPr>
          <p:cNvSpPr/>
          <p:nvPr/>
        </p:nvSpPr>
        <p:spPr>
          <a:xfrm>
            <a:off x="188575" y="4780703"/>
            <a:ext cx="4767054" cy="1074311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397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D038045B-ABCE-48F2-A9FC-3063D77536BD}"/>
              </a:ext>
            </a:extLst>
          </p:cNvPr>
          <p:cNvSpPr txBox="1"/>
          <p:nvPr/>
        </p:nvSpPr>
        <p:spPr>
          <a:xfrm>
            <a:off x="786809" y="91777"/>
            <a:ext cx="87718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DejaVu Sans"/>
              </a:rPr>
              <a:t>What more can we learn from new measurements?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C30ECB84-D0C2-BA47-8580-AD555BA1F631}"/>
              </a:ext>
            </a:extLst>
          </p:cNvPr>
          <p:cNvSpPr/>
          <p:nvPr/>
        </p:nvSpPr>
        <p:spPr>
          <a:xfrm>
            <a:off x="63798" y="7200000"/>
            <a:ext cx="10007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/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Courier New"/>
              </a:rPr>
              <a:t>“</a:t>
            </a:r>
            <a:r>
              <a:rPr lang="en-US" sz="1500" b="0" strike="noStrike" spc="-1" dirty="0">
                <a:solidFill>
                  <a:srgbClr val="000000"/>
                </a:solidFill>
                <a:latin typeface="Times New Roman"/>
                <a:ea typeface="Courier New"/>
              </a:rPr>
              <a:t> </a:t>
            </a:r>
            <a:r>
              <a:rPr lang="it-IT" sz="1500" spc="-1" dirty="0">
                <a:latin typeface="Times New Roman"/>
                <a:ea typeface="Courier New"/>
                <a:cs typeface="Times New Roman"/>
              </a:rPr>
              <a:t>Quinto Incontro Nazionale di Fisica Nucleare INFN 2022</a:t>
            </a:r>
            <a:r>
              <a:rPr lang="it-IT" sz="1500" spc="-1" dirty="0">
                <a:solidFill>
                  <a:srgbClr val="000000"/>
                </a:solidFill>
                <a:latin typeface="Times New Roman"/>
                <a:ea typeface="Courier New"/>
                <a:cs typeface="Times New Roman"/>
              </a:rPr>
              <a:t>"</a:t>
            </a:r>
            <a:r>
              <a:rPr lang="en-US" sz="1500" b="0" strike="noStrike" spc="-1" dirty="0">
                <a:solidFill>
                  <a:srgbClr val="000000"/>
                </a:solidFill>
                <a:latin typeface="Times New Roman"/>
                <a:ea typeface="Courier New"/>
              </a:rPr>
              <a:t>, A. Scordo, </a:t>
            </a:r>
            <a:r>
              <a:rPr lang="en-US" sz="1500" spc="-1" dirty="0">
                <a:solidFill>
                  <a:srgbClr val="000000"/>
                </a:solidFill>
                <a:latin typeface="Times New Roman"/>
                <a:ea typeface="Courier New"/>
              </a:rPr>
              <a:t>Laboratori Nazionali del Gran Sasso 10/05/2022</a:t>
            </a:r>
            <a:endParaRPr lang="en-US" sz="1500" b="0" strike="noStrike" spc="-1" dirty="0">
              <a:solidFill>
                <a:srgbClr val="000000"/>
              </a:solidFill>
              <a:latin typeface="Times New Roman"/>
              <a:ea typeface="Courier New"/>
            </a:endParaRPr>
          </a:p>
          <a:p>
            <a:pPr algn="ctr">
              <a:lnSpc>
                <a:spcPct val="100000"/>
              </a:lnSpc>
            </a:pPr>
            <a:endParaRPr lang="it-IT" sz="1500" b="0" strike="noStrike" spc="-1" dirty="0">
              <a:latin typeface="Arial"/>
            </a:endParaRPr>
          </a:p>
        </p:txBody>
      </p:sp>
      <p:pic>
        <p:nvPicPr>
          <p:cNvPr id="3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3CC291B5-0838-11ED-2C34-CF5D89D86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99" y="638509"/>
            <a:ext cx="4567028" cy="1903519"/>
          </a:xfrm>
          <a:prstGeom prst="rect">
            <a:avLst/>
          </a:prstGeom>
        </p:spPr>
      </p:pic>
      <p:pic>
        <p:nvPicPr>
          <p:cNvPr id="5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86E3E493-D166-C5EF-5BAD-CEF33FA25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04" y="2898575"/>
            <a:ext cx="6717271" cy="427909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AA8EEF1-D999-FAF5-2BB2-08AF06F741F3}"/>
              </a:ext>
            </a:extLst>
          </p:cNvPr>
          <p:cNvSpPr txBox="1"/>
          <p:nvPr/>
        </p:nvSpPr>
        <p:spPr>
          <a:xfrm>
            <a:off x="5044527" y="654670"/>
            <a:ext cx="5040229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The most precise (incompatible) measurements date back to 1988 and 1991</a:t>
            </a:r>
          </a:p>
          <a:p>
            <a:endParaRPr lang="en-US" sz="2000" dirty="0">
              <a:latin typeface="Times New Roman"/>
              <a:cs typeface="Times New Roman"/>
            </a:endParaRPr>
          </a:p>
          <a:p>
            <a:r>
              <a:rPr lang="en-US" sz="2000" dirty="0">
                <a:latin typeface="Times New Roman"/>
                <a:cs typeface="Times New Roman"/>
              </a:rPr>
              <a:t>Kaon mass precision impacts not only in low energy strangeness QCD</a:t>
            </a:r>
            <a:endParaRPr lang="it-IT" sz="2000" dirty="0"/>
          </a:p>
          <a:p>
            <a:endParaRPr lang="en-US" sz="2000" dirty="0">
              <a:latin typeface="Times New Roman"/>
              <a:cs typeface="Times New Roman"/>
            </a:endParaRPr>
          </a:p>
          <a:p>
            <a:r>
              <a:rPr lang="en-US" sz="2000" dirty="0">
                <a:latin typeface="Times New Roman"/>
                <a:cs typeface="Times New Roman"/>
              </a:rPr>
              <a:t>For example, D and J/</a:t>
            </a:r>
            <a:r>
              <a:rPr lang="en-US" sz="2000" dirty="0">
                <a:latin typeface="Symbol"/>
                <a:cs typeface="Times New Roman"/>
                <a:sym typeface="Symbol"/>
              </a:rPr>
              <a:t>y</a:t>
            </a:r>
            <a:r>
              <a:rPr lang="en-US" sz="2000" dirty="0">
                <a:latin typeface="Times New Roman"/>
                <a:cs typeface="Times New Roman"/>
              </a:rPr>
              <a:t> is affected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3B5067F-0EE0-4C6C-F620-330E1B85523D}"/>
              </a:ext>
            </a:extLst>
          </p:cNvPr>
          <p:cNvSpPr txBox="1"/>
          <p:nvPr/>
        </p:nvSpPr>
        <p:spPr>
          <a:xfrm>
            <a:off x="7190265" y="4209295"/>
            <a:ext cx="274320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Errors can be improved with high precision measurements of "high n levels" of kaonic atoms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04572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DA0262E-8A08-4EF7-8FEB-56F4556FCBA5}"/>
              </a:ext>
            </a:extLst>
          </p:cNvPr>
          <p:cNvSpPr txBox="1"/>
          <p:nvPr/>
        </p:nvSpPr>
        <p:spPr>
          <a:xfrm>
            <a:off x="786809" y="17346"/>
            <a:ext cx="87718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DejaVu Sans"/>
              </a:rPr>
              <a:t>Transitions: energies and widths…which detector?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3E6FE1A8-C6EF-4E8B-A173-805C944AC170}"/>
              </a:ext>
            </a:extLst>
          </p:cNvPr>
          <p:cNvCxnSpPr>
            <a:cxnSpLocks/>
          </p:cNvCxnSpPr>
          <p:nvPr/>
        </p:nvCxnSpPr>
        <p:spPr>
          <a:xfrm flipH="1" flipV="1">
            <a:off x="4522377" y="893136"/>
            <a:ext cx="7093" cy="510362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9A690303-9EEB-4C12-89AA-7072B6618450}"/>
              </a:ext>
            </a:extLst>
          </p:cNvPr>
          <p:cNvCxnSpPr>
            <a:cxnSpLocks/>
          </p:cNvCxnSpPr>
          <p:nvPr/>
        </p:nvCxnSpPr>
        <p:spPr>
          <a:xfrm flipV="1">
            <a:off x="4522377" y="5996763"/>
            <a:ext cx="5526346" cy="1417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5A0C78F-BF86-4A41-B439-0B5BD1D7A12D}"/>
              </a:ext>
            </a:extLst>
          </p:cNvPr>
          <p:cNvSpPr txBox="1"/>
          <p:nvPr/>
        </p:nvSpPr>
        <p:spPr>
          <a:xfrm>
            <a:off x="3487477" y="1101873"/>
            <a:ext cx="9462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pc="-1" dirty="0">
                <a:solidFill>
                  <a:srgbClr val="000000"/>
                </a:solidFill>
                <a:latin typeface="Times New Roman"/>
              </a:rPr>
              <a:t>Energy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0A21E84-E97C-4FA5-B91A-F0728407DD44}"/>
              </a:ext>
            </a:extLst>
          </p:cNvPr>
          <p:cNvSpPr txBox="1"/>
          <p:nvPr/>
        </p:nvSpPr>
        <p:spPr>
          <a:xfrm>
            <a:off x="9772276" y="6086062"/>
            <a:ext cx="276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pc="-1" dirty="0">
                <a:solidFill>
                  <a:srgbClr val="000000"/>
                </a:solidFill>
                <a:latin typeface="Symbol" panose="05050102010706020507" pitchFamily="18" charset="2"/>
              </a:rPr>
              <a:t>G</a:t>
            </a:r>
            <a:endParaRPr lang="it-IT" dirty="0">
              <a:latin typeface="Symbol" panose="05050102010706020507" pitchFamily="18" charset="2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22A56035-DA41-4820-A77B-746744181C38}"/>
              </a:ext>
            </a:extLst>
          </p:cNvPr>
          <p:cNvSpPr/>
          <p:nvPr/>
        </p:nvSpPr>
        <p:spPr>
          <a:xfrm>
            <a:off x="4595040" y="5156790"/>
            <a:ext cx="349102" cy="854147"/>
          </a:xfrm>
          <a:prstGeom prst="roundRect">
            <a:avLst/>
          </a:prstGeom>
          <a:noFill/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1253A284-571F-4577-9E00-81BCE9401224}"/>
              </a:ext>
            </a:extLst>
          </p:cNvPr>
          <p:cNvSpPr/>
          <p:nvPr/>
        </p:nvSpPr>
        <p:spPr>
          <a:xfrm>
            <a:off x="5049900" y="4508245"/>
            <a:ext cx="1925058" cy="1495606"/>
          </a:xfrm>
          <a:prstGeom prst="round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4D066A1F-E30F-4C63-849D-208ABD943CF8}"/>
              </a:ext>
            </a:extLst>
          </p:cNvPr>
          <p:cNvSpPr/>
          <p:nvPr/>
        </p:nvSpPr>
        <p:spPr>
          <a:xfrm>
            <a:off x="7144513" y="2583729"/>
            <a:ext cx="2137709" cy="2573062"/>
          </a:xfrm>
          <a:prstGeom prst="roundRect">
            <a:avLst/>
          </a:prstGeom>
          <a:noFill/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617D13BB-D7CD-47AA-8741-09D31AFB6DD5}"/>
              </a:ext>
            </a:extLst>
          </p:cNvPr>
          <p:cNvSpPr/>
          <p:nvPr/>
        </p:nvSpPr>
        <p:spPr>
          <a:xfrm>
            <a:off x="7137423" y="684039"/>
            <a:ext cx="2137709" cy="2665215"/>
          </a:xfrm>
          <a:prstGeom prst="roundRect">
            <a:avLst/>
          </a:prstGeom>
          <a:noFill/>
          <a:ln w="444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1459D8E-4C8C-4628-9F25-8ED501B17E4F}"/>
              </a:ext>
            </a:extLst>
          </p:cNvPr>
          <p:cNvSpPr txBox="1"/>
          <p:nvPr/>
        </p:nvSpPr>
        <p:spPr>
          <a:xfrm>
            <a:off x="3648741" y="4972124"/>
            <a:ext cx="9462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pc="-1" dirty="0">
                <a:solidFill>
                  <a:srgbClr val="000000"/>
                </a:solidFill>
                <a:latin typeface="Times New Roman"/>
              </a:rPr>
              <a:t>20 keV</a:t>
            </a:r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4ACDF3C-2BF3-4180-871F-D4372DE455AD}"/>
              </a:ext>
            </a:extLst>
          </p:cNvPr>
          <p:cNvSpPr txBox="1"/>
          <p:nvPr/>
        </p:nvSpPr>
        <p:spPr>
          <a:xfrm>
            <a:off x="3673550" y="4390871"/>
            <a:ext cx="9462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pc="-1" dirty="0">
                <a:solidFill>
                  <a:srgbClr val="000000"/>
                </a:solidFill>
                <a:latin typeface="Times New Roman"/>
              </a:rPr>
              <a:t>40 keV</a:t>
            </a:r>
            <a:endParaRPr lang="it-IT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194E271-EC3D-41CC-BAF6-060A31386762}"/>
              </a:ext>
            </a:extLst>
          </p:cNvPr>
          <p:cNvSpPr txBox="1"/>
          <p:nvPr/>
        </p:nvSpPr>
        <p:spPr>
          <a:xfrm>
            <a:off x="3528797" y="2986951"/>
            <a:ext cx="1000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pc="-1" dirty="0">
                <a:solidFill>
                  <a:srgbClr val="000000"/>
                </a:solidFill>
                <a:latin typeface="Times New Roman"/>
              </a:rPr>
              <a:t>100 keV</a:t>
            </a:r>
            <a:endParaRPr lang="it-IT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025E7E7-71E4-4140-AEAD-FFEF8FC0395A}"/>
              </a:ext>
            </a:extLst>
          </p:cNvPr>
          <p:cNvSpPr txBox="1"/>
          <p:nvPr/>
        </p:nvSpPr>
        <p:spPr>
          <a:xfrm>
            <a:off x="3530006" y="2304938"/>
            <a:ext cx="1000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pc="-1" dirty="0">
                <a:solidFill>
                  <a:srgbClr val="000000"/>
                </a:solidFill>
                <a:latin typeface="Times New Roman"/>
              </a:rPr>
              <a:t>300 keV</a:t>
            </a:r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1F5607F-D77D-49D1-B640-7F13C4FEA762}"/>
              </a:ext>
            </a:extLst>
          </p:cNvPr>
          <p:cNvSpPr txBox="1"/>
          <p:nvPr/>
        </p:nvSpPr>
        <p:spPr>
          <a:xfrm>
            <a:off x="4668259" y="6110446"/>
            <a:ext cx="779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pc="-1" dirty="0">
                <a:solidFill>
                  <a:srgbClr val="000000"/>
                </a:solidFill>
                <a:latin typeface="Times New Roman"/>
              </a:rPr>
              <a:t>10 eV</a:t>
            </a:r>
            <a:endParaRPr lang="it-IT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A44EA999-A641-4B0A-B109-3A760BE66E1D}"/>
              </a:ext>
            </a:extLst>
          </p:cNvPr>
          <p:cNvSpPr txBox="1"/>
          <p:nvPr/>
        </p:nvSpPr>
        <p:spPr>
          <a:xfrm>
            <a:off x="6747846" y="6110446"/>
            <a:ext cx="8756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pc="-1" dirty="0">
                <a:solidFill>
                  <a:srgbClr val="000000"/>
                </a:solidFill>
                <a:latin typeface="Times New Roman"/>
              </a:rPr>
              <a:t>100 eV</a:t>
            </a:r>
            <a:endParaRPr lang="it-IT" dirty="0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CD45D4F-36DE-4E4A-9C0E-197C32B9CEC7}"/>
              </a:ext>
            </a:extLst>
          </p:cNvPr>
          <p:cNvSpPr txBox="1"/>
          <p:nvPr/>
        </p:nvSpPr>
        <p:spPr>
          <a:xfrm>
            <a:off x="9071197" y="6083744"/>
            <a:ext cx="8756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pc="-1" dirty="0">
                <a:solidFill>
                  <a:srgbClr val="000000"/>
                </a:solidFill>
                <a:latin typeface="Times New Roman"/>
              </a:rPr>
              <a:t>5 keV</a:t>
            </a:r>
            <a:endParaRPr lang="it-IT" dirty="0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1D15119-2989-4A4E-B2BD-BB4363EB3CAD}"/>
              </a:ext>
            </a:extLst>
          </p:cNvPr>
          <p:cNvSpPr txBox="1"/>
          <p:nvPr/>
        </p:nvSpPr>
        <p:spPr>
          <a:xfrm>
            <a:off x="390914" y="933353"/>
            <a:ext cx="2701873" cy="1200329"/>
          </a:xfrm>
          <a:prstGeom prst="rect">
            <a:avLst/>
          </a:prstGeom>
          <a:solidFill>
            <a:schemeClr val="bg1">
              <a:alpha val="50000"/>
            </a:schemeClr>
          </a:solidFill>
          <a:ln w="50800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en-US" spc="-1" dirty="0">
                <a:solidFill>
                  <a:srgbClr val="000000"/>
                </a:solidFill>
                <a:latin typeface="Times New Roman"/>
              </a:rPr>
              <a:t>Crystal spectrometers: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latin typeface="Times New Roman"/>
              </a:rPr>
              <a:t>High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latin typeface="Times New Roman"/>
              </a:rPr>
              <a:t>Low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latin typeface="Times New Roman"/>
              </a:rPr>
              <a:t>0-20 keV range </a:t>
            </a:r>
            <a:endParaRPr lang="it-IT" dirty="0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F7234B2E-D4EA-4E22-9EC1-4B2064A54325}"/>
              </a:ext>
            </a:extLst>
          </p:cNvPr>
          <p:cNvSpPr txBox="1"/>
          <p:nvPr/>
        </p:nvSpPr>
        <p:spPr>
          <a:xfrm>
            <a:off x="376730" y="2340846"/>
            <a:ext cx="2716057" cy="1200329"/>
          </a:xfrm>
          <a:prstGeom prst="rect">
            <a:avLst/>
          </a:prstGeom>
          <a:solidFill>
            <a:schemeClr val="bg1">
              <a:alpha val="50000"/>
            </a:schemeClr>
          </a:solidFill>
          <a:ln w="508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pc="-1" dirty="0">
                <a:solidFill>
                  <a:srgbClr val="000000"/>
                </a:solidFill>
                <a:latin typeface="Times New Roman"/>
              </a:rPr>
              <a:t>SDDs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latin typeface="Times New Roman"/>
              </a:rPr>
              <a:t>100 eV max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latin typeface="Times New Roman"/>
              </a:rPr>
              <a:t>4-40 keV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latin typeface="Times New Roman"/>
              </a:rPr>
              <a:t>High efficiency 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708B98FA-89BB-43C3-8446-B029D4EF03B3}"/>
              </a:ext>
            </a:extLst>
          </p:cNvPr>
          <p:cNvSpPr txBox="1"/>
          <p:nvPr/>
        </p:nvSpPr>
        <p:spPr>
          <a:xfrm>
            <a:off x="363514" y="3831136"/>
            <a:ext cx="2716057" cy="1477328"/>
          </a:xfrm>
          <a:prstGeom prst="rect">
            <a:avLst/>
          </a:prstGeom>
          <a:solidFill>
            <a:schemeClr val="bg1">
              <a:alpha val="50000"/>
            </a:schemeClr>
          </a:solidFill>
          <a:ln w="50800">
            <a:solidFill>
              <a:schemeClr val="accent5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pc="-1" dirty="0">
                <a:solidFill>
                  <a:srgbClr val="000000"/>
                </a:solidFill>
                <a:latin typeface="Times New Roman"/>
              </a:rPr>
              <a:t>Cd(Zn)Te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latin typeface="Times New Roman"/>
              </a:rPr>
              <a:t>20-300 keV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latin typeface="Times New Roman"/>
              </a:rPr>
              <a:t>FWHM / E </a:t>
            </a:r>
            <a:r>
              <a:rPr lang="en-US" spc="-1" dirty="0">
                <a:ea typeface="+mn-lt"/>
                <a:cs typeface="+mn-lt"/>
                <a:sym typeface="Symbol" panose="05050102010706020507" pitchFamily="18" charset="2"/>
              </a:rPr>
              <a:t>~</a:t>
            </a:r>
            <a:r>
              <a:rPr lang="en-US" spc="-1" dirty="0">
                <a:solidFill>
                  <a:srgbClr val="000000"/>
                </a:solidFill>
                <a:latin typeface="Times New Roman"/>
                <a:sym typeface="Symbol" panose="05050102010706020507" pitchFamily="18" charset="2"/>
              </a:rPr>
              <a:t> %</a:t>
            </a:r>
            <a:endParaRPr lang="en-US" spc="-1" dirty="0">
              <a:solidFill>
                <a:srgbClr val="000000"/>
              </a:solidFill>
              <a:latin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latin typeface="Times New Roman"/>
              </a:rPr>
              <a:t>High efficiency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latin typeface="Times New Roman"/>
              </a:rPr>
              <a:t>Room Temperature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9C7D6D15-3C98-4CE3-84C8-58A9D9EA40AE}"/>
              </a:ext>
            </a:extLst>
          </p:cNvPr>
          <p:cNvSpPr txBox="1"/>
          <p:nvPr/>
        </p:nvSpPr>
        <p:spPr>
          <a:xfrm>
            <a:off x="358666" y="5669196"/>
            <a:ext cx="2716057" cy="1477328"/>
          </a:xfrm>
          <a:prstGeom prst="rect">
            <a:avLst/>
          </a:prstGeom>
          <a:solidFill>
            <a:schemeClr val="bg1">
              <a:alpha val="50000"/>
            </a:schemeClr>
          </a:solidFill>
          <a:ln w="508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pc="-1" dirty="0">
                <a:solidFill>
                  <a:srgbClr val="000000"/>
                </a:solidFill>
                <a:latin typeface="Times New Roman"/>
              </a:rPr>
              <a:t>HPGe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latin typeface="Times New Roman"/>
              </a:rPr>
              <a:t>100-1000 keV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latin typeface="Times New Roman"/>
              </a:rPr>
              <a:t>FWHM / E </a:t>
            </a:r>
            <a:r>
              <a:rPr lang="en-US" spc="-1" dirty="0">
                <a:solidFill>
                  <a:srgbClr val="000000"/>
                </a:solidFill>
                <a:latin typeface="Times New Roman"/>
                <a:sym typeface="Symbol" panose="05050102010706020507" pitchFamily="18" charset="2"/>
              </a:rPr>
              <a:t> %</a:t>
            </a:r>
            <a:endParaRPr lang="en-US" spc="-1" dirty="0">
              <a:solidFill>
                <a:srgbClr val="000000"/>
              </a:solidFill>
              <a:latin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latin typeface="Times New Roman"/>
              </a:rPr>
              <a:t>High efficiency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latin typeface="Times New Roman"/>
              </a:rPr>
              <a:t>Cooling needed</a:t>
            </a:r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98222758-CC39-9A42-8313-7735E3AD1D4C}"/>
              </a:ext>
            </a:extLst>
          </p:cNvPr>
          <p:cNvSpPr/>
          <p:nvPr/>
        </p:nvSpPr>
        <p:spPr>
          <a:xfrm>
            <a:off x="63798" y="7200000"/>
            <a:ext cx="10007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/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Courier New"/>
              </a:rPr>
              <a:t>“</a:t>
            </a:r>
            <a:r>
              <a:rPr lang="en-US" sz="1500" b="0" strike="noStrike" spc="-1" dirty="0">
                <a:solidFill>
                  <a:srgbClr val="000000"/>
                </a:solidFill>
                <a:latin typeface="Times New Roman"/>
                <a:ea typeface="Courier New"/>
              </a:rPr>
              <a:t> </a:t>
            </a:r>
            <a:r>
              <a:rPr lang="it-IT" sz="1500" spc="-1" dirty="0">
                <a:latin typeface="Times New Roman"/>
                <a:ea typeface="Courier New"/>
                <a:cs typeface="Times New Roman"/>
              </a:rPr>
              <a:t>Quinto Incontro Nazionale di Fisica Nucleare INFN 2022</a:t>
            </a:r>
            <a:r>
              <a:rPr lang="it-IT" sz="1500" spc="-1" dirty="0">
                <a:solidFill>
                  <a:srgbClr val="000000"/>
                </a:solidFill>
                <a:latin typeface="Times New Roman"/>
                <a:ea typeface="Courier New"/>
                <a:cs typeface="Times New Roman"/>
              </a:rPr>
              <a:t>"</a:t>
            </a:r>
            <a:r>
              <a:rPr lang="en-US" sz="1500" b="0" strike="noStrike" spc="-1" dirty="0">
                <a:solidFill>
                  <a:srgbClr val="000000"/>
                </a:solidFill>
                <a:latin typeface="Times New Roman"/>
                <a:ea typeface="Courier New"/>
              </a:rPr>
              <a:t>, A. Scordo, </a:t>
            </a:r>
            <a:r>
              <a:rPr lang="en-US" sz="1500" spc="-1" dirty="0">
                <a:solidFill>
                  <a:srgbClr val="000000"/>
                </a:solidFill>
                <a:latin typeface="Times New Roman"/>
                <a:ea typeface="Courier New"/>
              </a:rPr>
              <a:t>Laboratori Nazionali del Gran Sasso 10/05/2022</a:t>
            </a:r>
            <a:endParaRPr lang="en-US" sz="1500" b="0" strike="noStrike" spc="-1" dirty="0">
              <a:solidFill>
                <a:srgbClr val="000000"/>
              </a:solidFill>
              <a:latin typeface="Times New Roman"/>
              <a:ea typeface="Courier New"/>
            </a:endParaRPr>
          </a:p>
          <a:p>
            <a:pPr algn="ctr">
              <a:lnSpc>
                <a:spcPct val="100000"/>
              </a:lnSpc>
            </a:pPr>
            <a:endParaRPr lang="it-IT" sz="15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868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72000" y="633600"/>
            <a:ext cx="9935640" cy="6609240"/>
          </a:xfrm>
          <a:prstGeom prst="rect">
            <a:avLst/>
          </a:prstGeom>
          <a:solidFill>
            <a:schemeClr val="bg1">
              <a:alpha val="90000"/>
            </a:schemeClr>
          </a:solidFill>
          <a:ln w="38160">
            <a:solidFill>
              <a:srgbClr val="43915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6" name="Immagine 27"/>
          <p:cNvPicPr/>
          <p:nvPr/>
        </p:nvPicPr>
        <p:blipFill>
          <a:blip r:embed="rId2"/>
          <a:stretch/>
        </p:blipFill>
        <p:spPr>
          <a:xfrm>
            <a:off x="4032000" y="3574080"/>
            <a:ext cx="5686920" cy="3193560"/>
          </a:xfrm>
          <a:prstGeom prst="rect">
            <a:avLst/>
          </a:prstGeom>
          <a:ln>
            <a:noFill/>
          </a:ln>
        </p:spPr>
      </p:pic>
      <p:pic>
        <p:nvPicPr>
          <p:cNvPr id="167" name="Immagine 13"/>
          <p:cNvPicPr/>
          <p:nvPr/>
        </p:nvPicPr>
        <p:blipFill>
          <a:blip r:embed="rId3"/>
          <a:stretch/>
        </p:blipFill>
        <p:spPr>
          <a:xfrm>
            <a:off x="216000" y="4014360"/>
            <a:ext cx="3527640" cy="2753280"/>
          </a:xfrm>
          <a:prstGeom prst="rect">
            <a:avLst/>
          </a:prstGeom>
          <a:ln>
            <a:noFill/>
          </a:ln>
        </p:spPr>
      </p:pic>
      <p:pic>
        <p:nvPicPr>
          <p:cNvPr id="168" name="Picture 12"/>
          <p:cNvPicPr/>
          <p:nvPr/>
        </p:nvPicPr>
        <p:blipFill>
          <a:blip r:embed="rId4"/>
          <a:stretch/>
        </p:blipFill>
        <p:spPr>
          <a:xfrm>
            <a:off x="216000" y="1512000"/>
            <a:ext cx="3527640" cy="2143440"/>
          </a:xfrm>
          <a:prstGeom prst="rect">
            <a:avLst/>
          </a:prstGeom>
          <a:ln>
            <a:noFill/>
          </a:ln>
        </p:spPr>
      </p:pic>
      <p:sp>
        <p:nvSpPr>
          <p:cNvPr id="169" name="CustomShape 3"/>
          <p:cNvSpPr/>
          <p:nvPr/>
        </p:nvSpPr>
        <p:spPr>
          <a:xfrm>
            <a:off x="2015999" y="864000"/>
            <a:ext cx="7137525" cy="57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</a:rPr>
              <a:t>Spectrometer developed under CSN5 Young Researcher Grant (2016-2018) </a:t>
            </a:r>
            <a:endParaRPr kumimoji="0" lang="it-IT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0" name="CustomShape 4"/>
          <p:cNvSpPr/>
          <p:nvPr/>
        </p:nvSpPr>
        <p:spPr>
          <a:xfrm>
            <a:off x="3743640" y="1728000"/>
            <a:ext cx="6264000" cy="141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</a:rPr>
              <a:t>HAPG mosaic </a:t>
            </a:r>
            <a:r>
              <a:rPr kumimoji="0" lang="en-GB" b="0" i="0" u="none" strike="noStrike" kern="1200" cap="none" spc="-1" normalizeH="0" baseline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</a:rPr>
              <a:t>crystals</a:t>
            </a:r>
            <a:r>
              <a:rPr kumimoji="0" lang="it-IT" b="0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</a:rPr>
              <a:t> in Von Hamos configuration:</a:t>
            </a:r>
            <a:endParaRPr kumimoji="0" lang="it-IT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</a:rPr>
              <a:t>- Higher intrinsic reflectivity wrt standard crystals</a:t>
            </a:r>
            <a:endParaRPr kumimoji="0" lang="it-IT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</a:rPr>
              <a:t>- VH configuration to exploit sagittal focusing</a:t>
            </a:r>
            <a:endParaRPr kumimoji="0" lang="it-IT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</a:rPr>
              <a:t>- Optical optimisation to work with milli/centimetric sources </a:t>
            </a:r>
            <a:endParaRPr kumimoji="0" lang="it-IT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E6340A5-E68F-4A67-8C65-220425312C3C}"/>
              </a:ext>
            </a:extLst>
          </p:cNvPr>
          <p:cNvSpPr txBox="1"/>
          <p:nvPr/>
        </p:nvSpPr>
        <p:spPr>
          <a:xfrm>
            <a:off x="2519917" y="24413"/>
            <a:ext cx="53269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DejaVu Sans"/>
              </a:rPr>
              <a:t>Crystal spectrometers: VOXES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C559AC92-276A-4E2B-A546-B2D5B044B492}"/>
              </a:ext>
            </a:extLst>
          </p:cNvPr>
          <p:cNvSpPr/>
          <p:nvPr/>
        </p:nvSpPr>
        <p:spPr>
          <a:xfrm>
            <a:off x="63798" y="7200000"/>
            <a:ext cx="10007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/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Courier New"/>
              </a:rPr>
              <a:t>“</a:t>
            </a:r>
            <a:r>
              <a:rPr lang="en-US" sz="1500" b="0" strike="noStrike" spc="-1" dirty="0">
                <a:solidFill>
                  <a:srgbClr val="000000"/>
                </a:solidFill>
                <a:latin typeface="Times New Roman"/>
                <a:ea typeface="Courier New"/>
              </a:rPr>
              <a:t> </a:t>
            </a:r>
            <a:r>
              <a:rPr lang="it-IT" sz="1500" spc="-1" dirty="0">
                <a:latin typeface="Times New Roman"/>
                <a:ea typeface="Courier New"/>
                <a:cs typeface="Times New Roman"/>
              </a:rPr>
              <a:t>Quinto Incontro Nazionale di Fisica Nucleare INFN 2022</a:t>
            </a:r>
            <a:r>
              <a:rPr lang="it-IT" sz="1500" spc="-1" dirty="0">
                <a:solidFill>
                  <a:srgbClr val="000000"/>
                </a:solidFill>
                <a:latin typeface="Times New Roman"/>
                <a:ea typeface="Courier New"/>
                <a:cs typeface="Times New Roman"/>
              </a:rPr>
              <a:t>"</a:t>
            </a:r>
            <a:r>
              <a:rPr lang="en-US" sz="1500" b="0" strike="noStrike" spc="-1" dirty="0">
                <a:solidFill>
                  <a:srgbClr val="000000"/>
                </a:solidFill>
                <a:latin typeface="Times New Roman"/>
                <a:ea typeface="Courier New"/>
              </a:rPr>
              <a:t>, A. Scordo, </a:t>
            </a:r>
            <a:r>
              <a:rPr lang="en-US" sz="1500" spc="-1" dirty="0">
                <a:solidFill>
                  <a:srgbClr val="000000"/>
                </a:solidFill>
                <a:latin typeface="Times New Roman"/>
                <a:ea typeface="Courier New"/>
              </a:rPr>
              <a:t>Laboratori Nazionali del Gran Sasso 10/05/2022</a:t>
            </a:r>
            <a:endParaRPr lang="en-US" sz="1500" b="0" strike="noStrike" spc="-1" dirty="0">
              <a:solidFill>
                <a:srgbClr val="000000"/>
              </a:solidFill>
              <a:latin typeface="Times New Roman"/>
              <a:ea typeface="Courier New"/>
            </a:endParaRPr>
          </a:p>
          <a:p>
            <a:pPr algn="ctr">
              <a:lnSpc>
                <a:spcPct val="100000"/>
              </a:lnSpc>
            </a:pPr>
            <a:endParaRPr lang="it-IT" sz="15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70625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72000" y="633600"/>
            <a:ext cx="9935640" cy="6609240"/>
          </a:xfrm>
          <a:prstGeom prst="rect">
            <a:avLst/>
          </a:prstGeom>
          <a:solidFill>
            <a:schemeClr val="bg1">
              <a:alpha val="90000"/>
            </a:schemeClr>
          </a:solidFill>
          <a:ln w="38160">
            <a:solidFill>
              <a:srgbClr val="43915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4" name="Immagine 1"/>
          <p:cNvPicPr/>
          <p:nvPr/>
        </p:nvPicPr>
        <p:blipFill>
          <a:blip r:embed="rId2"/>
          <a:stretch/>
        </p:blipFill>
        <p:spPr>
          <a:xfrm>
            <a:off x="4755960" y="1187280"/>
            <a:ext cx="4882680" cy="3023640"/>
          </a:xfrm>
          <a:prstGeom prst="rect">
            <a:avLst/>
          </a:prstGeom>
          <a:ln>
            <a:noFill/>
          </a:ln>
        </p:spPr>
      </p:pic>
      <p:pic>
        <p:nvPicPr>
          <p:cNvPr id="195" name="Immagine 2"/>
          <p:cNvPicPr/>
          <p:nvPr/>
        </p:nvPicPr>
        <p:blipFill>
          <a:blip r:embed="rId3"/>
          <a:stretch/>
        </p:blipFill>
        <p:spPr>
          <a:xfrm>
            <a:off x="4752000" y="4241880"/>
            <a:ext cx="4925160" cy="2888640"/>
          </a:xfrm>
          <a:prstGeom prst="rect">
            <a:avLst/>
          </a:prstGeom>
          <a:ln>
            <a:noFill/>
          </a:ln>
        </p:spPr>
      </p:pic>
      <p:sp>
        <p:nvSpPr>
          <p:cNvPr id="198" name="CustomShape 4"/>
          <p:cNvSpPr/>
          <p:nvPr/>
        </p:nvSpPr>
        <p:spPr>
          <a:xfrm>
            <a:off x="0" y="6039480"/>
            <a:ext cx="5038560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Possible feasibility test to be </a:t>
            </a:r>
            <a:r>
              <a:rPr kumimoji="0" lang="en-GB" b="0" i="0" u="none" strike="noStrike" kern="1200" cap="none" spc="-1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done</a:t>
            </a:r>
            <a:r>
              <a:rPr kumimoji="0" lang="it-IT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 in </a:t>
            </a:r>
            <a:r>
              <a:rPr kumimoji="0" lang="en-GB" b="0" i="0" u="none" strike="noStrike" kern="1200" cap="none" spc="-1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parallel</a:t>
            </a:r>
            <a:r>
              <a:rPr kumimoji="0" lang="it-IT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 with SIDDHARTA-2</a:t>
            </a:r>
            <a:endParaRPr kumimoji="0" lang="it-IT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-1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Main</a:t>
            </a:r>
            <a:r>
              <a:rPr kumimoji="0" lang="it-IT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 goal: assess background and on </a:t>
            </a:r>
            <a:r>
              <a:rPr kumimoji="0" lang="en-GB" b="0" i="0" u="none" strike="noStrike" kern="1200" cap="none" spc="-1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beam</a:t>
            </a:r>
            <a:r>
              <a:rPr kumimoji="0" lang="it-IT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 behaviour of crystals and strip detector</a:t>
            </a:r>
            <a:endParaRPr kumimoji="0" lang="it-IT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99" name="CustomShape 5"/>
          <p:cNvSpPr/>
          <p:nvPr/>
        </p:nvSpPr>
        <p:spPr>
          <a:xfrm>
            <a:off x="4505325" y="742680"/>
            <a:ext cx="5478900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High </a:t>
            </a:r>
            <a:r>
              <a:rPr kumimoji="0" lang="en-US" b="0" i="0" u="none" strike="noStrike" kern="1200" cap="none" spc="-1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precision</a:t>
            </a:r>
            <a:r>
              <a:rPr kumimoji="0" lang="it-IT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 </a:t>
            </a:r>
            <a:r>
              <a:rPr kumimoji="0" lang="en-GB" b="0" i="0" u="none" strike="noStrike" kern="1200" cap="none" spc="-1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measurements</a:t>
            </a:r>
            <a:r>
              <a:rPr kumimoji="0" lang="it-IT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 with VOXES in LNF Lab</a:t>
            </a:r>
            <a:endParaRPr kumimoji="0" lang="it-IT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AD7F6A6-95A9-41AC-801F-DEC98F5D2F73}"/>
              </a:ext>
            </a:extLst>
          </p:cNvPr>
          <p:cNvSpPr txBox="1"/>
          <p:nvPr/>
        </p:nvSpPr>
        <p:spPr>
          <a:xfrm>
            <a:off x="2519917" y="24413"/>
            <a:ext cx="53269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DejaVu Sans"/>
              </a:rPr>
              <a:t>Crystal spectrometers: VOXES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097CC308-DCE2-3289-7682-276810DC0CE1}"/>
              </a:ext>
            </a:extLst>
          </p:cNvPr>
          <p:cNvSpPr/>
          <p:nvPr/>
        </p:nvSpPr>
        <p:spPr>
          <a:xfrm>
            <a:off x="63798" y="7200000"/>
            <a:ext cx="10007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/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Courier New"/>
              </a:rPr>
              <a:t>“</a:t>
            </a:r>
            <a:r>
              <a:rPr lang="en-US" sz="1500" b="0" strike="noStrike" spc="-1" dirty="0">
                <a:solidFill>
                  <a:srgbClr val="000000"/>
                </a:solidFill>
                <a:latin typeface="Times New Roman"/>
                <a:ea typeface="Courier New"/>
              </a:rPr>
              <a:t> </a:t>
            </a:r>
            <a:r>
              <a:rPr lang="it-IT" sz="1500" spc="-1" dirty="0">
                <a:latin typeface="Times New Roman"/>
                <a:ea typeface="Courier New"/>
                <a:cs typeface="Times New Roman"/>
              </a:rPr>
              <a:t>Quinto Incontro Nazionale di Fisica Nucleare INFN 2022</a:t>
            </a:r>
            <a:r>
              <a:rPr lang="it-IT" sz="1500" spc="-1" dirty="0">
                <a:solidFill>
                  <a:srgbClr val="000000"/>
                </a:solidFill>
                <a:latin typeface="Times New Roman"/>
                <a:ea typeface="Courier New"/>
                <a:cs typeface="Times New Roman"/>
              </a:rPr>
              <a:t>"</a:t>
            </a:r>
            <a:r>
              <a:rPr lang="en-US" sz="1500" b="0" strike="noStrike" spc="-1" dirty="0">
                <a:solidFill>
                  <a:srgbClr val="000000"/>
                </a:solidFill>
                <a:latin typeface="Times New Roman"/>
                <a:ea typeface="Courier New"/>
              </a:rPr>
              <a:t>, A. Scordo, </a:t>
            </a:r>
            <a:r>
              <a:rPr lang="en-US" sz="1500" spc="-1" dirty="0">
                <a:solidFill>
                  <a:srgbClr val="000000"/>
                </a:solidFill>
                <a:latin typeface="Times New Roman"/>
                <a:ea typeface="Courier New"/>
              </a:rPr>
              <a:t>Laboratori Nazionali del Gran Sasso 10/05/2022</a:t>
            </a:r>
            <a:endParaRPr lang="en-US" sz="1500" b="0" strike="noStrike" spc="-1" dirty="0">
              <a:solidFill>
                <a:srgbClr val="000000"/>
              </a:solidFill>
              <a:latin typeface="Times New Roman"/>
              <a:ea typeface="Courier New"/>
            </a:endParaRPr>
          </a:p>
          <a:p>
            <a:pPr algn="ctr">
              <a:lnSpc>
                <a:spcPct val="100000"/>
              </a:lnSpc>
            </a:pPr>
            <a:endParaRPr lang="it-IT" sz="1500" b="0" strike="noStrike" spc="-1" dirty="0">
              <a:latin typeface="Arial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F6FE979-2AFA-B357-7CBD-579438572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32" y="817312"/>
            <a:ext cx="4411656" cy="5116476"/>
          </a:xfrm>
          <a:prstGeom prst="rect">
            <a:avLst/>
          </a:prstGeom>
        </p:spPr>
      </p:pic>
      <p:pic>
        <p:nvPicPr>
          <p:cNvPr id="11" name="Immagine 158">
            <a:extLst>
              <a:ext uri="{FF2B5EF4-FFF2-40B4-BE49-F238E27FC236}">
                <a16:creationId xmlns:a16="http://schemas.microsoft.com/office/drawing/2014/main" id="{E9E246A5-C0B9-45FC-1178-1AAFF79DC0F2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184928" y="758640"/>
            <a:ext cx="4320397" cy="2665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02945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260C8CF3B74245BAA13FDE28514FF4" ma:contentTypeVersion="7" ma:contentTypeDescription="Create a new document." ma:contentTypeScope="" ma:versionID="0d0aed75f280bcfb7447f837d0c57352">
  <xsd:schema xmlns:xsd="http://www.w3.org/2001/XMLSchema" xmlns:xs="http://www.w3.org/2001/XMLSchema" xmlns:p="http://schemas.microsoft.com/office/2006/metadata/properties" xmlns:ns3="cc2618ca-3d25-4860-829e-1b4b7a19ebd9" xmlns:ns4="b456a4e5-a128-401e-9c54-02d9c3f51590" targetNamespace="http://schemas.microsoft.com/office/2006/metadata/properties" ma:root="true" ma:fieldsID="726e9c618fec601ebf206c71406e125d" ns3:_="" ns4:_="">
    <xsd:import namespace="cc2618ca-3d25-4860-829e-1b4b7a19ebd9"/>
    <xsd:import namespace="b456a4e5-a128-401e-9c54-02d9c3f5159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ingHintHash" minOccurs="0"/>
                <xsd:element ref="ns4:SharedWithDetail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2618ca-3d25-4860-829e-1b4b7a19eb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56a4e5-a128-401e-9c54-02d9c3f5159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A9B6CA-2481-48BF-9A27-29028BB1062F}">
  <ds:schemaRefs>
    <ds:schemaRef ds:uri="b456a4e5-a128-401e-9c54-02d9c3f51590"/>
    <ds:schemaRef ds:uri="cc2618ca-3d25-4860-829e-1b4b7a19ebd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0AA206E-9F55-4D5D-B3CF-E93AFB6005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231FA0-A335-4B60-A910-559B4765FA77}">
  <ds:schemaRefs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b456a4e5-a128-401e-9c54-02d9c3f51590"/>
    <ds:schemaRef ds:uri="http://purl.org/dc/dcmitype/"/>
    <ds:schemaRef ds:uri="http://www.w3.org/XML/1998/namespace"/>
    <ds:schemaRef ds:uri="cc2618ca-3d25-4860-829e-1b4b7a19ebd9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1240</Words>
  <Application>Microsoft Office PowerPoint</Application>
  <PresentationFormat>Personalizzato</PresentationFormat>
  <Paragraphs>168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Arial</vt:lpstr>
      <vt:lpstr>Palatino Linotype</vt:lpstr>
      <vt:lpstr>Symbol</vt:lpstr>
      <vt:lpstr>Times New Roman</vt:lpstr>
      <vt:lpstr>Wingdings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/>
  <dc:description/>
  <cp:lastModifiedBy>Alessandro Scordo</cp:lastModifiedBy>
  <cp:revision>284</cp:revision>
  <dcterms:created xsi:type="dcterms:W3CDTF">2021-01-07T14:29:11Z</dcterms:created>
  <dcterms:modified xsi:type="dcterms:W3CDTF">2022-05-10T10:05:16Z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Personalizzato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21</vt:i4>
  </property>
  <property fmtid="{D5CDD505-2E9C-101B-9397-08002B2CF9AE}" pid="12" name="ContentTypeId">
    <vt:lpwstr>0x01010042260C8CF3B74245BAA13FDE28514FF4</vt:lpwstr>
  </property>
</Properties>
</file>