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18.jpg" ContentType="image/jpg"/>
  <Override PartName="/ppt/media/image123.jpg" ContentType="image/jpg"/>
  <Override PartName="/ppt/media/image12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257" r:id="rId3"/>
    <p:sldId id="259" r:id="rId4"/>
    <p:sldId id="279" r:id="rId5"/>
    <p:sldId id="270" r:id="rId6"/>
    <p:sldId id="286" r:id="rId7"/>
    <p:sldId id="271" r:id="rId8"/>
    <p:sldId id="272" r:id="rId9"/>
    <p:sldId id="326" r:id="rId10"/>
    <p:sldId id="277" r:id="rId11"/>
    <p:sldId id="278" r:id="rId12"/>
    <p:sldId id="327" r:id="rId13"/>
    <p:sldId id="280" r:id="rId14"/>
    <p:sldId id="281" r:id="rId15"/>
    <p:sldId id="282" r:id="rId16"/>
    <p:sldId id="295" r:id="rId17"/>
    <p:sldId id="288" r:id="rId18"/>
    <p:sldId id="319" r:id="rId19"/>
    <p:sldId id="315" r:id="rId20"/>
    <p:sldId id="273" r:id="rId21"/>
    <p:sldId id="267" r:id="rId22"/>
    <p:sldId id="298" r:id="rId23"/>
    <p:sldId id="314" r:id="rId24"/>
    <p:sldId id="310" r:id="rId25"/>
    <p:sldId id="299" r:id="rId26"/>
    <p:sldId id="328" r:id="rId27"/>
    <p:sldId id="289" r:id="rId28"/>
    <p:sldId id="287" r:id="rId29"/>
    <p:sldId id="320" r:id="rId30"/>
    <p:sldId id="324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co%20Ripani\Documents\Nucleare\INFN-E\Presentazioni\Piano%20Triennale%20INFN%20Bari%202019\World%20waste%20invento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v>Storage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Foglio1!$A$18:$A$21</c:f>
              <c:strCache>
                <c:ptCount val="4"/>
                <c:pt idx="0">
                  <c:v>VLLW</c:v>
                </c:pt>
                <c:pt idx="1">
                  <c:v>LLW</c:v>
                </c:pt>
                <c:pt idx="2">
                  <c:v>ILW</c:v>
                </c:pt>
                <c:pt idx="3">
                  <c:v>HLW</c:v>
                </c:pt>
              </c:strCache>
            </c:strRef>
          </c:cat>
          <c:val>
            <c:numRef>
              <c:f>Foglio1!$B$18:$B$21</c:f>
              <c:numCache>
                <c:formatCode>General</c:formatCode>
                <c:ptCount val="4"/>
                <c:pt idx="0">
                  <c:v>233619</c:v>
                </c:pt>
                <c:pt idx="1">
                  <c:v>4758162</c:v>
                </c:pt>
                <c:pt idx="2">
                  <c:v>560244</c:v>
                </c:pt>
                <c:pt idx="3">
                  <c:v>372825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F8-4851-BF38-134AC8439139}"/>
            </c:ext>
          </c:extLst>
        </c:ser>
        <c:ser>
          <c:idx val="1"/>
          <c:order val="1"/>
          <c:tx>
            <c:v>Disposal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Foglio1!$A$18:$A$21</c:f>
              <c:strCache>
                <c:ptCount val="4"/>
                <c:pt idx="0">
                  <c:v>VLLW</c:v>
                </c:pt>
                <c:pt idx="1">
                  <c:v>LLW</c:v>
                </c:pt>
                <c:pt idx="2">
                  <c:v>ILW</c:v>
                </c:pt>
                <c:pt idx="3">
                  <c:v>HLW</c:v>
                </c:pt>
              </c:strCache>
            </c:strRef>
          </c:cat>
          <c:val>
            <c:numRef>
              <c:f>Foglio1!$C$18:$C$21</c:f>
              <c:numCache>
                <c:formatCode>General</c:formatCode>
                <c:ptCount val="4"/>
                <c:pt idx="0">
                  <c:v>304592</c:v>
                </c:pt>
                <c:pt idx="1">
                  <c:v>26929555</c:v>
                </c:pt>
                <c:pt idx="2">
                  <c:v>142507</c:v>
                </c:pt>
                <c:pt idx="3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F8-4851-BF38-134AC84391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596835423"/>
        <c:axId val="614291855"/>
        <c:axId val="1122748207"/>
      </c:bar3DChart>
      <c:catAx>
        <c:axId val="596835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14291855"/>
        <c:crosses val="autoZero"/>
        <c:auto val="1"/>
        <c:lblAlgn val="ctr"/>
        <c:lblOffset val="100"/>
        <c:noMultiLvlLbl val="0"/>
      </c:catAx>
      <c:valAx>
        <c:axId val="614291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6835423"/>
        <c:crosses val="autoZero"/>
        <c:crossBetween val="between"/>
      </c:valAx>
      <c:serAx>
        <c:axId val="1122748207"/>
        <c:scaling>
          <c:orientation val="minMax"/>
        </c:scaling>
        <c:delete val="1"/>
        <c:axPos val="b"/>
        <c:majorTickMark val="none"/>
        <c:minorTickMark val="none"/>
        <c:tickLblPos val="nextTo"/>
        <c:crossAx val="614291855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506255468066488"/>
          <c:y val="4.0736730825313462E-2"/>
          <c:w val="0.53543044619422575"/>
          <c:h val="0.1213003062117235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2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3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03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8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63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286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09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16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84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3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087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C8070-059C-41DD-AC84-B0AE59F8809F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9D9F-EF8C-411E-9A55-DAA13CE7615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72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11" Type="http://schemas.openxmlformats.org/officeDocument/2006/relationships/image" Target="../media/image10.emf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9.jpe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gif"/><Relationship Id="rId10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13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73.jpeg"/><Relationship Id="rId10" Type="http://schemas.openxmlformats.org/officeDocument/2006/relationships/image" Target="../media/image75.jpeg"/><Relationship Id="rId4" Type="http://schemas.openxmlformats.org/officeDocument/2006/relationships/image" Target="../media/image72.jpe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11.jpe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d.infn.it/eng/diam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is.iaea.org/PRIS/home.aspx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A220AB-0A3D-4DC2-83D5-C54ACD92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46424"/>
          </a:xfrm>
        </p:spPr>
        <p:txBody>
          <a:bodyPr/>
          <a:lstStyle/>
          <a:p>
            <a:pPr algn="ctr"/>
            <a:r>
              <a:rPr kumimoji="0" lang="it-IT" sz="20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Il progetto INFN_E: </a:t>
            </a:r>
            <a:br>
              <a:rPr kumimoji="0" lang="it-IT" sz="20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it-IT" sz="2000" b="0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applicazioni di rivelatori e tecnologie nel campo dell’energia</a:t>
            </a:r>
            <a:endParaRPr lang="it-IT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1208710-C7C4-4849-AF68-AC1574ED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5387" y="3157699"/>
            <a:ext cx="1981329" cy="14862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23" descr="fiber_counter_straight_and_flex_super_small.jpg">
            <a:extLst>
              <a:ext uri="{FF2B5EF4-FFF2-40B4-BE49-F238E27FC236}">
                <a16:creationId xmlns:a16="http://schemas.microsoft.com/office/drawing/2014/main" id="{F3054B55-6303-4B18-8269-C3A80E11C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744980"/>
            <a:ext cx="2066246" cy="133789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CFAAE12-E2F7-4C71-86C8-9689373F2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383" y="1233234"/>
            <a:ext cx="6495902" cy="749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3" tIns="45686" rIns="91373" bIns="45686"/>
          <a:lstStyle/>
          <a:p>
            <a:pPr marL="342646" indent="-342646" algn="ctr" defTabSz="913724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kern="0" dirty="0">
                <a:latin typeface="Comic Sans MS" panose="030F0702030302020204" pitchFamily="66" charset="0"/>
              </a:rPr>
              <a:t>M. </a:t>
            </a:r>
            <a:r>
              <a:rPr lang="en-US" sz="1800" kern="0" dirty="0" err="1">
                <a:latin typeface="Comic Sans MS" panose="030F0702030302020204" pitchFamily="66" charset="0"/>
              </a:rPr>
              <a:t>Ripani</a:t>
            </a:r>
            <a:endParaRPr lang="en-US" sz="1800" kern="0" dirty="0">
              <a:latin typeface="Comic Sans MS" panose="030F0702030302020204" pitchFamily="66" charset="0"/>
            </a:endParaRPr>
          </a:p>
          <a:p>
            <a:pPr marL="342646" indent="-342646" algn="ctr" defTabSz="913724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800" kern="0" dirty="0" err="1">
                <a:latin typeface="Comic Sans MS" panose="030F0702030302020204" pitchFamily="66" charset="0"/>
              </a:rPr>
              <a:t>Sezione</a:t>
            </a:r>
            <a:r>
              <a:rPr lang="en-US" sz="1800" kern="0" dirty="0">
                <a:latin typeface="Comic Sans MS" panose="030F0702030302020204" pitchFamily="66" charset="0"/>
              </a:rPr>
              <a:t> di Genova</a:t>
            </a:r>
          </a:p>
        </p:txBody>
      </p:sp>
      <p:pic>
        <p:nvPicPr>
          <p:cNvPr id="6" name="Picture 5" descr="man_walking_on_drums.jpg                                       001B4942Macintosh_HD                   BF9E3FA7:">
            <a:extLst>
              <a:ext uri="{FF2B5EF4-FFF2-40B4-BE49-F238E27FC236}">
                <a16:creationId xmlns:a16="http://schemas.microsoft.com/office/drawing/2014/main" id="{12CEE38B-89B3-4284-93EB-6609A278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027" y="1201776"/>
            <a:ext cx="2160209" cy="1533523"/>
          </a:xfrm>
          <a:prstGeom prst="rect">
            <a:avLst/>
          </a:prstGeom>
          <a:noFill/>
        </p:spPr>
      </p:pic>
      <p:pic>
        <p:nvPicPr>
          <p:cNvPr id="7" name="Picture 4" descr="EFIT-3D">
            <a:extLst>
              <a:ext uri="{FF2B5EF4-FFF2-40B4-BE49-F238E27FC236}">
                <a16:creationId xmlns:a16="http://schemas.microsoft.com/office/drawing/2014/main" id="{D8F25B20-EB86-4908-84B7-6ECE2D7E1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6531" r="3775" b="1756"/>
          <a:stretch>
            <a:fillRect/>
          </a:stretch>
        </p:blipFill>
        <p:spPr bwMode="auto">
          <a:xfrm>
            <a:off x="5451976" y="2338116"/>
            <a:ext cx="1527514" cy="174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photos.state.gov/libraries/amgov/4110/week_5/science_iter_2_500.jpg">
            <a:extLst>
              <a:ext uri="{FF2B5EF4-FFF2-40B4-BE49-F238E27FC236}">
                <a16:creationId xmlns:a16="http://schemas.microsoft.com/office/drawing/2014/main" id="{C8E9782B-2015-40DD-AF0A-24CF4CF6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999" y="4306266"/>
            <a:ext cx="1859635" cy="185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py of mitica3sonato">
            <a:extLst>
              <a:ext uri="{FF2B5EF4-FFF2-40B4-BE49-F238E27FC236}">
                <a16:creationId xmlns:a16="http://schemas.microsoft.com/office/drawing/2014/main" id="{F3408E0E-3088-4C12-BD0E-DA32546F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252" y="4745154"/>
            <a:ext cx="2731747" cy="165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\\Fs\ifmif-eveda\04-LIPAc\04-15-Accelerator Site Installation &amp; Operation\04-15-04 Mockup images\Picture accelerator mockup V2.1\RFQ\RFQ06.jpg">
            <a:extLst>
              <a:ext uri="{FF2B5EF4-FFF2-40B4-BE49-F238E27FC236}">
                <a16:creationId xmlns:a16="http://schemas.microsoft.com/office/drawing/2014/main" id="{5C41A100-9AD2-4EE2-82C9-3FACDADB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r="20763"/>
          <a:stretch>
            <a:fillRect/>
          </a:stretch>
        </p:blipFill>
        <p:spPr bwMode="auto">
          <a:xfrm>
            <a:off x="6979490" y="3143442"/>
            <a:ext cx="2348157" cy="160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E1EB92B-F0EF-4D9F-BB36-1524CD9E2D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r="12083"/>
          <a:stretch>
            <a:fillRect/>
          </a:stretch>
        </p:blipFill>
        <p:spPr bwMode="auto">
          <a:xfrm>
            <a:off x="9498487" y="1863223"/>
            <a:ext cx="1991147" cy="226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SiLiF64_easily_handled_small.jpg">
            <a:extLst>
              <a:ext uri="{FF2B5EF4-FFF2-40B4-BE49-F238E27FC236}">
                <a16:creationId xmlns:a16="http://schemas.microsoft.com/office/drawing/2014/main" id="{914E1FAE-905A-4FD8-959B-D8D160A3CD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52453" y="1314426"/>
            <a:ext cx="1837603" cy="181003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41EB6ED5-F266-4CBA-BC97-DEDF98CFC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490" y="2072904"/>
            <a:ext cx="2620156" cy="1065343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CEFB5E8-D05B-4C9D-9339-41BE88CF085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40" y="4252195"/>
            <a:ext cx="1735514" cy="9232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E0EB77C-96F0-47C0-8249-058FDBFD9C18}"/>
              </a:ext>
            </a:extLst>
          </p:cNvPr>
          <p:cNvGrpSpPr/>
          <p:nvPr/>
        </p:nvGrpSpPr>
        <p:grpSpPr>
          <a:xfrm>
            <a:off x="1965472" y="4520391"/>
            <a:ext cx="1717102" cy="1185874"/>
            <a:chOff x="3662666" y="4114800"/>
            <a:chExt cx="2661934" cy="1838398"/>
          </a:xfrm>
        </p:grpSpPr>
        <p:pic>
          <p:nvPicPr>
            <p:cNvPr id="16" name="Picture 15" descr="camion_small.jpg">
              <a:extLst>
                <a:ext uri="{FF2B5EF4-FFF2-40B4-BE49-F238E27FC236}">
                  <a16:creationId xmlns:a16="http://schemas.microsoft.com/office/drawing/2014/main" id="{E666BD52-B9E9-46A1-84F1-ACB4FE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662666" y="4114800"/>
              <a:ext cx="2661934" cy="1838398"/>
            </a:xfrm>
            <a:prstGeom prst="rect">
              <a:avLst/>
            </a:prstGeom>
          </p:spPr>
        </p:pic>
        <p:pic>
          <p:nvPicPr>
            <p:cNvPr id="17" name="Picture 16" descr="radiation_symbol_yellow_and_black_postcard-r76333adcfa7f467691411cc51ca637de_vgbaq_8byvr_324.jpg">
              <a:extLst>
                <a:ext uri="{FF2B5EF4-FFF2-40B4-BE49-F238E27FC236}">
                  <a16:creationId xmlns:a16="http://schemas.microsoft.com/office/drawing/2014/main" id="{3D4BD546-CE56-4D3A-B027-1ACAE2D5F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477" y="4495800"/>
              <a:ext cx="403062" cy="609600"/>
            </a:xfrm>
            <a:prstGeom prst="rect">
              <a:avLst/>
            </a:prstGeom>
          </p:spPr>
        </p:pic>
      </p:grpSp>
      <p:sp>
        <p:nvSpPr>
          <p:cNvPr id="18" name="Rectangle 19">
            <a:extLst>
              <a:ext uri="{FF2B5EF4-FFF2-40B4-BE49-F238E27FC236}">
                <a16:creationId xmlns:a16="http://schemas.microsoft.com/office/drawing/2014/main" id="{1429107B-F763-4E7B-A0C7-60167B38E06F}"/>
              </a:ext>
            </a:extLst>
          </p:cNvPr>
          <p:cNvSpPr/>
          <p:nvPr/>
        </p:nvSpPr>
        <p:spPr>
          <a:xfrm>
            <a:off x="0" y="6523064"/>
            <a:ext cx="5727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Comic Sans MS" panose="030F0702030302020204" pitchFamily="66" charset="0"/>
              </a:rPr>
              <a:t>Quinto Incontro Nazionale di Fisica Nucleare - LNGS</a:t>
            </a:r>
            <a:endParaRPr lang="it-IT" sz="1600" dirty="0">
              <a:latin typeface="Comic Sans MS" panose="030F0702030302020204" pitchFamily="66" charset="0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70DB73A5-0E5F-4158-B06C-625CF70F6473}"/>
              </a:ext>
            </a:extLst>
          </p:cNvPr>
          <p:cNvSpPr txBox="1"/>
          <p:nvPr/>
        </p:nvSpPr>
        <p:spPr>
          <a:xfrm>
            <a:off x="10003580" y="6508544"/>
            <a:ext cx="2188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Comic Sans MS" panose="030F0702030302020204" pitchFamily="66" charset="0"/>
              </a:rPr>
              <a:t>9 – 11 Maggio 2022</a:t>
            </a:r>
            <a:endParaRPr lang="en-US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1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BAD6E-26EA-43D8-B542-DB9AD060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4"/>
            <a:ext cx="10515600" cy="887466"/>
          </a:xfrm>
        </p:spPr>
        <p:txBody>
          <a:bodyPr/>
          <a:lstStyle/>
          <a:p>
            <a:pPr algn="ctr"/>
            <a:r>
              <a:rPr lang="it-IT" dirty="0"/>
              <a:t>M</a:t>
            </a:r>
            <a:r>
              <a:rPr lang="it-IT" sz="4000" dirty="0"/>
              <a:t>onitoraggio radiologico</a:t>
            </a:r>
            <a:endParaRPr lang="it-IT" dirty="0"/>
          </a:p>
        </p:txBody>
      </p:sp>
      <p:pic>
        <p:nvPicPr>
          <p:cNvPr id="3" name="Picture 92">
            <a:extLst>
              <a:ext uri="{FF2B5EF4-FFF2-40B4-BE49-F238E27FC236}">
                <a16:creationId xmlns:a16="http://schemas.microsoft.com/office/drawing/2014/main" id="{35FBFF24-50B1-4311-83DC-F6DEC09FA1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0954">
            <a:off x="76037" y="1648806"/>
            <a:ext cx="3657864" cy="276592"/>
          </a:xfrm>
          <a:prstGeom prst="rect">
            <a:avLst/>
          </a:prstGeom>
        </p:spPr>
      </p:pic>
      <p:pic>
        <p:nvPicPr>
          <p:cNvPr id="4" name="Picture 94" descr="SiLiF64_easily_handled_small.jpg">
            <a:extLst>
              <a:ext uri="{FF2B5EF4-FFF2-40B4-BE49-F238E27FC236}">
                <a16:creationId xmlns:a16="http://schemas.microsoft.com/office/drawing/2014/main" id="{515C4B32-D52A-4445-87FB-4186215F0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23499" y="3966118"/>
            <a:ext cx="2151259" cy="2118990"/>
          </a:xfrm>
          <a:prstGeom prst="rect">
            <a:avLst/>
          </a:prstGeom>
        </p:spPr>
      </p:pic>
      <p:sp>
        <p:nvSpPr>
          <p:cNvPr id="5" name="Rounded Rectangle 95">
            <a:extLst>
              <a:ext uri="{FF2B5EF4-FFF2-40B4-BE49-F238E27FC236}">
                <a16:creationId xmlns:a16="http://schemas.microsoft.com/office/drawing/2014/main" id="{0A54903F-CE99-41B6-B23B-11BF02A7D701}"/>
              </a:ext>
            </a:extLst>
          </p:cNvPr>
          <p:cNvSpPr/>
          <p:nvPr/>
        </p:nvSpPr>
        <p:spPr>
          <a:xfrm>
            <a:off x="963599" y="4808457"/>
            <a:ext cx="2694904" cy="59323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 anchor="ctr" anchorCtr="0">
            <a:spAutoFit/>
          </a:bodyPr>
          <a:lstStyle/>
          <a:p>
            <a:pPr algn="ctr" defTabSz="1042988"/>
            <a:r>
              <a:rPr lang="en-US" sz="1400" b="1" dirty="0" err="1">
                <a:solidFill>
                  <a:srgbClr val="FF0000"/>
                </a:solidFill>
                <a:latin typeface="Arial" charset="0"/>
              </a:rPr>
              <a:t>contatore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 di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</a:rPr>
              <a:t>neutroni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</a:rPr>
              <a:t>termici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  <a:p>
            <a:pPr algn="ctr" defTabSz="1042988"/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compatto</a:t>
            </a:r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 a basso </a:t>
            </a:r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costo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AutoShape 72">
            <a:extLst>
              <a:ext uri="{FF2B5EF4-FFF2-40B4-BE49-F238E27FC236}">
                <a16:creationId xmlns:a16="http://schemas.microsoft.com/office/drawing/2014/main" id="{5E252FB7-672E-4065-82B9-DE4390B28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43805"/>
            <a:ext cx="3810000" cy="593236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 anchor="ctr" anchorCtr="0">
            <a:spAutoFit/>
          </a:bodyPr>
          <a:lstStyle/>
          <a:p>
            <a:pPr algn="ctr" defTabSz="1042988"/>
            <a:r>
              <a:rPr lang="it-IT" sz="1400" b="1" dirty="0">
                <a:solidFill>
                  <a:srgbClr val="FF0000"/>
                </a:solidFill>
                <a:latin typeface="Arial" charset="0"/>
              </a:rPr>
              <a:t>contatore gamma unidimensionale</a:t>
            </a:r>
          </a:p>
          <a:p>
            <a:pPr algn="ctr" defTabSz="1042988"/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compatto</a:t>
            </a:r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 a basso </a:t>
            </a:r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costo</a:t>
            </a:r>
            <a:endParaRPr 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" name="Picture 97" descr="foto_BLM-C.jpg">
            <a:extLst>
              <a:ext uri="{FF2B5EF4-FFF2-40B4-BE49-F238E27FC236}">
                <a16:creationId xmlns:a16="http://schemas.microsoft.com/office/drawing/2014/main" id="{807463B5-0917-46E0-967C-32CEC8B19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9218" y="1872690"/>
            <a:ext cx="3327303" cy="423369"/>
          </a:xfrm>
          <a:prstGeom prst="rect">
            <a:avLst/>
          </a:prstGeom>
        </p:spPr>
      </p:pic>
      <p:pic>
        <p:nvPicPr>
          <p:cNvPr id="8" name="Picture 183" descr="logo_Ansaldo_Nucleare.gif">
            <a:extLst>
              <a:ext uri="{FF2B5EF4-FFF2-40B4-BE49-F238E27FC236}">
                <a16:creationId xmlns:a16="http://schemas.microsoft.com/office/drawing/2014/main" id="{D0E765D0-2FF7-4650-95BB-C8892FB83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051" y="2403093"/>
            <a:ext cx="1208109" cy="519768"/>
          </a:xfrm>
          <a:prstGeom prst="rect">
            <a:avLst/>
          </a:prstGeom>
        </p:spPr>
      </p:pic>
      <p:sp>
        <p:nvSpPr>
          <p:cNvPr id="9" name="Rectangle 456">
            <a:extLst>
              <a:ext uri="{FF2B5EF4-FFF2-40B4-BE49-F238E27FC236}">
                <a16:creationId xmlns:a16="http://schemas.microsoft.com/office/drawing/2014/main" id="{714B96D9-97EE-48E5-B4AB-818C561FE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460" y="2376753"/>
            <a:ext cx="2488237" cy="44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sviluppato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con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il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supporto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di</a:t>
            </a:r>
          </a:p>
          <a:p>
            <a:pPr algn="ctr" eaLnBrk="1" hangingPunct="1">
              <a:lnSpc>
                <a:spcPct val="95000"/>
              </a:lnSpc>
            </a:pP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Ansaldo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Nucleare</a:t>
            </a:r>
            <a:endParaRPr lang="en-US" sz="1200" b="1" dirty="0">
              <a:solidFill>
                <a:srgbClr val="205FAC"/>
              </a:solidFill>
              <a:latin typeface="Comic Sans MS" panose="030F0702030302020204" pitchFamily="66" charset="0"/>
              <a:cs typeface="Arial"/>
            </a:endParaRPr>
          </a:p>
        </p:txBody>
      </p:sp>
      <p:pic>
        <p:nvPicPr>
          <p:cNvPr id="10" name="Picture 192" descr="jrc_logo.jpg">
            <a:extLst>
              <a:ext uri="{FF2B5EF4-FFF2-40B4-BE49-F238E27FC236}">
                <a16:creationId xmlns:a16="http://schemas.microsoft.com/office/drawing/2014/main" id="{4A46214A-760F-4194-AA84-BDF3A35EFD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584" y="4438780"/>
            <a:ext cx="838444" cy="360503"/>
          </a:xfrm>
          <a:prstGeom prst="rect">
            <a:avLst/>
          </a:prstGeom>
        </p:spPr>
      </p:pic>
      <p:sp>
        <p:nvSpPr>
          <p:cNvPr id="11" name="Rectangle 456">
            <a:extLst>
              <a:ext uri="{FF2B5EF4-FFF2-40B4-BE49-F238E27FC236}">
                <a16:creationId xmlns:a16="http://schemas.microsoft.com/office/drawing/2014/main" id="{A290BD32-9AAE-4656-AEB4-A2A887291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496" y="3999775"/>
            <a:ext cx="2202621" cy="44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parzialmente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supportato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dal JRC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Ispra</a:t>
            </a:r>
            <a:endParaRPr lang="en-US" sz="1200" b="1" dirty="0">
              <a:solidFill>
                <a:srgbClr val="205FAC"/>
              </a:solidFill>
              <a:latin typeface="Comic Sans MS" panose="030F0702030302020204" pitchFamily="66" charset="0"/>
              <a:cs typeface="Arial"/>
            </a:endParaRPr>
          </a:p>
        </p:txBody>
      </p:sp>
      <p:pic>
        <p:nvPicPr>
          <p:cNvPr id="12" name="Picture 6" descr="DMNR_at_Garigliano.jpg">
            <a:extLst>
              <a:ext uri="{FF2B5EF4-FFF2-40B4-BE49-F238E27FC236}">
                <a16:creationId xmlns:a16="http://schemas.microsoft.com/office/drawing/2014/main" id="{9B4BA226-048E-4B18-9183-D0EABF2D19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434" y="1048006"/>
            <a:ext cx="2468407" cy="2169463"/>
          </a:xfrm>
          <a:prstGeom prst="rect">
            <a:avLst/>
          </a:prstGeom>
        </p:spPr>
      </p:pic>
      <p:pic>
        <p:nvPicPr>
          <p:cNvPr id="13" name="Picture 1134" descr=" sogin.jpg                                                      0032DD8F PFiMac_HD                      7C268698:">
            <a:extLst>
              <a:ext uri="{FF2B5EF4-FFF2-40B4-BE49-F238E27FC236}">
                <a16:creationId xmlns:a16="http://schemas.microsoft.com/office/drawing/2014/main" id="{E40022D4-82F5-4DBA-BFB3-91B24828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0758" y="1054619"/>
            <a:ext cx="914400" cy="66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iber_counter_straight_and_flex_super_small.jpg">
            <a:extLst>
              <a:ext uri="{FF2B5EF4-FFF2-40B4-BE49-F238E27FC236}">
                <a16:creationId xmlns:a16="http://schemas.microsoft.com/office/drawing/2014/main" id="{D144B2A4-191F-4F8C-8927-5AB3B55B97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202" y="1274086"/>
            <a:ext cx="2353233" cy="1523718"/>
          </a:xfrm>
          <a:prstGeom prst="rect">
            <a:avLst/>
          </a:prstGeom>
        </p:spPr>
      </p:pic>
      <p:sp>
        <p:nvSpPr>
          <p:cNvPr id="19" name="Rectangle 456">
            <a:extLst>
              <a:ext uri="{FF2B5EF4-FFF2-40B4-BE49-F238E27FC236}">
                <a16:creationId xmlns:a16="http://schemas.microsoft.com/office/drawing/2014/main" id="{ECFD4F84-02F4-411D-BDFF-E91001255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7822" y="5484802"/>
            <a:ext cx="1789174" cy="6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test in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collaborazione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con ZWILAG,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Svizzera</a:t>
            </a:r>
            <a:endParaRPr lang="en-US" sz="1200" b="1" dirty="0">
              <a:solidFill>
                <a:srgbClr val="205FAC"/>
              </a:solidFill>
              <a:latin typeface="Comic Sans MS" panose="030F0702030302020204" pitchFamily="66" charset="0"/>
              <a:cs typeface="Arial"/>
            </a:endParaRPr>
          </a:p>
        </p:txBody>
      </p:sp>
      <p:pic>
        <p:nvPicPr>
          <p:cNvPr id="20" name="Picture 28" descr="logo_zwilag.png">
            <a:extLst>
              <a:ext uri="{FF2B5EF4-FFF2-40B4-BE49-F238E27FC236}">
                <a16:creationId xmlns:a16="http://schemas.microsoft.com/office/drawing/2014/main" id="{7FA2F3C1-1555-4C43-8729-D0B2565800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961" y="6149337"/>
            <a:ext cx="1802996" cy="48079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8EA4BD9-9643-437F-AE6D-921B2EE5F3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709" y="3129828"/>
            <a:ext cx="2813615" cy="1873911"/>
          </a:xfrm>
          <a:prstGeom prst="rect">
            <a:avLst/>
          </a:prstGeom>
        </p:spPr>
      </p:pic>
      <p:pic>
        <p:nvPicPr>
          <p:cNvPr id="23" name="Picture 27" descr="setup_07.jpg">
            <a:extLst>
              <a:ext uri="{FF2B5EF4-FFF2-40B4-BE49-F238E27FC236}">
                <a16:creationId xmlns:a16="http://schemas.microsoft.com/office/drawing/2014/main" id="{40B051A1-D73A-47E2-B118-935775F16B6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659" y="4808457"/>
            <a:ext cx="2737705" cy="2053279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86664B0-AB4C-4E3C-9958-CB945772C594}"/>
              </a:ext>
            </a:extLst>
          </p:cNvPr>
          <p:cNvSpPr txBox="1"/>
          <p:nvPr/>
        </p:nvSpPr>
        <p:spPr>
          <a:xfrm>
            <a:off x="555712" y="3512649"/>
            <a:ext cx="2703580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Tecnologie sviluppate ai Laboratori Nazionali del Sud dell’INFN</a:t>
            </a:r>
          </a:p>
        </p:txBody>
      </p:sp>
      <p:sp>
        <p:nvSpPr>
          <p:cNvPr id="28" name="Rectangle 456">
            <a:extLst>
              <a:ext uri="{FF2B5EF4-FFF2-40B4-BE49-F238E27FC236}">
                <a16:creationId xmlns:a16="http://schemas.microsoft.com/office/drawing/2014/main" id="{DA40DF4A-AA5B-4412-9DBB-977AB7803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5424" y="1883462"/>
            <a:ext cx="3536576" cy="79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ctr" eaLnBrk="1" hangingPunct="1">
              <a:lnSpc>
                <a:spcPct val="95000"/>
              </a:lnSpc>
            </a:pP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test in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collaborazione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con SOGIN (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società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italiana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incaricata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dello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smantellamento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degli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impianti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nucleari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italiani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e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della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lang="en-US" sz="1200" b="1" dirty="0" err="1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realizzazione</a:t>
            </a:r>
            <a:r>
              <a:rPr lang="en-US" sz="1200" b="1" dirty="0">
                <a:solidFill>
                  <a:srgbClr val="205FAC"/>
                </a:solidFill>
                <a:latin typeface="Comic Sans MS" panose="030F0702030302020204" pitchFamily="66" charset="0"/>
                <a:cs typeface="Arial"/>
              </a:rPr>
              <a:t> del Deposito Unico Nazionale)</a:t>
            </a:r>
          </a:p>
        </p:txBody>
      </p:sp>
    </p:spTree>
    <p:extLst>
      <p:ext uri="{BB962C8B-B14F-4D97-AF65-F5344CB8AC3E}">
        <p14:creationId xmlns:p14="http://schemas.microsoft.com/office/powerpoint/2010/main" val="15427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1" grpId="0"/>
      <p:bldP spid="19" grpId="0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314DB0-6A64-4CEE-AB4C-C1053565C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1"/>
            <a:ext cx="10515600" cy="1023758"/>
          </a:xfrm>
        </p:spPr>
        <p:txBody>
          <a:bodyPr/>
          <a:lstStyle/>
          <a:p>
            <a:pPr algn="ctr"/>
            <a:r>
              <a:rPr lang="en-US" dirty="0" err="1"/>
              <a:t>S</a:t>
            </a:r>
            <a:r>
              <a:rPr lang="en-US" sz="4000" dirty="0" err="1"/>
              <a:t>ensori</a:t>
            </a:r>
            <a:r>
              <a:rPr lang="en-US" sz="4000" dirty="0"/>
              <a:t> </a:t>
            </a:r>
            <a:r>
              <a:rPr lang="en-US" sz="4000" dirty="0" err="1"/>
              <a:t>intelligenti</a:t>
            </a:r>
            <a:r>
              <a:rPr lang="en-US" sz="4000" dirty="0"/>
              <a:t> e </a:t>
            </a:r>
            <a:r>
              <a:rPr lang="en-US" sz="4000" dirty="0" err="1"/>
              <a:t>comunicazione</a:t>
            </a:r>
            <a:r>
              <a:rPr lang="en-US" sz="4000" dirty="0"/>
              <a:t> senza </a:t>
            </a:r>
            <a:r>
              <a:rPr lang="en-US" sz="4000" dirty="0" err="1"/>
              <a:t>fili</a:t>
            </a:r>
            <a:endParaRPr lang="it-IT" dirty="0"/>
          </a:p>
        </p:txBody>
      </p:sp>
      <p:grpSp>
        <p:nvGrpSpPr>
          <p:cNvPr id="5" name="Gruppo 9">
            <a:extLst>
              <a:ext uri="{FF2B5EF4-FFF2-40B4-BE49-F238E27FC236}">
                <a16:creationId xmlns:a16="http://schemas.microsoft.com/office/drawing/2014/main" id="{C6BD9855-56EC-4145-ABDC-B0204E47943F}"/>
              </a:ext>
            </a:extLst>
          </p:cNvPr>
          <p:cNvGrpSpPr>
            <a:grpSpLocks/>
          </p:cNvGrpSpPr>
          <p:nvPr/>
        </p:nvGrpSpPr>
        <p:grpSpPr bwMode="auto">
          <a:xfrm>
            <a:off x="-1118" y="946682"/>
            <a:ext cx="6328588" cy="2975653"/>
            <a:chOff x="1123950" y="1485900"/>
            <a:chExt cx="9906000" cy="4657725"/>
          </a:xfrm>
        </p:grpSpPr>
        <p:pic>
          <p:nvPicPr>
            <p:cNvPr id="6" name="Immagine 3">
              <a:extLst>
                <a:ext uri="{FF2B5EF4-FFF2-40B4-BE49-F238E27FC236}">
                  <a16:creationId xmlns:a16="http://schemas.microsoft.com/office/drawing/2014/main" id="{C5DA099E-C0DC-4CED-8885-FE746CAB9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" y="1485900"/>
              <a:ext cx="9906000" cy="465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https://encrypted-tbn3.gstatic.com/images?q=tbn:ANd9GcRv0jcYygfQpBMBF_Bb3zLgPLl08CTZqROtPFGgM_nH9Fy4x6NjNSSR3A">
              <a:extLst>
                <a:ext uri="{FF2B5EF4-FFF2-40B4-BE49-F238E27FC236}">
                  <a16:creationId xmlns:a16="http://schemas.microsoft.com/office/drawing/2014/main" id="{59B6E0B4-47CE-4514-902E-D57A7419F6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64" y="4152900"/>
              <a:ext cx="1030972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49">
            <a:extLst>
              <a:ext uri="{FF2B5EF4-FFF2-40B4-BE49-F238E27FC236}">
                <a16:creationId xmlns:a16="http://schemas.microsoft.com/office/drawing/2014/main" id="{0A4C94DE-56B4-408F-A3FA-3C18A7F43E9B}"/>
              </a:ext>
            </a:extLst>
          </p:cNvPr>
          <p:cNvSpPr txBox="1"/>
          <p:nvPr/>
        </p:nvSpPr>
        <p:spPr>
          <a:xfrm>
            <a:off x="6337983" y="1146435"/>
            <a:ext cx="364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Smart_spy</a:t>
            </a:r>
            <a:r>
              <a:rPr lang="en-US" sz="16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Rete di </a:t>
            </a:r>
            <a:r>
              <a:rPr lang="en-US" sz="1600" b="1" dirty="0" err="1">
                <a:solidFill>
                  <a:srgbClr val="FF0000"/>
                </a:solidFill>
              </a:rPr>
              <a:t>monitoraggio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radiologico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4BBA11A9-77A0-4149-A2FE-48D5B5E95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4" t="13408" r="23418" b="15482"/>
          <a:stretch>
            <a:fillRect/>
          </a:stretch>
        </p:blipFill>
        <p:spPr bwMode="auto">
          <a:xfrm>
            <a:off x="25260" y="1731210"/>
            <a:ext cx="3239588" cy="244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1">
            <a:extLst>
              <a:ext uri="{FF2B5EF4-FFF2-40B4-BE49-F238E27FC236}">
                <a16:creationId xmlns:a16="http://schemas.microsoft.com/office/drawing/2014/main" id="{D021428A-BA24-47F8-B189-3110BB276A14}"/>
              </a:ext>
            </a:extLst>
          </p:cNvPr>
          <p:cNvSpPr txBox="1"/>
          <p:nvPr/>
        </p:nvSpPr>
        <p:spPr>
          <a:xfrm>
            <a:off x="1067878" y="3530835"/>
            <a:ext cx="219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Pannello di controllo contatori G.M.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E82212F-00C2-4DBC-9481-693B6617CCB1}"/>
              </a:ext>
            </a:extLst>
          </p:cNvPr>
          <p:cNvSpPr txBox="1"/>
          <p:nvPr/>
        </p:nvSpPr>
        <p:spPr>
          <a:xfrm>
            <a:off x="8021632" y="2043748"/>
            <a:ext cx="2776963" cy="73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Tecnologie sviluppate nella Sezione di Napoli dell’INFN e dal gruppo dell’Università della Campania</a:t>
            </a:r>
          </a:p>
        </p:txBody>
      </p:sp>
      <p:sp>
        <p:nvSpPr>
          <p:cNvPr id="18" name="TextBox 49">
            <a:extLst>
              <a:ext uri="{FF2B5EF4-FFF2-40B4-BE49-F238E27FC236}">
                <a16:creationId xmlns:a16="http://schemas.microsoft.com/office/drawing/2014/main" id="{883CF2F3-3E87-41FC-9F21-C9B149BAE07F}"/>
              </a:ext>
            </a:extLst>
          </p:cNvPr>
          <p:cNvSpPr txBox="1"/>
          <p:nvPr/>
        </p:nvSpPr>
        <p:spPr>
          <a:xfrm>
            <a:off x="3045873" y="4659256"/>
            <a:ext cx="2403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FF0000"/>
                </a:solidFill>
              </a:rPr>
              <a:t>DRAGoN</a:t>
            </a:r>
            <a:r>
              <a:rPr lang="it-IT" sz="1600" b="1" dirty="0">
                <a:solidFill>
                  <a:srgbClr val="FF0000"/>
                </a:solidFill>
              </a:rPr>
              <a:t>: </a:t>
            </a:r>
            <a:r>
              <a:rPr lang="en-US" sz="1600" b="1" dirty="0">
                <a:solidFill>
                  <a:srgbClr val="FF0000"/>
                </a:solidFill>
              </a:rPr>
              <a:t>Drone for </a:t>
            </a:r>
            <a:r>
              <a:rPr lang="en-US" sz="1600" b="1" dirty="0" err="1">
                <a:solidFill>
                  <a:srgbClr val="FF0000"/>
                </a:solidFill>
              </a:rPr>
              <a:t>RAdiation</a:t>
            </a:r>
            <a:r>
              <a:rPr lang="en-US" sz="1600" b="1" dirty="0">
                <a:solidFill>
                  <a:srgbClr val="FF0000"/>
                </a:solidFill>
              </a:rPr>
              <a:t> detection of Gammas and Neutrons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96344C2-1365-40C1-A65D-C3564AB886B7}"/>
              </a:ext>
            </a:extLst>
          </p:cNvPr>
          <p:cNvSpPr txBox="1"/>
          <p:nvPr/>
        </p:nvSpPr>
        <p:spPr>
          <a:xfrm>
            <a:off x="3264847" y="5811699"/>
            <a:ext cx="3498091" cy="73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Tecnologie sviluppate nelle Sezioni di Padova e Trento Institute for </a:t>
            </a:r>
            <a:r>
              <a:rPr lang="it-IT" sz="1400" dirty="0" err="1">
                <a:solidFill>
                  <a:srgbClr val="FF0000"/>
                </a:solidFill>
              </a:rPr>
              <a:t>Fundamental</a:t>
            </a:r>
            <a:r>
              <a:rPr lang="it-IT" sz="1400" dirty="0">
                <a:solidFill>
                  <a:srgbClr val="FF0000"/>
                </a:solidFill>
              </a:rPr>
              <a:t> </a:t>
            </a:r>
            <a:r>
              <a:rPr lang="it-IT" sz="1400" dirty="0" err="1">
                <a:solidFill>
                  <a:srgbClr val="FF0000"/>
                </a:solidFill>
              </a:rPr>
              <a:t>Physics</a:t>
            </a:r>
            <a:r>
              <a:rPr lang="it-IT" sz="1400" dirty="0">
                <a:solidFill>
                  <a:srgbClr val="FF0000"/>
                </a:solidFill>
              </a:rPr>
              <a:t> and Applications dell’INFN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402C00A7-B747-4941-BB29-B1AB469C66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44345" y="3922335"/>
            <a:ext cx="4179005" cy="2935665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1DB3252-4A95-4C8E-A3EB-E67BC3659B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307" y="4285478"/>
            <a:ext cx="2226140" cy="11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 animBg="1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85E83B4-E738-4118-92B3-E777E94E28FB}"/>
              </a:ext>
            </a:extLst>
          </p:cNvPr>
          <p:cNvSpPr/>
          <p:nvPr/>
        </p:nvSpPr>
        <p:spPr>
          <a:xfrm>
            <a:off x="1164905" y="887240"/>
            <a:ext cx="9862190" cy="597075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39" tIns="45669" rIns="91339" bIns="45669" rtlCol="0" anchor="ctr"/>
          <a:lstStyle/>
          <a:p>
            <a:pPr algn="ctr" defTabSz="913386"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31E9FD-3597-482C-B367-E1DDF1D7733D}"/>
              </a:ext>
            </a:extLst>
          </p:cNvPr>
          <p:cNvGrpSpPr>
            <a:grpSpLocks/>
          </p:cNvGrpSpPr>
          <p:nvPr/>
        </p:nvGrpSpPr>
        <p:grpSpPr bwMode="auto">
          <a:xfrm>
            <a:off x="6798702" y="3890068"/>
            <a:ext cx="1549994" cy="1426427"/>
            <a:chOff x="3492" y="2428"/>
            <a:chExt cx="998" cy="8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40FDB9-8403-403A-A52D-11DE054EF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" y="2428"/>
              <a:ext cx="998" cy="896"/>
            </a:xfrm>
            <a:prstGeom prst="rect">
              <a:avLst/>
            </a:prstGeom>
            <a:solidFill>
              <a:srgbClr val="333333">
                <a:alpha val="79999"/>
              </a:srgbClr>
            </a:solidFill>
            <a:ln w="9525">
              <a:solidFill>
                <a:srgbClr val="4C4C4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3386"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Franklin Gothic Book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039DD1-5165-4509-9153-DB569325F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54" y="2451"/>
              <a:ext cx="884" cy="7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0DC73B-0207-44E7-A583-B5D59000EC82}"/>
              </a:ext>
            </a:extLst>
          </p:cNvPr>
          <p:cNvGrpSpPr>
            <a:grpSpLocks/>
          </p:cNvGrpSpPr>
          <p:nvPr/>
        </p:nvGrpSpPr>
        <p:grpSpPr bwMode="auto">
          <a:xfrm>
            <a:off x="1988899" y="3867849"/>
            <a:ext cx="1508061" cy="2196953"/>
            <a:chOff x="147" y="2426"/>
            <a:chExt cx="971" cy="13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EB37EE-245F-4F83-B71D-6756A3514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" y="2426"/>
              <a:ext cx="971" cy="6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2DB378-B79E-4328-8C38-8CDA72314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" y="3107"/>
              <a:ext cx="970" cy="6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2FFBED72-ADAB-4C56-A705-7C922FB9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1036"/>
          </a:xfrm>
        </p:spPr>
        <p:txBody>
          <a:bodyPr/>
          <a:lstStyle/>
          <a:p>
            <a:pPr algn="ctr"/>
            <a:r>
              <a:rPr lang="it-IT" sz="4000" dirty="0">
                <a:solidFill>
                  <a:srgbClr val="4E3B30"/>
                </a:solidFill>
              </a:rPr>
              <a:t>Ispezioni coi raggi cosmici</a:t>
            </a:r>
            <a:endParaRPr lang="it-IT" dirty="0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5934DAF0-4498-4B22-B653-2CFC34993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1544" y="1531242"/>
            <a:ext cx="3356230" cy="218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87F879A-AF27-4B91-A298-BFC5FC51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2611"/>
          <a:stretch>
            <a:fillRect/>
          </a:stretch>
        </p:blipFill>
        <p:spPr bwMode="auto">
          <a:xfrm>
            <a:off x="6476695" y="820382"/>
            <a:ext cx="4550400" cy="56850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0AA419-33A2-473C-8A26-C69698FE8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798" y="3255342"/>
            <a:ext cx="2463218" cy="374119"/>
          </a:xfrm>
          <a:prstGeom prst="rect">
            <a:avLst/>
          </a:prstGeom>
          <a:noFill/>
          <a:ln w="18360">
            <a:solidFill>
              <a:srgbClr val="99CCFF"/>
            </a:solidFill>
            <a:prstDash val="sysDot"/>
            <a:round/>
            <a:headEnd/>
            <a:tailEnd/>
          </a:ln>
          <a:effectLst/>
        </p:spPr>
        <p:txBody>
          <a:bodyPr wrap="none" lIns="82855" tIns="41428" rIns="82855" bIns="41428" anchor="ctr"/>
          <a:lstStyle/>
          <a:p>
            <a:pPr defTabSz="913386"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430BD4-D89A-470F-961F-2978E753D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3798" y="5559100"/>
            <a:ext cx="2463218" cy="374119"/>
          </a:xfrm>
          <a:prstGeom prst="rect">
            <a:avLst/>
          </a:prstGeom>
          <a:noFill/>
          <a:ln w="18360">
            <a:solidFill>
              <a:srgbClr val="99CCFF"/>
            </a:solidFill>
            <a:prstDash val="sysDot"/>
            <a:round/>
            <a:headEnd/>
            <a:tailEnd/>
          </a:ln>
          <a:effectLst/>
        </p:spPr>
        <p:txBody>
          <a:bodyPr wrap="none" lIns="82855" tIns="41428" rIns="82855" bIns="41428" anchor="ctr"/>
          <a:lstStyle/>
          <a:p>
            <a:pPr defTabSz="913386"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black"/>
              </a:solidFill>
              <a:latin typeface="Franklin Gothic Book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A4EEB6-FDC9-4443-A241-1D9C920D4593}"/>
              </a:ext>
            </a:extLst>
          </p:cNvPr>
          <p:cNvGrpSpPr>
            <a:grpSpLocks/>
          </p:cNvGrpSpPr>
          <p:nvPr/>
        </p:nvGrpSpPr>
        <p:grpSpPr bwMode="auto">
          <a:xfrm>
            <a:off x="1771647" y="820382"/>
            <a:ext cx="4437209" cy="5683422"/>
            <a:chOff x="147" y="368"/>
            <a:chExt cx="2857" cy="3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B5DD3A-7340-42E2-97E6-046A6FEE8E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7" y="368"/>
              <a:ext cx="2857" cy="35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41C45E8-02B6-4930-8B95-B98877C6B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0" y="2902"/>
              <a:ext cx="79" cy="79"/>
            </a:xfrm>
            <a:prstGeom prst="ellipse">
              <a:avLst/>
            </a:prstGeom>
            <a:solidFill>
              <a:srgbClr val="CFE7F5"/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3386"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AF5103DA-ACA6-4F38-B659-B4A68A2A6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8" y="2777"/>
              <a:ext cx="101" cy="792"/>
            </a:xfrm>
            <a:prstGeom prst="downArrow">
              <a:avLst>
                <a:gd name="adj1" fmla="val 62667"/>
                <a:gd name="adj2" fmla="val 97512"/>
              </a:avLst>
            </a:prstGeom>
            <a:solidFill>
              <a:srgbClr val="C0C0C0">
                <a:alpha val="5000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3386"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E32D66-E82A-47D4-B5B9-6B1BC6DC4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3570"/>
              <a:ext cx="1585" cy="234"/>
            </a:xfrm>
            <a:prstGeom prst="rect">
              <a:avLst/>
            </a:prstGeom>
            <a:noFill/>
            <a:ln w="18360">
              <a:solidFill>
                <a:srgbClr val="99CCFF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3386"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prstClr val="black"/>
                </a:solidFill>
                <a:latin typeface="Franklin Gothic Book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6F7F376-2ACF-4BE0-AB06-225D20B0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9638" y="5131608"/>
            <a:ext cx="1979057" cy="7848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" name="Text Box 19">
            <a:extLst>
              <a:ext uri="{FF2B5EF4-FFF2-40B4-BE49-F238E27FC236}">
                <a16:creationId xmlns:a16="http://schemas.microsoft.com/office/drawing/2014/main" id="{A8FB3C56-DA0C-4A96-8048-424EB16D0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673" y="1024038"/>
            <a:ext cx="1407108" cy="3550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550" tIns="55161" rIns="81550" bIns="40775"/>
          <a:lstStyle/>
          <a:p>
            <a:pPr defTabSz="913386" fontAlgn="auto">
              <a:spcBef>
                <a:spcPts val="0"/>
              </a:spcBef>
              <a:spcAft>
                <a:spcPts val="0"/>
              </a:spcAft>
              <a:tabLst>
                <a:tab pos="655931" algn="l"/>
              </a:tabLst>
            </a:pPr>
            <a:r>
              <a:rPr lang="en-US" sz="1800" b="1" dirty="0">
                <a:solidFill>
                  <a:srgbClr val="FFFFFF"/>
                </a:solidFill>
                <a:latin typeface="Franklin Gothic Book"/>
                <a:ea typeface="Droid Sans" charset="0"/>
                <a:cs typeface="Droid Sans" charset="0"/>
              </a:rPr>
              <a:t>Radiography</a:t>
            </a: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933E0DEC-0B2A-4228-A6EB-57A8AFEC0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744" y="1024038"/>
            <a:ext cx="1379152" cy="3550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550" tIns="55161" rIns="81550" bIns="40775"/>
          <a:lstStyle/>
          <a:p>
            <a:pPr defTabSz="913386" fontAlgn="auto">
              <a:spcBef>
                <a:spcPts val="0"/>
              </a:spcBef>
              <a:spcAft>
                <a:spcPts val="0"/>
              </a:spcAft>
              <a:tabLst>
                <a:tab pos="655931" algn="l"/>
              </a:tabLst>
            </a:pPr>
            <a:r>
              <a:rPr lang="en-US" sz="1800" b="1" dirty="0">
                <a:solidFill>
                  <a:srgbClr val="FFFFFF"/>
                </a:solidFill>
                <a:latin typeface="Franklin Gothic Book"/>
                <a:ea typeface="Droid Sans" charset="0"/>
                <a:cs typeface="Droid Sans" charset="0"/>
              </a:rPr>
              <a:t>Tomography</a:t>
            </a: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AFC6C84D-FDA9-4317-96BE-F5870483F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898" y="3873466"/>
            <a:ext cx="378957" cy="2372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50" tIns="48767" rIns="81550" bIns="40775"/>
          <a:lstStyle/>
          <a:p>
            <a:pPr defTabSz="913386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FFFFFF"/>
                </a:solidFill>
                <a:latin typeface="Franklin Gothic Book"/>
                <a:ea typeface="Droid Sans" charset="0"/>
                <a:cs typeface="Droid Sans" charset="0"/>
              </a:rPr>
              <a:t> a)</a:t>
            </a:r>
          </a:p>
        </p:txBody>
      </p:sp>
      <p:sp>
        <p:nvSpPr>
          <p:cNvPr id="23" name="Text Box 24">
            <a:extLst>
              <a:ext uri="{FF2B5EF4-FFF2-40B4-BE49-F238E27FC236}">
                <a16:creationId xmlns:a16="http://schemas.microsoft.com/office/drawing/2014/main" id="{648E7A62-EAB5-4A7E-B726-85B17B678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898" y="4839596"/>
            <a:ext cx="378957" cy="237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50" tIns="48767" rIns="81550" bIns="40775"/>
          <a:lstStyle/>
          <a:p>
            <a:pPr defTabSz="913386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FFFFFF"/>
                </a:solidFill>
                <a:latin typeface="Franklin Gothic Book"/>
                <a:ea typeface="Droid Sans" charset="0"/>
                <a:cs typeface="Droid Sans" charset="0"/>
              </a:rPr>
              <a:t> b)</a:t>
            </a:r>
          </a:p>
        </p:txBody>
      </p:sp>
      <p:sp>
        <p:nvSpPr>
          <p:cNvPr id="24" name="Text Box 25">
            <a:extLst>
              <a:ext uri="{FF2B5EF4-FFF2-40B4-BE49-F238E27FC236}">
                <a16:creationId xmlns:a16="http://schemas.microsoft.com/office/drawing/2014/main" id="{5D13770F-FAFD-403E-A402-4BBF69AC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338" y="3876346"/>
            <a:ext cx="378957" cy="2372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50" tIns="48767" rIns="81550" bIns="40775"/>
          <a:lstStyle/>
          <a:p>
            <a:pPr defTabSz="913386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FFFFFF"/>
                </a:solidFill>
                <a:latin typeface="Franklin Gothic Book"/>
                <a:ea typeface="Droid Sans" charset="0"/>
                <a:cs typeface="Droid Sans" charset="0"/>
              </a:rPr>
              <a:t> c)</a:t>
            </a: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89732FE0-829C-4C1D-A582-CA3A728B2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978" y="5093009"/>
            <a:ext cx="378957" cy="237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50" tIns="48767" rIns="81550" bIns="40775"/>
          <a:lstStyle/>
          <a:p>
            <a:pPr defTabSz="913386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srgbClr val="FFFFFF"/>
                </a:solidFill>
                <a:latin typeface="Franklin Gothic Book"/>
                <a:ea typeface="Droid Sans" charset="0"/>
                <a:cs typeface="Droid Sans" charset="0"/>
              </a:rPr>
              <a:t> d)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B4775B3-D64D-4D43-B676-72864A48C03D}"/>
              </a:ext>
            </a:extLst>
          </p:cNvPr>
          <p:cNvSpPr txBox="1"/>
          <p:nvPr/>
        </p:nvSpPr>
        <p:spPr>
          <a:xfrm>
            <a:off x="1402496" y="2406523"/>
            <a:ext cx="2094464" cy="11695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Tecnologie sviluppate nelle Sezioni INFN di Firenze, Napoli (applicazioni non energetiche)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1CD05DB-2D75-4AD5-ADE5-92BB5A7F92F1}"/>
              </a:ext>
            </a:extLst>
          </p:cNvPr>
          <p:cNvSpPr txBox="1"/>
          <p:nvPr/>
        </p:nvSpPr>
        <p:spPr>
          <a:xfrm>
            <a:off x="6027143" y="6064802"/>
            <a:ext cx="4999951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rgbClr val="FF0000"/>
                </a:solidFill>
              </a:rPr>
              <a:t>Tecnologie sviluppate nella Sezione di Padova dell’INFN ma anche applicazioni non energetiche presso Università di Brescia, Università di Padova</a:t>
            </a:r>
          </a:p>
        </p:txBody>
      </p:sp>
    </p:spTree>
    <p:extLst>
      <p:ext uri="{BB962C8B-B14F-4D97-AF65-F5344CB8AC3E}">
        <p14:creationId xmlns:p14="http://schemas.microsoft.com/office/powerpoint/2010/main" val="354167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0" grpId="0"/>
      <p:bldP spid="21" grpId="0"/>
      <p:bldP spid="22" grpId="0"/>
      <p:bldP spid="23" grpId="0"/>
      <p:bldP spid="24" grpId="0"/>
      <p:bldP spid="25" grpId="0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52366A-A394-4965-9F1C-94F4424E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8876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4E3B30"/>
                </a:solidFill>
              </a:rPr>
              <a:t>Dalle sorgenti orfane ai contenitori di combustibile esausto</a:t>
            </a:r>
            <a:endParaRPr lang="it-IT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8349065-FAFA-4002-9A22-B472D710B953}"/>
              </a:ext>
            </a:extLst>
          </p:cNvPr>
          <p:cNvGrpSpPr>
            <a:grpSpLocks/>
          </p:cNvGrpSpPr>
          <p:nvPr/>
        </p:nvGrpSpPr>
        <p:grpSpPr bwMode="auto">
          <a:xfrm>
            <a:off x="5268485" y="967664"/>
            <a:ext cx="4192363" cy="977922"/>
            <a:chOff x="1266" y="710"/>
            <a:chExt cx="5183" cy="1209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5534CAD0-3B6D-4AB4-A85F-57B14D1F8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" y="710"/>
              <a:ext cx="5183" cy="1209"/>
            </a:xfrm>
            <a:prstGeom prst="rect">
              <a:avLst/>
            </a:prstGeom>
            <a:solidFill>
              <a:srgbClr val="CFE7F5">
                <a:alpha val="20000"/>
              </a:srgbClr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altLang="it-IT"/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EE1CF525-626B-47CB-8397-EE4437F48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" y="825"/>
              <a:ext cx="1209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FE77508A-7F13-4195-9469-73DEB4B68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8" y="825"/>
              <a:ext cx="805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375C985D-BB23-4587-B534-59FC32D4E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825"/>
              <a:ext cx="2994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8" name="Group 33">
            <a:extLst>
              <a:ext uri="{FF2B5EF4-FFF2-40B4-BE49-F238E27FC236}">
                <a16:creationId xmlns:a16="http://schemas.microsoft.com/office/drawing/2014/main" id="{1A878618-8F0F-475C-ADB7-5D0BB1505FE0}"/>
              </a:ext>
            </a:extLst>
          </p:cNvPr>
          <p:cNvGrpSpPr/>
          <p:nvPr/>
        </p:nvGrpSpPr>
        <p:grpSpPr>
          <a:xfrm>
            <a:off x="3319512" y="1453110"/>
            <a:ext cx="1590455" cy="1561198"/>
            <a:chOff x="2711260" y="5239893"/>
            <a:chExt cx="1653120" cy="1622710"/>
          </a:xfrm>
        </p:grpSpPr>
        <p:grpSp>
          <p:nvGrpSpPr>
            <p:cNvPr id="9" name="Group 11">
              <a:extLst>
                <a:ext uri="{FF2B5EF4-FFF2-40B4-BE49-F238E27FC236}">
                  <a16:creationId xmlns:a16="http://schemas.microsoft.com/office/drawing/2014/main" id="{D22159B3-EEB7-479A-9987-19AF87339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8860" y="5316205"/>
              <a:ext cx="1543680" cy="1477285"/>
              <a:chOff x="155" y="1749"/>
              <a:chExt cx="1072" cy="1026"/>
            </a:xfrm>
          </p:grpSpPr>
          <p:pic>
            <p:nvPicPr>
              <p:cNvPr id="11" name="Picture 12">
                <a:extLst>
                  <a:ext uri="{FF2B5EF4-FFF2-40B4-BE49-F238E27FC236}">
                    <a16:creationId xmlns:a16="http://schemas.microsoft.com/office/drawing/2014/main" id="{984C59D1-4D6E-49EE-B2BF-24CEEC7962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5" y="1749"/>
                <a:ext cx="1071" cy="3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2" name="Picture 13">
                <a:extLst>
                  <a:ext uri="{FF2B5EF4-FFF2-40B4-BE49-F238E27FC236}">
                    <a16:creationId xmlns:a16="http://schemas.microsoft.com/office/drawing/2014/main" id="{D02EA816-4CEA-4C75-92EF-6BE8B6270C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5" y="2082"/>
                <a:ext cx="1071" cy="3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3" name="Picture 14">
                <a:extLst>
                  <a:ext uri="{FF2B5EF4-FFF2-40B4-BE49-F238E27FC236}">
                    <a16:creationId xmlns:a16="http://schemas.microsoft.com/office/drawing/2014/main" id="{4ADEB7D0-BDA6-43B7-A712-222FA5BD13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56" y="2417"/>
                <a:ext cx="1071" cy="3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</p:grp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88716BD0-78F5-4755-81C0-B7DEB74AC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1260" y="5239893"/>
              <a:ext cx="1653120" cy="1622710"/>
            </a:xfrm>
            <a:prstGeom prst="rect">
              <a:avLst/>
            </a:prstGeom>
            <a:solidFill>
              <a:srgbClr val="CFE7F5">
                <a:alpha val="0"/>
              </a:srgbClr>
            </a:solidFill>
            <a:ln w="18360">
              <a:solidFill>
                <a:srgbClr val="00458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3386"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srgbClr val="000000"/>
                </a:solidFill>
                <a:latin typeface="Franklin Gothic Book"/>
                <a:ea typeface="+mn-ea"/>
                <a:cs typeface="+mn-cs"/>
              </a:endParaRPr>
            </a:p>
          </p:txBody>
        </p:sp>
      </p:grpSp>
      <p:pic>
        <p:nvPicPr>
          <p:cNvPr id="14" name="Immagine 39" descr="Tomografia.jpg">
            <a:extLst>
              <a:ext uri="{FF2B5EF4-FFF2-40B4-BE49-F238E27FC236}">
                <a16:creationId xmlns:a16="http://schemas.microsoft.com/office/drawing/2014/main" id="{F0F48059-0307-41D1-A09E-D107E8104E5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97380" y="1940662"/>
            <a:ext cx="2602961" cy="2150046"/>
          </a:xfrm>
          <a:prstGeom prst="rect">
            <a:avLst/>
          </a:prstGeom>
        </p:spPr>
      </p:pic>
      <p:sp>
        <p:nvSpPr>
          <p:cNvPr id="15" name="Rectangle 30">
            <a:extLst>
              <a:ext uri="{FF2B5EF4-FFF2-40B4-BE49-F238E27FC236}">
                <a16:creationId xmlns:a16="http://schemas.microsoft.com/office/drawing/2014/main" id="{5DC3F574-D486-4D54-87A9-48FF6BB3C622}"/>
              </a:ext>
            </a:extLst>
          </p:cNvPr>
          <p:cNvSpPr/>
          <p:nvPr/>
        </p:nvSpPr>
        <p:spPr>
          <a:xfrm>
            <a:off x="1373337" y="903340"/>
            <a:ext cx="3849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ym typeface="Wingdings" panose="05000000000000000000" pitchFamily="2" charset="2"/>
              </a:rPr>
              <a:t>Rivelazione</a:t>
            </a:r>
            <a:r>
              <a:rPr lang="en-US" sz="1600" dirty="0">
                <a:sym typeface="Wingdings" panose="05000000000000000000" pitchFamily="2" charset="2"/>
              </a:rPr>
              <a:t> di </a:t>
            </a:r>
            <a:r>
              <a:rPr lang="en-US" sz="1600" dirty="0" err="1">
                <a:sym typeface="Wingdings" panose="05000000000000000000" pitchFamily="2" charset="2"/>
              </a:rPr>
              <a:t>sorgenti</a:t>
            </a:r>
            <a:r>
              <a:rPr lang="en-US" sz="1600" dirty="0">
                <a:sym typeface="Wingdings" panose="05000000000000000000" pitchFamily="2" charset="2"/>
              </a:rPr>
              <a:t> “</a:t>
            </a:r>
            <a:r>
              <a:rPr lang="en-US" sz="1600" dirty="0" err="1">
                <a:sym typeface="Wingdings" panose="05000000000000000000" pitchFamily="2" charset="2"/>
              </a:rPr>
              <a:t>orfane</a:t>
            </a:r>
            <a:r>
              <a:rPr lang="en-US" sz="1600" dirty="0">
                <a:sym typeface="Wingdings" panose="05000000000000000000" pitchFamily="2" charset="2"/>
              </a:rPr>
              <a:t>” (</a:t>
            </a:r>
            <a:r>
              <a:rPr lang="en-US" sz="1600" dirty="0" err="1">
                <a:sym typeface="Wingdings" panose="05000000000000000000" pitchFamily="2" charset="2"/>
              </a:rPr>
              <a:t>abbandonate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nei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err="1">
                <a:sym typeface="Wingdings" panose="05000000000000000000" pitchFamily="2" charset="2"/>
              </a:rPr>
              <a:t>rottami</a:t>
            </a:r>
            <a:r>
              <a:rPr lang="en-US" sz="1600" dirty="0">
                <a:sym typeface="Wingdings" panose="05000000000000000000" pitchFamily="2" charset="2"/>
              </a:rPr>
              <a:t>)</a:t>
            </a:r>
            <a:endParaRPr lang="en-US" sz="1600" dirty="0"/>
          </a:p>
        </p:txBody>
      </p:sp>
      <p:sp>
        <p:nvSpPr>
          <p:cNvPr id="16" name="Rectangle 32">
            <a:extLst>
              <a:ext uri="{FF2B5EF4-FFF2-40B4-BE49-F238E27FC236}">
                <a16:creationId xmlns:a16="http://schemas.microsoft.com/office/drawing/2014/main" id="{EA9A1BCC-C552-49CB-A62B-A7F8123ABA2C}"/>
              </a:ext>
            </a:extLst>
          </p:cNvPr>
          <p:cNvSpPr/>
          <p:nvPr/>
        </p:nvSpPr>
        <p:spPr>
          <a:xfrm>
            <a:off x="1341341" y="1575906"/>
            <a:ext cx="20252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386" fontAlgn="auto">
              <a:spcBef>
                <a:spcPts val="0"/>
              </a:spcBef>
              <a:spcAft>
                <a:spcPts val="0"/>
              </a:spcAft>
              <a:tabLst>
                <a:tab pos="655931" algn="l"/>
                <a:tab pos="1311861" algn="l"/>
              </a:tabLst>
            </a:pP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Test con </a:t>
            </a:r>
            <a:r>
              <a:rPr lang="en-US" sz="1400" b="1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blocco</a:t>
            </a:r>
            <a:r>
              <a:rPr lang="en-US" sz="1400" b="1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di </a:t>
            </a:r>
            <a:r>
              <a:rPr lang="en-US" sz="1400" b="1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piombo</a:t>
            </a:r>
            <a:r>
              <a:rPr lang="en-US" sz="1400" b="1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inserito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in 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contenitore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rottami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metallici</a:t>
            </a:r>
            <a:endParaRPr lang="en-US" sz="1400" dirty="0">
              <a:solidFill>
                <a:srgbClr val="000000"/>
              </a:solidFill>
              <a:latin typeface="Comic Sans MS" panose="030F0702030302020204" pitchFamily="66" charset="0"/>
              <a:ea typeface="Droid Sans" charset="0"/>
              <a:cs typeface="Droid Sans" charset="0"/>
            </a:endParaRP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EBB5FE9C-C6A3-4E9B-8002-C66B6DA31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384" y="1960320"/>
            <a:ext cx="2521745" cy="478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550" tIns="51963" rIns="81550" bIns="40775"/>
          <a:lstStyle/>
          <a:p>
            <a:pPr algn="just" defTabSz="913386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tabLst>
                <a:tab pos="655931" algn="l"/>
                <a:tab pos="1311861" algn="l"/>
                <a:tab pos="1967791" algn="l"/>
                <a:tab pos="2623722" algn="l"/>
                <a:tab pos="3279653" algn="l"/>
                <a:tab pos="3935583" algn="l"/>
                <a:tab pos="4591513" algn="l"/>
              </a:tabLst>
            </a:pPr>
            <a:r>
              <a:rPr lang="en-US" sz="1200" dirty="0" err="1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L’immagine</a:t>
            </a:r>
            <a:r>
              <a:rPr lang="en-US" sz="1200" dirty="0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rivela</a:t>
            </a:r>
            <a:r>
              <a:rPr lang="en-US" sz="1200" dirty="0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la </a:t>
            </a:r>
            <a:r>
              <a:rPr lang="en-US" sz="1200" dirty="0" err="1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struttura</a:t>
            </a:r>
            <a:r>
              <a:rPr lang="en-US" sz="1200" dirty="0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più</a:t>
            </a:r>
            <a:r>
              <a:rPr lang="en-US" sz="1200" dirty="0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densa</a:t>
            </a:r>
            <a:r>
              <a:rPr lang="en-US" sz="1200" dirty="0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in 5 min di presa </a:t>
            </a:r>
            <a:r>
              <a:rPr lang="en-US" sz="1200" dirty="0" err="1">
                <a:solidFill>
                  <a:srgbClr val="FFFFFF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dati</a:t>
            </a:r>
            <a:endParaRPr lang="en-US" sz="1200" dirty="0">
              <a:solidFill>
                <a:srgbClr val="FFFFFF"/>
              </a:solidFill>
              <a:latin typeface="Comic Sans MS" panose="030F0702030302020204" pitchFamily="66" charset="0"/>
              <a:ea typeface="Droid Sans" charset="0"/>
              <a:cs typeface="Droid Sans" charset="0"/>
            </a:endParaRPr>
          </a:p>
          <a:p>
            <a:pPr marL="195629" indent="-195629" defTabSz="913386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tabLst>
                <a:tab pos="655931" algn="l"/>
                <a:tab pos="1311861" algn="l"/>
                <a:tab pos="1967791" algn="l"/>
                <a:tab pos="2623722" algn="l"/>
                <a:tab pos="3279653" algn="l"/>
                <a:tab pos="3935583" algn="l"/>
                <a:tab pos="4591513" algn="l"/>
              </a:tabLst>
            </a:pPr>
            <a:endParaRPr lang="en-US" sz="1200" dirty="0">
              <a:solidFill>
                <a:srgbClr val="FFFFFF"/>
              </a:solidFill>
              <a:latin typeface="Comic Sans MS" panose="030F0702030302020204" pitchFamily="66" charset="0"/>
              <a:ea typeface="Droid Sans" charset="0"/>
              <a:cs typeface="Droid Sans" charset="0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41489C4-FB09-4F2B-8F6A-686D7C22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/>
          <a:stretch>
            <a:fillRect/>
          </a:stretch>
        </p:blipFill>
        <p:spPr bwMode="auto">
          <a:xfrm>
            <a:off x="1312752" y="3026069"/>
            <a:ext cx="3674741" cy="13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967F0BA-D4C9-406A-8F1E-0630384F1F96}"/>
              </a:ext>
            </a:extLst>
          </p:cNvPr>
          <p:cNvSpPr txBox="1"/>
          <p:nvPr/>
        </p:nvSpPr>
        <p:spPr>
          <a:xfrm>
            <a:off x="1373337" y="4649641"/>
            <a:ext cx="3177923" cy="576108"/>
          </a:xfrm>
          <a:prstGeom prst="rect">
            <a:avLst/>
          </a:prstGeom>
          <a:noFill/>
        </p:spPr>
        <p:txBody>
          <a:bodyPr wrap="square" lIns="82855" tIns="41428" rIns="82855" bIns="41428" rtlCol="0">
            <a:spAutoFit/>
          </a:bodyPr>
          <a:lstStyle/>
          <a:p>
            <a:pPr defTabSz="913386"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Simulazione di 1 </a:t>
            </a:r>
            <a:r>
              <a:rPr lang="it-IT" sz="1600" dirty="0" err="1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hr</a:t>
            </a:r>
            <a:r>
              <a:rPr lang="it-IT" sz="160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 di esposizione</a:t>
            </a:r>
          </a:p>
        </p:txBody>
      </p:sp>
      <p:pic>
        <p:nvPicPr>
          <p:cNvPr id="20" name="Immagine 19" descr="Castor-3-new.jpg">
            <a:extLst>
              <a:ext uri="{FF2B5EF4-FFF2-40B4-BE49-F238E27FC236}">
                <a16:creationId xmlns:a16="http://schemas.microsoft.com/office/drawing/2014/main" id="{05A1E9CD-887A-4CFF-93A9-47198175EE6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61147" y="4316831"/>
            <a:ext cx="3029308" cy="254116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FDE0AA3-1B2F-4F35-8C4D-6E38962354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41" y="3114218"/>
            <a:ext cx="2856411" cy="190241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DF0D17E2-D77B-41B8-9DE4-A7543BED7A8C}"/>
              </a:ext>
            </a:extLst>
          </p:cNvPr>
          <p:cNvSpPr/>
          <p:nvPr/>
        </p:nvSpPr>
        <p:spPr>
          <a:xfrm>
            <a:off x="4936153" y="4872062"/>
            <a:ext cx="312994" cy="28913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4F8BD45-CF59-43E1-80E4-716032FBD339}"/>
              </a:ext>
            </a:extLst>
          </p:cNvPr>
          <p:cNvCxnSpPr>
            <a:cxnSpLocks/>
          </p:cNvCxnSpPr>
          <p:nvPr/>
        </p:nvCxnSpPr>
        <p:spPr>
          <a:xfrm flipV="1">
            <a:off x="3374929" y="5016632"/>
            <a:ext cx="1535038" cy="56060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2">
            <a:extLst>
              <a:ext uri="{FF2B5EF4-FFF2-40B4-BE49-F238E27FC236}">
                <a16:creationId xmlns:a16="http://schemas.microsoft.com/office/drawing/2014/main" id="{B5A93755-CA6F-4E73-BA02-526341AD13F6}"/>
              </a:ext>
            </a:extLst>
          </p:cNvPr>
          <p:cNvSpPr/>
          <p:nvPr/>
        </p:nvSpPr>
        <p:spPr>
          <a:xfrm>
            <a:off x="1373337" y="5477608"/>
            <a:ext cx="2466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386" fontAlgn="auto">
              <a:spcBef>
                <a:spcPts val="0"/>
              </a:spcBef>
              <a:spcAft>
                <a:spcPts val="0"/>
              </a:spcAft>
              <a:tabLst>
                <a:tab pos="655931" algn="l"/>
                <a:tab pos="1311861" algn="l"/>
              </a:tabLst>
            </a:pP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Viene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rivelata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sottrazione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di un 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elemento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di 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combustibile</a:t>
            </a:r>
            <a:r>
              <a:rPr lang="en-US" sz="1400" dirty="0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 dal </a:t>
            </a:r>
            <a:r>
              <a:rPr lang="en-US" sz="1400" dirty="0" err="1">
                <a:solidFill>
                  <a:srgbClr val="000000"/>
                </a:solidFill>
                <a:latin typeface="Comic Sans MS" panose="030F0702030302020204" pitchFamily="66" charset="0"/>
                <a:ea typeface="Droid Sans" charset="0"/>
                <a:cs typeface="Droid Sans" charset="0"/>
              </a:rPr>
              <a:t>contenitore</a:t>
            </a:r>
            <a:endParaRPr lang="en-US" sz="1400" dirty="0">
              <a:solidFill>
                <a:srgbClr val="000000"/>
              </a:solidFill>
              <a:latin typeface="Comic Sans MS" panose="030F0702030302020204" pitchFamily="66" charset="0"/>
              <a:ea typeface="Droid Sans" charset="0"/>
              <a:cs typeface="Droid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2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115EAE-FD7F-4189-BC04-BCA3D90D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"/>
            <a:ext cx="10515600" cy="962642"/>
          </a:xfrm>
        </p:spPr>
        <p:txBody>
          <a:bodyPr/>
          <a:lstStyle/>
          <a:p>
            <a:pPr algn="ctr"/>
            <a:r>
              <a:rPr lang="it-IT" dirty="0"/>
              <a:t>In sintesi: impronta radiologica</a:t>
            </a:r>
          </a:p>
        </p:txBody>
      </p:sp>
      <p:sp>
        <p:nvSpPr>
          <p:cNvPr id="3" name="Rectangle 112">
            <a:extLst>
              <a:ext uri="{FF2B5EF4-FFF2-40B4-BE49-F238E27FC236}">
                <a16:creationId xmlns:a16="http://schemas.microsoft.com/office/drawing/2014/main" id="{4B9AF022-03A9-4AF6-9D3A-268FE3BDA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588" y="987109"/>
            <a:ext cx="2766186" cy="57888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  <a:latin typeface="Arial" charset="0"/>
              </a:rPr>
              <a:t>neutroni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e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 gamma </a:t>
            </a:r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forniscono</a:t>
            </a:r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</a:rPr>
              <a:t>informazioni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dall'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</a:rPr>
              <a:t>interno</a:t>
            </a:r>
            <a:endParaRPr lang="it-IT" sz="14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AB7E976-C97A-4015-A3D8-D15CA00FF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1531" y="1607270"/>
            <a:ext cx="2316887" cy="1924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torage_LR.png">
            <a:extLst>
              <a:ext uri="{FF2B5EF4-FFF2-40B4-BE49-F238E27FC236}">
                <a16:creationId xmlns:a16="http://schemas.microsoft.com/office/drawing/2014/main" id="{6CF4CB42-9322-4372-9362-65C4C98269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603" y="1905000"/>
            <a:ext cx="2110154" cy="3048000"/>
          </a:xfrm>
          <a:prstGeom prst="rect">
            <a:avLst/>
          </a:prstGeom>
        </p:spPr>
      </p:pic>
      <p:sp>
        <p:nvSpPr>
          <p:cNvPr id="6" name="Circular Arrow 6">
            <a:extLst>
              <a:ext uri="{FF2B5EF4-FFF2-40B4-BE49-F238E27FC236}">
                <a16:creationId xmlns:a16="http://schemas.microsoft.com/office/drawing/2014/main" id="{0118F153-6927-4EF7-B12A-7E3748B8B1E6}"/>
              </a:ext>
            </a:extLst>
          </p:cNvPr>
          <p:cNvSpPr/>
          <p:nvPr/>
        </p:nvSpPr>
        <p:spPr>
          <a:xfrm rot="4147088">
            <a:off x="7158840" y="2495670"/>
            <a:ext cx="1330769" cy="1330769"/>
          </a:xfrm>
          <a:prstGeom prst="circularArrow">
            <a:avLst>
              <a:gd name="adj1" fmla="val 13309"/>
              <a:gd name="adj2" fmla="val 1823191"/>
              <a:gd name="adj3" fmla="val 14456450"/>
              <a:gd name="adj4" fmla="val 10508221"/>
              <a:gd name="adj5" fmla="val 13334"/>
            </a:avLst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0800" h="50800"/>
            <a:bevelB w="50800" h="50800"/>
          </a:sp3d>
        </p:spPr>
      </p:sp>
      <p:sp>
        <p:nvSpPr>
          <p:cNvPr id="7" name="Circular Arrow 7">
            <a:extLst>
              <a:ext uri="{FF2B5EF4-FFF2-40B4-BE49-F238E27FC236}">
                <a16:creationId xmlns:a16="http://schemas.microsoft.com/office/drawing/2014/main" id="{39B7F4C9-A530-46DF-A22A-0EB867803702}"/>
              </a:ext>
            </a:extLst>
          </p:cNvPr>
          <p:cNvSpPr/>
          <p:nvPr/>
        </p:nvSpPr>
        <p:spPr>
          <a:xfrm rot="3209744">
            <a:off x="5096958" y="1937414"/>
            <a:ext cx="1330769" cy="1330769"/>
          </a:xfrm>
          <a:prstGeom prst="circularArrow">
            <a:avLst>
              <a:gd name="adj1" fmla="val 13309"/>
              <a:gd name="adj2" fmla="val 1823191"/>
              <a:gd name="adj3" fmla="val 14456450"/>
              <a:gd name="adj4" fmla="val 10508221"/>
              <a:gd name="adj5" fmla="val 13334"/>
            </a:avLst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0800" h="50800"/>
            <a:bevelB w="50800" h="50800"/>
          </a:sp3d>
        </p:spPr>
      </p:sp>
      <p:sp>
        <p:nvSpPr>
          <p:cNvPr id="8" name="Rectangle 112">
            <a:extLst>
              <a:ext uri="{FF2B5EF4-FFF2-40B4-BE49-F238E27FC236}">
                <a16:creationId xmlns:a16="http://schemas.microsoft.com/office/drawing/2014/main" id="{9B45D4A1-DBE1-4A2A-8A45-813BB54A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6400" y="815054"/>
            <a:ext cx="2214998" cy="1055608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i="1" dirty="0" err="1">
                <a:solidFill>
                  <a:srgbClr val="FF0000"/>
                </a:solidFill>
                <a:latin typeface="Arial" charset="0"/>
              </a:rPr>
              <a:t>stoccaggio</a:t>
            </a:r>
            <a:r>
              <a:rPr lang="en-US" sz="1400" b="1" i="1" dirty="0">
                <a:solidFill>
                  <a:srgbClr val="FF0000"/>
                </a:solidFill>
                <a:latin typeface="Arial" charset="0"/>
              </a:rPr>
              <a:t> e </a:t>
            </a:r>
            <a:r>
              <a:rPr lang="en-US" sz="1400" b="1" i="1" dirty="0" err="1">
                <a:solidFill>
                  <a:srgbClr val="FF0000"/>
                </a:solidFill>
                <a:latin typeface="Arial" charset="0"/>
              </a:rPr>
              <a:t>monitoraggio</a:t>
            </a:r>
            <a:endParaRPr lang="en-US" sz="1400" b="1" i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en-US" sz="1400" b="1" i="1" dirty="0">
                <a:solidFill>
                  <a:srgbClr val="FF0000"/>
                </a:solidFill>
                <a:latin typeface="Arial" charset="0"/>
              </a:rPr>
              <a:t>con </a:t>
            </a:r>
            <a:r>
              <a:rPr lang="en-US" sz="1400" b="1" i="1" dirty="0" err="1">
                <a:solidFill>
                  <a:srgbClr val="FF0000"/>
                </a:solidFill>
                <a:latin typeface="Arial" charset="0"/>
              </a:rPr>
              <a:t>griglia</a:t>
            </a:r>
            <a:r>
              <a:rPr lang="en-US" sz="1400" b="1" i="1" dirty="0">
                <a:solidFill>
                  <a:srgbClr val="FF0000"/>
                </a:solidFill>
                <a:latin typeface="Arial" charset="0"/>
              </a:rPr>
              <a:t> di </a:t>
            </a:r>
            <a:r>
              <a:rPr lang="en-US" sz="1400" b="1" i="1" dirty="0" err="1">
                <a:solidFill>
                  <a:srgbClr val="FF0000"/>
                </a:solidFill>
                <a:latin typeface="Arial" charset="0"/>
              </a:rPr>
              <a:t>sensori</a:t>
            </a:r>
            <a:endParaRPr lang="en-US" sz="1400" b="1" i="1" dirty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en-US" sz="1400" b="1" i="1" dirty="0">
                <a:solidFill>
                  <a:srgbClr val="105DAF"/>
                </a:solidFill>
                <a:latin typeface="Arial" charset="0"/>
              </a:rPr>
              <a:t>= </a:t>
            </a:r>
            <a:r>
              <a:rPr lang="en-US" sz="1400" b="1" i="1" dirty="0" err="1">
                <a:solidFill>
                  <a:srgbClr val="105DAF"/>
                </a:solidFill>
                <a:latin typeface="Arial" charset="0"/>
              </a:rPr>
              <a:t>impronta</a:t>
            </a:r>
            <a:r>
              <a:rPr lang="en-US" sz="1400" b="1" i="1" dirty="0">
                <a:solidFill>
                  <a:srgbClr val="105DAF"/>
                </a:solidFill>
                <a:latin typeface="Arial" charset="0"/>
              </a:rPr>
              <a:t> </a:t>
            </a:r>
            <a:r>
              <a:rPr lang="en-US" sz="1400" b="1" i="1" dirty="0" err="1">
                <a:solidFill>
                  <a:srgbClr val="105DAF"/>
                </a:solidFill>
                <a:latin typeface="Arial" charset="0"/>
              </a:rPr>
              <a:t>radiologica</a:t>
            </a:r>
            <a:endParaRPr lang="it-IT" sz="1400" b="1" i="1" dirty="0">
              <a:solidFill>
                <a:srgbClr val="105DAF"/>
              </a:solidFill>
              <a:latin typeface="Arial" charset="0"/>
            </a:endParaRPr>
          </a:p>
        </p:txBody>
      </p:sp>
      <p:pic>
        <p:nvPicPr>
          <p:cNvPr id="9" name="Picture 10" descr="muon_tomography_small.jpg">
            <a:extLst>
              <a:ext uri="{FF2B5EF4-FFF2-40B4-BE49-F238E27FC236}">
                <a16:creationId xmlns:a16="http://schemas.microsoft.com/office/drawing/2014/main" id="{FA9377C9-DB5D-4475-8CC5-FC2153F730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157" y="1066800"/>
            <a:ext cx="2075428" cy="1739900"/>
          </a:xfrm>
          <a:prstGeom prst="rect">
            <a:avLst/>
          </a:prstGeom>
        </p:spPr>
      </p:pic>
      <p:pic>
        <p:nvPicPr>
          <p:cNvPr id="10" name="Picture 11" descr="cask.jpg">
            <a:extLst>
              <a:ext uri="{FF2B5EF4-FFF2-40B4-BE49-F238E27FC236}">
                <a16:creationId xmlns:a16="http://schemas.microsoft.com/office/drawing/2014/main" id="{EEF69DA5-30B9-4AFB-9858-1165A3CB9B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515" y="1765319"/>
            <a:ext cx="795482" cy="1485900"/>
          </a:xfrm>
          <a:prstGeom prst="rect">
            <a:avLst/>
          </a:prstGeom>
        </p:spPr>
      </p:pic>
      <p:sp>
        <p:nvSpPr>
          <p:cNvPr id="11" name="Rectangle 112">
            <a:extLst>
              <a:ext uri="{FF2B5EF4-FFF2-40B4-BE49-F238E27FC236}">
                <a16:creationId xmlns:a16="http://schemas.microsoft.com/office/drawing/2014/main" id="{AC933899-F570-4014-ABF9-C6DA0C0D1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357" y="838200"/>
            <a:ext cx="1828800" cy="578882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i="1" dirty="0" err="1">
                <a:solidFill>
                  <a:srgbClr val="FF0000"/>
                </a:solidFill>
                <a:latin typeface="Arial" charset="0"/>
              </a:rPr>
              <a:t>tomografia</a:t>
            </a:r>
            <a:r>
              <a:rPr lang="en-US" sz="14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  <a:latin typeface="Arial" charset="0"/>
              </a:rPr>
              <a:t>muonica</a:t>
            </a:r>
            <a:endParaRPr lang="it-IT" sz="1400" b="1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Rectangle 112">
            <a:extLst>
              <a:ext uri="{FF2B5EF4-FFF2-40B4-BE49-F238E27FC236}">
                <a16:creationId xmlns:a16="http://schemas.microsoft.com/office/drawing/2014/main" id="{86B2F03C-A377-43BD-8C75-6717FA4DC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973" y="3025000"/>
            <a:ext cx="1828800" cy="34051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i="1" dirty="0" err="1">
                <a:solidFill>
                  <a:srgbClr val="FF0000"/>
                </a:solidFill>
                <a:latin typeface="Arial" charset="0"/>
              </a:rPr>
              <a:t>trasporto</a:t>
            </a:r>
            <a:endParaRPr lang="it-IT" sz="1400" b="1" i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F480834E-8C3C-43FF-AB80-FD08143E94BB}"/>
              </a:ext>
            </a:extLst>
          </p:cNvPr>
          <p:cNvGrpSpPr/>
          <p:nvPr/>
        </p:nvGrpSpPr>
        <p:grpSpPr>
          <a:xfrm>
            <a:off x="5741613" y="3329800"/>
            <a:ext cx="2214360" cy="1529292"/>
            <a:chOff x="3662666" y="4114800"/>
            <a:chExt cx="2661934" cy="1838398"/>
          </a:xfrm>
        </p:grpSpPr>
        <p:pic>
          <p:nvPicPr>
            <p:cNvPr id="14" name="Picture 15" descr="camion_small.jpg">
              <a:extLst>
                <a:ext uri="{FF2B5EF4-FFF2-40B4-BE49-F238E27FC236}">
                  <a16:creationId xmlns:a16="http://schemas.microsoft.com/office/drawing/2014/main" id="{919A68A8-9BB0-49A4-BA66-9C1BB2E0C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662666" y="4114800"/>
              <a:ext cx="2661934" cy="1838398"/>
            </a:xfrm>
            <a:prstGeom prst="rect">
              <a:avLst/>
            </a:prstGeom>
          </p:spPr>
        </p:pic>
        <p:pic>
          <p:nvPicPr>
            <p:cNvPr id="15" name="Picture 16" descr="radiation_symbol_yellow_and_black_postcard-r76333adcfa7f467691411cc51ca637de_vgbaq_8byvr_324.jpg">
              <a:extLst>
                <a:ext uri="{FF2B5EF4-FFF2-40B4-BE49-F238E27FC236}">
                  <a16:creationId xmlns:a16="http://schemas.microsoft.com/office/drawing/2014/main" id="{E4EA2361-7C9F-430F-BC9C-74AA26BDA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17477" y="4495800"/>
              <a:ext cx="403062" cy="609600"/>
            </a:xfrm>
            <a:prstGeom prst="rect">
              <a:avLst/>
            </a:prstGeom>
          </p:spPr>
        </p:pic>
      </p:grpSp>
      <p:sp>
        <p:nvSpPr>
          <p:cNvPr id="16" name="Circular Arrow 17">
            <a:extLst>
              <a:ext uri="{FF2B5EF4-FFF2-40B4-BE49-F238E27FC236}">
                <a16:creationId xmlns:a16="http://schemas.microsoft.com/office/drawing/2014/main" id="{4DDE161D-6844-4E79-A010-D15AC19109A4}"/>
              </a:ext>
            </a:extLst>
          </p:cNvPr>
          <p:cNvSpPr/>
          <p:nvPr/>
        </p:nvSpPr>
        <p:spPr>
          <a:xfrm rot="3030485" flipH="1" flipV="1">
            <a:off x="7120059" y="3834037"/>
            <a:ext cx="1330769" cy="1330769"/>
          </a:xfrm>
          <a:prstGeom prst="circularArrow">
            <a:avLst>
              <a:gd name="adj1" fmla="val 13309"/>
              <a:gd name="adj2" fmla="val 1823191"/>
              <a:gd name="adj3" fmla="val 14456450"/>
              <a:gd name="adj4" fmla="val 10508221"/>
              <a:gd name="adj5" fmla="val 13334"/>
            </a:avLst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0800" h="50800"/>
            <a:bevelB w="50800" h="50800"/>
          </a:sp3d>
        </p:spPr>
      </p:sp>
      <p:sp>
        <p:nvSpPr>
          <p:cNvPr id="18" name="Rectangle 112">
            <a:extLst>
              <a:ext uri="{FF2B5EF4-FFF2-40B4-BE49-F238E27FC236}">
                <a16:creationId xmlns:a16="http://schemas.microsoft.com/office/drawing/2014/main" id="{91C9B7AC-171B-472B-A7CF-45B22C9BF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9954" y="3424574"/>
            <a:ext cx="3120383" cy="817245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un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</a:rPr>
              <a:t>cambiamento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inatteso</a:t>
            </a:r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dei</a:t>
            </a:r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 </a:t>
            </a:r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tassi</a:t>
            </a:r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 di </a:t>
            </a:r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conteggio</a:t>
            </a:r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 è </a:t>
            </a:r>
            <a:r>
              <a:rPr lang="en-US" sz="1400" b="1" dirty="0" err="1">
                <a:solidFill>
                  <a:srgbClr val="1663B9"/>
                </a:solidFill>
                <a:latin typeface="Arial" charset="0"/>
              </a:rPr>
              <a:t>un'indicazione</a:t>
            </a:r>
            <a:r>
              <a:rPr lang="en-US" sz="1400" b="1" dirty="0">
                <a:solidFill>
                  <a:srgbClr val="1663B9"/>
                </a:solidFill>
                <a:latin typeface="Arial" charset="0"/>
              </a:rPr>
              <a:t> di </a:t>
            </a:r>
            <a:r>
              <a:rPr lang="en-US" sz="1400" b="1" dirty="0" err="1">
                <a:solidFill>
                  <a:srgbClr val="FF0000"/>
                </a:solidFill>
                <a:latin typeface="Arial" charset="0"/>
              </a:rPr>
              <a:t>anomalia</a:t>
            </a:r>
            <a:endParaRPr lang="it-IT" sz="14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35A07F0-C4A6-4BF3-8069-F14CCCE89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0095" y="4953000"/>
            <a:ext cx="2106168" cy="1841519"/>
          </a:xfrm>
          <a:prstGeom prst="rect">
            <a:avLst/>
          </a:prstGeom>
        </p:spPr>
      </p:pic>
      <p:grpSp>
        <p:nvGrpSpPr>
          <p:cNvPr id="20" name="Gruppo 9">
            <a:extLst>
              <a:ext uri="{FF2B5EF4-FFF2-40B4-BE49-F238E27FC236}">
                <a16:creationId xmlns:a16="http://schemas.microsoft.com/office/drawing/2014/main" id="{2F8CBF3F-C4E7-45E7-BDD5-A2C61482C3F1}"/>
              </a:ext>
            </a:extLst>
          </p:cNvPr>
          <p:cNvGrpSpPr>
            <a:grpSpLocks/>
          </p:cNvGrpSpPr>
          <p:nvPr/>
        </p:nvGrpSpPr>
        <p:grpSpPr bwMode="auto">
          <a:xfrm>
            <a:off x="5704742" y="5226076"/>
            <a:ext cx="3335749" cy="1568443"/>
            <a:chOff x="1123950" y="1485900"/>
            <a:chExt cx="9906000" cy="4657725"/>
          </a:xfrm>
        </p:grpSpPr>
        <p:pic>
          <p:nvPicPr>
            <p:cNvPr id="21" name="Immagine 3">
              <a:extLst>
                <a:ext uri="{FF2B5EF4-FFF2-40B4-BE49-F238E27FC236}">
                  <a16:creationId xmlns:a16="http://schemas.microsoft.com/office/drawing/2014/main" id="{A50DE8F2-7965-4AE7-B961-7AAF4BDB8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" y="1485900"/>
              <a:ext cx="9906000" cy="465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 descr="https://encrypted-tbn3.gstatic.com/images?q=tbn:ANd9GcRv0jcYygfQpBMBF_Bb3zLgPLl08CTZqROtPFGgM_nH9Fy4x6NjNSSR3A">
              <a:extLst>
                <a:ext uri="{FF2B5EF4-FFF2-40B4-BE49-F238E27FC236}">
                  <a16:creationId xmlns:a16="http://schemas.microsoft.com/office/drawing/2014/main" id="{8C0447E8-D6A9-4834-9A5B-59B6CD8A7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764" y="4152900"/>
              <a:ext cx="1030972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78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1" grpId="0"/>
      <p:bldP spid="12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B2DAFF-4193-4A36-B416-C65CC4ED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 prospettiva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06A263-9426-418E-BF0F-1613CA177F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7863" y="1678182"/>
            <a:ext cx="2683107" cy="1884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8BC9B3-97FD-478A-8004-71C47838C6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619" y="1217922"/>
            <a:ext cx="1115615" cy="593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7BF68-007A-430C-AA34-2FA2AD11D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311" y="1772386"/>
            <a:ext cx="2532881" cy="1926301"/>
          </a:xfrm>
          <a:prstGeom prst="rect">
            <a:avLst/>
          </a:prstGeom>
        </p:spPr>
      </p:pic>
      <p:pic>
        <p:nvPicPr>
          <p:cNvPr id="6" name="Picture 5" descr="Blastrac-shot-blaster-nuclear-decommissioning-edited.jpg">
            <a:extLst>
              <a:ext uri="{FF2B5EF4-FFF2-40B4-BE49-F238E27FC236}">
                <a16:creationId xmlns:a16="http://schemas.microsoft.com/office/drawing/2014/main" id="{738912AC-1BAD-4C0C-AAAD-DF332FAEF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8687" y="4115697"/>
            <a:ext cx="2539817" cy="1981297"/>
          </a:xfrm>
          <a:prstGeom prst="rect">
            <a:avLst/>
          </a:prstGeom>
        </p:spPr>
      </p:pic>
      <p:pic>
        <p:nvPicPr>
          <p:cNvPr id="7" name="Picture 6" descr="GPS.jpg">
            <a:extLst>
              <a:ext uri="{FF2B5EF4-FFF2-40B4-BE49-F238E27FC236}">
                <a16:creationId xmlns:a16="http://schemas.microsoft.com/office/drawing/2014/main" id="{4EA0D53F-399F-4E8B-BD19-A742717082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436" y="5077199"/>
            <a:ext cx="601279" cy="601279"/>
          </a:xfrm>
          <a:prstGeom prst="rect">
            <a:avLst/>
          </a:prstGeom>
        </p:spPr>
      </p:pic>
      <p:pic>
        <p:nvPicPr>
          <p:cNvPr id="8" name="Picture 10" descr="antenna1.png                                                   002994C0 PFiMac_HD                      7C268698:">
            <a:extLst>
              <a:ext uri="{FF2B5EF4-FFF2-40B4-BE49-F238E27FC236}">
                <a16:creationId xmlns:a16="http://schemas.microsoft.com/office/drawing/2014/main" id="{BE09C952-C5B1-4DAB-A91C-2DFA3F28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914175" y="4686684"/>
            <a:ext cx="350810" cy="36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94979D-CC36-49DA-803E-9BA70CC4A95B}"/>
              </a:ext>
            </a:extLst>
          </p:cNvPr>
          <p:cNvCxnSpPr>
            <a:cxnSpLocks/>
            <a:stCxn id="5" idx="2"/>
            <a:endCxn id="24" idx="0"/>
          </p:cNvCxnSpPr>
          <p:nvPr/>
        </p:nvCxnSpPr>
        <p:spPr bwMode="auto">
          <a:xfrm>
            <a:off x="3324752" y="3698687"/>
            <a:ext cx="100613" cy="7306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1DE0BE-8A3B-4CF7-8B38-6D4E22CCEBF3}"/>
              </a:ext>
            </a:extLst>
          </p:cNvPr>
          <p:cNvCxnSpPr>
            <a:cxnSpLocks/>
            <a:stCxn id="8" idx="3"/>
            <a:endCxn id="25" idx="3"/>
          </p:cNvCxnSpPr>
          <p:nvPr/>
        </p:nvCxnSpPr>
        <p:spPr bwMode="auto">
          <a:xfrm flipH="1" flipV="1">
            <a:off x="3739494" y="4627361"/>
            <a:ext cx="3174681" cy="2407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Picture 10" descr="GPS.jpg">
            <a:extLst>
              <a:ext uri="{FF2B5EF4-FFF2-40B4-BE49-F238E27FC236}">
                <a16:creationId xmlns:a16="http://schemas.microsoft.com/office/drawing/2014/main" id="{9D96494D-1999-4D72-8C7F-10F45F6E9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790" y="1346642"/>
            <a:ext cx="601279" cy="601279"/>
          </a:xfrm>
          <a:prstGeom prst="rect">
            <a:avLst/>
          </a:prstGeom>
        </p:spPr>
      </p:pic>
      <p:pic>
        <p:nvPicPr>
          <p:cNvPr id="12" name="Picture 10" descr="antenna1.png                                                   002994C0 PFiMac_HD                      7C268698:">
            <a:extLst>
              <a:ext uri="{FF2B5EF4-FFF2-40B4-BE49-F238E27FC236}">
                <a16:creationId xmlns:a16="http://schemas.microsoft.com/office/drawing/2014/main" id="{EFDB3ADD-8DCB-4C9E-B50C-E39B42DB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696645" y="1428417"/>
            <a:ext cx="350810" cy="36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A567E87-A976-4B9B-A652-FC23EBE7C869}"/>
              </a:ext>
            </a:extLst>
          </p:cNvPr>
          <p:cNvGrpSpPr/>
          <p:nvPr/>
        </p:nvGrpSpPr>
        <p:grpSpPr>
          <a:xfrm>
            <a:off x="1904715" y="1545374"/>
            <a:ext cx="5981862" cy="4520936"/>
            <a:chOff x="1036423" y="-3175882"/>
            <a:chExt cx="12559206" cy="9491921"/>
          </a:xfrm>
        </p:grpSpPr>
        <p:pic>
          <p:nvPicPr>
            <p:cNvPr id="14" name="Picture 13" descr="super_wide.png">
              <a:extLst>
                <a:ext uri="{FF2B5EF4-FFF2-40B4-BE49-F238E27FC236}">
                  <a16:creationId xmlns:a16="http://schemas.microsoft.com/office/drawing/2014/main" id="{FC1D1C22-B864-4E08-BED4-7759726DA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6423" y="2240318"/>
              <a:ext cx="927016" cy="1249032"/>
            </a:xfrm>
            <a:prstGeom prst="rect">
              <a:avLst/>
            </a:prstGeom>
          </p:spPr>
        </p:pic>
        <p:pic>
          <p:nvPicPr>
            <p:cNvPr id="15" name="Picture 14" descr="smartphone-android.png">
              <a:extLst>
                <a:ext uri="{FF2B5EF4-FFF2-40B4-BE49-F238E27FC236}">
                  <a16:creationId xmlns:a16="http://schemas.microsoft.com/office/drawing/2014/main" id="{9862640C-8BEF-4DAB-8078-CB9C5F62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1432" y="1847781"/>
              <a:ext cx="1292829" cy="775698"/>
            </a:xfrm>
            <a:prstGeom prst="rect">
              <a:avLst/>
            </a:prstGeom>
          </p:spPr>
        </p:pic>
        <p:pic>
          <p:nvPicPr>
            <p:cNvPr id="16" name="Picture 15" descr="overview_hero.png">
              <a:extLst>
                <a:ext uri="{FF2B5EF4-FFF2-40B4-BE49-F238E27FC236}">
                  <a16:creationId xmlns:a16="http://schemas.microsoft.com/office/drawing/2014/main" id="{55E94E54-B4A0-4F51-8845-F5F69953D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0258" y="4345615"/>
              <a:ext cx="2744061" cy="1970424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9725DB5-FFE5-49E8-8E18-EEEDB7486D84}"/>
                </a:ext>
              </a:extLst>
            </p:cNvPr>
            <p:cNvCxnSpPr/>
            <p:nvPr/>
          </p:nvCxnSpPr>
          <p:spPr bwMode="auto">
            <a:xfrm flipH="1" flipV="1">
              <a:off x="3246628" y="2423893"/>
              <a:ext cx="484954" cy="49284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135CAE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F21FF68-95CA-47E3-9DFB-E2F4F886B806}"/>
                </a:ext>
              </a:extLst>
            </p:cNvPr>
            <p:cNvCxnSpPr/>
            <p:nvPr/>
          </p:nvCxnSpPr>
          <p:spPr bwMode="auto">
            <a:xfrm flipH="1" flipV="1">
              <a:off x="1963439" y="3289137"/>
              <a:ext cx="1407092" cy="7202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135CAE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2E8BEDD-AF9A-49A8-ABDA-B1A340713B5D}"/>
                </a:ext>
              </a:extLst>
            </p:cNvPr>
            <p:cNvCxnSpPr>
              <a:cxnSpLocks/>
              <a:stCxn id="24" idx="2"/>
            </p:cNvCxnSpPr>
            <p:nvPr/>
          </p:nvCxnSpPr>
          <p:spPr bwMode="auto">
            <a:xfrm flipH="1">
              <a:off x="2524547" y="3666175"/>
              <a:ext cx="1704554" cy="122327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135CAE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5C1AF85-1DCF-4DFC-AD98-A2D05EF0538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842513" y="-3175882"/>
              <a:ext cx="8753116" cy="620372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135CAE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FE08168-CBEC-47FA-A2DB-8F8FABA8F1E0}"/>
                </a:ext>
              </a:extLst>
            </p:cNvPr>
            <p:cNvCxnSpPr>
              <a:cxnSpLocks/>
              <a:endCxn id="16" idx="0"/>
            </p:cNvCxnSpPr>
            <p:nvPr/>
          </p:nvCxnSpPr>
          <p:spPr bwMode="auto">
            <a:xfrm>
              <a:off x="4870288" y="3638926"/>
              <a:ext cx="912002" cy="70668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135CAE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22" name="Picture 21" descr="morph_spectrum.png">
              <a:extLst>
                <a:ext uri="{FF2B5EF4-FFF2-40B4-BE49-F238E27FC236}">
                  <a16:creationId xmlns:a16="http://schemas.microsoft.com/office/drawing/2014/main" id="{20885075-862F-4206-A216-5687DA8CC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312" y="2338825"/>
              <a:ext cx="831688" cy="849937"/>
            </a:xfrm>
            <a:prstGeom prst="rect">
              <a:avLst/>
            </a:prstGeom>
          </p:spPr>
        </p:pic>
        <p:pic>
          <p:nvPicPr>
            <p:cNvPr id="23" name="Picture 22" descr="morph_spectrum.png">
              <a:extLst>
                <a:ext uri="{FF2B5EF4-FFF2-40B4-BE49-F238E27FC236}">
                  <a16:creationId xmlns:a16="http://schemas.microsoft.com/office/drawing/2014/main" id="{46C3DA1B-71E3-4D8C-A24B-F4D682167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5609" y="4533422"/>
              <a:ext cx="2228099" cy="1484565"/>
            </a:xfrm>
            <a:prstGeom prst="rect">
              <a:avLst/>
            </a:prstGeom>
          </p:spPr>
        </p:pic>
        <p:pic>
          <p:nvPicPr>
            <p:cNvPr id="24" name="Picture 23" descr="cloud.png">
              <a:extLst>
                <a:ext uri="{FF2B5EF4-FFF2-40B4-BE49-F238E27FC236}">
                  <a16:creationId xmlns:a16="http://schemas.microsoft.com/office/drawing/2014/main" id="{5DDBE992-2BBB-4418-981A-BB1D1B343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400" y="2879218"/>
              <a:ext cx="1295400" cy="78695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DAAB7A-7D51-4D5A-8C80-4FF1FF30FC0A}"/>
                </a:ext>
              </a:extLst>
            </p:cNvPr>
            <p:cNvSpPr/>
            <p:nvPr/>
          </p:nvSpPr>
          <p:spPr>
            <a:xfrm>
              <a:off x="3599781" y="2971799"/>
              <a:ext cx="1288850" cy="6461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400">
                  <a:solidFill>
                    <a:srgbClr val="135CAE"/>
                  </a:solidFill>
                  <a:latin typeface="Helvetica" charset="0"/>
                </a:rPr>
                <a:t>cloud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9036E72-7FED-4FCD-A252-98CA15661F2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08070" y="4995065"/>
            <a:ext cx="1088028" cy="1049852"/>
          </a:xfrm>
          <a:prstGeom prst="rect">
            <a:avLst/>
          </a:prstGeom>
        </p:spPr>
      </p:pic>
      <p:pic>
        <p:nvPicPr>
          <p:cNvPr id="27" name="Picture 26" descr="RadSieve_prototype.jpg">
            <a:extLst>
              <a:ext uri="{FF2B5EF4-FFF2-40B4-BE49-F238E27FC236}">
                <a16:creationId xmlns:a16="http://schemas.microsoft.com/office/drawing/2014/main" id="{A9E8B283-6C80-4F75-9CFB-8D8B3B45787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67"/>
          <a:stretch/>
        </p:blipFill>
        <p:spPr>
          <a:xfrm>
            <a:off x="5275318" y="3533667"/>
            <a:ext cx="1626234" cy="108013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AF02F5C-5E93-4BCF-A614-BF2BF0306B92}"/>
              </a:ext>
            </a:extLst>
          </p:cNvPr>
          <p:cNvCxnSpPr>
            <a:cxnSpLocks/>
            <a:stCxn id="27" idx="1"/>
            <a:endCxn id="24" idx="3"/>
          </p:cNvCxnSpPr>
          <p:nvPr/>
        </p:nvCxnSpPr>
        <p:spPr bwMode="auto">
          <a:xfrm flipH="1">
            <a:off x="3733860" y="4073734"/>
            <a:ext cx="1541458" cy="54305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135CAE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74313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55448" y="523220"/>
            <a:ext cx="115854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MICADO (Measurement and Instrumentation for Cleaning And Decommissioning Operations)</a:t>
            </a:r>
          </a:p>
          <a:p>
            <a:r>
              <a:rPr lang="en-US" sz="1400" dirty="0" err="1"/>
              <a:t>Caratterizzazione</a:t>
            </a:r>
            <a:r>
              <a:rPr lang="en-US" sz="1400" dirty="0"/>
              <a:t>, </a:t>
            </a:r>
            <a:r>
              <a:rPr lang="en-US" sz="1400" dirty="0" err="1"/>
              <a:t>classificazione</a:t>
            </a:r>
            <a:r>
              <a:rPr lang="en-US" sz="1400" dirty="0"/>
              <a:t>, </a:t>
            </a:r>
            <a:r>
              <a:rPr lang="en-US" sz="1400" dirty="0" err="1"/>
              <a:t>monitoraggio</a:t>
            </a:r>
            <a:r>
              <a:rPr lang="en-US" sz="1400" dirty="0"/>
              <a:t> e </a:t>
            </a:r>
            <a:r>
              <a:rPr lang="en-US" sz="1400" dirty="0" err="1"/>
              <a:t>archiviazione</a:t>
            </a:r>
            <a:r>
              <a:rPr lang="en-US" sz="1400" dirty="0"/>
              <a:t> </a:t>
            </a:r>
            <a:r>
              <a:rPr lang="en-US" sz="1400" dirty="0" err="1"/>
              <a:t>dati</a:t>
            </a:r>
            <a:r>
              <a:rPr lang="en-US" sz="1400" dirty="0"/>
              <a:t> da </a:t>
            </a:r>
            <a:r>
              <a:rPr lang="en-US" sz="1400" dirty="0" err="1"/>
              <a:t>Radwaste</a:t>
            </a:r>
            <a:endParaRPr lang="en-US" sz="1400" dirty="0"/>
          </a:p>
          <a:p>
            <a:r>
              <a:rPr lang="en-US" sz="1400" dirty="0"/>
              <a:t>Bando UE da 4.5 </a:t>
            </a:r>
            <a:r>
              <a:rPr lang="en-US" sz="1400" dirty="0" err="1"/>
              <a:t>Meuro</a:t>
            </a:r>
            <a:r>
              <a:rPr lang="en-US" sz="1400" dirty="0"/>
              <a:t>:   LNS (217 </a:t>
            </a:r>
            <a:r>
              <a:rPr lang="en-US" sz="1400" dirty="0" err="1"/>
              <a:t>kEuro</a:t>
            </a:r>
            <a:r>
              <a:rPr lang="en-US" sz="1400" dirty="0"/>
              <a:t>);  </a:t>
            </a:r>
            <a:r>
              <a:rPr lang="en-US" sz="1400" dirty="0" err="1"/>
              <a:t>durata</a:t>
            </a:r>
            <a:r>
              <a:rPr lang="en-US" sz="1400" dirty="0"/>
              <a:t> 3 </a:t>
            </a:r>
            <a:r>
              <a:rPr lang="en-US" sz="1400" dirty="0" err="1"/>
              <a:t>anni</a:t>
            </a:r>
            <a:r>
              <a:rPr lang="en-US" sz="1400" dirty="0"/>
              <a:t> 2019-2022 (</a:t>
            </a:r>
            <a:r>
              <a:rPr lang="en-US" sz="1400" dirty="0" err="1"/>
              <a:t>sviluppo</a:t>
            </a:r>
            <a:r>
              <a:rPr lang="en-US" sz="1400" dirty="0"/>
              <a:t> </a:t>
            </a:r>
            <a:r>
              <a:rPr lang="en-US" sz="1400" dirty="0" err="1"/>
              <a:t>sensori</a:t>
            </a:r>
            <a:r>
              <a:rPr lang="en-US" sz="1400" dirty="0"/>
              <a:t> gamma e </a:t>
            </a:r>
            <a:r>
              <a:rPr lang="en-US" sz="1400" dirty="0" err="1"/>
              <a:t>neutroni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b="1" u="sng" dirty="0"/>
              <a:t>PREDIS (PRE-</a:t>
            </a:r>
            <a:r>
              <a:rPr lang="en-US" sz="1400" b="1" u="sng" dirty="0" err="1"/>
              <a:t>DISposal</a:t>
            </a:r>
            <a:r>
              <a:rPr lang="en-US" sz="1400" b="1" u="sng" dirty="0"/>
              <a:t> management of radioactive waste) </a:t>
            </a:r>
          </a:p>
          <a:p>
            <a:r>
              <a:rPr lang="en-US" sz="1400" dirty="0"/>
              <a:t>Bando EURATOM 2019 per 14 </a:t>
            </a:r>
            <a:r>
              <a:rPr lang="en-US" sz="1400" dirty="0" err="1"/>
              <a:t>Meuro</a:t>
            </a:r>
            <a:r>
              <a:rPr lang="en-US" sz="1400" dirty="0"/>
              <a:t>, 47 partners </a:t>
            </a:r>
          </a:p>
          <a:p>
            <a:r>
              <a:rPr lang="en-US" sz="1400" dirty="0"/>
              <a:t>INFN – NA (</a:t>
            </a:r>
            <a:r>
              <a:rPr lang="en-US" sz="1400" dirty="0" err="1"/>
              <a:t>elettronica</a:t>
            </a:r>
            <a:r>
              <a:rPr lang="en-US" sz="1400" dirty="0"/>
              <a:t> smart); LNS (</a:t>
            </a:r>
            <a:r>
              <a:rPr lang="en-US" sz="1400" dirty="0" err="1"/>
              <a:t>rivelatori</a:t>
            </a:r>
            <a:r>
              <a:rPr lang="en-US" sz="1400" dirty="0"/>
              <a:t>); PD (</a:t>
            </a:r>
            <a:r>
              <a:rPr lang="en-US" sz="1400" dirty="0" err="1"/>
              <a:t>tomografia</a:t>
            </a:r>
            <a:r>
              <a:rPr lang="en-US" sz="1400" dirty="0"/>
              <a:t> </a:t>
            </a:r>
            <a:r>
              <a:rPr lang="en-US" sz="1400" dirty="0" err="1"/>
              <a:t>muonica</a:t>
            </a:r>
            <a:r>
              <a:rPr lang="en-US" sz="1400" dirty="0"/>
              <a:t>), quota INFN: 166 </a:t>
            </a:r>
            <a:r>
              <a:rPr lang="en-US" sz="1400" dirty="0" err="1"/>
              <a:t>kEuro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durata</a:t>
            </a:r>
            <a:r>
              <a:rPr lang="en-US" sz="1400" dirty="0"/>
              <a:t> 4 </a:t>
            </a:r>
            <a:r>
              <a:rPr lang="en-US" sz="1400" dirty="0" err="1"/>
              <a:t>anni</a:t>
            </a:r>
            <a:r>
              <a:rPr lang="en-US" sz="1400" dirty="0"/>
              <a:t> da 1 sett. 2020  </a:t>
            </a:r>
          </a:p>
          <a:p>
            <a:endParaRPr lang="en-US" sz="1400" dirty="0"/>
          </a:p>
          <a:p>
            <a:r>
              <a:rPr lang="en-US" sz="1400" b="1" u="sng" dirty="0"/>
              <a:t>MUTOMCA (</a:t>
            </a:r>
            <a:r>
              <a:rPr lang="en-US" sz="1400" b="1" u="sng" dirty="0" err="1"/>
              <a:t>MUon</a:t>
            </a:r>
            <a:r>
              <a:rPr lang="en-US" sz="1400" b="1" u="sng" dirty="0"/>
              <a:t> </a:t>
            </a:r>
            <a:r>
              <a:rPr lang="en-US" sz="1400" b="1" u="sng" dirty="0" err="1"/>
              <a:t>TOMography</a:t>
            </a:r>
            <a:r>
              <a:rPr lang="en-US" sz="1400" b="1" u="sng" dirty="0"/>
              <a:t> for </a:t>
            </a:r>
            <a:r>
              <a:rPr lang="en-US" sz="1400" b="1" u="sng" dirty="0" err="1"/>
              <a:t>CAstors</a:t>
            </a:r>
            <a:r>
              <a:rPr lang="en-US" sz="1400" b="1" u="sng" dirty="0"/>
              <a:t>) </a:t>
            </a:r>
          </a:p>
          <a:p>
            <a:r>
              <a:rPr lang="it-IT" sz="1400" dirty="0"/>
              <a:t>progettazione e costruzione di un prototipo di sistema di rivelazione, basato sulla tecnologia dei tubi a deriva, per la caratterizzazione di Dual </a:t>
            </a:r>
            <a:r>
              <a:rPr lang="it-IT" sz="1400" dirty="0" err="1"/>
              <a:t>Purpose</a:t>
            </a:r>
            <a:r>
              <a:rPr lang="it-IT" sz="1400" dirty="0"/>
              <a:t> </a:t>
            </a:r>
            <a:r>
              <a:rPr lang="it-IT" sz="1400" dirty="0" err="1"/>
              <a:t>Cask</a:t>
            </a:r>
            <a:r>
              <a:rPr lang="it-IT" sz="1400" dirty="0"/>
              <a:t> (probabilmente del tipo CASTOR® V), contenenti barre di combustibile nucleare esausto, mediante la tecnica della tomografia muonica, compreso un test sul campo del prototipo</a:t>
            </a:r>
            <a:endParaRPr lang="en-US" sz="1400" b="1" u="sng" dirty="0"/>
          </a:p>
          <a:p>
            <a:r>
              <a:rPr lang="en-US" sz="1400" dirty="0" err="1"/>
              <a:t>Contratto</a:t>
            </a:r>
            <a:r>
              <a:rPr lang="en-US" sz="1400" dirty="0"/>
              <a:t> di 2-3 anni dal 2020: FJZ </a:t>
            </a:r>
            <a:r>
              <a:rPr lang="en-US" sz="1400" dirty="0" err="1"/>
              <a:t>Jülich</a:t>
            </a:r>
            <a:r>
              <a:rPr lang="en-US" sz="1400" dirty="0"/>
              <a:t> </a:t>
            </a:r>
            <a:r>
              <a:rPr lang="en-US" sz="1400" dirty="0" err="1"/>
              <a:t>finanzia</a:t>
            </a:r>
            <a:r>
              <a:rPr lang="en-US" sz="1400" dirty="0"/>
              <a:t> </a:t>
            </a:r>
            <a:r>
              <a:rPr lang="en-US" sz="1400" dirty="0" err="1"/>
              <a:t>attivit</a:t>
            </a:r>
            <a:r>
              <a:rPr lang="it-IT" sz="1400" dirty="0"/>
              <a:t>à</a:t>
            </a:r>
            <a:r>
              <a:rPr lang="en-US" sz="1400" dirty="0"/>
              <a:t> a Padova con 50 </a:t>
            </a:r>
            <a:r>
              <a:rPr lang="en-US" sz="1400" dirty="0" err="1"/>
              <a:t>kEuro</a:t>
            </a:r>
            <a:r>
              <a:rPr lang="en-US" sz="1400" dirty="0"/>
              <a:t> + </a:t>
            </a:r>
            <a:r>
              <a:rPr lang="en-US" sz="1400" dirty="0" err="1"/>
              <a:t>acquista</a:t>
            </a:r>
            <a:r>
              <a:rPr lang="en-US" sz="1400" dirty="0"/>
              <a:t> </a:t>
            </a:r>
            <a:r>
              <a:rPr lang="en-US" sz="1400" dirty="0" err="1"/>
              <a:t>direttamente</a:t>
            </a:r>
            <a:r>
              <a:rPr lang="en-US" sz="1400" dirty="0"/>
              <a:t> il </a:t>
            </a:r>
            <a:r>
              <a:rPr lang="en-US" sz="1400" dirty="0" err="1"/>
              <a:t>materiale</a:t>
            </a:r>
            <a:r>
              <a:rPr lang="en-US" sz="1400" dirty="0"/>
              <a:t> per il </a:t>
            </a:r>
            <a:r>
              <a:rPr lang="en-US" sz="1400" dirty="0" err="1"/>
              <a:t>prototipo</a:t>
            </a:r>
            <a:r>
              <a:rPr lang="en-US" sz="1400" dirty="0"/>
              <a:t>; EURATOM </a:t>
            </a:r>
            <a:r>
              <a:rPr lang="en-US" sz="1400" dirty="0" err="1"/>
              <a:t>finanzia</a:t>
            </a:r>
            <a:r>
              <a:rPr lang="en-US" sz="1400" dirty="0"/>
              <a:t> la </a:t>
            </a:r>
            <a:r>
              <a:rPr lang="en-US" sz="1400" dirty="0" err="1"/>
              <a:t>logistica</a:t>
            </a:r>
            <a:r>
              <a:rPr lang="en-US" sz="1400" dirty="0"/>
              <a:t> </a:t>
            </a:r>
            <a:r>
              <a:rPr lang="en-US" sz="1400" dirty="0" err="1"/>
              <a:t>fino</a:t>
            </a:r>
            <a:r>
              <a:rPr lang="en-US" sz="1400" dirty="0"/>
              <a:t> a 15 </a:t>
            </a:r>
            <a:r>
              <a:rPr lang="en-US" sz="1400" dirty="0" err="1"/>
              <a:t>kEuro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u="sng" dirty="0"/>
              <a:t>CLEANDEM (Cyber physical Equipment for </a:t>
            </a:r>
            <a:r>
              <a:rPr lang="en-US" sz="1400" b="1" u="sng" dirty="0" err="1"/>
              <a:t>unmAnned</a:t>
            </a:r>
            <a:r>
              <a:rPr lang="en-US" sz="1400" b="1" u="sng" dirty="0"/>
              <a:t> Nuclear Decommissioning Measurements) </a:t>
            </a:r>
          </a:p>
          <a:p>
            <a:r>
              <a:rPr lang="en-US" sz="1400" dirty="0" err="1"/>
              <a:t>Misure</a:t>
            </a:r>
            <a:r>
              <a:rPr lang="en-US" sz="1400" dirty="0"/>
              <a:t> </a:t>
            </a:r>
            <a:r>
              <a:rPr lang="en-US" sz="1400" dirty="0" err="1"/>
              <a:t>robotizzate</a:t>
            </a:r>
            <a:r>
              <a:rPr lang="en-US" sz="1400" dirty="0"/>
              <a:t> con piccolo </a:t>
            </a:r>
            <a:r>
              <a:rPr lang="en-US" sz="1400" dirty="0" err="1"/>
              <a:t>veicoli</a:t>
            </a:r>
            <a:r>
              <a:rPr lang="en-US" sz="1400" dirty="0"/>
              <a:t> </a:t>
            </a:r>
            <a:r>
              <a:rPr lang="en-US" sz="1400" dirty="0" err="1"/>
              <a:t>autonomi</a:t>
            </a:r>
            <a:r>
              <a:rPr lang="en-US" sz="1400" dirty="0"/>
              <a:t> </a:t>
            </a:r>
          </a:p>
          <a:p>
            <a:r>
              <a:rPr lang="en-US" sz="1400" dirty="0"/>
              <a:t>Bando EURATOM 2019  per 3.4 </a:t>
            </a:r>
            <a:r>
              <a:rPr lang="en-US" sz="1400" dirty="0" err="1"/>
              <a:t>Meuro</a:t>
            </a:r>
            <a:r>
              <a:rPr lang="en-US" sz="1400" dirty="0"/>
              <a:t>,  11 partners </a:t>
            </a:r>
          </a:p>
          <a:p>
            <a:r>
              <a:rPr lang="en-US" sz="1400" dirty="0"/>
              <a:t>INFN  - PD (</a:t>
            </a:r>
            <a:r>
              <a:rPr lang="en-US" sz="1400" dirty="0" err="1"/>
              <a:t>simulazioni</a:t>
            </a:r>
            <a:r>
              <a:rPr lang="en-US" sz="1400" dirty="0"/>
              <a:t> e test gamma/n); LNS (</a:t>
            </a:r>
            <a:r>
              <a:rPr lang="en-US" sz="1400" dirty="0" err="1"/>
              <a:t>rivelatori</a:t>
            </a:r>
            <a:r>
              <a:rPr lang="en-US" sz="1400" dirty="0"/>
              <a:t> gamma e </a:t>
            </a:r>
            <a:r>
              <a:rPr lang="en-US" sz="1400" dirty="0" err="1"/>
              <a:t>neutroni</a:t>
            </a:r>
            <a:r>
              <a:rPr lang="en-US" sz="1400" dirty="0"/>
              <a:t>); GE (</a:t>
            </a:r>
            <a:r>
              <a:rPr lang="en-US" sz="1400" dirty="0" err="1"/>
              <a:t>elettronica</a:t>
            </a:r>
            <a:r>
              <a:rPr lang="en-US" sz="1400" dirty="0"/>
              <a:t> per </a:t>
            </a:r>
            <a:r>
              <a:rPr lang="en-US" sz="1400" dirty="0" err="1"/>
              <a:t>rivelatori</a:t>
            </a:r>
            <a:r>
              <a:rPr lang="en-US" sz="1400" dirty="0"/>
              <a:t>) 254 </a:t>
            </a:r>
            <a:r>
              <a:rPr lang="en-US" sz="1400" dirty="0" err="1"/>
              <a:t>kEuro</a:t>
            </a:r>
            <a:r>
              <a:rPr lang="en-US" sz="1400" dirty="0"/>
              <a:t>; </a:t>
            </a:r>
            <a:r>
              <a:rPr lang="en-US" sz="1400" dirty="0" err="1"/>
              <a:t>durata</a:t>
            </a:r>
            <a:r>
              <a:rPr lang="en-US" sz="1400" dirty="0"/>
              <a:t> 3 </a:t>
            </a:r>
            <a:r>
              <a:rPr lang="en-US" sz="1400" dirty="0" err="1"/>
              <a:t>anni</a:t>
            </a:r>
            <a:r>
              <a:rPr lang="en-US" sz="1400" dirty="0"/>
              <a:t> da 1 </a:t>
            </a:r>
            <a:r>
              <a:rPr lang="en-US" sz="1400" dirty="0" err="1"/>
              <a:t>marzo</a:t>
            </a:r>
            <a:r>
              <a:rPr lang="en-US" sz="1400" dirty="0"/>
              <a:t> 2021</a:t>
            </a:r>
          </a:p>
          <a:p>
            <a:endParaRPr lang="en-US" sz="1400" dirty="0"/>
          </a:p>
          <a:p>
            <a:r>
              <a:rPr lang="en-US" sz="1400" b="1" u="sng" dirty="0"/>
              <a:t>GAVIX (grant UK, </a:t>
            </a:r>
            <a:r>
              <a:rPr lang="en-US" sz="1400" b="1" u="sng" dirty="0" err="1"/>
              <a:t>programma</a:t>
            </a:r>
            <a:r>
              <a:rPr lang="en-US" sz="1400" b="1" u="sng" dirty="0"/>
              <a:t> Innovate UK, 2020)</a:t>
            </a:r>
          </a:p>
          <a:p>
            <a:r>
              <a:rPr lang="en-US" sz="1400" dirty="0"/>
              <a:t>Fully automatic sorting system for radioactive waste LNS 15.5 </a:t>
            </a:r>
            <a:r>
              <a:rPr lang="en-US" sz="1400" dirty="0" err="1"/>
              <a:t>kPounds</a:t>
            </a:r>
            <a:r>
              <a:rPr lang="en-US" sz="1400" dirty="0"/>
              <a:t> - </a:t>
            </a:r>
            <a:r>
              <a:rPr lang="en-US" sz="1400" dirty="0" err="1"/>
              <a:t>consulenza</a:t>
            </a:r>
            <a:r>
              <a:rPr lang="en-US" sz="1400" dirty="0"/>
              <a:t> </a:t>
            </a:r>
            <a:r>
              <a:rPr lang="en-US" sz="1400" dirty="0" err="1"/>
              <a:t>sulla</a:t>
            </a:r>
            <a:r>
              <a:rPr lang="en-US" sz="1400" dirty="0"/>
              <a:t> </a:t>
            </a:r>
            <a:r>
              <a:rPr lang="en-US" sz="1400" dirty="0" err="1"/>
              <a:t>tavola</a:t>
            </a:r>
            <a:r>
              <a:rPr lang="en-US" sz="1400" dirty="0"/>
              <a:t> di </a:t>
            </a:r>
            <a:r>
              <a:rPr lang="en-US" sz="1400" dirty="0" err="1"/>
              <a:t>sensori</a:t>
            </a:r>
            <a:r>
              <a:rPr lang="en-US" sz="1400" dirty="0"/>
              <a:t> gamma  </a:t>
            </a:r>
          </a:p>
          <a:p>
            <a:endParaRPr lang="en-US" sz="1400" dirty="0"/>
          </a:p>
          <a:p>
            <a:pPr>
              <a:buClr>
                <a:srgbClr val="F0A22E"/>
              </a:buClr>
            </a:pPr>
            <a:r>
              <a:rPr lang="en-GB" sz="1400" b="1" u="sng" dirty="0"/>
              <a:t>MANTRAS (Medical Applications, Nuclear Technologies, Radioprotection and Safety)</a:t>
            </a:r>
            <a:endParaRPr lang="it-IT" sz="1400" b="1" dirty="0">
              <a:solidFill>
                <a:srgbClr val="4E3B30"/>
              </a:solidFill>
              <a:cs typeface="Arial" panose="020B0604020202020204" pitchFamily="34" charset="0"/>
            </a:endParaRPr>
          </a:p>
          <a:p>
            <a:pPr>
              <a:buClr>
                <a:srgbClr val="F0A22E"/>
              </a:buClr>
            </a:pPr>
            <a:r>
              <a:rPr lang="it-IT" sz="1400" dirty="0">
                <a:solidFill>
                  <a:srgbClr val="4E3B30"/>
                </a:solidFill>
                <a:cs typeface="Arial" panose="020B0604020202020204" pitchFamily="34" charset="0"/>
              </a:rPr>
              <a:t>Programma NEST (Nuclear Education Skills and Technology sponsorizzato dalla NEA)</a:t>
            </a:r>
            <a:endParaRPr lang="en-GB" sz="1400" dirty="0">
              <a:solidFill>
                <a:srgbClr val="4E3B30"/>
              </a:solidFill>
              <a:cs typeface="Arial" panose="020B0604020202020204" pitchFamily="34" charset="0"/>
            </a:endParaRPr>
          </a:p>
          <a:p>
            <a:pPr>
              <a:buClr>
                <a:srgbClr val="F0A22E"/>
              </a:buClr>
            </a:pPr>
            <a:r>
              <a:rPr lang="it-IT" sz="1400" dirty="0"/>
              <a:t>INFN capofila;  siglato accordo tra gli istituti partecipanti (INFN, ENEA, ISS, UniMI, UniPV, IRSN, CNRS, Health Canada); grant 35 kEuro/anno dal 2022 al 2023, per inviti di fellow per soggiorni di un mese presso gli istituti partecipanti</a:t>
            </a:r>
            <a:endParaRPr lang="it-IT" sz="1400" b="1" dirty="0">
              <a:solidFill>
                <a:srgbClr val="4E3B3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9350" y="0"/>
            <a:ext cx="7537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Recenti Finanziamenti Esterni per Progetti INFN-E</a:t>
            </a:r>
          </a:p>
        </p:txBody>
      </p:sp>
    </p:spTree>
    <p:extLst>
      <p:ext uri="{BB962C8B-B14F-4D97-AF65-F5344CB8AC3E}">
        <p14:creationId xmlns:p14="http://schemas.microsoft.com/office/powerpoint/2010/main" val="2362097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61CD0-BC1D-4D78-A4B7-5E97D601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"/>
            <a:ext cx="10515600" cy="901943"/>
          </a:xfrm>
        </p:spPr>
        <p:txBody>
          <a:bodyPr/>
          <a:lstStyle/>
          <a:p>
            <a:pPr algn="ctr"/>
            <a:r>
              <a:rPr lang="it-IT" dirty="0"/>
              <a:t>Incenerire invece che seppellire 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B69AF4-3321-4041-AFF9-C8E795AF2915}"/>
              </a:ext>
            </a:extLst>
          </p:cNvPr>
          <p:cNvSpPr txBox="1"/>
          <p:nvPr/>
        </p:nvSpPr>
        <p:spPr>
          <a:xfrm>
            <a:off x="582066" y="1022116"/>
            <a:ext cx="336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Molti Transuranici hanno tempi di dimezzamento molto lunghi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2515FAE3-8438-4C7F-9276-FEFAFFA91225}"/>
              </a:ext>
            </a:extLst>
          </p:cNvPr>
          <p:cNvGraphicFramePr>
            <a:graphicFrameLocks noGrp="1"/>
          </p:cNvGraphicFramePr>
          <p:nvPr/>
        </p:nvGraphicFramePr>
        <p:xfrm>
          <a:off x="355393" y="1824616"/>
          <a:ext cx="376594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971">
                  <a:extLst>
                    <a:ext uri="{9D8B030D-6E8A-4147-A177-3AD203B41FA5}">
                      <a16:colId xmlns:a16="http://schemas.microsoft.com/office/drawing/2014/main" val="2261974420"/>
                    </a:ext>
                  </a:extLst>
                </a:gridCol>
                <a:gridCol w="1882971">
                  <a:extLst>
                    <a:ext uri="{9D8B030D-6E8A-4147-A177-3AD203B41FA5}">
                      <a16:colId xmlns:a16="http://schemas.microsoft.com/office/drawing/2014/main" val="24035454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Nucleo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</a:t>
                      </a:r>
                      <a:r>
                        <a:rPr lang="en-US" baseline="-25000" dirty="0"/>
                        <a:t>1/2</a:t>
                      </a:r>
                      <a:r>
                        <a:rPr lang="en-US" baseline="0" dirty="0"/>
                        <a:t> (anni)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514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Pu-239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24,000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404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Pu-242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3.7x10</a:t>
                      </a:r>
                      <a:r>
                        <a:rPr lang="it-IT" baseline="30000" dirty="0"/>
                        <a:t>5</a:t>
                      </a:r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451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Am-241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433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840414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BFE7C1-E775-49FE-BBF1-F145F567427A}"/>
              </a:ext>
            </a:extLst>
          </p:cNvPr>
          <p:cNvSpPr txBox="1"/>
          <p:nvPr/>
        </p:nvSpPr>
        <p:spPr>
          <a:xfrm>
            <a:off x="4593320" y="1143001"/>
            <a:ext cx="7598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I </a:t>
            </a:r>
            <a:r>
              <a:rPr lang="en-US" sz="16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neutroni</a:t>
            </a:r>
            <a:r>
              <a:rPr lang="en-US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veloci</a:t>
            </a:r>
            <a:r>
              <a:rPr lang="en-US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it-IT" sz="1600" dirty="0">
                <a:solidFill>
                  <a:srgbClr val="000000"/>
                </a:solidFill>
                <a:latin typeface="Comic Sans MS" panose="030F0702030302020204" pitchFamily="66" charset="0"/>
                <a:sym typeface="Wingdings" pitchFamily="2" charset="2"/>
              </a:rPr>
              <a:t>possono distruggere questi isotopi nei cosiddetti </a:t>
            </a:r>
            <a:r>
              <a:rPr lang="it-IT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reattori veloci, </a:t>
            </a:r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Accelerator </a:t>
            </a:r>
            <a:r>
              <a:rPr lang="it-IT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Driven</a:t>
            </a:r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Systems (ADS) o Fusion </a:t>
            </a:r>
            <a:r>
              <a:rPr lang="it-IT" sz="1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Driven</a:t>
            </a:r>
            <a:r>
              <a:rPr lang="it-I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Systems (FDS)</a:t>
            </a:r>
            <a:endParaRPr lang="it-IT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9">
            <a:extLst>
              <a:ext uri="{FF2B5EF4-FFF2-40B4-BE49-F238E27FC236}">
                <a16:creationId xmlns:a16="http://schemas.microsoft.com/office/drawing/2014/main" id="{50D771C2-3607-4353-9C72-7FD3E18C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0316" y="1799163"/>
            <a:ext cx="5777771" cy="363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fp ibrido.jpg" descr="rfp ibrido.jpg">
            <a:extLst>
              <a:ext uri="{FF2B5EF4-FFF2-40B4-BE49-F238E27FC236}">
                <a16:creationId xmlns:a16="http://schemas.microsoft.com/office/drawing/2014/main" id="{52644490-9B2B-424F-9AA3-DA9D0F4C8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4" t="25254" r="19672" b="28000"/>
          <a:stretch>
            <a:fillRect/>
          </a:stretch>
        </p:blipFill>
        <p:spPr>
          <a:xfrm>
            <a:off x="8272" y="4268005"/>
            <a:ext cx="5242830" cy="2328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5" h="21600" extrusionOk="0">
                <a:moveTo>
                  <a:pt x="2873" y="0"/>
                </a:moveTo>
                <a:cubicBezTo>
                  <a:pt x="2594" y="1"/>
                  <a:pt x="2221" y="7"/>
                  <a:pt x="1725" y="14"/>
                </a:cubicBezTo>
                <a:lnTo>
                  <a:pt x="0" y="38"/>
                </a:lnTo>
                <a:lnTo>
                  <a:pt x="0" y="3855"/>
                </a:lnTo>
                <a:cubicBezTo>
                  <a:pt x="0" y="6621"/>
                  <a:pt x="23" y="7728"/>
                  <a:pt x="82" y="7861"/>
                </a:cubicBezTo>
                <a:cubicBezTo>
                  <a:pt x="141" y="7994"/>
                  <a:pt x="589" y="8047"/>
                  <a:pt x="1665" y="8047"/>
                </a:cubicBezTo>
                <a:lnTo>
                  <a:pt x="3166" y="8047"/>
                </a:lnTo>
                <a:lnTo>
                  <a:pt x="5083" y="10375"/>
                </a:lnTo>
                <a:cubicBezTo>
                  <a:pt x="6138" y="11657"/>
                  <a:pt x="7029" y="12762"/>
                  <a:pt x="7062" y="12831"/>
                </a:cubicBezTo>
                <a:cubicBezTo>
                  <a:pt x="7096" y="12900"/>
                  <a:pt x="7130" y="13566"/>
                  <a:pt x="7139" y="14313"/>
                </a:cubicBezTo>
                <a:cubicBezTo>
                  <a:pt x="7147" y="15059"/>
                  <a:pt x="7188" y="15861"/>
                  <a:pt x="7229" y="16094"/>
                </a:cubicBezTo>
                <a:cubicBezTo>
                  <a:pt x="7296" y="16466"/>
                  <a:pt x="7280" y="16600"/>
                  <a:pt x="7097" y="17182"/>
                </a:cubicBezTo>
                <a:cubicBezTo>
                  <a:pt x="6846" y="17986"/>
                  <a:pt x="6762" y="18714"/>
                  <a:pt x="6796" y="19864"/>
                </a:cubicBezTo>
                <a:cubicBezTo>
                  <a:pt x="6799" y="19940"/>
                  <a:pt x="6802" y="20017"/>
                  <a:pt x="6806" y="20097"/>
                </a:cubicBezTo>
                <a:cubicBezTo>
                  <a:pt x="6847" y="21093"/>
                  <a:pt x="6856" y="21138"/>
                  <a:pt x="7027" y="21135"/>
                </a:cubicBezTo>
                <a:cubicBezTo>
                  <a:pt x="7323" y="21132"/>
                  <a:pt x="7377" y="20955"/>
                  <a:pt x="7368" y="20042"/>
                </a:cubicBezTo>
                <a:cubicBezTo>
                  <a:pt x="7361" y="19314"/>
                  <a:pt x="7508" y="18212"/>
                  <a:pt x="7613" y="18212"/>
                </a:cubicBezTo>
                <a:cubicBezTo>
                  <a:pt x="7628" y="18212"/>
                  <a:pt x="7869" y="18721"/>
                  <a:pt x="8149" y="19343"/>
                </a:cubicBezTo>
                <a:cubicBezTo>
                  <a:pt x="8494" y="20111"/>
                  <a:pt x="8730" y="20508"/>
                  <a:pt x="8880" y="20575"/>
                </a:cubicBezTo>
                <a:cubicBezTo>
                  <a:pt x="9342" y="20784"/>
                  <a:pt x="9842" y="20681"/>
                  <a:pt x="10282" y="20283"/>
                </a:cubicBezTo>
                <a:cubicBezTo>
                  <a:pt x="10852" y="19769"/>
                  <a:pt x="11604" y="19717"/>
                  <a:pt x="12499" y="20129"/>
                </a:cubicBezTo>
                <a:cubicBezTo>
                  <a:pt x="13433" y="20560"/>
                  <a:pt x="14987" y="20535"/>
                  <a:pt x="15743" y="20076"/>
                </a:cubicBezTo>
                <a:cubicBezTo>
                  <a:pt x="16547" y="19589"/>
                  <a:pt x="17308" y="19529"/>
                  <a:pt x="17947" y="19906"/>
                </a:cubicBezTo>
                <a:cubicBezTo>
                  <a:pt x="18233" y="20075"/>
                  <a:pt x="18594" y="20214"/>
                  <a:pt x="18750" y="20214"/>
                </a:cubicBezTo>
                <a:cubicBezTo>
                  <a:pt x="19111" y="20214"/>
                  <a:pt x="19601" y="19883"/>
                  <a:pt x="19863" y="19463"/>
                </a:cubicBezTo>
                <a:cubicBezTo>
                  <a:pt x="20139" y="19020"/>
                  <a:pt x="20207" y="19049"/>
                  <a:pt x="20320" y="19657"/>
                </a:cubicBezTo>
                <a:cubicBezTo>
                  <a:pt x="20422" y="20210"/>
                  <a:pt x="20532" y="20368"/>
                  <a:pt x="20811" y="20368"/>
                </a:cubicBezTo>
                <a:cubicBezTo>
                  <a:pt x="20979" y="20368"/>
                  <a:pt x="20984" y="20342"/>
                  <a:pt x="20955" y="19556"/>
                </a:cubicBezTo>
                <a:cubicBezTo>
                  <a:pt x="20935" y="19018"/>
                  <a:pt x="20864" y="18542"/>
                  <a:pt x="20747" y="18151"/>
                </a:cubicBezTo>
                <a:cubicBezTo>
                  <a:pt x="20576" y="17584"/>
                  <a:pt x="20573" y="17537"/>
                  <a:pt x="20669" y="16925"/>
                </a:cubicBezTo>
                <a:cubicBezTo>
                  <a:pt x="20905" y="15419"/>
                  <a:pt x="20846" y="13483"/>
                  <a:pt x="20522" y="12051"/>
                </a:cubicBezTo>
                <a:cubicBezTo>
                  <a:pt x="20436" y="11669"/>
                  <a:pt x="20190" y="10948"/>
                  <a:pt x="19977" y="10447"/>
                </a:cubicBezTo>
                <a:cubicBezTo>
                  <a:pt x="19893" y="10249"/>
                  <a:pt x="19827" y="10090"/>
                  <a:pt x="19776" y="9956"/>
                </a:cubicBezTo>
                <a:cubicBezTo>
                  <a:pt x="19763" y="9922"/>
                  <a:pt x="19751" y="9888"/>
                  <a:pt x="19740" y="9858"/>
                </a:cubicBezTo>
                <a:cubicBezTo>
                  <a:pt x="19619" y="9522"/>
                  <a:pt x="19605" y="9354"/>
                  <a:pt x="19629" y="9085"/>
                </a:cubicBezTo>
                <a:cubicBezTo>
                  <a:pt x="19651" y="8838"/>
                  <a:pt x="19638" y="8507"/>
                  <a:pt x="19601" y="8350"/>
                </a:cubicBezTo>
                <a:cubicBezTo>
                  <a:pt x="19556" y="8160"/>
                  <a:pt x="19556" y="8034"/>
                  <a:pt x="19602" y="7970"/>
                </a:cubicBezTo>
                <a:cubicBezTo>
                  <a:pt x="19714" y="7815"/>
                  <a:pt x="20473" y="8814"/>
                  <a:pt x="20730" y="9454"/>
                </a:cubicBezTo>
                <a:cubicBezTo>
                  <a:pt x="20928" y="9948"/>
                  <a:pt x="21012" y="10049"/>
                  <a:pt x="21232" y="10049"/>
                </a:cubicBezTo>
                <a:cubicBezTo>
                  <a:pt x="21490" y="10049"/>
                  <a:pt x="21498" y="10031"/>
                  <a:pt x="21542" y="9409"/>
                </a:cubicBezTo>
                <a:cubicBezTo>
                  <a:pt x="21600" y="8590"/>
                  <a:pt x="21477" y="8274"/>
                  <a:pt x="20771" y="7450"/>
                </a:cubicBezTo>
                <a:cubicBezTo>
                  <a:pt x="19644" y="6132"/>
                  <a:pt x="17737" y="5221"/>
                  <a:pt x="15266" y="4816"/>
                </a:cubicBezTo>
                <a:cubicBezTo>
                  <a:pt x="11556" y="4208"/>
                  <a:pt x="7672" y="5472"/>
                  <a:pt x="6706" y="7604"/>
                </a:cubicBezTo>
                <a:cubicBezTo>
                  <a:pt x="6514" y="8027"/>
                  <a:pt x="6492" y="8172"/>
                  <a:pt x="6474" y="9175"/>
                </a:cubicBezTo>
                <a:cubicBezTo>
                  <a:pt x="6463" y="9783"/>
                  <a:pt x="6436" y="10280"/>
                  <a:pt x="6414" y="10280"/>
                </a:cubicBezTo>
                <a:cubicBezTo>
                  <a:pt x="6392" y="10280"/>
                  <a:pt x="5799" y="9070"/>
                  <a:pt x="5099" y="7591"/>
                </a:cubicBezTo>
                <a:lnTo>
                  <a:pt x="3825" y="4901"/>
                </a:lnTo>
                <a:lnTo>
                  <a:pt x="3825" y="2661"/>
                </a:lnTo>
                <a:cubicBezTo>
                  <a:pt x="3824" y="1429"/>
                  <a:pt x="3799" y="338"/>
                  <a:pt x="3769" y="234"/>
                </a:cubicBezTo>
                <a:cubicBezTo>
                  <a:pt x="3716" y="47"/>
                  <a:pt x="3711" y="0"/>
                  <a:pt x="2873" y="0"/>
                </a:cubicBezTo>
                <a:close/>
                <a:moveTo>
                  <a:pt x="4263" y="16869"/>
                </a:moveTo>
                <a:cubicBezTo>
                  <a:pt x="4177" y="16853"/>
                  <a:pt x="4091" y="17160"/>
                  <a:pt x="4132" y="17408"/>
                </a:cubicBezTo>
                <a:cubicBezTo>
                  <a:pt x="4149" y="17517"/>
                  <a:pt x="4118" y="17646"/>
                  <a:pt x="4062" y="17695"/>
                </a:cubicBezTo>
                <a:cubicBezTo>
                  <a:pt x="3929" y="17810"/>
                  <a:pt x="3971" y="19326"/>
                  <a:pt x="4126" y="19983"/>
                </a:cubicBezTo>
                <a:cubicBezTo>
                  <a:pt x="4186" y="20237"/>
                  <a:pt x="4234" y="20704"/>
                  <a:pt x="4234" y="21021"/>
                </a:cubicBezTo>
                <a:cubicBezTo>
                  <a:pt x="4234" y="21525"/>
                  <a:pt x="4255" y="21600"/>
                  <a:pt x="4395" y="21600"/>
                </a:cubicBezTo>
                <a:cubicBezTo>
                  <a:pt x="4550" y="21600"/>
                  <a:pt x="4557" y="21543"/>
                  <a:pt x="4599" y="20097"/>
                </a:cubicBezTo>
                <a:cubicBezTo>
                  <a:pt x="4647" y="18431"/>
                  <a:pt x="4611" y="17920"/>
                  <a:pt x="4430" y="17628"/>
                </a:cubicBezTo>
                <a:cubicBezTo>
                  <a:pt x="4363" y="17520"/>
                  <a:pt x="4325" y="17338"/>
                  <a:pt x="4345" y="17222"/>
                </a:cubicBezTo>
                <a:cubicBezTo>
                  <a:pt x="4364" y="17106"/>
                  <a:pt x="4344" y="16960"/>
                  <a:pt x="4300" y="16898"/>
                </a:cubicBezTo>
                <a:cubicBezTo>
                  <a:pt x="4288" y="16882"/>
                  <a:pt x="4276" y="16871"/>
                  <a:pt x="4263" y="1686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5B31E9-ABF3-4531-A9C2-5307A5415B83}"/>
              </a:ext>
            </a:extLst>
          </p:cNvPr>
          <p:cNvSpPr txBox="1"/>
          <p:nvPr/>
        </p:nvSpPr>
        <p:spPr>
          <a:xfrm>
            <a:off x="9469924" y="1824336"/>
            <a:ext cx="84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ADS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077D7E-1C2B-4696-8857-D54E2E51B9C9}"/>
              </a:ext>
            </a:extLst>
          </p:cNvPr>
          <p:cNvSpPr txBox="1"/>
          <p:nvPr/>
        </p:nvSpPr>
        <p:spPr>
          <a:xfrm>
            <a:off x="5495454" y="4027388"/>
            <a:ext cx="3621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600" b="1" dirty="0">
                <a:solidFill>
                  <a:srgbClr val="000000"/>
                </a:solidFill>
              </a:rPr>
              <a:t>Nell’ADS, una sorgente intensa di neutroni veloci (</a:t>
            </a:r>
            <a:r>
              <a:rPr lang="it-IT" sz="1600" b="1" dirty="0" err="1">
                <a:solidFill>
                  <a:srgbClr val="000000"/>
                </a:solidFill>
              </a:rPr>
              <a:t>acceleratore+bersaglio</a:t>
            </a:r>
            <a:r>
              <a:rPr lang="it-IT" sz="1600" b="1" dirty="0">
                <a:solidFill>
                  <a:srgbClr val="000000"/>
                </a:solidFill>
              </a:rPr>
              <a:t>) tiene acceso un reattore veloce e lo controlla </a:t>
            </a:r>
            <a:r>
              <a:rPr lang="it-IT" sz="1600" b="1" dirty="0">
                <a:solidFill>
                  <a:srgbClr val="000000"/>
                </a:solidFill>
                <a:sym typeface="Wingdings" panose="05000000000000000000" pitchFamily="2" charset="2"/>
              </a:rPr>
              <a:t> i neutroni veloci distruggono i Transuranici per fissione</a:t>
            </a:r>
            <a:r>
              <a:rPr lang="it-IT" sz="1600" b="1" dirty="0">
                <a:solidFill>
                  <a:srgbClr val="000000"/>
                </a:solidFill>
              </a:rPr>
              <a:t> 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02C61C-1CD5-46E5-93CC-BF9FECC5ED57}"/>
              </a:ext>
            </a:extLst>
          </p:cNvPr>
          <p:cNvSpPr txBox="1"/>
          <p:nvPr/>
        </p:nvSpPr>
        <p:spPr>
          <a:xfrm>
            <a:off x="3091656" y="5119994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FDS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01AAF39-1926-4CB3-B0DB-9A5964FE0735}"/>
              </a:ext>
            </a:extLst>
          </p:cNvPr>
          <p:cNvSpPr txBox="1"/>
          <p:nvPr/>
        </p:nvSpPr>
        <p:spPr>
          <a:xfrm>
            <a:off x="5495455" y="5714999"/>
            <a:ext cx="2571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600" b="1" dirty="0">
                <a:solidFill>
                  <a:srgbClr val="000000"/>
                </a:solidFill>
              </a:rPr>
              <a:t>Nel FDS, la sorgente intensa di neutroni veloci è fornita da un impianto a fusione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511B746-7F29-4185-BD2B-AB68499308B5}"/>
              </a:ext>
            </a:extLst>
          </p:cNvPr>
          <p:cNvSpPr txBox="1"/>
          <p:nvPr/>
        </p:nvSpPr>
        <p:spPr>
          <a:xfrm>
            <a:off x="2519035" y="6466734"/>
            <a:ext cx="190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Reattore a fusione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E2BC11C-C345-403D-A044-93CA5CCA1AEC}"/>
              </a:ext>
            </a:extLst>
          </p:cNvPr>
          <p:cNvSpPr txBox="1"/>
          <p:nvPr/>
        </p:nvSpPr>
        <p:spPr>
          <a:xfrm>
            <a:off x="-6062" y="3894847"/>
            <a:ext cx="255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Combustibile per fissione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9CD0754-0877-4D77-9E8C-A8FF125B7A91}"/>
              </a:ext>
            </a:extLst>
          </p:cNvPr>
          <p:cNvSpPr txBox="1"/>
          <p:nvPr/>
        </p:nvSpPr>
        <p:spPr>
          <a:xfrm>
            <a:off x="8565981" y="5943514"/>
            <a:ext cx="3498091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FF0000"/>
                </a:solidFill>
              </a:rPr>
              <a:t>Questa tecnologia è stata studiata dalla Sezione INFN di Genova</a:t>
            </a:r>
          </a:p>
        </p:txBody>
      </p:sp>
    </p:spTree>
    <p:extLst>
      <p:ext uri="{BB962C8B-B14F-4D97-AF65-F5344CB8AC3E}">
        <p14:creationId xmlns:p14="http://schemas.microsoft.com/office/powerpoint/2010/main" val="21448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194" y="-26633"/>
            <a:ext cx="10282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Contributi</a:t>
            </a:r>
            <a:r>
              <a:rPr lang="en-US" sz="3200" b="1" dirty="0">
                <a:solidFill>
                  <a:srgbClr val="FF0000"/>
                </a:solidFill>
              </a:rPr>
              <a:t> INFN </a:t>
            </a:r>
            <a:r>
              <a:rPr lang="en-US" sz="3200" b="1" dirty="0" err="1">
                <a:solidFill>
                  <a:srgbClr val="FF0000"/>
                </a:solidFill>
              </a:rPr>
              <a:t>alle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tecnologie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acceleratori</a:t>
            </a:r>
            <a:r>
              <a:rPr lang="en-US" sz="3200" b="1" dirty="0">
                <a:solidFill>
                  <a:srgbClr val="FF0000"/>
                </a:solidFill>
              </a:rPr>
              <a:t> per la </a:t>
            </a:r>
            <a:r>
              <a:rPr lang="en-US" sz="3200" b="1" dirty="0" err="1">
                <a:solidFill>
                  <a:srgbClr val="FF0000"/>
                </a:solidFill>
              </a:rPr>
              <a:t>fusione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063" y="476765"/>
            <a:ext cx="1176291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Studio </a:t>
            </a:r>
            <a:r>
              <a:rPr lang="en-US" sz="2800" b="1" u="sng" dirty="0" err="1">
                <a:solidFill>
                  <a:srgbClr val="0070C0"/>
                </a:solidFill>
              </a:rPr>
              <a:t>dei</a:t>
            </a:r>
            <a:r>
              <a:rPr lang="en-US" sz="2800" b="1" u="sng" dirty="0">
                <a:solidFill>
                  <a:srgbClr val="0070C0"/>
                </a:solidFill>
              </a:rPr>
              <a:t> materiali </a:t>
            </a:r>
            <a:r>
              <a:rPr lang="en-US" sz="2800" b="1" u="sng" dirty="0" err="1">
                <a:solidFill>
                  <a:srgbClr val="0070C0"/>
                </a:solidFill>
              </a:rPr>
              <a:t>irradiati</a:t>
            </a:r>
            <a:r>
              <a:rPr lang="en-US" sz="2800" b="1" u="sng" dirty="0">
                <a:solidFill>
                  <a:srgbClr val="0070C0"/>
                </a:solidFill>
              </a:rPr>
              <a:t> con </a:t>
            </a:r>
            <a:r>
              <a:rPr lang="en-US" sz="2800" b="1" u="sng" dirty="0" err="1">
                <a:solidFill>
                  <a:srgbClr val="0070C0"/>
                </a:solidFill>
              </a:rPr>
              <a:t>neutroni</a:t>
            </a:r>
            <a:endParaRPr lang="en-US" sz="2800" b="1" u="sng" dirty="0">
              <a:solidFill>
                <a:srgbClr val="0070C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err="1"/>
              <a:t>progetto</a:t>
            </a:r>
            <a:r>
              <a:rPr lang="en-US" dirty="0"/>
              <a:t> IFMIF (International Fusion Material Irradiation Facility) </a:t>
            </a:r>
            <a:r>
              <a:rPr lang="en-US" dirty="0" err="1"/>
              <a:t>nell’ambito</a:t>
            </a:r>
            <a:r>
              <a:rPr lang="en-US" dirty="0"/>
              <a:t> </a:t>
            </a:r>
            <a:r>
              <a:rPr lang="en-US" dirty="0" err="1"/>
              <a:t>dell’accordo</a:t>
            </a:r>
            <a:r>
              <a:rPr lang="en-US" dirty="0"/>
              <a:t> EU-</a:t>
            </a:r>
            <a:r>
              <a:rPr lang="en-US" dirty="0" err="1"/>
              <a:t>Giappone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denominato</a:t>
            </a:r>
            <a:r>
              <a:rPr lang="en-US" dirty="0"/>
              <a:t> Broader Approach</a:t>
            </a:r>
          </a:p>
          <a:p>
            <a:pPr lvl="1"/>
            <a:r>
              <a:rPr lang="it-IT" b="1" dirty="0"/>
              <a:t>due LINAC (40 MeV 125mA deutoni, 40 MW su </a:t>
            </a:r>
          </a:p>
          <a:p>
            <a:pPr lvl="1"/>
            <a:r>
              <a:rPr lang="it-IT" b="1" dirty="0"/>
              <a:t>bersaglio di Li liquido)</a:t>
            </a:r>
          </a:p>
          <a:p>
            <a:pPr lvl="1"/>
            <a:r>
              <a:rPr lang="it-IT" dirty="0"/>
              <a:t>INFN (leadership A. Pisent) ha contribuito in modo rilevante</a:t>
            </a:r>
          </a:p>
          <a:p>
            <a:pPr lvl="1"/>
            <a:r>
              <a:rPr lang="it-IT" dirty="0"/>
              <a:t>a IFMIF EVEDA (Engineering Validation and Engineering </a:t>
            </a:r>
          </a:p>
          <a:p>
            <a:pPr lvl="1"/>
            <a:r>
              <a:rPr lang="it-IT" dirty="0"/>
              <a:t>Design Activity):  LIPAc (</a:t>
            </a:r>
            <a:r>
              <a:rPr lang="en-US" dirty="0"/>
              <a:t>Linear IFMIF Prototype Accelerator)</a:t>
            </a:r>
            <a:r>
              <a:rPr lang="it-IT" dirty="0"/>
              <a:t> </a:t>
            </a: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err="1"/>
              <a:t>progetto</a:t>
            </a:r>
            <a:r>
              <a:rPr lang="en-US" dirty="0"/>
              <a:t> </a:t>
            </a:r>
            <a:r>
              <a:rPr lang="it-IT" dirty="0"/>
              <a:t>DONES (Demo Oriented Neutron Source), </a:t>
            </a:r>
          </a:p>
          <a:p>
            <a:pPr lvl="1"/>
            <a:r>
              <a:rPr lang="it-IT" dirty="0"/>
              <a:t>iniziativa EU, un solo LINAC, 40 MeV, 5 MW</a:t>
            </a:r>
          </a:p>
          <a:p>
            <a:pPr lvl="1"/>
            <a:endParaRPr lang="it-IT" dirty="0"/>
          </a:p>
          <a:p>
            <a:pPr lvl="1"/>
            <a:endParaRPr lang="it-IT" dirty="0"/>
          </a:p>
          <a:p>
            <a:r>
              <a:rPr lang="en-US" sz="2800" b="1" u="sng" dirty="0">
                <a:solidFill>
                  <a:srgbClr val="0070C0"/>
                </a:solidFill>
              </a:rPr>
              <a:t>Neutral Beam Test Facility (NBTF) di RFX </a:t>
            </a:r>
          </a:p>
          <a:p>
            <a:endParaRPr lang="en-GB" sz="2800" b="1" u="sng" dirty="0">
              <a:solidFill>
                <a:srgbClr val="0070C0"/>
              </a:solidFill>
            </a:endParaRPr>
          </a:p>
          <a:p>
            <a:r>
              <a:rPr lang="en-GB" sz="2800" b="1" u="sng" dirty="0">
                <a:solidFill>
                  <a:srgbClr val="0070C0"/>
                </a:solidFill>
              </a:rPr>
              <a:t>DTT: </a:t>
            </a:r>
            <a:r>
              <a:rPr lang="en-GB" sz="2800" b="1" u="sng" dirty="0" err="1">
                <a:solidFill>
                  <a:srgbClr val="0070C0"/>
                </a:solidFill>
              </a:rPr>
              <a:t>Divertor</a:t>
            </a:r>
            <a:r>
              <a:rPr lang="en-GB" sz="2800" b="1" u="sng" dirty="0">
                <a:solidFill>
                  <a:srgbClr val="0070C0"/>
                </a:solidFill>
              </a:rPr>
              <a:t> Tokamak Test facility</a:t>
            </a:r>
          </a:p>
          <a:p>
            <a:endParaRPr lang="en-US" sz="2800" b="1" u="sng" dirty="0">
              <a:solidFill>
                <a:srgbClr val="0070C0"/>
              </a:solidFill>
            </a:endParaRPr>
          </a:p>
          <a:p>
            <a:r>
              <a:rPr lang="en-US" sz="2800" b="1" u="sng" dirty="0" err="1">
                <a:solidFill>
                  <a:srgbClr val="0070C0"/>
                </a:solidFill>
              </a:rPr>
              <a:t>Fusione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nucleare</a:t>
            </a:r>
            <a:r>
              <a:rPr lang="en-US" sz="2800" b="1" u="sng" dirty="0">
                <a:solidFill>
                  <a:srgbClr val="0070C0"/>
                </a:solidFill>
              </a:rPr>
              <a:t> con </a:t>
            </a:r>
            <a:r>
              <a:rPr lang="en-US" sz="2800" b="1" u="sng" dirty="0" err="1">
                <a:solidFill>
                  <a:srgbClr val="0070C0"/>
                </a:solidFill>
              </a:rPr>
              <a:t>combustibile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polarizzato</a:t>
            </a:r>
            <a:endParaRPr lang="en-US" sz="2800" b="1" u="sng" dirty="0">
              <a:solidFill>
                <a:srgbClr val="0070C0"/>
              </a:solidFill>
            </a:endParaRPr>
          </a:p>
          <a:p>
            <a:pPr lvl="1"/>
            <a:r>
              <a:rPr lang="it-IT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128" y="1700733"/>
            <a:ext cx="5167806" cy="301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9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117277"/>
            <a:ext cx="12192000" cy="274072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1479" y="97227"/>
            <a:ext cx="67166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ITER (International Thermonuclear Experimental Reactor)</a:t>
            </a:r>
          </a:p>
          <a:p>
            <a:r>
              <a:rPr lang="it-IT" sz="2000" b="1" dirty="0">
                <a:solidFill>
                  <a:srgbClr val="FF0000"/>
                </a:solidFill>
              </a:rPr>
              <a:t>Cadarache (Francia) </a:t>
            </a:r>
          </a:p>
          <a:p>
            <a:endParaRPr lang="it-IT" dirty="0"/>
          </a:p>
          <a:p>
            <a:r>
              <a:rPr lang="it-IT" dirty="0"/>
              <a:t>Dimostrazione della fattibilita’ tecnologica della produzione di energia da fusione nucleare per mezzo di un reattore Tokamak con dimensioni comparabili a quelle di una centrale elettrica convenzionale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/>
              <a:t>Amplificazione di energia di un fattore 10 per 5 minuti e di un fattore 5 in stato stazionario (500 MW di potenza di fusione).</a:t>
            </a:r>
          </a:p>
          <a:p>
            <a:endParaRPr lang="it-IT" dirty="0"/>
          </a:p>
          <a:p>
            <a:r>
              <a:rPr lang="it-IT" b="1" dirty="0">
                <a:solidFill>
                  <a:srgbClr val="0070C0"/>
                </a:solidFill>
              </a:rPr>
              <a:t>Costo?  Stimato inizialmente (2008) 5.5 G€ per costruzione e 5 G€ per operazioni e decommissioning  (quota EU ~50%)</a:t>
            </a:r>
          </a:p>
          <a:p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616" y="-1482"/>
            <a:ext cx="5522975" cy="4103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3152" y="4117277"/>
            <a:ext cx="7424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70C0"/>
                </a:solidFill>
              </a:rPr>
              <a:t>DEMO (</a:t>
            </a:r>
            <a:r>
              <a:rPr lang="en-GB" sz="2000" b="1" dirty="0" err="1">
                <a:solidFill>
                  <a:srgbClr val="0070C0"/>
                </a:solidFill>
              </a:rPr>
              <a:t>DEMOnstration</a:t>
            </a:r>
            <a:r>
              <a:rPr lang="en-GB" sz="2000" b="1" dirty="0">
                <a:solidFill>
                  <a:srgbClr val="0070C0"/>
                </a:solidFill>
              </a:rPr>
              <a:t>  Fusion  Power  Plant) </a:t>
            </a:r>
          </a:p>
          <a:p>
            <a:r>
              <a:rPr lang="en-GB" dirty="0"/>
              <a:t>The step between ITER and a commercial power plant</a:t>
            </a:r>
          </a:p>
          <a:p>
            <a:r>
              <a:rPr lang="en-US" dirty="0"/>
              <a:t>……………………………………………………………………………………………………………………………</a:t>
            </a:r>
            <a:endParaRPr lang="en-GB" dirty="0"/>
          </a:p>
          <a:p>
            <a:r>
              <a:rPr lang="en-GB" dirty="0"/>
              <a:t>To achieve fusion electricity early in the second half of the century, a European DEMO construction has to start in the early 2040s, shortly after ITER achieves the milestone of Q=10 operation. DEMO engineering design will become a major activity after 2030.</a:t>
            </a:r>
          </a:p>
          <a:p>
            <a:r>
              <a:rPr lang="en-US" sz="1400" dirty="0"/>
              <a:t>Fonte:</a:t>
            </a:r>
            <a:r>
              <a:rPr lang="en-GB" sz="1400" b="1" dirty="0">
                <a:solidFill>
                  <a:srgbClr val="0070C0"/>
                </a:solidFill>
              </a:rPr>
              <a:t>https://www.eurofusion.org/fileadmin/user_upload/EUROfusion/Documents/2018_Research_roadmap_long_version_01.pdf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776" y="4253351"/>
            <a:ext cx="4840224" cy="24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86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203" y="726817"/>
            <a:ext cx="1173690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Istituiti da R. Petronzio tra il 2006 e il 2008 per promuovere le attivita` dell'INFN mature per un'applicazione immediata verso  il  mondo  esterno  (industria,  altri enti o centri di ricerca italiani e stranieri), </a:t>
            </a:r>
            <a:r>
              <a:rPr lang="it-IT" sz="2000" b="1" dirty="0">
                <a:solidFill>
                  <a:srgbClr val="00B0F0"/>
                </a:solidFill>
              </a:rPr>
              <a:t>a partire da iniziative nate da attivita’ di  R&amp;D nell'ambito delle Commissioni Nazionali Scientifiche dell‘Ente, con particolare riferimento alla Commissioni III e V</a:t>
            </a:r>
            <a:r>
              <a:rPr lang="it-IT" sz="2000" dirty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it-IT" sz="2000" dirty="0"/>
              <a:t>Requisito: giudizio di maturita` da parte delle Commissioni Scientifiche di riferimento e l'esplicito interesse di un ente o realta` industriale nel finanziamento del progetto.</a:t>
            </a:r>
          </a:p>
          <a:p>
            <a:r>
              <a:rPr lang="it-IT" sz="2000" dirty="0"/>
              <a:t>Nei PT erano definiti </a:t>
            </a:r>
            <a:r>
              <a:rPr lang="it-IT" sz="2000" b="1" u="sng" dirty="0">
                <a:solidFill>
                  <a:srgbClr val="00B0F0"/>
                </a:solidFill>
              </a:rPr>
              <a:t>«Attività di rilevanza determinante nella programmazione scientifica dell’INFN» </a:t>
            </a:r>
          </a:p>
          <a:p>
            <a:endParaRPr lang="it-IT" sz="2400" b="1" dirty="0"/>
          </a:p>
          <a:p>
            <a:r>
              <a:rPr lang="it-IT" sz="2400" b="1" dirty="0"/>
              <a:t>INFN-MED (Applicazioni alla Medicina)  - chiuso nel 2012 </a:t>
            </a:r>
            <a:r>
              <a:rPr lang="en-US" sz="2400" i="1" dirty="0"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ym typeface="Wingdings" panose="05000000000000000000" pitchFamily="2" charset="2"/>
              </a:rPr>
              <a:t>ora</a:t>
            </a:r>
            <a:r>
              <a:rPr lang="en-US" sz="2400" i="1" dirty="0"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ym typeface="Wingdings" panose="05000000000000000000" pitchFamily="2" charset="2"/>
              </a:rPr>
              <a:t>avviato</a:t>
            </a:r>
            <a:r>
              <a:rPr lang="en-US" sz="2400" i="1" dirty="0">
                <a:sym typeface="Wingdings" panose="05000000000000000000" pitchFamily="2" charset="2"/>
              </a:rPr>
              <a:t> INFN Life Sciences</a:t>
            </a:r>
            <a:endParaRPr lang="it-IT" sz="2400" i="1" dirty="0"/>
          </a:p>
          <a:p>
            <a:r>
              <a:rPr lang="it-IT" sz="2400" b="1" dirty="0"/>
              <a:t>INFN-E (Applicazioni all’Energia)</a:t>
            </a:r>
          </a:p>
          <a:p>
            <a:r>
              <a:rPr lang="it-IT" sz="2400" b="1" dirty="0"/>
              <a:t>NTA (Nuove tecniche di Accelerazione) – chiuso nel 2012 </a:t>
            </a:r>
            <a:r>
              <a:rPr lang="it-IT" sz="2400" i="1" dirty="0">
                <a:sym typeface="Wingdings" panose="05000000000000000000" pitchFamily="2" charset="2"/>
              </a:rPr>
              <a:t> ora avviato INFN-Acceleratori</a:t>
            </a:r>
            <a:endParaRPr lang="it-IT" sz="2400" i="1" dirty="0"/>
          </a:p>
          <a:p>
            <a:endParaRPr lang="it-IT" dirty="0"/>
          </a:p>
          <a:p>
            <a:r>
              <a:rPr lang="it-IT" sz="2000" dirty="0"/>
              <a:t>L’istituzione dei progetti strategici diede l’avvio a una serie di azioni :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Costituzione della CNTT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Regolamento del Lavoro Conto Terzi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Regolamento per gli Spin Off</a:t>
            </a:r>
          </a:p>
          <a:p>
            <a:pPr marL="285750" indent="-285750">
              <a:buFontTx/>
              <a:buChar char="-"/>
            </a:pPr>
            <a:r>
              <a:rPr lang="it-IT" sz="2000" dirty="0"/>
              <a:t>Regolamento brevetti</a:t>
            </a:r>
          </a:p>
          <a:p>
            <a:r>
              <a:rPr lang="it-IT" sz="2000" dirty="0"/>
              <a:t>  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460287" y="0"/>
            <a:ext cx="4464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Progetti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Strategici</a:t>
            </a:r>
            <a:r>
              <a:rPr lang="en-US" sz="3200" b="1" dirty="0">
                <a:solidFill>
                  <a:srgbClr val="FF0000"/>
                </a:solidFill>
              </a:rPr>
              <a:t> INFN 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1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140" y="4258030"/>
            <a:ext cx="3633767" cy="259997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8595360" y="4407284"/>
            <a:ext cx="2634731" cy="4044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57816" y="1162975"/>
            <a:ext cx="4937967" cy="3648721"/>
            <a:chOff x="3835527" y="584775"/>
            <a:chExt cx="8328946" cy="5243693"/>
          </a:xfrm>
        </p:grpSpPr>
        <p:pic>
          <p:nvPicPr>
            <p:cNvPr id="4" name="Picture 4" descr="Heating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527" y="584775"/>
              <a:ext cx="8328946" cy="5243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0394052" y="2415888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(~70 %)</a:t>
              </a:r>
              <a:endPara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94052" y="4877943"/>
              <a:ext cx="8931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(~30 %)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7816" y="89568"/>
            <a:ext cx="12835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La </a:t>
            </a:r>
            <a:r>
              <a:rPr lang="en-US" b="1" dirty="0" err="1">
                <a:solidFill>
                  <a:srgbClr val="0070C0"/>
                </a:solidFill>
              </a:rPr>
              <a:t>corrente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toroidale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riscalda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il</a:t>
            </a:r>
            <a:r>
              <a:rPr lang="en-US" b="1" dirty="0">
                <a:solidFill>
                  <a:srgbClr val="0070C0"/>
                </a:solidFill>
              </a:rPr>
              <a:t> plasma per </a:t>
            </a:r>
            <a:r>
              <a:rPr lang="en-US" b="1" dirty="0" err="1">
                <a:solidFill>
                  <a:srgbClr val="0070C0"/>
                </a:solidFill>
              </a:rPr>
              <a:t>effetto</a:t>
            </a:r>
            <a:r>
              <a:rPr lang="en-US" b="1" dirty="0">
                <a:solidFill>
                  <a:srgbClr val="0070C0"/>
                </a:solidFill>
              </a:rPr>
              <a:t> Joule, </a:t>
            </a:r>
            <a:r>
              <a:rPr lang="en-US" b="1" dirty="0" err="1">
                <a:solidFill>
                  <a:srgbClr val="0070C0"/>
                </a:solidFill>
              </a:rPr>
              <a:t>inefficace</a:t>
            </a:r>
            <a:r>
              <a:rPr lang="en-US" b="1" dirty="0">
                <a:solidFill>
                  <a:srgbClr val="0070C0"/>
                </a:solidFill>
              </a:rPr>
              <a:t> con </a:t>
            </a:r>
            <a:r>
              <a:rPr lang="en-US" b="1" dirty="0" err="1">
                <a:solidFill>
                  <a:srgbClr val="0070C0"/>
                </a:solidFill>
              </a:rPr>
              <a:t>l’aumento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della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temperatura</a:t>
            </a:r>
            <a:r>
              <a:rPr lang="en-US" b="1" dirty="0">
                <a:solidFill>
                  <a:srgbClr val="0070C0"/>
                </a:solidFill>
              </a:rPr>
              <a:t> (</a:t>
            </a:r>
            <a:r>
              <a:rPr lang="en-US" b="1" dirty="0" err="1">
                <a:solidFill>
                  <a:srgbClr val="0070C0"/>
                </a:solidFill>
              </a:rPr>
              <a:t>resistivita</a:t>
            </a:r>
            <a:r>
              <a:rPr lang="en-US" b="1" dirty="0">
                <a:solidFill>
                  <a:srgbClr val="0070C0"/>
                </a:solidFill>
              </a:rPr>
              <a:t>’ 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 T</a:t>
            </a:r>
            <a:r>
              <a:rPr lang="en-US" b="1" baseline="30000" dirty="0">
                <a:solidFill>
                  <a:srgbClr val="0070C0"/>
                </a:solidFill>
                <a:sym typeface="Symbol" panose="05050102010706020507" pitchFamily="18" charset="2"/>
              </a:rPr>
              <a:t>-3/2</a:t>
            </a:r>
            <a:r>
              <a:rPr lang="en-US" b="1" dirty="0">
                <a:solidFill>
                  <a:srgbClr val="0070C0"/>
                </a:solidFill>
                <a:sym typeface="Symbol" panose="05050102010706020507" pitchFamily="18" charset="2"/>
              </a:rPr>
              <a:t>)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Il </a:t>
            </a:r>
            <a:r>
              <a:rPr lang="en-US" b="1" dirty="0" err="1">
                <a:solidFill>
                  <a:srgbClr val="0070C0"/>
                </a:solidFill>
              </a:rPr>
              <a:t>raggiungimento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della</a:t>
            </a:r>
            <a:r>
              <a:rPr lang="en-US" b="1" dirty="0">
                <a:solidFill>
                  <a:srgbClr val="0070C0"/>
                </a:solidFill>
              </a:rPr>
              <a:t> temperature di </a:t>
            </a:r>
            <a:r>
              <a:rPr lang="en-US" b="1" dirty="0" err="1">
                <a:solidFill>
                  <a:srgbClr val="0070C0"/>
                </a:solidFill>
              </a:rPr>
              <a:t>fusione</a:t>
            </a:r>
            <a:r>
              <a:rPr lang="en-US" b="1" dirty="0">
                <a:solidFill>
                  <a:srgbClr val="0070C0"/>
                </a:solidFill>
              </a:rPr>
              <a:t> D-T (&gt; 10 keV, 10</a:t>
            </a:r>
            <a:r>
              <a:rPr lang="en-US" b="1" baseline="30000" dirty="0">
                <a:solidFill>
                  <a:srgbClr val="0070C0"/>
                </a:solidFill>
              </a:rPr>
              <a:t>8</a:t>
            </a:r>
            <a:r>
              <a:rPr lang="en-US" b="1" dirty="0">
                <a:solidFill>
                  <a:srgbClr val="0070C0"/>
                </a:solidFill>
              </a:rPr>
              <a:t> K) </a:t>
            </a:r>
            <a:r>
              <a:rPr lang="en-US" b="1" dirty="0" err="1">
                <a:solidFill>
                  <a:srgbClr val="0070C0"/>
                </a:solidFill>
              </a:rPr>
              <a:t>necessita</a:t>
            </a:r>
            <a:r>
              <a:rPr lang="en-US" b="1" dirty="0">
                <a:solidFill>
                  <a:srgbClr val="0070C0"/>
                </a:solidFill>
              </a:rPr>
              <a:t> di </a:t>
            </a:r>
            <a:r>
              <a:rPr lang="en-US" b="1" dirty="0" err="1">
                <a:solidFill>
                  <a:srgbClr val="0070C0"/>
                </a:solidFill>
              </a:rPr>
              <a:t>sistemi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ausiliari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5253599" y="928909"/>
            <a:ext cx="56018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err="1"/>
              <a:t>Specifiche</a:t>
            </a:r>
            <a:r>
              <a:rPr lang="en-GB" sz="2000" b="1" u="sng" dirty="0"/>
              <a:t> NBI per ITER</a:t>
            </a:r>
          </a:p>
          <a:p>
            <a:r>
              <a:rPr lang="en-GB" sz="2000" dirty="0"/>
              <a:t>2 </a:t>
            </a:r>
            <a:r>
              <a:rPr lang="en-GB" sz="2000" dirty="0" err="1"/>
              <a:t>iniettori</a:t>
            </a:r>
            <a:r>
              <a:rPr lang="en-GB" sz="2000" dirty="0"/>
              <a:t> di </a:t>
            </a:r>
            <a:r>
              <a:rPr lang="en-GB" sz="2000" dirty="0" err="1"/>
              <a:t>neutri</a:t>
            </a:r>
            <a:r>
              <a:rPr lang="en-GB" sz="2000" dirty="0"/>
              <a:t>, per </a:t>
            </a:r>
            <a:r>
              <a:rPr lang="en-GB" sz="2000" dirty="0" err="1"/>
              <a:t>ciascuno</a:t>
            </a:r>
            <a:r>
              <a:rPr lang="en-GB" sz="2000" dirty="0"/>
              <a:t> di </a:t>
            </a:r>
            <a:r>
              <a:rPr lang="en-GB" sz="2000" dirty="0" err="1"/>
              <a:t>essi</a:t>
            </a:r>
            <a:r>
              <a:rPr lang="en-GB" sz="2000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/>
              <a:t>Potenza </a:t>
            </a:r>
            <a:r>
              <a:rPr lang="en-GB" sz="2000" dirty="0" err="1"/>
              <a:t>trasferita</a:t>
            </a:r>
            <a:r>
              <a:rPr lang="en-GB" sz="2000" dirty="0"/>
              <a:t> al plasma: 16.5 MW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err="1"/>
              <a:t>Energia</a:t>
            </a:r>
            <a:r>
              <a:rPr lang="en-GB" sz="2000" dirty="0"/>
              <a:t> del </a:t>
            </a:r>
            <a:r>
              <a:rPr lang="en-GB" sz="2000" dirty="0" err="1"/>
              <a:t>fascio</a:t>
            </a:r>
            <a:r>
              <a:rPr lang="en-GB" sz="2000" dirty="0"/>
              <a:t> 1 MeV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err="1"/>
              <a:t>Ioni</a:t>
            </a:r>
            <a:r>
              <a:rPr lang="en-GB" sz="2000" dirty="0"/>
              <a:t> </a:t>
            </a:r>
            <a:r>
              <a:rPr lang="en-GB" sz="2000" dirty="0" err="1"/>
              <a:t>accelerati</a:t>
            </a:r>
            <a:r>
              <a:rPr lang="en-GB" sz="2000" dirty="0"/>
              <a:t>: D</a:t>
            </a:r>
            <a:r>
              <a:rPr lang="en-GB" sz="2000" baseline="30000" dirty="0"/>
              <a:t>-</a:t>
            </a:r>
            <a:r>
              <a:rPr lang="en-GB" sz="2000" dirty="0"/>
              <a:t>, I = 40 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 err="1"/>
              <a:t>Durata</a:t>
            </a:r>
            <a:r>
              <a:rPr lang="en-GB" sz="2000" dirty="0"/>
              <a:t> </a:t>
            </a:r>
            <a:r>
              <a:rPr lang="en-GB" sz="2000" dirty="0" err="1"/>
              <a:t>dell’impulso</a:t>
            </a:r>
            <a:r>
              <a:rPr lang="en-GB" sz="2000" dirty="0"/>
              <a:t> ≤ 1 </a:t>
            </a:r>
            <a:r>
              <a:rPr lang="en-GB" sz="2000" dirty="0" err="1"/>
              <a:t>ora</a:t>
            </a:r>
            <a:endParaRPr lang="en-GB" sz="2000" dirty="0"/>
          </a:p>
        </p:txBody>
      </p:sp>
      <p:sp>
        <p:nvSpPr>
          <p:cNvPr id="2" name="Rectangle 1"/>
          <p:cNvSpPr/>
          <p:nvPr/>
        </p:nvSpPr>
        <p:spPr>
          <a:xfrm>
            <a:off x="5253598" y="2802210"/>
            <a:ext cx="73083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Accordo ITER- MIUR (luglio 2019) per garantire la continuità del finanziamento  alle attività della NBTF di RFX (SPIDER e MITICA, rispettivamente prototipi della sorgente di ioni e dell’iniettore) per complessivi 55 M€ nel periodo 2020-2030</a:t>
            </a:r>
          </a:p>
          <a:p>
            <a:r>
              <a:rPr lang="it-IT" dirty="0"/>
              <a:t>L’INFN contribuisce annualmente al consorzio RFX con 1 M€ di contributo cash + 125 k€ per AdR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5" y="4531080"/>
            <a:ext cx="3395403" cy="23269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55895" y="-98895"/>
            <a:ext cx="10282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Neutral Beam Injector</a:t>
            </a:r>
            <a:endParaRPr lang="en-GB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477897" y="4328160"/>
            <a:ext cx="0" cy="15327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405975" y="490984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9 m</a:t>
            </a:r>
            <a:endParaRPr lang="en-GB" sz="1400" b="1" dirty="0"/>
          </a:p>
        </p:txBody>
      </p:sp>
      <p:sp>
        <p:nvSpPr>
          <p:cNvPr id="22" name="TextBox 21"/>
          <p:cNvSpPr txBox="1"/>
          <p:nvPr/>
        </p:nvSpPr>
        <p:spPr>
          <a:xfrm rot="536211">
            <a:off x="9556937" y="432090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15 m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046971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54526"/>
            <a:ext cx="12399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LNL ( M. Cavenago), Bari (V. Variale): NIO1 (Negative Ion Optimization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23" y="1415756"/>
            <a:ext cx="3386354" cy="2928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22" y="4375716"/>
            <a:ext cx="2981202" cy="2523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6794" y="-31300"/>
            <a:ext cx="1144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Sviluppo di sorgenti RF di ioni negativi per NBI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892286"/>
            <a:ext cx="5691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 </a:t>
            </a:r>
            <a:r>
              <a:rPr lang="en-GB" dirty="0" err="1"/>
              <a:t>diametro</a:t>
            </a:r>
            <a:r>
              <a:rPr lang="en-GB" dirty="0"/>
              <a:t> 0.5 m, 60 kV, Potenza </a:t>
            </a:r>
            <a:r>
              <a:rPr lang="en-GB" dirty="0" err="1"/>
              <a:t>nominale</a:t>
            </a:r>
            <a:r>
              <a:rPr lang="en-GB" dirty="0"/>
              <a:t> del </a:t>
            </a:r>
            <a:r>
              <a:rPr lang="en-GB" dirty="0" err="1"/>
              <a:t>fascio</a:t>
            </a:r>
            <a:r>
              <a:rPr lang="en-GB" dirty="0"/>
              <a:t> 8 kW)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07519" y="1255002"/>
            <a:ext cx="838448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Problematica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0070C0"/>
                </a:solidFill>
              </a:rPr>
              <a:t>massimizzare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estrazione</a:t>
            </a:r>
            <a:r>
              <a:rPr lang="en-US" b="1" dirty="0">
                <a:solidFill>
                  <a:srgbClr val="0070C0"/>
                </a:solidFill>
              </a:rPr>
              <a:t> D</a:t>
            </a:r>
            <a:r>
              <a:rPr lang="en-US" b="1" baseline="30000" dirty="0">
                <a:solidFill>
                  <a:srgbClr val="0070C0"/>
                </a:solidFill>
              </a:rPr>
              <a:t>-</a:t>
            </a:r>
            <a:r>
              <a:rPr lang="en-US" b="1" dirty="0">
                <a:solidFill>
                  <a:srgbClr val="0070C0"/>
                </a:solidFill>
              </a:rPr>
              <a:t> e </a:t>
            </a:r>
            <a:r>
              <a:rPr lang="en-US" b="1" dirty="0" err="1">
                <a:solidFill>
                  <a:srgbClr val="0070C0"/>
                </a:solidFill>
              </a:rPr>
              <a:t>ridurre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gli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effetti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dovuti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alla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  <a:p>
            <a:r>
              <a:rPr lang="en-US" b="1" dirty="0">
                <a:solidFill>
                  <a:srgbClr val="0070C0"/>
                </a:solidFill>
              </a:rPr>
              <a:t>co-</a:t>
            </a:r>
            <a:r>
              <a:rPr lang="en-US" b="1" dirty="0" err="1">
                <a:solidFill>
                  <a:srgbClr val="0070C0"/>
                </a:solidFill>
              </a:rPr>
              <a:t>estrazione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degli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elettroni</a:t>
            </a:r>
            <a:r>
              <a:rPr lang="en-US" b="1" dirty="0">
                <a:solidFill>
                  <a:srgbClr val="0070C0"/>
                </a:solidFill>
              </a:rPr>
              <a:t>; </a:t>
            </a:r>
            <a:r>
              <a:rPr lang="en-US" b="1" dirty="0" err="1">
                <a:solidFill>
                  <a:srgbClr val="0070C0"/>
                </a:solidFill>
              </a:rPr>
              <a:t>sorgenti</a:t>
            </a:r>
            <a:r>
              <a:rPr lang="en-US" b="1" dirty="0">
                <a:solidFill>
                  <a:srgbClr val="0070C0"/>
                </a:solidFill>
              </a:rPr>
              <a:t> RF del NBI di DEMO </a:t>
            </a:r>
            <a:r>
              <a:rPr lang="en-US" b="1" dirty="0" err="1">
                <a:solidFill>
                  <a:srgbClr val="0070C0"/>
                </a:solidFill>
              </a:rPr>
              <a:t>dovrebbero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essere</a:t>
            </a:r>
            <a:r>
              <a:rPr lang="en-US" b="1" dirty="0">
                <a:solidFill>
                  <a:srgbClr val="0070C0"/>
                </a:solidFill>
              </a:rPr>
              <a:t> Cs-free</a:t>
            </a:r>
          </a:p>
          <a:p>
            <a:r>
              <a:rPr lang="en-GB" dirty="0" err="1"/>
              <a:t>Cavenago</a:t>
            </a:r>
            <a:r>
              <a:rPr lang="en-GB" dirty="0"/>
              <a:t> et al. Rev </a:t>
            </a:r>
            <a:r>
              <a:rPr lang="en-GB" dirty="0" err="1"/>
              <a:t>Sci</a:t>
            </a:r>
            <a:r>
              <a:rPr lang="en-GB" dirty="0"/>
              <a:t> </a:t>
            </a:r>
            <a:r>
              <a:rPr lang="en-GB" dirty="0" err="1"/>
              <a:t>Instrum</a:t>
            </a:r>
            <a:r>
              <a:rPr lang="en-GB" dirty="0"/>
              <a:t>=RSI 2020</a:t>
            </a:r>
          </a:p>
          <a:p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Gas 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conditioning improves beam current and  stability in long term operation: </a:t>
            </a:r>
          </a:p>
          <a:p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before operating with H</a:t>
            </a:r>
            <a:r>
              <a:rPr lang="it-IT" altLang="ja-JP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-</a:t>
            </a:r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 beam, NIO1 is run with other gases </a:t>
            </a:r>
          </a:p>
          <a:p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for one day 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(O</a:t>
            </a:r>
            <a:r>
              <a:rPr lang="it-IT" altLang="ja-JP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, Ar, Xe or N</a:t>
            </a:r>
            <a:r>
              <a:rPr lang="it-IT" altLang="ja-JP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2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)</a:t>
            </a:r>
          </a:p>
          <a:p>
            <a:endParaRPr lang="it-IT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ＭＳ Ｐゴシック" charset="-128"/>
              <a:cs typeface="Times New Roman" pitchFamily="18" charset="0"/>
            </a:endParaRPr>
          </a:p>
          <a:p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Barbisan et al. JPCS (2022, in press)</a:t>
            </a:r>
          </a:p>
          <a:p>
            <a:r>
              <a:rPr lang="it-IT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Beam quality </a:t>
            </a:r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in Cs-free and Cs-based regimes are consistent </a:t>
            </a:r>
          </a:p>
          <a:p>
            <a:r>
              <a:rPr lang="it-IT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with expectation and simulations</a:t>
            </a:r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AU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43" y="4076340"/>
            <a:ext cx="6011177" cy="19752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57963" y="5983881"/>
            <a:ext cx="7175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dopo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en-US" sz="20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conditioning, Cs-free b)  con Cs (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corrente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piu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elevata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ottica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migliorare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551294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66" y="403547"/>
            <a:ext cx="8580356" cy="2709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28848" y="-73795"/>
            <a:ext cx="2993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Energy Recovery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165" y="5016659"/>
            <a:ext cx="5115482" cy="1805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445" y="2960829"/>
            <a:ext cx="5221172" cy="20122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43408" y="4935585"/>
            <a:ext cx="2149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70C0"/>
                </a:solidFill>
              </a:rPr>
              <a:t>100% </a:t>
            </a:r>
            <a:r>
              <a:rPr lang="en-US" sz="1400" b="1" u="sng" dirty="0" err="1">
                <a:solidFill>
                  <a:srgbClr val="0070C0"/>
                </a:solidFill>
              </a:rPr>
              <a:t>efficienza</a:t>
            </a:r>
            <a:r>
              <a:rPr lang="en-US" sz="1400" b="1" u="sng" dirty="0">
                <a:solidFill>
                  <a:srgbClr val="0070C0"/>
                </a:solidFill>
              </a:rPr>
              <a:t> di </a:t>
            </a:r>
            <a:r>
              <a:rPr lang="en-US" sz="1400" b="1" u="sng" dirty="0" err="1">
                <a:solidFill>
                  <a:srgbClr val="0070C0"/>
                </a:solidFill>
              </a:rPr>
              <a:t>raccolta</a:t>
            </a:r>
            <a:endParaRPr lang="en-GB" sz="1400" b="1" u="sng" dirty="0">
              <a:solidFill>
                <a:srgbClr val="0070C0"/>
              </a:solidFill>
            </a:endParaRPr>
          </a:p>
        </p:txBody>
      </p:sp>
      <p:sp>
        <p:nvSpPr>
          <p:cNvPr id="12" name="CasellaDiTesto 23">
            <a:extLst>
              <a:ext uri="{FF2B5EF4-FFF2-40B4-BE49-F238E27FC236}">
                <a16:creationId xmlns:a16="http://schemas.microsoft.com/office/drawing/2014/main" id="{0E0334AC-FD4B-4FD5-BBA8-8D52E6491FA3}"/>
              </a:ext>
            </a:extLst>
          </p:cNvPr>
          <p:cNvSpPr txBox="1"/>
          <p:nvPr/>
        </p:nvSpPr>
        <p:spPr>
          <a:xfrm>
            <a:off x="9344133" y="6182812"/>
            <a:ext cx="3097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i="1" dirty="0">
                <a:solidFill>
                  <a:srgbClr val="0070C0"/>
                </a:solidFill>
              </a:rPr>
              <a:t>V. </a:t>
            </a:r>
            <a:r>
              <a:rPr lang="en-GB" sz="1400" b="1" i="1" dirty="0" err="1">
                <a:solidFill>
                  <a:srgbClr val="0070C0"/>
                </a:solidFill>
              </a:rPr>
              <a:t>Variale</a:t>
            </a:r>
            <a:r>
              <a:rPr lang="en-GB" sz="1400" b="1" i="1" dirty="0">
                <a:solidFill>
                  <a:srgbClr val="0070C0"/>
                </a:solidFill>
              </a:rPr>
              <a:t> (INFN-Bari)</a:t>
            </a:r>
          </a:p>
          <a:p>
            <a:r>
              <a:rPr lang="en-GB" sz="1400" b="1" i="1" dirty="0">
                <a:solidFill>
                  <a:srgbClr val="0070C0"/>
                </a:solidFill>
              </a:rPr>
              <a:t>ICIS 2021 conference proceedings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18" y="3045243"/>
            <a:ext cx="3895682" cy="3310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2040" y="4700450"/>
            <a:ext cx="1572904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55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0115" y="-93226"/>
            <a:ext cx="5326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2800" b="1" dirty="0">
                <a:solidFill>
                  <a:srgbClr val="FF0000"/>
                </a:solidFill>
              </a:rPr>
              <a:t>DTT: Divertor Tokamak Test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34" y="1069848"/>
            <a:ext cx="4398358" cy="57881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8543" y="365986"/>
            <a:ext cx="7619513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49">
              <a:buSzPct val="103125"/>
              <a:tabLst>
                <a:tab pos="259079" algn="l"/>
              </a:tabLst>
            </a:pPr>
            <a:r>
              <a:rPr lang="it-IT" b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S</a:t>
            </a:r>
            <a:r>
              <a:rPr lang="it-IT" b="1" spc="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perimentare </a:t>
            </a:r>
            <a:r>
              <a:rPr lang="it-IT" b="1" i="1" spc="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varie configurazioni magnetiche e soluzioni tecnologiche del d</a:t>
            </a:r>
            <a:r>
              <a:rPr lang="it-IT" b="1" i="1" spc="-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i</a:t>
            </a:r>
            <a:r>
              <a:rPr lang="it-IT" b="1" i="1" spc="-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v</a:t>
            </a:r>
            <a:r>
              <a:rPr lang="it-IT" b="1" i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lang="it-IT" b="1" i="1" spc="-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r</a:t>
            </a:r>
            <a:r>
              <a:rPr lang="it-IT" b="1" i="1" spc="-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t</a:t>
            </a:r>
            <a:r>
              <a:rPr lang="it-IT" b="1" i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o</a:t>
            </a:r>
            <a:r>
              <a:rPr lang="it-IT" b="1" i="1" spc="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re </a:t>
            </a:r>
            <a:r>
              <a:rPr lang="it-IT" b="1" spc="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p</a:t>
            </a:r>
            <a:r>
              <a:rPr lang="it-IT" b="1" spc="5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lang="it-IT" b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r</a:t>
            </a:r>
            <a:r>
              <a:rPr lang="it-IT" b="1" spc="-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 </a:t>
            </a:r>
            <a:r>
              <a:rPr lang="it-IT" b="1" spc="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D</a:t>
            </a:r>
            <a:r>
              <a:rPr lang="it-IT" b="1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E</a:t>
            </a:r>
            <a:r>
              <a:rPr lang="it-IT" b="1" spc="10" dirty="0">
                <a:solidFill>
                  <a:srgbClr val="0070C0"/>
                </a:solidFill>
                <a:latin typeface="Comic Sans MS" panose="030F0702030302020204" pitchFamily="66" charset="0"/>
                <a:cs typeface="Century Gothic"/>
              </a:rPr>
              <a:t>MO</a:t>
            </a:r>
          </a:p>
          <a:p>
            <a:pPr marL="82549">
              <a:buSzPct val="103125"/>
              <a:tabLst>
                <a:tab pos="259079" algn="l"/>
              </a:tabLst>
            </a:pPr>
            <a:r>
              <a:rPr lang="it-IT" b="1" u="sng" dirty="0">
                <a:latin typeface="Comic Sans MS" panose="030F0702030302020204" pitchFamily="66" charset="0"/>
                <a:cs typeface="Century Gothic"/>
              </a:rPr>
              <a:t>Problema: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 evitare lo spegnimento della reazione attraverso lo smaltimento dei nuclei di elio termalizzato e delle impurezze generate nell’interazione del plasma con le pareti della camera da vuoto (il divertore e’ il «tubo di scappamento» del reattore)</a:t>
            </a:r>
          </a:p>
          <a:p>
            <a:pPr marL="368299" indent="-285750">
              <a:buSzPct val="103125"/>
              <a:buFont typeface="Wingdings" panose="05000000000000000000" pitchFamily="2" charset="2"/>
              <a:buChar char="Ø"/>
              <a:tabLst>
                <a:tab pos="259079" algn="l"/>
              </a:tabLst>
            </a:pPr>
            <a:r>
              <a:rPr lang="it-IT" spc="5" dirty="0">
                <a:latin typeface="Comic Sans MS" panose="030F0702030302020204" pitchFamily="66" charset="0"/>
                <a:cs typeface="Century Gothic"/>
              </a:rPr>
              <a:t>Realizzazione di un reattore tokamak 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con impianto di raggio 5 m e altezza 10 m totali, </a:t>
            </a:r>
            <a:r>
              <a:rPr lang="it-IT" spc="10" dirty="0">
                <a:latin typeface="Comic Sans MS" panose="030F0702030302020204" pitchFamily="66" charset="0"/>
                <a:cs typeface="Century Gothic"/>
              </a:rPr>
              <a:t>nell’ambito del programma europeo EUROfusion per lo sviluppo  della fusione nucleare (ITER altezza=31 m, larghezza=37 m).</a:t>
            </a:r>
          </a:p>
          <a:p>
            <a:pPr marL="368299" indent="-285750">
              <a:buSzPct val="103125"/>
              <a:buFont typeface="Wingdings" panose="05000000000000000000" pitchFamily="2" charset="2"/>
              <a:buChar char="Ø"/>
              <a:tabLst>
                <a:tab pos="259079" algn="l"/>
              </a:tabLst>
            </a:pPr>
            <a:r>
              <a:rPr lang="it-IT" dirty="0">
                <a:latin typeface="Comic Sans MS" panose="030F0702030302020204" pitchFamily="66" charset="0"/>
                <a:cs typeface="Century Gothic"/>
              </a:rPr>
              <a:t>33 m</a:t>
            </a:r>
            <a:r>
              <a:rPr lang="it-IT" baseline="30000" dirty="0">
                <a:latin typeface="Comic Sans MS" panose="030F0702030302020204" pitchFamily="66" charset="0"/>
                <a:cs typeface="Century Gothic"/>
              </a:rPr>
              <a:t>3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 di plasma verrano portati ad una temperatura di 100 MK, con un carico termico sui materiali del reattore pari a 20 MW/m</a:t>
            </a:r>
            <a:r>
              <a:rPr lang="it-IT" baseline="30000" dirty="0">
                <a:latin typeface="Comic Sans MS" panose="030F0702030302020204" pitchFamily="66" charset="0"/>
                <a:cs typeface="Century Gothic"/>
              </a:rPr>
              <a:t>2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 (potenza termica specifica del sole e’ ~60 MW/m</a:t>
            </a:r>
            <a:r>
              <a:rPr lang="it-IT" baseline="30000" dirty="0">
                <a:latin typeface="Comic Sans MS" panose="030F0702030302020204" pitchFamily="66" charset="0"/>
                <a:cs typeface="Century Gothic"/>
              </a:rPr>
              <a:t>2</a:t>
            </a:r>
            <a:r>
              <a:rPr lang="it-IT" dirty="0">
                <a:latin typeface="Comic Sans MS" panose="030F0702030302020204" pitchFamily="66" charset="0"/>
                <a:cs typeface="Century Gothic"/>
              </a:rPr>
              <a:t>) allo scopo di riprodurre condizioni della regione periferica del plasma simili a quelle di DEMO</a:t>
            </a:r>
          </a:p>
          <a:p>
            <a:pPr marL="82549">
              <a:lnSpc>
                <a:spcPct val="100000"/>
              </a:lnSpc>
              <a:spcBef>
                <a:spcPts val="940"/>
              </a:spcBef>
              <a:buSzPct val="103125"/>
              <a:tabLst>
                <a:tab pos="259079" algn="l"/>
              </a:tabLst>
            </a:pPr>
            <a:endParaRPr lang="it-IT" dirty="0">
              <a:latin typeface="Comic Sans MS" panose="030F0702030302020204" pitchFamily="66" charset="0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9176" y="669738"/>
            <a:ext cx="3128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https://www.dtt-project.it/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283" y="4563687"/>
            <a:ext cx="2909016" cy="2294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299" y="4365636"/>
            <a:ext cx="3226145" cy="250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04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-6734" b="6734"/>
          <a:stretch/>
        </p:blipFill>
        <p:spPr>
          <a:xfrm>
            <a:off x="-765314" y="329076"/>
            <a:ext cx="9342783" cy="5475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1386" y="36689"/>
            <a:ext cx="4013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</a:rPr>
              <a:t>Contributo</a:t>
            </a:r>
            <a:r>
              <a:rPr lang="en-GB" sz="3200" b="1" dirty="0">
                <a:solidFill>
                  <a:srgbClr val="FF0000"/>
                </a:solidFill>
              </a:rPr>
              <a:t> INFN a DTT</a:t>
            </a:r>
          </a:p>
        </p:txBody>
      </p:sp>
      <p:sp>
        <p:nvSpPr>
          <p:cNvPr id="5" name="Rectangle 4"/>
          <p:cNvSpPr/>
          <p:nvPr/>
        </p:nvSpPr>
        <p:spPr>
          <a:xfrm>
            <a:off x="7453867" y="155797"/>
            <a:ext cx="471162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u="sng" dirty="0">
                <a:solidFill>
                  <a:srgbClr val="0070C0"/>
                </a:solidFill>
              </a:rPr>
              <a:t>Neutral Beam Injector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Sorgente e recupero energia: BA, LNL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Griglie acceleratrici: PD, LNL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 Anelli isolamento: PI 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it-IT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u="sng" dirty="0">
                <a:solidFill>
                  <a:srgbClr val="0070C0"/>
                </a:solidFill>
              </a:rPr>
              <a:t>Sistemi di riscaldamento RF del plasma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dirty="0"/>
              <a:t>Electron-Cyclotron Radiofrequency Heating (ECRH) (LNS e PD)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dirty="0"/>
              <a:t>Ion-Cyclotron Radiofrequency Heating (ICRH) (LNS)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it-IT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000" b="1" u="sng" dirty="0">
                <a:solidFill>
                  <a:srgbClr val="0070C0"/>
                </a:solidFill>
              </a:rPr>
              <a:t>Diagnostiche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Imaging e Tomografia Soft X Rays (SXR) con GEM (LNF) e SDD (LNS)</a:t>
            </a:r>
            <a:r>
              <a:rPr lang="en-GB" sz="2000" dirty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Interferopolarimetro ( f&gt;60 GHz), tecnologia sviluppata a LNS per PANDORA (esperimento in  CSN3)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it-IT" sz="2000" dirty="0"/>
              <a:t>Riflettometria (LNS) </a:t>
            </a:r>
          </a:p>
          <a:p>
            <a:endParaRPr lang="it-IT" sz="2000" dirty="0"/>
          </a:p>
        </p:txBody>
      </p:sp>
      <p:sp>
        <p:nvSpPr>
          <p:cNvPr id="2" name="Rectangle 1"/>
          <p:cNvSpPr/>
          <p:nvPr/>
        </p:nvSpPr>
        <p:spPr>
          <a:xfrm>
            <a:off x="7104252" y="1137238"/>
            <a:ext cx="699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endParaRPr lang="it-IT" dirty="0"/>
          </a:p>
          <a:p>
            <a:pPr lvl="1"/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00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A663B-DA49-4EFC-881F-45FFD399B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"/>
            <a:ext cx="10515600" cy="1010912"/>
          </a:xfrm>
        </p:spPr>
        <p:txBody>
          <a:bodyPr/>
          <a:lstStyle/>
          <a:p>
            <a:pPr algn="ctr"/>
            <a:r>
              <a:rPr lang="it-IT" dirty="0"/>
              <a:t>I sistemi per la radiofrequenza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276B2DD-DA43-4C10-85D1-AAB06DE01335}"/>
              </a:ext>
            </a:extLst>
          </p:cNvPr>
          <p:cNvSpPr txBox="1"/>
          <p:nvPr/>
        </p:nvSpPr>
        <p:spPr>
          <a:xfrm>
            <a:off x="0" y="884947"/>
            <a:ext cx="9714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sistemi che irraggiano il plasma con la RF vanno ottimizzati per la massima trasmissione di potenza: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Simulazioni della propagazione delle onde EM nel mezzo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Studio della forma dell’antenna ICRH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/>
              <a:t>Studio degli specchi che danno maggiore flessibilità alla ECRH </a:t>
            </a:r>
            <a:r>
              <a:rPr lang="it-IT" dirty="0">
                <a:sym typeface="Wingdings" panose="05000000000000000000" pitchFamily="2" charset="2"/>
              </a:rPr>
              <a:t> anche come raffreddarli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562AB5-E9D2-4E92-B427-1D1FB8863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4736"/>
            <a:ext cx="4679407" cy="239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702471-435B-4399-9662-0672CFE8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4285"/>
            <a:ext cx="6654678" cy="3288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E29292-5337-494A-8C70-6BE966E65FA9}"/>
              </a:ext>
            </a:extLst>
          </p:cNvPr>
          <p:cNvSpPr txBox="1"/>
          <p:nvPr/>
        </p:nvSpPr>
        <p:spPr>
          <a:xfrm>
            <a:off x="2055136" y="2154736"/>
            <a:ext cx="79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ICRH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8BC0F0D-8536-4D92-B413-5E8D71EFC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977" y="2126707"/>
            <a:ext cx="7214331" cy="260458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83A4C4-890A-4A0C-8011-57EA58662D6A}"/>
              </a:ext>
            </a:extLst>
          </p:cNvPr>
          <p:cNvSpPr txBox="1"/>
          <p:nvPr/>
        </p:nvSpPr>
        <p:spPr>
          <a:xfrm>
            <a:off x="6608255" y="2121663"/>
            <a:ext cx="92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ECRH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4D4A749-B279-4E3C-A78A-0EB1AE197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11" y="4052122"/>
            <a:ext cx="6120130" cy="1948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steerable_mirror_ECRH.png">
            <a:extLst>
              <a:ext uri="{FF2B5EF4-FFF2-40B4-BE49-F238E27FC236}">
                <a16:creationId xmlns:a16="http://schemas.microsoft.com/office/drawing/2014/main" id="{38222787-1733-4FBD-810B-62E9F76997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54"/>
          <a:stretch/>
        </p:blipFill>
        <p:spPr>
          <a:xfrm>
            <a:off x="4906977" y="3553512"/>
            <a:ext cx="1701278" cy="266648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407087-0EE1-4EBB-92CB-0DF2CABD17BC}"/>
              </a:ext>
            </a:extLst>
          </p:cNvPr>
          <p:cNvSpPr txBox="1"/>
          <p:nvPr/>
        </p:nvSpPr>
        <p:spPr>
          <a:xfrm>
            <a:off x="7008737" y="5689357"/>
            <a:ext cx="4758511" cy="11087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91338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400" dirty="0">
                <a:solidFill>
                  <a:srgbClr val="FF0000"/>
                </a:solidFill>
              </a:rPr>
              <a:t>Laboratori Nazionali del Sud  dell’INFN contribuiscono alle simulazioni RF per DTT, mentre la Sezione di Padova (laboratorio DIAM) studia la realizzazione di antenne e specchi in Manifattura Additiva </a:t>
            </a:r>
            <a:endParaRPr lang="it-IT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8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0A663B-DA49-4EFC-881F-45FFD399B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"/>
            <a:ext cx="10515600" cy="1010912"/>
          </a:xfrm>
        </p:spPr>
        <p:txBody>
          <a:bodyPr/>
          <a:lstStyle/>
          <a:p>
            <a:pPr algn="ctr"/>
            <a:r>
              <a:rPr lang="it-IT" dirty="0"/>
              <a:t>Le diagnostiche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B50FEC6-36C4-8EB6-CAFF-E4F583F557A0}"/>
              </a:ext>
            </a:extLst>
          </p:cNvPr>
          <p:cNvSpPr txBox="1"/>
          <p:nvPr/>
        </p:nvSpPr>
        <p:spPr>
          <a:xfrm>
            <a:off x="48483" y="357087"/>
            <a:ext cx="315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SXR Imaging con GEM/</a:t>
            </a:r>
            <a:r>
              <a:rPr lang="en-US" dirty="0" err="1"/>
              <a:t>GEMpix</a:t>
            </a:r>
            <a:endParaRPr lang="it-IT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8FF2B40-33D2-48E3-F324-564EBA8AFD3B}"/>
              </a:ext>
            </a:extLst>
          </p:cNvPr>
          <p:cNvPicPr/>
          <p:nvPr/>
        </p:nvPicPr>
        <p:blipFill rotWithShape="1">
          <a:blip r:embed="rId2"/>
          <a:srcRect l="2427" t="3838" b="4250"/>
          <a:stretch/>
        </p:blipFill>
        <p:spPr bwMode="auto">
          <a:xfrm>
            <a:off x="7955933" y="1019783"/>
            <a:ext cx="2053235" cy="34136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0DACABD-0F76-0B01-C960-A748CAB8A4B7}"/>
              </a:ext>
            </a:extLst>
          </p:cNvPr>
          <p:cNvPicPr/>
          <p:nvPr/>
        </p:nvPicPr>
        <p:blipFill rotWithShape="1">
          <a:blip r:embed="rId3"/>
          <a:srcRect t="3568" b="5789"/>
          <a:stretch/>
        </p:blipFill>
        <p:spPr bwMode="auto">
          <a:xfrm>
            <a:off x="10094484" y="1045517"/>
            <a:ext cx="2080677" cy="33879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48F633-3845-04DE-3ACA-0D528A90CF86}"/>
              </a:ext>
            </a:extLst>
          </p:cNvPr>
          <p:cNvSpPr txBox="1"/>
          <p:nvPr/>
        </p:nvSpPr>
        <p:spPr>
          <a:xfrm>
            <a:off x="9206104" y="430454"/>
            <a:ext cx="2777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Interferometer/polarimeter</a:t>
            </a:r>
          </a:p>
          <a:p>
            <a:r>
              <a:rPr lang="en-US" dirty="0"/>
              <a:t>(laser-based)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6229E25-9376-1484-5C99-EC43D07DF8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" y="675132"/>
            <a:ext cx="4370314" cy="283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3E1691-2988-9A3A-06A7-75201285ED5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03" y="3546602"/>
            <a:ext cx="4083050" cy="3310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7D81D4-5FE6-0EDD-3AE7-CC27286C7146}"/>
              </a:ext>
            </a:extLst>
          </p:cNvPr>
          <p:cNvSpPr txBox="1"/>
          <p:nvPr/>
        </p:nvSpPr>
        <p:spPr>
          <a:xfrm>
            <a:off x="55464" y="4707746"/>
            <a:ext cx="238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 X Ray Tomography </a:t>
            </a:r>
          </a:p>
          <a:p>
            <a:r>
              <a:rPr lang="en-US" dirty="0"/>
              <a:t>con GEM/</a:t>
            </a:r>
            <a:r>
              <a:rPr lang="en-US" dirty="0" err="1"/>
              <a:t>GEMpix</a:t>
            </a:r>
            <a:r>
              <a:rPr lang="en-US" dirty="0"/>
              <a:t>/SDD</a:t>
            </a:r>
            <a:endParaRPr lang="it-IT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3EAA2214-3E9C-CBF6-6ADE-190CD69C2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3838" b="4250"/>
          <a:stretch>
            <a:fillRect/>
          </a:stretch>
        </p:blipFill>
        <p:spPr bwMode="auto">
          <a:xfrm>
            <a:off x="0" y="0"/>
            <a:ext cx="21431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56CFAFA-9C7F-92E0-167B-CA48A78B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 b="5789"/>
          <a:stretch>
            <a:fillRect/>
          </a:stretch>
        </p:blipFill>
        <p:spPr bwMode="auto">
          <a:xfrm>
            <a:off x="0" y="0"/>
            <a:ext cx="21621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D31F3A-7438-F837-0B96-766672379B34}"/>
              </a:ext>
            </a:extLst>
          </p:cNvPr>
          <p:cNvSpPr txBox="1"/>
          <p:nvPr/>
        </p:nvSpPr>
        <p:spPr>
          <a:xfrm>
            <a:off x="4466816" y="1851246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LNF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611CE6-3D54-9AC1-24C9-10168E2437EE}"/>
              </a:ext>
            </a:extLst>
          </p:cNvPr>
          <p:cNvSpPr txBox="1"/>
          <p:nvPr/>
        </p:nvSpPr>
        <p:spPr>
          <a:xfrm>
            <a:off x="924628" y="5812393"/>
            <a:ext cx="99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LNF, LNS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62EC54B-8765-8E5A-8033-02ED69B55ED6}"/>
              </a:ext>
            </a:extLst>
          </p:cNvPr>
          <p:cNvSpPr txBox="1"/>
          <p:nvPr/>
        </p:nvSpPr>
        <p:spPr>
          <a:xfrm>
            <a:off x="8415813" y="620126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LNS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C3979F-FABF-F97D-87D8-04CF03DE526B}"/>
              </a:ext>
            </a:extLst>
          </p:cNvPr>
          <p:cNvSpPr txBox="1"/>
          <p:nvPr/>
        </p:nvSpPr>
        <p:spPr>
          <a:xfrm>
            <a:off x="6714490" y="4506793"/>
            <a:ext cx="2567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Reflectometry (RF-based)</a:t>
            </a: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C8B67A6F-0129-C024-D249-EE5EB5FF7A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89" y="3798434"/>
            <a:ext cx="2832735" cy="301942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892B73D-0FEE-DD60-2819-42550FCBABDC}"/>
              </a:ext>
            </a:extLst>
          </p:cNvPr>
          <p:cNvSpPr txBox="1"/>
          <p:nvPr/>
        </p:nvSpPr>
        <p:spPr>
          <a:xfrm>
            <a:off x="6525087" y="4838087"/>
            <a:ext cx="26259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ensity Profile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econstruction (DPR)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Doppler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eflectometer for fluctuation and Turbulence studies (TR)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lasma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osition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eflectometer (PPR).</a:t>
            </a:r>
            <a:endParaRPr lang="it-IT" sz="1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090367F-CC45-7E3A-C84F-98C4C8FA36B0}"/>
              </a:ext>
            </a:extLst>
          </p:cNvPr>
          <p:cNvSpPr txBox="1"/>
          <p:nvPr/>
        </p:nvSpPr>
        <p:spPr>
          <a:xfrm>
            <a:off x="7332067" y="256664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LNS</a:t>
            </a:r>
          </a:p>
        </p:txBody>
      </p:sp>
    </p:spTree>
    <p:extLst>
      <p:ext uri="{BB962C8B-B14F-4D97-AF65-F5344CB8AC3E}">
        <p14:creationId xmlns:p14="http://schemas.microsoft.com/office/powerpoint/2010/main" val="2821804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E9A860-E503-45FB-8236-F458F5B2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8"/>
            <a:ext cx="10515600" cy="983029"/>
          </a:xfrm>
        </p:spPr>
        <p:txBody>
          <a:bodyPr/>
          <a:lstStyle/>
          <a:p>
            <a:pPr algn="ctr"/>
            <a:r>
              <a:rPr lang="en-US" sz="4000" dirty="0" err="1"/>
              <a:t>Fusione</a:t>
            </a:r>
            <a:r>
              <a:rPr lang="en-US" sz="4000" dirty="0"/>
              <a:t>: </a:t>
            </a:r>
            <a:r>
              <a:rPr lang="en-US" sz="4000" dirty="0" err="1"/>
              <a:t>immagini</a:t>
            </a:r>
            <a:r>
              <a:rPr lang="en-US" sz="4000" dirty="0"/>
              <a:t> del plasma con </a:t>
            </a:r>
            <a:r>
              <a:rPr lang="en-US" sz="4000" dirty="0" err="1"/>
              <a:t>rivelatori</a:t>
            </a:r>
            <a:r>
              <a:rPr lang="en-US" sz="4000" dirty="0"/>
              <a:t> a gas</a:t>
            </a:r>
            <a:endParaRPr lang="it-IT" dirty="0"/>
          </a:p>
        </p:txBody>
      </p:sp>
      <p:grpSp>
        <p:nvGrpSpPr>
          <p:cNvPr id="3" name="object 10">
            <a:extLst>
              <a:ext uri="{FF2B5EF4-FFF2-40B4-BE49-F238E27FC236}">
                <a16:creationId xmlns:a16="http://schemas.microsoft.com/office/drawing/2014/main" id="{408752B9-7BF1-4F72-9320-D6B7151453C6}"/>
              </a:ext>
            </a:extLst>
          </p:cNvPr>
          <p:cNvGrpSpPr/>
          <p:nvPr/>
        </p:nvGrpSpPr>
        <p:grpSpPr>
          <a:xfrm>
            <a:off x="5379960" y="3853342"/>
            <a:ext cx="3235325" cy="2405380"/>
            <a:chOff x="5095875" y="3054351"/>
            <a:chExt cx="3235325" cy="2405380"/>
          </a:xfrm>
        </p:grpSpPr>
        <p:pic>
          <p:nvPicPr>
            <p:cNvPr id="4" name="object 11">
              <a:extLst>
                <a:ext uri="{FF2B5EF4-FFF2-40B4-BE49-F238E27FC236}">
                  <a16:creationId xmlns:a16="http://schemas.microsoft.com/office/drawing/2014/main" id="{8FCC2D63-095F-45D6-BA3A-82A96D7F439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9709" y="3141663"/>
              <a:ext cx="3097202" cy="2287586"/>
            </a:xfrm>
            <a:prstGeom prst="rect">
              <a:avLst/>
            </a:prstGeom>
          </p:spPr>
        </p:pic>
        <p:sp>
          <p:nvSpPr>
            <p:cNvPr id="5" name="object 12">
              <a:extLst>
                <a:ext uri="{FF2B5EF4-FFF2-40B4-BE49-F238E27FC236}">
                  <a16:creationId xmlns:a16="http://schemas.microsoft.com/office/drawing/2014/main" id="{78CA563F-31D3-4A05-9DD6-8422317DF379}"/>
                </a:ext>
              </a:extLst>
            </p:cNvPr>
            <p:cNvSpPr/>
            <p:nvPr/>
          </p:nvSpPr>
          <p:spPr>
            <a:xfrm>
              <a:off x="6443663" y="3068638"/>
              <a:ext cx="1584325" cy="720725"/>
            </a:xfrm>
            <a:custGeom>
              <a:avLst/>
              <a:gdLst/>
              <a:ahLst/>
              <a:cxnLst/>
              <a:rect l="l" t="t" r="r" b="b"/>
              <a:pathLst>
                <a:path w="1584325" h="720725">
                  <a:moveTo>
                    <a:pt x="0" y="360362"/>
                  </a:moveTo>
                  <a:lnTo>
                    <a:pt x="10367" y="301910"/>
                  </a:lnTo>
                  <a:lnTo>
                    <a:pt x="40384" y="246460"/>
                  </a:lnTo>
                  <a:lnTo>
                    <a:pt x="88419" y="194755"/>
                  </a:lnTo>
                  <a:lnTo>
                    <a:pt x="118683" y="170539"/>
                  </a:lnTo>
                  <a:lnTo>
                    <a:pt x="152840" y="147537"/>
                  </a:lnTo>
                  <a:lnTo>
                    <a:pt x="190686" y="125842"/>
                  </a:lnTo>
                  <a:lnTo>
                    <a:pt x="232017" y="105548"/>
                  </a:lnTo>
                  <a:lnTo>
                    <a:pt x="276630" y="86746"/>
                  </a:lnTo>
                  <a:lnTo>
                    <a:pt x="324320" y="69529"/>
                  </a:lnTo>
                  <a:lnTo>
                    <a:pt x="374883" y="53990"/>
                  </a:lnTo>
                  <a:lnTo>
                    <a:pt x="428116" y="40223"/>
                  </a:lnTo>
                  <a:lnTo>
                    <a:pt x="483815" y="28319"/>
                  </a:lnTo>
                  <a:lnTo>
                    <a:pt x="541776" y="18371"/>
                  </a:lnTo>
                  <a:lnTo>
                    <a:pt x="601795" y="10473"/>
                  </a:lnTo>
                  <a:lnTo>
                    <a:pt x="663668" y="4716"/>
                  </a:lnTo>
                  <a:lnTo>
                    <a:pt x="727192" y="1194"/>
                  </a:lnTo>
                  <a:lnTo>
                    <a:pt x="792162" y="0"/>
                  </a:lnTo>
                  <a:lnTo>
                    <a:pt x="857132" y="1194"/>
                  </a:lnTo>
                  <a:lnTo>
                    <a:pt x="920656" y="4716"/>
                  </a:lnTo>
                  <a:lnTo>
                    <a:pt x="982529" y="10473"/>
                  </a:lnTo>
                  <a:lnTo>
                    <a:pt x="1042548" y="18371"/>
                  </a:lnTo>
                  <a:lnTo>
                    <a:pt x="1100509" y="28319"/>
                  </a:lnTo>
                  <a:lnTo>
                    <a:pt x="1156208" y="40223"/>
                  </a:lnTo>
                  <a:lnTo>
                    <a:pt x="1209441" y="53990"/>
                  </a:lnTo>
                  <a:lnTo>
                    <a:pt x="1260004" y="69529"/>
                  </a:lnTo>
                  <a:lnTo>
                    <a:pt x="1307694" y="86746"/>
                  </a:lnTo>
                  <a:lnTo>
                    <a:pt x="1352307" y="105548"/>
                  </a:lnTo>
                  <a:lnTo>
                    <a:pt x="1393638" y="125842"/>
                  </a:lnTo>
                  <a:lnTo>
                    <a:pt x="1431484" y="147537"/>
                  </a:lnTo>
                  <a:lnTo>
                    <a:pt x="1465641" y="170539"/>
                  </a:lnTo>
                  <a:lnTo>
                    <a:pt x="1495905" y="194755"/>
                  </a:lnTo>
                  <a:lnTo>
                    <a:pt x="1543940" y="246460"/>
                  </a:lnTo>
                  <a:lnTo>
                    <a:pt x="1573957" y="301910"/>
                  </a:lnTo>
                  <a:lnTo>
                    <a:pt x="1584325" y="360362"/>
                  </a:lnTo>
                  <a:lnTo>
                    <a:pt x="1581699" y="389917"/>
                  </a:lnTo>
                  <a:lnTo>
                    <a:pt x="1573957" y="418814"/>
                  </a:lnTo>
                  <a:lnTo>
                    <a:pt x="1543940" y="474264"/>
                  </a:lnTo>
                  <a:lnTo>
                    <a:pt x="1495905" y="525969"/>
                  </a:lnTo>
                  <a:lnTo>
                    <a:pt x="1465641" y="550185"/>
                  </a:lnTo>
                  <a:lnTo>
                    <a:pt x="1431484" y="573187"/>
                  </a:lnTo>
                  <a:lnTo>
                    <a:pt x="1393638" y="594882"/>
                  </a:lnTo>
                  <a:lnTo>
                    <a:pt x="1352307" y="615176"/>
                  </a:lnTo>
                  <a:lnTo>
                    <a:pt x="1307694" y="633978"/>
                  </a:lnTo>
                  <a:lnTo>
                    <a:pt x="1260004" y="651195"/>
                  </a:lnTo>
                  <a:lnTo>
                    <a:pt x="1209441" y="666734"/>
                  </a:lnTo>
                  <a:lnTo>
                    <a:pt x="1156208" y="680501"/>
                  </a:lnTo>
                  <a:lnTo>
                    <a:pt x="1100509" y="692405"/>
                  </a:lnTo>
                  <a:lnTo>
                    <a:pt x="1042548" y="702353"/>
                  </a:lnTo>
                  <a:lnTo>
                    <a:pt x="982529" y="710251"/>
                  </a:lnTo>
                  <a:lnTo>
                    <a:pt x="920656" y="716008"/>
                  </a:lnTo>
                  <a:lnTo>
                    <a:pt x="857132" y="719530"/>
                  </a:lnTo>
                  <a:lnTo>
                    <a:pt x="792162" y="720725"/>
                  </a:lnTo>
                  <a:lnTo>
                    <a:pt x="727192" y="719530"/>
                  </a:lnTo>
                  <a:lnTo>
                    <a:pt x="663668" y="716008"/>
                  </a:lnTo>
                  <a:lnTo>
                    <a:pt x="601795" y="710251"/>
                  </a:lnTo>
                  <a:lnTo>
                    <a:pt x="541776" y="702353"/>
                  </a:lnTo>
                  <a:lnTo>
                    <a:pt x="483815" y="692405"/>
                  </a:lnTo>
                  <a:lnTo>
                    <a:pt x="428116" y="680501"/>
                  </a:lnTo>
                  <a:lnTo>
                    <a:pt x="374883" y="666734"/>
                  </a:lnTo>
                  <a:lnTo>
                    <a:pt x="324320" y="651195"/>
                  </a:lnTo>
                  <a:lnTo>
                    <a:pt x="276630" y="633978"/>
                  </a:lnTo>
                  <a:lnTo>
                    <a:pt x="232017" y="615176"/>
                  </a:lnTo>
                  <a:lnTo>
                    <a:pt x="190686" y="594882"/>
                  </a:lnTo>
                  <a:lnTo>
                    <a:pt x="152840" y="573187"/>
                  </a:lnTo>
                  <a:lnTo>
                    <a:pt x="118683" y="550185"/>
                  </a:lnTo>
                  <a:lnTo>
                    <a:pt x="88419" y="525969"/>
                  </a:lnTo>
                  <a:lnTo>
                    <a:pt x="40384" y="474264"/>
                  </a:lnTo>
                  <a:lnTo>
                    <a:pt x="10367" y="418814"/>
                  </a:lnTo>
                  <a:lnTo>
                    <a:pt x="0" y="360362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3">
              <a:extLst>
                <a:ext uri="{FF2B5EF4-FFF2-40B4-BE49-F238E27FC236}">
                  <a16:creationId xmlns:a16="http://schemas.microsoft.com/office/drawing/2014/main" id="{65899429-BF1A-412A-A339-173D6CB1006B}"/>
                </a:ext>
              </a:extLst>
            </p:cNvPr>
            <p:cNvSpPr/>
            <p:nvPr/>
          </p:nvSpPr>
          <p:spPr>
            <a:xfrm>
              <a:off x="5651500" y="4868868"/>
              <a:ext cx="2665730" cy="576580"/>
            </a:xfrm>
            <a:custGeom>
              <a:avLst/>
              <a:gdLst/>
              <a:ahLst/>
              <a:cxnLst/>
              <a:rect l="l" t="t" r="r" b="b"/>
              <a:pathLst>
                <a:path w="2665729" h="576579">
                  <a:moveTo>
                    <a:pt x="0" y="288124"/>
                  </a:moveTo>
                  <a:lnTo>
                    <a:pt x="17442" y="241388"/>
                  </a:lnTo>
                  <a:lnTo>
                    <a:pt x="47605" y="211528"/>
                  </a:lnTo>
                  <a:lnTo>
                    <a:pt x="91646" y="182911"/>
                  </a:lnTo>
                  <a:lnTo>
                    <a:pt x="148754" y="155713"/>
                  </a:lnTo>
                  <a:lnTo>
                    <a:pt x="218114" y="130109"/>
                  </a:lnTo>
                  <a:lnTo>
                    <a:pt x="257134" y="117960"/>
                  </a:lnTo>
                  <a:lnTo>
                    <a:pt x="298914" y="106275"/>
                  </a:lnTo>
                  <a:lnTo>
                    <a:pt x="343349" y="95077"/>
                  </a:lnTo>
                  <a:lnTo>
                    <a:pt x="390340" y="84388"/>
                  </a:lnTo>
                  <a:lnTo>
                    <a:pt x="439785" y="74229"/>
                  </a:lnTo>
                  <a:lnTo>
                    <a:pt x="491581" y="64622"/>
                  </a:lnTo>
                  <a:lnTo>
                    <a:pt x="545627" y="55590"/>
                  </a:lnTo>
                  <a:lnTo>
                    <a:pt x="601823" y="47154"/>
                  </a:lnTo>
                  <a:lnTo>
                    <a:pt x="660065" y="39336"/>
                  </a:lnTo>
                  <a:lnTo>
                    <a:pt x="720252" y="32159"/>
                  </a:lnTo>
                  <a:lnTo>
                    <a:pt x="782283" y="25644"/>
                  </a:lnTo>
                  <a:lnTo>
                    <a:pt x="846056" y="19813"/>
                  </a:lnTo>
                  <a:lnTo>
                    <a:pt x="911470" y="14688"/>
                  </a:lnTo>
                  <a:lnTo>
                    <a:pt x="978423" y="10291"/>
                  </a:lnTo>
                  <a:lnTo>
                    <a:pt x="1046813" y="6645"/>
                  </a:lnTo>
                  <a:lnTo>
                    <a:pt x="1116538" y="3770"/>
                  </a:lnTo>
                  <a:lnTo>
                    <a:pt x="1187498" y="1690"/>
                  </a:lnTo>
                  <a:lnTo>
                    <a:pt x="1259589" y="426"/>
                  </a:lnTo>
                  <a:lnTo>
                    <a:pt x="1332712" y="0"/>
                  </a:lnTo>
                  <a:lnTo>
                    <a:pt x="1405833" y="426"/>
                  </a:lnTo>
                  <a:lnTo>
                    <a:pt x="1477924" y="1690"/>
                  </a:lnTo>
                  <a:lnTo>
                    <a:pt x="1548883" y="3770"/>
                  </a:lnTo>
                  <a:lnTo>
                    <a:pt x="1618607" y="6645"/>
                  </a:lnTo>
                  <a:lnTo>
                    <a:pt x="1686996" y="10291"/>
                  </a:lnTo>
                  <a:lnTo>
                    <a:pt x="1753948" y="14688"/>
                  </a:lnTo>
                  <a:lnTo>
                    <a:pt x="1819361" y="19813"/>
                  </a:lnTo>
                  <a:lnTo>
                    <a:pt x="1883133" y="25644"/>
                  </a:lnTo>
                  <a:lnTo>
                    <a:pt x="1945164" y="32159"/>
                  </a:lnTo>
                  <a:lnTo>
                    <a:pt x="2005351" y="39336"/>
                  </a:lnTo>
                  <a:lnTo>
                    <a:pt x="2063592" y="47154"/>
                  </a:lnTo>
                  <a:lnTo>
                    <a:pt x="2119787" y="55590"/>
                  </a:lnTo>
                  <a:lnTo>
                    <a:pt x="2173833" y="64622"/>
                  </a:lnTo>
                  <a:lnTo>
                    <a:pt x="2225629" y="74229"/>
                  </a:lnTo>
                  <a:lnTo>
                    <a:pt x="2275073" y="84388"/>
                  </a:lnTo>
                  <a:lnTo>
                    <a:pt x="2322063" y="95077"/>
                  </a:lnTo>
                  <a:lnTo>
                    <a:pt x="2366499" y="106275"/>
                  </a:lnTo>
                  <a:lnTo>
                    <a:pt x="2408278" y="117960"/>
                  </a:lnTo>
                  <a:lnTo>
                    <a:pt x="2447298" y="130109"/>
                  </a:lnTo>
                  <a:lnTo>
                    <a:pt x="2483459" y="142700"/>
                  </a:lnTo>
                  <a:lnTo>
                    <a:pt x="2546794" y="169123"/>
                  </a:lnTo>
                  <a:lnTo>
                    <a:pt x="2597470" y="197053"/>
                  </a:lnTo>
                  <a:lnTo>
                    <a:pt x="2634674" y="226314"/>
                  </a:lnTo>
                  <a:lnTo>
                    <a:pt x="2663440" y="272315"/>
                  </a:lnTo>
                  <a:lnTo>
                    <a:pt x="2665412" y="288124"/>
                  </a:lnTo>
                  <a:lnTo>
                    <a:pt x="2663440" y="303933"/>
                  </a:lnTo>
                  <a:lnTo>
                    <a:pt x="2657592" y="319520"/>
                  </a:lnTo>
                  <a:lnTo>
                    <a:pt x="2617807" y="364722"/>
                  </a:lnTo>
                  <a:lnTo>
                    <a:pt x="2573765" y="393340"/>
                  </a:lnTo>
                  <a:lnTo>
                    <a:pt x="2516658" y="420539"/>
                  </a:lnTo>
                  <a:lnTo>
                    <a:pt x="2447298" y="446144"/>
                  </a:lnTo>
                  <a:lnTo>
                    <a:pt x="2408278" y="458293"/>
                  </a:lnTo>
                  <a:lnTo>
                    <a:pt x="2366499" y="469979"/>
                  </a:lnTo>
                  <a:lnTo>
                    <a:pt x="2322063" y="481177"/>
                  </a:lnTo>
                  <a:lnTo>
                    <a:pt x="2275073" y="491867"/>
                  </a:lnTo>
                  <a:lnTo>
                    <a:pt x="2225629" y="502027"/>
                  </a:lnTo>
                  <a:lnTo>
                    <a:pt x="2173833" y="511634"/>
                  </a:lnTo>
                  <a:lnTo>
                    <a:pt x="2119787" y="520667"/>
                  </a:lnTo>
                  <a:lnTo>
                    <a:pt x="2063592" y="529104"/>
                  </a:lnTo>
                  <a:lnTo>
                    <a:pt x="2005351" y="536922"/>
                  </a:lnTo>
                  <a:lnTo>
                    <a:pt x="1945164" y="544100"/>
                  </a:lnTo>
                  <a:lnTo>
                    <a:pt x="1883133" y="550616"/>
                  </a:lnTo>
                  <a:lnTo>
                    <a:pt x="1819361" y="556447"/>
                  </a:lnTo>
                  <a:lnTo>
                    <a:pt x="1753948" y="561572"/>
                  </a:lnTo>
                  <a:lnTo>
                    <a:pt x="1686996" y="565969"/>
                  </a:lnTo>
                  <a:lnTo>
                    <a:pt x="1618607" y="569616"/>
                  </a:lnTo>
                  <a:lnTo>
                    <a:pt x="1548883" y="572491"/>
                  </a:lnTo>
                  <a:lnTo>
                    <a:pt x="1477924" y="574571"/>
                  </a:lnTo>
                  <a:lnTo>
                    <a:pt x="1405833" y="575836"/>
                  </a:lnTo>
                  <a:lnTo>
                    <a:pt x="1332712" y="576262"/>
                  </a:lnTo>
                  <a:lnTo>
                    <a:pt x="1259589" y="575836"/>
                  </a:lnTo>
                  <a:lnTo>
                    <a:pt x="1187498" y="574571"/>
                  </a:lnTo>
                  <a:lnTo>
                    <a:pt x="1116538" y="572491"/>
                  </a:lnTo>
                  <a:lnTo>
                    <a:pt x="1046813" y="569616"/>
                  </a:lnTo>
                  <a:lnTo>
                    <a:pt x="978423" y="565969"/>
                  </a:lnTo>
                  <a:lnTo>
                    <a:pt x="911470" y="561572"/>
                  </a:lnTo>
                  <a:lnTo>
                    <a:pt x="846056" y="556447"/>
                  </a:lnTo>
                  <a:lnTo>
                    <a:pt x="782283" y="550616"/>
                  </a:lnTo>
                  <a:lnTo>
                    <a:pt x="720252" y="544100"/>
                  </a:lnTo>
                  <a:lnTo>
                    <a:pt x="660065" y="536922"/>
                  </a:lnTo>
                  <a:lnTo>
                    <a:pt x="601823" y="529104"/>
                  </a:lnTo>
                  <a:lnTo>
                    <a:pt x="545627" y="520667"/>
                  </a:lnTo>
                  <a:lnTo>
                    <a:pt x="491581" y="511634"/>
                  </a:lnTo>
                  <a:lnTo>
                    <a:pt x="439785" y="502027"/>
                  </a:lnTo>
                  <a:lnTo>
                    <a:pt x="390340" y="491867"/>
                  </a:lnTo>
                  <a:lnTo>
                    <a:pt x="343349" y="481177"/>
                  </a:lnTo>
                  <a:lnTo>
                    <a:pt x="298914" y="469979"/>
                  </a:lnTo>
                  <a:lnTo>
                    <a:pt x="257134" y="458293"/>
                  </a:lnTo>
                  <a:lnTo>
                    <a:pt x="218114" y="446144"/>
                  </a:lnTo>
                  <a:lnTo>
                    <a:pt x="181953" y="433552"/>
                  </a:lnTo>
                  <a:lnTo>
                    <a:pt x="118618" y="407128"/>
                  </a:lnTo>
                  <a:lnTo>
                    <a:pt x="67942" y="379197"/>
                  </a:lnTo>
                  <a:lnTo>
                    <a:pt x="30738" y="349936"/>
                  </a:lnTo>
                  <a:lnTo>
                    <a:pt x="1971" y="303933"/>
                  </a:lnTo>
                  <a:lnTo>
                    <a:pt x="0" y="288124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4">
              <a:extLst>
                <a:ext uri="{FF2B5EF4-FFF2-40B4-BE49-F238E27FC236}">
                  <a16:creationId xmlns:a16="http://schemas.microsoft.com/office/drawing/2014/main" id="{EDDA6B17-4191-488D-A2DE-F9B236E7FE8D}"/>
                </a:ext>
              </a:extLst>
            </p:cNvPr>
            <p:cNvSpPr/>
            <p:nvPr/>
          </p:nvSpPr>
          <p:spPr>
            <a:xfrm>
              <a:off x="5110162" y="3500432"/>
              <a:ext cx="719455" cy="1297305"/>
            </a:xfrm>
            <a:custGeom>
              <a:avLst/>
              <a:gdLst/>
              <a:ahLst/>
              <a:cxnLst/>
              <a:rect l="l" t="t" r="r" b="b"/>
              <a:pathLst>
                <a:path w="719454" h="1297304">
                  <a:moveTo>
                    <a:pt x="0" y="648500"/>
                  </a:moveTo>
                  <a:lnTo>
                    <a:pt x="1646" y="586045"/>
                  </a:lnTo>
                  <a:lnTo>
                    <a:pt x="6483" y="525271"/>
                  </a:lnTo>
                  <a:lnTo>
                    <a:pt x="14362" y="466447"/>
                  </a:lnTo>
                  <a:lnTo>
                    <a:pt x="25130" y="409847"/>
                  </a:lnTo>
                  <a:lnTo>
                    <a:pt x="38639" y="355741"/>
                  </a:lnTo>
                  <a:lnTo>
                    <a:pt x="54736" y="304402"/>
                  </a:lnTo>
                  <a:lnTo>
                    <a:pt x="73271" y="256102"/>
                  </a:lnTo>
                  <a:lnTo>
                    <a:pt x="94094" y="211111"/>
                  </a:lnTo>
                  <a:lnTo>
                    <a:pt x="117053" y="169703"/>
                  </a:lnTo>
                  <a:lnTo>
                    <a:pt x="141999" y="132148"/>
                  </a:lnTo>
                  <a:lnTo>
                    <a:pt x="168780" y="98719"/>
                  </a:lnTo>
                  <a:lnTo>
                    <a:pt x="197246" y="69687"/>
                  </a:lnTo>
                  <a:lnTo>
                    <a:pt x="227246" y="45324"/>
                  </a:lnTo>
                  <a:lnTo>
                    <a:pt x="291246" y="11693"/>
                  </a:lnTo>
                  <a:lnTo>
                    <a:pt x="359575" y="0"/>
                  </a:lnTo>
                  <a:lnTo>
                    <a:pt x="394202" y="2970"/>
                  </a:lnTo>
                  <a:lnTo>
                    <a:pt x="427899" y="11697"/>
                  </a:lnTo>
                  <a:lnTo>
                    <a:pt x="491896" y="45330"/>
                  </a:lnTo>
                  <a:lnTo>
                    <a:pt x="521895" y="69693"/>
                  </a:lnTo>
                  <a:lnTo>
                    <a:pt x="550360" y="98725"/>
                  </a:lnTo>
                  <a:lnTo>
                    <a:pt x="577140" y="132154"/>
                  </a:lnTo>
                  <a:lnTo>
                    <a:pt x="602085" y="169708"/>
                  </a:lnTo>
                  <a:lnTo>
                    <a:pt x="625044" y="211116"/>
                  </a:lnTo>
                  <a:lnTo>
                    <a:pt x="645866" y="256105"/>
                  </a:lnTo>
                  <a:lnTo>
                    <a:pt x="664401" y="304405"/>
                  </a:lnTo>
                  <a:lnTo>
                    <a:pt x="680498" y="355743"/>
                  </a:lnTo>
                  <a:lnTo>
                    <a:pt x="694006" y="409848"/>
                  </a:lnTo>
                  <a:lnTo>
                    <a:pt x="704775" y="466448"/>
                  </a:lnTo>
                  <a:lnTo>
                    <a:pt x="712653" y="525271"/>
                  </a:lnTo>
                  <a:lnTo>
                    <a:pt x="717491" y="586045"/>
                  </a:lnTo>
                  <a:lnTo>
                    <a:pt x="719137" y="648500"/>
                  </a:lnTo>
                  <a:lnTo>
                    <a:pt x="717491" y="710954"/>
                  </a:lnTo>
                  <a:lnTo>
                    <a:pt x="712653" y="771729"/>
                  </a:lnTo>
                  <a:lnTo>
                    <a:pt x="704775" y="830552"/>
                  </a:lnTo>
                  <a:lnTo>
                    <a:pt x="694006" y="887153"/>
                  </a:lnTo>
                  <a:lnTo>
                    <a:pt x="680498" y="941258"/>
                  </a:lnTo>
                  <a:lnTo>
                    <a:pt x="664401" y="992597"/>
                  </a:lnTo>
                  <a:lnTo>
                    <a:pt x="645866" y="1040898"/>
                  </a:lnTo>
                  <a:lnTo>
                    <a:pt x="625044" y="1085888"/>
                  </a:lnTo>
                  <a:lnTo>
                    <a:pt x="602085" y="1127296"/>
                  </a:lnTo>
                  <a:lnTo>
                    <a:pt x="577140" y="1164851"/>
                  </a:lnTo>
                  <a:lnTo>
                    <a:pt x="550360" y="1198280"/>
                  </a:lnTo>
                  <a:lnTo>
                    <a:pt x="521895" y="1227312"/>
                  </a:lnTo>
                  <a:lnTo>
                    <a:pt x="491896" y="1251675"/>
                  </a:lnTo>
                  <a:lnTo>
                    <a:pt x="427899" y="1285306"/>
                  </a:lnTo>
                  <a:lnTo>
                    <a:pt x="359575" y="1297000"/>
                  </a:lnTo>
                  <a:lnTo>
                    <a:pt x="291246" y="1285306"/>
                  </a:lnTo>
                  <a:lnTo>
                    <a:pt x="227246" y="1251675"/>
                  </a:lnTo>
                  <a:lnTo>
                    <a:pt x="197246" y="1227312"/>
                  </a:lnTo>
                  <a:lnTo>
                    <a:pt x="168780" y="1198280"/>
                  </a:lnTo>
                  <a:lnTo>
                    <a:pt x="141999" y="1164851"/>
                  </a:lnTo>
                  <a:lnTo>
                    <a:pt x="117053" y="1127296"/>
                  </a:lnTo>
                  <a:lnTo>
                    <a:pt x="94094" y="1085888"/>
                  </a:lnTo>
                  <a:lnTo>
                    <a:pt x="73271" y="1040898"/>
                  </a:lnTo>
                  <a:lnTo>
                    <a:pt x="54736" y="992597"/>
                  </a:lnTo>
                  <a:lnTo>
                    <a:pt x="38639" y="941258"/>
                  </a:lnTo>
                  <a:lnTo>
                    <a:pt x="25130" y="887153"/>
                  </a:lnTo>
                  <a:lnTo>
                    <a:pt x="14362" y="830552"/>
                  </a:lnTo>
                  <a:lnTo>
                    <a:pt x="6483" y="771729"/>
                  </a:lnTo>
                  <a:lnTo>
                    <a:pt x="1646" y="710954"/>
                  </a:lnTo>
                  <a:lnTo>
                    <a:pt x="0" y="6485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Picture 3" descr="C:\Users\claps\Pictures\ImmaginiSlide\Tokamak_3D.png">
            <a:extLst>
              <a:ext uri="{FF2B5EF4-FFF2-40B4-BE49-F238E27FC236}">
                <a16:creationId xmlns:a16="http://schemas.microsoft.com/office/drawing/2014/main" id="{742487E7-FAC3-4C12-BC89-52B07D25C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21" y="946185"/>
            <a:ext cx="4115936" cy="4001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722F3137-2E62-4BD5-BBC7-72E20C567233}"/>
              </a:ext>
            </a:extLst>
          </p:cNvPr>
          <p:cNvSpPr txBox="1"/>
          <p:nvPr/>
        </p:nvSpPr>
        <p:spPr>
          <a:xfrm>
            <a:off x="4018347" y="1000366"/>
            <a:ext cx="5601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Il plasma emette raggi X che possono essere rivelati da rivelatori a gas detti «GEM» (Gas Electron </a:t>
            </a:r>
            <a:r>
              <a:rPr lang="it-IT" sz="1600" dirty="0" err="1"/>
              <a:t>Multiplier</a:t>
            </a:r>
            <a:r>
              <a:rPr lang="it-IT" sz="1600" dirty="0"/>
              <a:t>), con struttura a pixel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48E47E3-4C90-4603-AFDB-5821D0385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52" y="1758060"/>
            <a:ext cx="2646043" cy="198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Gerardo\Desktop\GEM &amp; Medipix Detectors\hTPG_detector\Foto\DSC00577.jpg">
            <a:extLst>
              <a:ext uri="{FF2B5EF4-FFF2-40B4-BE49-F238E27FC236}">
                <a16:creationId xmlns:a16="http://schemas.microsoft.com/office/drawing/2014/main" id="{DA32E560-D9E9-4197-A627-6BAA21695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6889" r="3691" b="6889"/>
          <a:stretch>
            <a:fillRect/>
          </a:stretch>
        </p:blipFill>
        <p:spPr bwMode="auto">
          <a:xfrm>
            <a:off x="8767995" y="2135413"/>
            <a:ext cx="2585805" cy="220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379947-7CE9-42CE-AA2B-B74AA06D4755}"/>
              </a:ext>
            </a:extLst>
          </p:cNvPr>
          <p:cNvSpPr txBox="1"/>
          <p:nvPr/>
        </p:nvSpPr>
        <p:spPr>
          <a:xfrm>
            <a:off x="2217555" y="5635621"/>
            <a:ext cx="2389990" cy="95840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defTabSz="913386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solidFill>
                  <a:srgbClr val="FF0000"/>
                </a:solidFill>
              </a:rPr>
              <a:t>Tecnologia sviluppata ai Laboratori Nazionali di Frascati dell’INFN</a:t>
            </a:r>
            <a:endParaRPr lang="it-IT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15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F7BAB7-1908-44E4-AAB0-ED2DBA9C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9441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Immagini</a:t>
            </a:r>
            <a:r>
              <a:rPr lang="en-US" sz="4000" dirty="0"/>
              <a:t> del plasma </a:t>
            </a:r>
            <a:r>
              <a:rPr lang="en-US" sz="4000" dirty="0" err="1"/>
              <a:t>durante</a:t>
            </a:r>
            <a:r>
              <a:rPr lang="en-US" sz="4000" dirty="0"/>
              <a:t> un </a:t>
            </a:r>
            <a:r>
              <a:rPr lang="en-US" sz="4000" dirty="0" err="1"/>
              <a:t>impulso</a:t>
            </a:r>
            <a:endParaRPr lang="it-IT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D580605-8E34-4253-B10D-EAFA972E1AC9}"/>
              </a:ext>
            </a:extLst>
          </p:cNvPr>
          <p:cNvGrpSpPr/>
          <p:nvPr/>
        </p:nvGrpSpPr>
        <p:grpSpPr>
          <a:xfrm>
            <a:off x="5576414" y="1646004"/>
            <a:ext cx="6119656" cy="4813643"/>
            <a:chOff x="2914695" y="1582630"/>
            <a:chExt cx="6119656" cy="4813643"/>
          </a:xfrm>
        </p:grpSpPr>
        <p:pic>
          <p:nvPicPr>
            <p:cNvPr id="7" name="Recon_ 13544 frm 10.857 to 11.224">
              <a:hlinkClick r:id="" action="ppaction://media"/>
              <a:extLst>
                <a:ext uri="{FF2B5EF4-FFF2-40B4-BE49-F238E27FC236}">
                  <a16:creationId xmlns:a16="http://schemas.microsoft.com/office/drawing/2014/main" id="{484BFD3C-D100-45FA-AE29-3637F96CC7B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2914695" y="1582630"/>
              <a:ext cx="6119656" cy="4813643"/>
            </a:xfrm>
            <a:prstGeom prst="rect">
              <a:avLst/>
            </a:prstGeom>
          </p:spPr>
        </p:pic>
        <p:sp>
          <p:nvSpPr>
            <p:cNvPr id="8" name="직사각형 13">
              <a:extLst>
                <a:ext uri="{FF2B5EF4-FFF2-40B4-BE49-F238E27FC236}">
                  <a16:creationId xmlns:a16="http://schemas.microsoft.com/office/drawing/2014/main" id="{EEA5DA00-8A1E-4A50-B103-E57F50044C22}"/>
                </a:ext>
              </a:extLst>
            </p:cNvPr>
            <p:cNvSpPr/>
            <p:nvPr/>
          </p:nvSpPr>
          <p:spPr>
            <a:xfrm>
              <a:off x="5326069" y="1873681"/>
              <a:ext cx="16730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800" dirty="0">
                  <a:solidFill>
                    <a:srgbClr val="C00000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  <a:sym typeface="Wingdings" panose="05000000000000000000" pitchFamily="2" charset="2"/>
                </a:rPr>
                <a:t>Reconstructed</a:t>
              </a:r>
              <a:endParaRPr lang="ko-KR" altLang="en-US" sz="18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" name="직사각형 14">
              <a:extLst>
                <a:ext uri="{FF2B5EF4-FFF2-40B4-BE49-F238E27FC236}">
                  <a16:creationId xmlns:a16="http://schemas.microsoft.com/office/drawing/2014/main" id="{16104DCD-491F-4544-B67C-49C3878B6B10}"/>
                </a:ext>
              </a:extLst>
            </p:cNvPr>
            <p:cNvSpPr/>
            <p:nvPr/>
          </p:nvSpPr>
          <p:spPr>
            <a:xfrm>
              <a:off x="3346778" y="1860763"/>
              <a:ext cx="17246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800" dirty="0">
                  <a:solidFill>
                    <a:srgbClr val="C00000"/>
                  </a:solidFill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  <a:sym typeface="Wingdings" panose="05000000000000000000" pitchFamily="2" charset="2"/>
                </a:rPr>
                <a:t>Line-integrated</a:t>
              </a:r>
              <a:endParaRPr lang="ko-KR" altLang="en-US" sz="1800" dirty="0">
                <a:solidFill>
                  <a:srgbClr val="C00000"/>
                </a:solidFill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27AE438-2DF1-4410-B537-10E21DA084E3}"/>
              </a:ext>
            </a:extLst>
          </p:cNvPr>
          <p:cNvSpPr txBox="1"/>
          <p:nvPr/>
        </p:nvSpPr>
        <p:spPr>
          <a:xfrm>
            <a:off x="1084118" y="837482"/>
            <a:ext cx="91644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Questo permette di girare dei brevi filmini come questo, misurato presso l’impianto </a:t>
            </a:r>
            <a:r>
              <a:rPr lang="it-IT" sz="1600" b="1" dirty="0" err="1">
                <a:solidFill>
                  <a:srgbClr val="FF0000"/>
                </a:solidFill>
              </a:rPr>
              <a:t>Korean</a:t>
            </a:r>
            <a:r>
              <a:rPr lang="it-IT" sz="1600" b="1" dirty="0">
                <a:solidFill>
                  <a:srgbClr val="FF0000"/>
                </a:solidFill>
              </a:rPr>
              <a:t> Tokamak </a:t>
            </a:r>
            <a:r>
              <a:rPr lang="it-IT" sz="1600" b="1" dirty="0" err="1">
                <a:solidFill>
                  <a:srgbClr val="FF0000"/>
                </a:solidFill>
              </a:rPr>
              <a:t>Kstar</a:t>
            </a:r>
            <a:endParaRPr lang="it-IT" sz="1600" b="1" dirty="0">
              <a:solidFill>
                <a:srgbClr val="FF0000"/>
              </a:solidFill>
            </a:endParaRPr>
          </a:p>
        </p:txBody>
      </p:sp>
      <p:pic>
        <p:nvPicPr>
          <p:cNvPr id="12" name="object 16">
            <a:extLst>
              <a:ext uri="{FF2B5EF4-FFF2-40B4-BE49-F238E27FC236}">
                <a16:creationId xmlns:a16="http://schemas.microsoft.com/office/drawing/2014/main" id="{FCF894BE-4710-4C86-A931-8BAFE1F0CC6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13" y="1387413"/>
            <a:ext cx="4003674" cy="2665412"/>
          </a:xfrm>
          <a:prstGeom prst="rect">
            <a:avLst/>
          </a:prstGeom>
        </p:spPr>
      </p:pic>
      <p:pic>
        <p:nvPicPr>
          <p:cNvPr id="14" name="object 13">
            <a:extLst>
              <a:ext uri="{FF2B5EF4-FFF2-40B4-BE49-F238E27FC236}">
                <a16:creationId xmlns:a16="http://schemas.microsoft.com/office/drawing/2014/main" id="{0AA1C9DB-475B-4AB8-B29E-336D922EB90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74" y="2646363"/>
            <a:ext cx="5616574" cy="4211636"/>
          </a:xfrm>
          <a:prstGeom prst="rect">
            <a:avLst/>
          </a:prstGeom>
        </p:spPr>
      </p:pic>
      <p:sp>
        <p:nvSpPr>
          <p:cNvPr id="15" name="object 17">
            <a:extLst>
              <a:ext uri="{FF2B5EF4-FFF2-40B4-BE49-F238E27FC236}">
                <a16:creationId xmlns:a16="http://schemas.microsoft.com/office/drawing/2014/main" id="{C5632B27-BE49-49A6-8E12-EFC995B2E1CB}"/>
              </a:ext>
            </a:extLst>
          </p:cNvPr>
          <p:cNvSpPr txBox="1"/>
          <p:nvPr/>
        </p:nvSpPr>
        <p:spPr>
          <a:xfrm>
            <a:off x="3975977" y="4578477"/>
            <a:ext cx="12947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GEM</a:t>
            </a:r>
            <a:endParaRPr sz="24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2400" b="1" dirty="0">
                <a:solidFill>
                  <a:srgbClr val="FFFFFF"/>
                </a:solidFill>
                <a:latin typeface="Comic Sans MS"/>
                <a:cs typeface="Comic Sans MS"/>
              </a:rPr>
              <a:t>ec</a:t>
            </a:r>
            <a:r>
              <a:rPr sz="2400" b="1" spc="-5" dirty="0">
                <a:solidFill>
                  <a:srgbClr val="FFFFFF"/>
                </a:solidFill>
                <a:latin typeface="Comic Sans MS"/>
                <a:cs typeface="Comic Sans MS"/>
              </a:rPr>
              <a:t>tor  Box</a:t>
            </a:r>
            <a:endParaRPr sz="240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404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6074" y="26126"/>
            <a:ext cx="1038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MANIFATTURA ADDITIVA METALLO E SVILUPPO DI NUOVE LEGHE DI RAME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658" y="487791"/>
            <a:ext cx="117570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Progetto</a:t>
            </a:r>
            <a:r>
              <a:rPr lang="en-US" b="1" u="sng" dirty="0"/>
              <a:t> </a:t>
            </a:r>
            <a:r>
              <a:rPr lang="en-US" b="1" i="1" u="sng" dirty="0"/>
              <a:t>AM4INFN (</a:t>
            </a:r>
            <a:r>
              <a:rPr lang="en-US" b="1" u="sng" dirty="0"/>
              <a:t>Additive Manufacturing technologies for INFN)* </a:t>
            </a:r>
          </a:p>
          <a:p>
            <a:r>
              <a:rPr lang="en-US" dirty="0"/>
              <a:t>(PD (A. </a:t>
            </a:r>
            <a:r>
              <a:rPr lang="en-US" dirty="0" err="1"/>
              <a:t>Pepato</a:t>
            </a:r>
            <a:r>
              <a:rPr lang="en-US" dirty="0"/>
              <a:t>), LNL (M. </a:t>
            </a:r>
            <a:r>
              <a:rPr lang="en-US" dirty="0" err="1"/>
              <a:t>Manzolaro</a:t>
            </a:r>
            <a:r>
              <a:rPr lang="en-US" dirty="0"/>
              <a:t>) e </a:t>
            </a:r>
            <a:r>
              <a:rPr lang="en-US" dirty="0" err="1"/>
              <a:t>UniPD</a:t>
            </a:r>
            <a:r>
              <a:rPr lang="en-US" dirty="0"/>
              <a:t> in </a:t>
            </a:r>
            <a:r>
              <a:rPr lang="en-US" dirty="0" err="1"/>
              <a:t>collaborazione</a:t>
            </a:r>
            <a:r>
              <a:rPr lang="en-US" dirty="0"/>
              <a:t> con </a:t>
            </a:r>
            <a:r>
              <a:rPr lang="en-US" dirty="0" err="1"/>
              <a:t>ProM</a:t>
            </a:r>
            <a:r>
              <a:rPr lang="en-US" dirty="0"/>
              <a:t> Mechatronics – </a:t>
            </a:r>
            <a:r>
              <a:rPr lang="en-US" dirty="0" err="1"/>
              <a:t>Rovereto</a:t>
            </a:r>
            <a:r>
              <a:rPr lang="en-US" dirty="0"/>
              <a:t>)</a:t>
            </a:r>
          </a:p>
          <a:p>
            <a:r>
              <a:rPr lang="en-US" b="1" dirty="0" err="1">
                <a:solidFill>
                  <a:srgbClr val="0070C0"/>
                </a:solidFill>
              </a:rPr>
              <a:t>Griglie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acceleratrici</a:t>
            </a:r>
            <a:r>
              <a:rPr lang="en-US" b="1" dirty="0">
                <a:solidFill>
                  <a:srgbClr val="0070C0"/>
                </a:solidFill>
              </a:rPr>
              <a:t>  del NBI di DTT: 5 </a:t>
            </a:r>
            <a:r>
              <a:rPr lang="en-US" b="1" dirty="0" err="1">
                <a:solidFill>
                  <a:srgbClr val="0070C0"/>
                </a:solidFill>
              </a:rPr>
              <a:t>piani</a:t>
            </a:r>
            <a:r>
              <a:rPr lang="en-US" b="1" dirty="0">
                <a:solidFill>
                  <a:srgbClr val="0070C0"/>
                </a:solidFill>
              </a:rPr>
              <a:t> da 400x800 mm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energia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fascio</a:t>
            </a:r>
            <a:r>
              <a:rPr lang="en-US" b="1" dirty="0">
                <a:solidFill>
                  <a:srgbClr val="0070C0"/>
                </a:solidFill>
              </a:rPr>
              <a:t> 500 </a:t>
            </a:r>
            <a:r>
              <a:rPr lang="en-US" b="1" dirty="0" err="1">
                <a:solidFill>
                  <a:srgbClr val="0070C0"/>
                </a:solidFill>
              </a:rPr>
              <a:t>keV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potenze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estreme</a:t>
            </a:r>
            <a:r>
              <a:rPr lang="en-US" b="1" dirty="0">
                <a:solidFill>
                  <a:srgbClr val="0070C0"/>
                </a:solidFill>
              </a:rPr>
              <a:t> da </a:t>
            </a:r>
            <a:r>
              <a:rPr lang="en-US" b="1" dirty="0" err="1">
                <a:solidFill>
                  <a:srgbClr val="0070C0"/>
                </a:solidFill>
              </a:rPr>
              <a:t>dissipare</a:t>
            </a:r>
            <a:r>
              <a:rPr lang="en-US" b="1" dirty="0">
                <a:solidFill>
                  <a:srgbClr val="0070C0"/>
                </a:solidFill>
              </a:rPr>
              <a:t> (5 MW) </a:t>
            </a:r>
            <a:r>
              <a:rPr lang="en-US" b="1" dirty="0" err="1">
                <a:solidFill>
                  <a:srgbClr val="0070C0"/>
                </a:solidFill>
              </a:rPr>
              <a:t>attraverso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lunghi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canali</a:t>
            </a:r>
            <a:r>
              <a:rPr lang="en-US" b="1" dirty="0">
                <a:solidFill>
                  <a:srgbClr val="0070C0"/>
                </a:solidFill>
              </a:rPr>
              <a:t> di </a:t>
            </a:r>
            <a:r>
              <a:rPr lang="en-US" b="1" dirty="0" err="1">
                <a:solidFill>
                  <a:srgbClr val="0070C0"/>
                </a:solidFill>
              </a:rPr>
              <a:t>raffreddamento</a:t>
            </a:r>
            <a:r>
              <a:rPr lang="en-US" b="1" dirty="0">
                <a:solidFill>
                  <a:srgbClr val="0070C0"/>
                </a:solidFill>
              </a:rPr>
              <a:t> di </a:t>
            </a:r>
            <a:r>
              <a:rPr lang="en-US" b="1" dirty="0" err="1">
                <a:solidFill>
                  <a:srgbClr val="0070C0"/>
                </a:solidFill>
              </a:rPr>
              <a:t>sezione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ridotta</a:t>
            </a:r>
            <a:r>
              <a:rPr lang="en-US" b="1" dirty="0">
                <a:solidFill>
                  <a:srgbClr val="0070C0"/>
                </a:solidFill>
              </a:rPr>
              <a:t> ( 2.5 x 2.5 mm</a:t>
            </a:r>
            <a:r>
              <a:rPr lang="en-US" b="1" baseline="30000" dirty="0">
                <a:solidFill>
                  <a:srgbClr val="0070C0"/>
                </a:solidFill>
              </a:rPr>
              <a:t>2</a:t>
            </a:r>
            <a:r>
              <a:rPr lang="en-US" b="1" dirty="0">
                <a:solidFill>
                  <a:srgbClr val="0070C0"/>
                </a:solidFill>
              </a:rPr>
              <a:t>)  </a:t>
            </a:r>
          </a:p>
          <a:p>
            <a:r>
              <a:rPr lang="en-US" dirty="0" err="1"/>
              <a:t>realizzati</a:t>
            </a:r>
            <a:r>
              <a:rPr lang="en-US" dirty="0"/>
              <a:t> pre-</a:t>
            </a:r>
            <a:r>
              <a:rPr lang="en-US" dirty="0" err="1"/>
              <a:t>prototipi</a:t>
            </a:r>
            <a:r>
              <a:rPr lang="en-US" dirty="0"/>
              <a:t> in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distinte</a:t>
            </a:r>
            <a:r>
              <a:rPr lang="en-US" dirty="0"/>
              <a:t> </a:t>
            </a:r>
            <a:r>
              <a:rPr lang="en-US" dirty="0" err="1"/>
              <a:t>aziende</a:t>
            </a:r>
            <a:r>
              <a:rPr lang="en-US" dirty="0"/>
              <a:t> con </a:t>
            </a:r>
            <a:r>
              <a:rPr lang="en-US" dirty="0" err="1"/>
              <a:t>diversi</a:t>
            </a:r>
            <a:r>
              <a:rPr lang="en-US" dirty="0"/>
              <a:t> </a:t>
            </a:r>
            <a:r>
              <a:rPr lang="en-US" dirty="0" err="1"/>
              <a:t>materiali</a:t>
            </a:r>
            <a:r>
              <a:rPr lang="en-US" dirty="0"/>
              <a:t>:</a:t>
            </a:r>
          </a:p>
          <a:p>
            <a:r>
              <a:rPr lang="en-US" dirty="0"/>
              <a:t>EOS TURCU (</a:t>
            </a:r>
            <a:r>
              <a:rPr lang="en-US" dirty="0" err="1"/>
              <a:t>Finlandia</a:t>
            </a:r>
            <a:r>
              <a:rPr lang="en-US" dirty="0"/>
              <a:t>) EOS M400 per </a:t>
            </a:r>
            <a:r>
              <a:rPr lang="en-US" dirty="0" err="1"/>
              <a:t>CuCrZr</a:t>
            </a:r>
            <a:endParaRPr lang="en-US" dirty="0"/>
          </a:p>
          <a:p>
            <a:r>
              <a:rPr lang="en-US" dirty="0"/>
              <a:t>EOS Düsseldorf (Germania) EOS M290 per </a:t>
            </a:r>
            <a:r>
              <a:rPr lang="en-US" dirty="0" err="1"/>
              <a:t>CuCp</a:t>
            </a:r>
            <a:endParaRPr lang="en-US" dirty="0"/>
          </a:p>
          <a:p>
            <a:r>
              <a:rPr lang="en-US" dirty="0"/>
              <a:t>TRUMPF </a:t>
            </a:r>
            <a:r>
              <a:rPr lang="en-US" dirty="0" err="1"/>
              <a:t>Ditzingen</a:t>
            </a:r>
            <a:r>
              <a:rPr lang="en-US" dirty="0"/>
              <a:t> (Germania) TRMPF 5000 per Cu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Possibili</a:t>
            </a:r>
            <a:r>
              <a:rPr lang="en-US" dirty="0"/>
              <a:t> </a:t>
            </a:r>
            <a:r>
              <a:rPr lang="en-US" dirty="0" err="1"/>
              <a:t>altri</a:t>
            </a:r>
            <a:r>
              <a:rPr lang="en-US" dirty="0"/>
              <a:t> </a:t>
            </a:r>
            <a:r>
              <a:rPr lang="en-US" dirty="0" err="1"/>
              <a:t>contributi</a:t>
            </a:r>
            <a:r>
              <a:rPr lang="en-US" dirty="0"/>
              <a:t> per</a:t>
            </a:r>
          </a:p>
          <a:p>
            <a:r>
              <a:rPr lang="en-US" dirty="0"/>
              <a:t>DTT: </a:t>
            </a:r>
            <a:r>
              <a:rPr lang="en-US" dirty="0" err="1"/>
              <a:t>componenti</a:t>
            </a:r>
            <a:r>
              <a:rPr lang="en-US" dirty="0"/>
              <a:t> </a:t>
            </a:r>
            <a:r>
              <a:rPr lang="en-US" dirty="0" err="1"/>
              <a:t>meccanici</a:t>
            </a:r>
            <a:r>
              <a:rPr lang="en-US" dirty="0"/>
              <a:t> per ICRH, ECRH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58" y="2796119"/>
            <a:ext cx="4319965" cy="38416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3640" y="6160015"/>
            <a:ext cx="1855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TRUMPF  pure Cu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4944" y="6176084"/>
            <a:ext cx="703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GB" b="1" dirty="0">
                <a:solidFill>
                  <a:schemeClr val="tx2"/>
                </a:solidFill>
                <a:latin typeface="Garamond" panose="02020404030301010803" pitchFamily="18" charset="0"/>
              </a:rPr>
              <a:t>DIAM (Development and Innovation on Additive Manufacturing – for metals: </a:t>
            </a:r>
            <a:r>
              <a:rPr lang="en-GB" b="1" i="1" dirty="0">
                <a:solidFill>
                  <a:schemeClr val="tx2"/>
                </a:solidFill>
                <a:latin typeface="Garamond" panose="02020404030301010803" pitchFamily="18" charset="0"/>
                <a:hlinkClick r:id="rId3"/>
              </a:rPr>
              <a:t>https://www.pd.infn.it/eng/diam/</a:t>
            </a:r>
            <a:r>
              <a:rPr lang="en-GB" b="1" i="1" dirty="0">
                <a:solidFill>
                  <a:schemeClr val="tx2"/>
                </a:solidFill>
                <a:latin typeface="Garamond" panose="02020404030301010803" pitchFamily="18" charset="0"/>
              </a:rPr>
              <a:t>)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766" y="2031999"/>
            <a:ext cx="3312824" cy="2270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591" y="4673913"/>
            <a:ext cx="4590686" cy="1286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324" y="1792714"/>
            <a:ext cx="3176903" cy="277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86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5315" y="-89073"/>
            <a:ext cx="792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    EVOLUZIONE DEL MANDATO DI INFN-E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049" y="365918"/>
            <a:ext cx="11429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B0F0"/>
                </a:solidFill>
              </a:rPr>
              <a:t>G. Ricco (coordinatore dal 2008 al 2012)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Articolazione in  settori programmatici, </a:t>
            </a:r>
            <a:r>
              <a:rPr lang="it-IT" sz="2400" b="1" u="sng" dirty="0"/>
              <a:t>tutti relativi alla produzione  o alla utilizzazione della energia nucleare da fissione o da fusione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Sottoprogetti inseriti nel Progetto Strategico INFN-E solo su iniziativa delle CSN o su proposta della G.E. </a:t>
            </a:r>
          </a:p>
          <a:p>
            <a:r>
              <a:rPr lang="it-IT" sz="2400" b="1" dirty="0">
                <a:solidFill>
                  <a:srgbClr val="00B0F0"/>
                </a:solidFill>
              </a:rPr>
              <a:t>M. Ripani (coordinatore dal 2013 al 2020)</a:t>
            </a:r>
          </a:p>
          <a:p>
            <a:r>
              <a:rPr lang="it-IT" sz="2400" dirty="0"/>
              <a:t>Forum di discussione e supporto allo sviluppo delle tecnologie per le attività in ambito energia, </a:t>
            </a:r>
            <a:r>
              <a:rPr lang="it-IT" sz="2400" b="1" dirty="0"/>
              <a:t>anche quelle non direttamente connesse alla fissione e fusione </a:t>
            </a:r>
            <a:r>
              <a:rPr lang="it-IT" sz="2400" dirty="0">
                <a:sym typeface="Wingdings" panose="05000000000000000000" pitchFamily="2" charset="2"/>
              </a:rPr>
              <a:t> forte sinergia con programmi nazionali e internazionali e con altri enti coinvolti</a:t>
            </a:r>
          </a:p>
          <a:p>
            <a:r>
              <a:rPr lang="it-IT" sz="2400" b="1" dirty="0">
                <a:solidFill>
                  <a:srgbClr val="00B0F0"/>
                </a:solidFill>
              </a:rPr>
              <a:t>E. Nappi (coordinatore dal 2020 al 2023)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3" y="4893680"/>
            <a:ext cx="10406774" cy="1725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62683"/>
            <a:ext cx="2704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/>
              <a:t>Disposizione</a:t>
            </a:r>
            <a:r>
              <a:rPr lang="en-US" sz="2400" b="1" dirty="0"/>
              <a:t> 22331 </a:t>
            </a:r>
          </a:p>
          <a:p>
            <a:pPr algn="ctr"/>
            <a:r>
              <a:rPr lang="en-US" sz="2400" b="1" dirty="0"/>
              <a:t>del 21 </a:t>
            </a:r>
            <a:r>
              <a:rPr lang="en-US" sz="2400" b="1" dirty="0" err="1"/>
              <a:t>luglio</a:t>
            </a:r>
            <a:r>
              <a:rPr lang="en-US" sz="2400" b="1" dirty="0"/>
              <a:t> 2020</a:t>
            </a:r>
            <a:endParaRPr lang="en-GB" sz="24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2366594" y="6063449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9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4">
            <a:extLst>
              <a:ext uri="{FF2B5EF4-FFF2-40B4-BE49-F238E27FC236}">
                <a16:creationId xmlns:a16="http://schemas.microsoft.com/office/drawing/2014/main" id="{72D12C90-98AD-3743-8B6B-FA0B656F8F40}"/>
              </a:ext>
            </a:extLst>
          </p:cNvPr>
          <p:cNvSpPr txBox="1"/>
          <p:nvPr/>
        </p:nvSpPr>
        <p:spPr>
          <a:xfrm>
            <a:off x="171450" y="1463760"/>
            <a:ext cx="4540074" cy="1015663"/>
          </a:xfrm>
          <a:prstGeom prst="rect">
            <a:avLst/>
          </a:prstGeom>
          <a:solidFill>
            <a:schemeClr val="accent3">
              <a:lumMod val="60000"/>
              <a:lumOff val="40000"/>
              <a:alpha val="8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charset="2"/>
              <a:buChar char="Ø"/>
            </a:pPr>
            <a:endParaRPr lang="it-IT" sz="2000" dirty="0">
              <a:latin typeface="Times New Roman"/>
              <a:cs typeface="Times New Roman"/>
            </a:endParaRPr>
          </a:p>
          <a:p>
            <a:pPr marL="342900" indent="-342900" algn="ctr">
              <a:buFont typeface="Wingdings" charset="2"/>
              <a:buChar char="Ø"/>
            </a:pP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Sezioni d’urto </a:t>
            </a:r>
            <a:r>
              <a:rPr lang="it-IT" sz="2000" dirty="0">
                <a:latin typeface="Times New Roman"/>
                <a:cs typeface="Times New Roman"/>
              </a:rPr>
              <a:t>di fusione più elevate</a:t>
            </a:r>
          </a:p>
          <a:p>
            <a:pPr algn="ctr"/>
            <a:endParaRPr lang="it-IT" sz="2000" dirty="0">
              <a:latin typeface="Times New Roman"/>
              <a:cs typeface="Times New Roman"/>
            </a:endParaRPr>
          </a:p>
        </p:txBody>
      </p:sp>
      <p:sp>
        <p:nvSpPr>
          <p:cNvPr id="4" name="CasellaDiTesto 5">
            <a:extLst>
              <a:ext uri="{FF2B5EF4-FFF2-40B4-BE49-F238E27FC236}">
                <a16:creationId xmlns:a16="http://schemas.microsoft.com/office/drawing/2014/main" id="{18B011E6-2E3C-D948-9828-F8405AE3DFF6}"/>
              </a:ext>
            </a:extLst>
          </p:cNvPr>
          <p:cNvSpPr txBox="1"/>
          <p:nvPr/>
        </p:nvSpPr>
        <p:spPr>
          <a:xfrm>
            <a:off x="4853777" y="1309871"/>
            <a:ext cx="7338223" cy="1323439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imes New Roman"/>
                <a:cs typeface="Times New Roman"/>
              </a:rPr>
              <a:t>Problematiche:</a:t>
            </a:r>
          </a:p>
          <a:p>
            <a:pPr marL="342900" indent="-342900" algn="ctr">
              <a:buFont typeface="Wingdings" charset="2"/>
              <a:buChar char="Ø"/>
            </a:pPr>
            <a:r>
              <a:rPr lang="it-IT" sz="2000" dirty="0">
                <a:latin typeface="Times New Roman"/>
                <a:cs typeface="Times New Roman"/>
              </a:rPr>
              <a:t>Alto grado di polarizzazione e alte densità </a:t>
            </a:r>
          </a:p>
          <a:p>
            <a:pPr marL="342900" indent="-342900" algn="ctr">
              <a:buFont typeface="Wingdings" charset="2"/>
              <a:buChar char="Ø"/>
            </a:pPr>
            <a:r>
              <a:rPr lang="it-IT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Preparazione </a:t>
            </a:r>
            <a:r>
              <a:rPr lang="it-IT" sz="2000" dirty="0">
                <a:latin typeface="Times New Roman"/>
                <a:cs typeface="Times New Roman"/>
              </a:rPr>
              <a:t>del combustibile</a:t>
            </a:r>
          </a:p>
          <a:p>
            <a:pPr marL="342900" indent="-342900" algn="ctr">
              <a:buFont typeface="Wingdings" charset="2"/>
              <a:buChar char="Ø"/>
            </a:pPr>
            <a:r>
              <a:rPr lang="it-IT" sz="2000" dirty="0">
                <a:latin typeface="Times New Roman"/>
                <a:cs typeface="Times New Roman"/>
              </a:rPr>
              <a:t> </a:t>
            </a:r>
            <a:r>
              <a:rPr lang="it-IT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Sopravvivenza della polarizzazione </a:t>
            </a:r>
            <a:r>
              <a:rPr lang="it-IT" sz="2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it-IT" sz="2000" dirty="0">
                <a:latin typeface="Times New Roman"/>
                <a:cs typeface="Times New Roman"/>
              </a:rPr>
              <a:t>nell’ambiente di fusione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268" y="961179"/>
            <a:ext cx="310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Ciullo</a:t>
            </a:r>
            <a:r>
              <a:rPr lang="en-US" dirty="0"/>
              <a:t> (FE) &amp; M. </a:t>
            </a:r>
            <a:r>
              <a:rPr lang="en-US" dirty="0" err="1"/>
              <a:t>Statera</a:t>
            </a:r>
            <a:r>
              <a:rPr lang="en-US" dirty="0"/>
              <a:t> (MI)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912351" y="3038259"/>
            <a:ext cx="9761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latin typeface="Lucida Calligraphy"/>
                <a:cs typeface="Lucida Calligraphy"/>
              </a:rPr>
              <a:t>Prodotte molecole H</a:t>
            </a:r>
            <a:r>
              <a:rPr lang="de-DE" b="1" baseline="-25000" dirty="0">
                <a:latin typeface="Lucida Calligraphy"/>
                <a:cs typeface="Lucida Calligraphy"/>
              </a:rPr>
              <a:t>2</a:t>
            </a:r>
            <a:r>
              <a:rPr lang="de-DE" dirty="0"/>
              <a:t>, </a:t>
            </a:r>
            <a:r>
              <a:rPr lang="de-DE" b="1" dirty="0">
                <a:latin typeface="Lucida Calligraphy"/>
                <a:cs typeface="Lucida Calligraphy"/>
              </a:rPr>
              <a:t>D</a:t>
            </a:r>
            <a:r>
              <a:rPr lang="de-DE" b="1" baseline="-25000" dirty="0">
                <a:latin typeface="Lucida Calligraphy"/>
                <a:cs typeface="Lucida Calligraphy"/>
              </a:rPr>
              <a:t>2</a:t>
            </a:r>
            <a:r>
              <a:rPr lang="de-DE" dirty="0"/>
              <a:t>, and </a:t>
            </a:r>
            <a:r>
              <a:rPr lang="de-DE" b="1" dirty="0">
                <a:latin typeface="Lucida Calligraphy"/>
                <a:cs typeface="Lucida Calligraphy"/>
              </a:rPr>
              <a:t>HD</a:t>
            </a:r>
            <a:r>
              <a:rPr lang="de-DE" dirty="0"/>
              <a:t> ad alta polarizzazione ( P ~ 0.8 )  </a:t>
            </a:r>
          </a:p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Campo magnetico di contenimento per il trasporto del combustibile : SC MgB</a:t>
            </a:r>
            <a:r>
              <a:rPr lang="it-IT" b="1" baseline="-25000" dirty="0">
                <a:solidFill>
                  <a:schemeClr val="accent6">
                    <a:lumMod val="50000"/>
                  </a:schemeClr>
                </a:solidFill>
                <a:latin typeface="Lucida Calligraphy" panose="03010101010101010101" pitchFamily="66" charset="77"/>
              </a:rPr>
              <a:t>2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014" y="3813047"/>
            <a:ext cx="3310786" cy="2481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432" y="3780321"/>
            <a:ext cx="4220069" cy="2650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607" y="6431237"/>
            <a:ext cx="2337659" cy="3310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06074" y="26126"/>
            <a:ext cx="1038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ENERGIA DA FUSIONE CON COMBUSTIBILE POLARIZZATO</a:t>
            </a:r>
          </a:p>
        </p:txBody>
      </p:sp>
    </p:spTree>
    <p:extLst>
      <p:ext uri="{BB962C8B-B14F-4D97-AF65-F5344CB8AC3E}">
        <p14:creationId xmlns:p14="http://schemas.microsoft.com/office/powerpoint/2010/main" val="941055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29DB45-DCAB-4B59-B21F-C570C8CA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"/>
            <a:ext cx="10515600" cy="975408"/>
          </a:xfrm>
        </p:spPr>
        <p:txBody>
          <a:bodyPr/>
          <a:lstStyle/>
          <a:p>
            <a:pPr algn="ctr"/>
            <a:r>
              <a:rPr lang="it-IT" dirty="0"/>
              <a:t>Conclusioni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750F86D-C3E0-4F76-B7F8-56E8ED4081E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088634"/>
            <a:ext cx="12192000" cy="5495046"/>
          </a:xfrm>
          <a:prstGeom prst="rect">
            <a:avLst/>
          </a:prstGeom>
        </p:spPr>
        <p:txBody>
          <a:bodyPr lIns="91373" tIns="45686" rIns="91373" bIns="45686"/>
          <a:lstStyle>
            <a:lvl1pPr marL="342816" indent="-342816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767" indent="-2856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718" indent="-22854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99805" indent="-22854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6894" indent="-22854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3980" indent="-22854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068" indent="-22854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8155" indent="-22854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5242" indent="-22854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0A22E"/>
              </a:buClr>
            </a:pPr>
            <a:r>
              <a:rPr lang="it-IT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Il mondo ha bisogno di energia, </a:t>
            </a:r>
            <a:r>
              <a:rPr lang="it-IT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soprattutto i paesi in via di sviluppo</a:t>
            </a:r>
          </a:p>
          <a:p>
            <a:pPr>
              <a:buClr>
                <a:srgbClr val="F0A22E"/>
              </a:buClr>
            </a:pPr>
            <a:endParaRPr lang="it-IT" sz="1800" b="1" dirty="0">
              <a:solidFill>
                <a:srgbClr val="4E3B3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Clr>
                <a:srgbClr val="F0A22E"/>
              </a:buClr>
            </a:pPr>
            <a:r>
              <a:rPr lang="it-IT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L’energia nucleare </a:t>
            </a:r>
            <a:r>
              <a:rPr lang="it-IT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sarà ancora una delle fonti di </a:t>
            </a:r>
            <a:r>
              <a:rPr lang="it-IT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«</a:t>
            </a:r>
            <a:r>
              <a:rPr lang="it-IT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baseload</a:t>
            </a:r>
            <a:r>
              <a:rPr lang="it-IT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» a basse emissioni 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molti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paesi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(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compresi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diversi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nuovi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 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per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parecchi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anni (e non solo baseload,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vedi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reattori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piccola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taglia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…)</a:t>
            </a:r>
            <a:endParaRPr lang="en-US" sz="1800" b="1" dirty="0">
              <a:solidFill>
                <a:srgbClr val="4E3B3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Clr>
                <a:srgbClr val="F0A22E"/>
              </a:buClr>
            </a:pPr>
            <a:endParaRPr lang="en-US" sz="1800" b="1" dirty="0">
              <a:solidFill>
                <a:srgbClr val="4E3B3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Clr>
                <a:srgbClr val="F0A22E"/>
              </a:buClr>
            </a:pP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Gli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impianti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fusione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sono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al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centro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 un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programma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ricerca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sperimentale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molto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intenso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potrebbero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diventare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una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nuova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fonte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energia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intorno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al 2050</a:t>
            </a:r>
          </a:p>
          <a:p>
            <a:pPr>
              <a:buClr>
                <a:srgbClr val="F0A22E"/>
              </a:buClr>
            </a:pPr>
            <a:endParaRPr lang="en-US" sz="1800" b="1" dirty="0">
              <a:solidFill>
                <a:srgbClr val="4E3B3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Clr>
                <a:srgbClr val="F0A22E"/>
              </a:buClr>
            </a:pP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gestione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rifiuti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nucleari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e la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sicurezza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sono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importanti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anche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per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settori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diversi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dall’energia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(per es.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smaltimento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rifiuti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dal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passato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e di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rifiuti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origine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medica e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industriale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endParaRPr lang="it-IT" sz="1800" dirty="0">
              <a:solidFill>
                <a:srgbClr val="4E3B3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Clr>
                <a:srgbClr val="F0A22E"/>
              </a:buClr>
              <a:buNone/>
            </a:pPr>
            <a:endParaRPr lang="en-US" sz="1800" b="1" dirty="0">
              <a:solidFill>
                <a:srgbClr val="4E3B3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Clr>
                <a:srgbClr val="F0A22E"/>
              </a:buClr>
            </a:pP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competenze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INFN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negli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acceleratori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e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rivelatori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radiazione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ma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anche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nuove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competenze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come la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Manifattura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Additiva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vengono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usate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nel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progetto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INFN-E per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fornire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un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contributo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tecnologie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innovative 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con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l’intento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portarle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verso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una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maggiore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maturità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possibilmente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attraendo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finanziamenti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esterni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(UE,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fondi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nazionali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ecc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.) e </a:t>
            </a:r>
            <a:r>
              <a:rPr lang="en-US" sz="1800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attivando</a:t>
            </a:r>
            <a:r>
              <a:rPr lang="en-US" sz="1800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il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trasferimento</a:t>
            </a:r>
            <a:r>
              <a:rPr lang="en-US" sz="1800" b="1" dirty="0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4E3B3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tecnologico</a:t>
            </a:r>
            <a:endParaRPr lang="en-US" sz="1800" b="1" dirty="0">
              <a:solidFill>
                <a:srgbClr val="4E3B3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DB2B022-C6C7-49B0-A202-0435EACF89F3}"/>
              </a:ext>
            </a:extLst>
          </p:cNvPr>
          <p:cNvGrpSpPr/>
          <p:nvPr/>
        </p:nvGrpSpPr>
        <p:grpSpPr>
          <a:xfrm>
            <a:off x="4239975" y="503191"/>
            <a:ext cx="7952025" cy="6178645"/>
            <a:chOff x="1443234" y="556274"/>
            <a:chExt cx="8727099" cy="6178645"/>
          </a:xfrm>
        </p:grpSpPr>
        <p:sp>
          <p:nvSpPr>
            <p:cNvPr id="2" name="Ovale 1"/>
            <p:cNvSpPr/>
            <p:nvPr/>
          </p:nvSpPr>
          <p:spPr bwMode="auto">
            <a:xfrm>
              <a:off x="1443234" y="606261"/>
              <a:ext cx="2759103" cy="166977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b="1" dirty="0" err="1">
                  <a:solidFill>
                    <a:srgbClr val="FF0000"/>
                  </a:solidFill>
                </a:rPr>
                <a:t>Ricerca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tecnologica</a:t>
              </a:r>
              <a:r>
                <a:rPr lang="en-US" b="1" dirty="0">
                  <a:solidFill>
                    <a:srgbClr val="FF0000"/>
                  </a:solidFill>
                </a:rPr>
                <a:t> di base 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b="1" dirty="0">
                  <a:solidFill>
                    <a:srgbClr val="006666"/>
                  </a:solidFill>
                </a:rPr>
                <a:t>(CSN3 e CSN5)</a:t>
              </a:r>
            </a:p>
          </p:txBody>
        </p:sp>
        <p:sp>
          <p:nvSpPr>
            <p:cNvPr id="3" name="Ovale 2"/>
            <p:cNvSpPr/>
            <p:nvPr/>
          </p:nvSpPr>
          <p:spPr bwMode="auto">
            <a:xfrm>
              <a:off x="3698507" y="5114688"/>
              <a:ext cx="4107766" cy="1620231"/>
            </a:xfrm>
            <a:prstGeom prst="ellipse">
              <a:avLst/>
            </a:prstGeom>
            <a:solidFill>
              <a:srgbClr val="DFE2B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16000" indent="-216000">
                <a:buFont typeface="Arial" panose="020B0604020202020204" pitchFamily="34" charset="0"/>
                <a:buChar char="•"/>
                <a:tabLst>
                  <a:tab pos="0" algn="l"/>
                  <a:tab pos="108000" algn="l"/>
                </a:tabLst>
              </a:pPr>
              <a:r>
                <a:rPr lang="it-IT" sz="1400" b="1" dirty="0">
                  <a:solidFill>
                    <a:srgbClr val="006666"/>
                  </a:solidFill>
                </a:rPr>
                <a:t>Ricerca finanziamento esterno (UE o altro)</a:t>
              </a:r>
            </a:p>
            <a:p>
              <a:pPr marL="216000" indent="-216000">
                <a:buFont typeface="Arial" panose="020B0604020202020204" pitchFamily="34" charset="0"/>
                <a:buChar char="•"/>
                <a:tabLst>
                  <a:tab pos="0" algn="l"/>
                  <a:tab pos="108000" algn="l"/>
                </a:tabLst>
              </a:pPr>
              <a:r>
                <a:rPr lang="it-IT" sz="1400" b="1" dirty="0">
                  <a:solidFill>
                    <a:srgbClr val="006666"/>
                  </a:solidFill>
                </a:rPr>
                <a:t>Collaborazione con l’industria</a:t>
              </a:r>
            </a:p>
            <a:p>
              <a:pPr marL="216000" indent="-216000">
                <a:buFont typeface="Arial" panose="020B0604020202020204" pitchFamily="34" charset="0"/>
                <a:buChar char="•"/>
                <a:tabLst>
                  <a:tab pos="0" algn="l"/>
                  <a:tab pos="108000" algn="l"/>
                </a:tabLst>
              </a:pPr>
              <a:r>
                <a:rPr lang="it-IT" sz="1400" b="1" dirty="0">
                  <a:solidFill>
                    <a:srgbClr val="006666"/>
                  </a:solidFill>
                </a:rPr>
                <a:t>Brevetti</a:t>
              </a:r>
            </a:p>
            <a:p>
              <a:pPr marL="216000" indent="-216000">
                <a:buFont typeface="Arial" panose="020B0604020202020204" pitchFamily="34" charset="0"/>
                <a:buChar char="•"/>
                <a:tabLst>
                  <a:tab pos="0" algn="l"/>
                  <a:tab pos="108000" algn="l"/>
                </a:tabLst>
              </a:pPr>
              <a:r>
                <a:rPr lang="it-IT" sz="1400" b="1" dirty="0" err="1">
                  <a:solidFill>
                    <a:srgbClr val="006666"/>
                  </a:solidFill>
                </a:rPr>
                <a:t>ecc</a:t>
              </a:r>
              <a:endParaRPr lang="it-IT" sz="1400" b="1" kern="0" dirty="0">
                <a:solidFill>
                  <a:srgbClr val="006666"/>
                </a:solidFill>
                <a:latin typeface="Comic Sans MS" pitchFamily="66" charset="0"/>
                <a:ea typeface="ＭＳ Ｐゴシック"/>
              </a:endParaRPr>
            </a:p>
          </p:txBody>
        </p:sp>
        <p:sp>
          <p:nvSpPr>
            <p:cNvPr id="4" name="Ovale 5"/>
            <p:cNvSpPr/>
            <p:nvPr/>
          </p:nvSpPr>
          <p:spPr bwMode="auto">
            <a:xfrm>
              <a:off x="4843130" y="2268400"/>
              <a:ext cx="2066406" cy="1908221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400" b="1" dirty="0">
                  <a:solidFill>
                    <a:srgbClr val="006666"/>
                  </a:solidFill>
                </a:rPr>
                <a:t>INFN-E</a:t>
              </a:r>
            </a:p>
          </p:txBody>
        </p:sp>
        <p:sp>
          <p:nvSpPr>
            <p:cNvPr id="5" name="Ovale 9"/>
            <p:cNvSpPr/>
            <p:nvPr/>
          </p:nvSpPr>
          <p:spPr bwMode="auto">
            <a:xfrm>
              <a:off x="7126308" y="960337"/>
              <a:ext cx="3044025" cy="166977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it-IT" sz="1600" b="1" dirty="0">
                  <a:solidFill>
                    <a:srgbClr val="FF0000"/>
                  </a:solidFill>
                </a:rPr>
                <a:t>Collaborazioni e Convenzioni con soggetti esterni</a:t>
              </a:r>
              <a:r>
                <a:rPr lang="it-IT" sz="1600" b="1" dirty="0">
                  <a:solidFill>
                    <a:srgbClr val="006666"/>
                  </a:solidFill>
                </a:rPr>
                <a:t> (industrie pubbliche e private, Euratom, altri Enti)</a:t>
              </a:r>
              <a:endParaRPr lang="en-US" sz="1600" b="1" dirty="0">
                <a:solidFill>
                  <a:srgbClr val="006666"/>
                </a:solidFill>
              </a:endParaRPr>
            </a:p>
          </p:txBody>
        </p:sp>
        <p:sp>
          <p:nvSpPr>
            <p:cNvPr id="6" name="Ovale 7"/>
            <p:cNvSpPr/>
            <p:nvPr/>
          </p:nvSpPr>
          <p:spPr bwMode="auto">
            <a:xfrm>
              <a:off x="4419109" y="556274"/>
              <a:ext cx="2630227" cy="1412281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1600" b="1" dirty="0" err="1">
                  <a:solidFill>
                    <a:srgbClr val="FF0000"/>
                  </a:solidFill>
                </a:rPr>
                <a:t>Idee</a:t>
              </a:r>
              <a:r>
                <a:rPr lang="en-US" sz="1600" b="1" dirty="0">
                  <a:solidFill>
                    <a:srgbClr val="FF0000"/>
                  </a:solidFill>
                </a:rPr>
                <a:t> e </a:t>
              </a:r>
              <a:r>
                <a:rPr lang="en-US" sz="1600" b="1" dirty="0" err="1">
                  <a:solidFill>
                    <a:srgbClr val="FF0000"/>
                  </a:solidFill>
                </a:rPr>
                <a:t>proposte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</a:rPr>
                <a:t>nuove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  <a:r>
                <a:rPr lang="en-US" sz="1600" b="1" dirty="0">
                  <a:solidFill>
                    <a:srgbClr val="006666"/>
                  </a:solidFill>
                </a:rPr>
                <a:t>orientate al </a:t>
              </a:r>
              <a:r>
                <a:rPr lang="en-US" sz="1600" b="1" dirty="0" err="1">
                  <a:solidFill>
                    <a:srgbClr val="006666"/>
                  </a:solidFill>
                </a:rPr>
                <a:t>settore</a:t>
              </a:r>
              <a:r>
                <a:rPr lang="en-US" sz="1600" b="1" dirty="0">
                  <a:solidFill>
                    <a:srgbClr val="006666"/>
                  </a:solidFill>
                </a:rPr>
                <a:t> </a:t>
              </a:r>
              <a:r>
                <a:rPr lang="en-US" sz="1600" b="1" dirty="0" err="1">
                  <a:solidFill>
                    <a:srgbClr val="006666"/>
                  </a:solidFill>
                </a:rPr>
                <a:t>specifico</a:t>
              </a:r>
              <a:endParaRPr lang="en-US" sz="1600" b="1" dirty="0">
                <a:solidFill>
                  <a:srgbClr val="006666"/>
                </a:solidFill>
              </a:endParaRPr>
            </a:p>
          </p:txBody>
        </p:sp>
        <p:sp>
          <p:nvSpPr>
            <p:cNvPr id="7" name="Ovale 1"/>
            <p:cNvSpPr/>
            <p:nvPr/>
          </p:nvSpPr>
          <p:spPr bwMode="auto">
            <a:xfrm>
              <a:off x="1443234" y="2561499"/>
              <a:ext cx="2759103" cy="166977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b="1" dirty="0">
                  <a:solidFill>
                    <a:srgbClr val="FF0000"/>
                  </a:solidFill>
                </a:rPr>
                <a:t>INFN- </a:t>
              </a:r>
              <a:r>
                <a:rPr lang="en-US" sz="2000" b="1" dirty="0" err="1">
                  <a:solidFill>
                    <a:srgbClr val="FF0000"/>
                  </a:solidFill>
                </a:rPr>
                <a:t>Acceleratori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Up-Down Arrow 7"/>
            <p:cNvSpPr/>
            <p:nvPr/>
          </p:nvSpPr>
          <p:spPr>
            <a:xfrm rot="18474152">
              <a:off x="4361188" y="1363242"/>
              <a:ext cx="231439" cy="1862297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Up-Down Arrow 8"/>
            <p:cNvSpPr/>
            <p:nvPr/>
          </p:nvSpPr>
          <p:spPr>
            <a:xfrm>
              <a:off x="5690106" y="1781053"/>
              <a:ext cx="210605" cy="947908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Up-Down Arrow 9"/>
            <p:cNvSpPr/>
            <p:nvPr/>
          </p:nvSpPr>
          <p:spPr>
            <a:xfrm rot="16200000">
              <a:off x="4461943" y="2890734"/>
              <a:ext cx="190657" cy="963011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Up-Down Arrow 10"/>
            <p:cNvSpPr/>
            <p:nvPr/>
          </p:nvSpPr>
          <p:spPr>
            <a:xfrm rot="3041541">
              <a:off x="6913621" y="1904471"/>
              <a:ext cx="208600" cy="1256348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Left-Right Arrow Callout 11"/>
            <p:cNvSpPr/>
            <p:nvPr/>
          </p:nvSpPr>
          <p:spPr>
            <a:xfrm rot="5400000">
              <a:off x="5128873" y="4218759"/>
              <a:ext cx="1337657" cy="823999"/>
            </a:xfrm>
            <a:prstGeom prst="leftRightArrowCallou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65002" y="4296395"/>
              <a:ext cx="8226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CNTT</a:t>
              </a:r>
            </a:p>
            <a:p>
              <a:r>
                <a:rPr lang="en-US" sz="1800" dirty="0">
                  <a:solidFill>
                    <a:srgbClr val="FF0000"/>
                  </a:solidFill>
                </a:rPr>
                <a:t> DSR</a:t>
              </a:r>
              <a:endParaRPr lang="en-GB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DED4F8A-E6C7-45F2-9696-743BA0252042}"/>
              </a:ext>
            </a:extLst>
          </p:cNvPr>
          <p:cNvSpPr txBox="1"/>
          <p:nvPr/>
        </p:nvSpPr>
        <p:spPr>
          <a:xfrm>
            <a:off x="-99424" y="780825"/>
            <a:ext cx="4589954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dirty="0"/>
              <a:t>Tecnologie per la fusione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dirty="0"/>
              <a:t>Fisica e tecnologie della fissione</a:t>
            </a:r>
          </a:p>
          <a:p>
            <a:pPr lvl="1"/>
            <a:r>
              <a:rPr lang="it-IT" sz="2400" kern="0" dirty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+</a:t>
            </a:r>
            <a:endParaRPr lang="it-IT" sz="2400" dirty="0"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70C0"/>
                </a:solidFill>
              </a:rPr>
              <a:t>Misure e controlli nucleari  (sicurezza e sorveglianza rifiuti e impianti nucleari)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70C0"/>
                </a:solidFill>
              </a:rPr>
              <a:t>Attività di «scouting» verso fondi esterni, in particolare Euratom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rgbClr val="0070C0"/>
                </a:solidFill>
              </a:rPr>
              <a:t>Formazione (AdR e partecipazione a call nazionali e internazionali per training)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it-IT" b="1" dirty="0">
              <a:solidFill>
                <a:srgbClr val="0070C0"/>
              </a:solidFill>
            </a:endParaRPr>
          </a:p>
          <a:p>
            <a:pPr lvl="1"/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Strutture coinvolte: </a:t>
            </a:r>
          </a:p>
          <a:p>
            <a:pPr marL="182563" lvl="0" indent="-182563" eaLnBrk="0" hangingPunct="0">
              <a:spcBef>
                <a:spcPct val="20000"/>
              </a:spcBef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	BA, FE, GE, LNF, LNL, LNS, MI, MIB, NA, PD, PV, Roma 2,TIFPA</a:t>
            </a:r>
          </a:p>
          <a:p>
            <a:pPr marL="182563" lvl="0" indent="-182563" eaLnBrk="0" hangingPunct="0">
              <a:spcBef>
                <a:spcPct val="20000"/>
              </a:spcBef>
            </a:pP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        30 FTE </a:t>
            </a:r>
            <a:r>
              <a:rPr lang="en-US" sz="2000" kern="0" dirty="0" err="1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nel</a:t>
            </a:r>
            <a:r>
              <a:rPr lang="en-US" sz="2000" kern="0" dirty="0">
                <a:solidFill>
                  <a:srgbClr val="000000"/>
                </a:solidFill>
                <a:latin typeface="Comic Sans MS" pitchFamily="66" charset="0"/>
                <a:ea typeface="ＭＳ Ｐゴシック"/>
              </a:rPr>
              <a:t> 2021</a:t>
            </a:r>
          </a:p>
          <a:p>
            <a:pPr marL="182563" lvl="0" indent="-182563" eaLnBrk="0" hangingPunct="0">
              <a:spcBef>
                <a:spcPct val="20000"/>
              </a:spcBef>
            </a:pPr>
            <a:endParaRPr lang="en-US" sz="2000" kern="0" dirty="0">
              <a:solidFill>
                <a:srgbClr val="000000"/>
              </a:solidFill>
              <a:latin typeface="Comic Sans MS" pitchFamily="66" charset="0"/>
              <a:ea typeface="ＭＳ Ｐゴシック"/>
            </a:endParaRPr>
          </a:p>
          <a:p>
            <a:pPr lvl="1"/>
            <a:endParaRPr lang="it-IT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it-IT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it-IT" dirty="0">
              <a:sym typeface="Wingdings" panose="05000000000000000000" pitchFamily="2" charset="2"/>
            </a:endParaRPr>
          </a:p>
          <a:p>
            <a:endParaRPr lang="it-IT" dirty="0">
              <a:sym typeface="Wingdings" panose="05000000000000000000" pitchFamily="2" charset="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5814" y="-20029"/>
            <a:ext cx="4529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Attivita’ bottom-up di INFN-E</a:t>
            </a:r>
          </a:p>
        </p:txBody>
      </p:sp>
    </p:spTree>
    <p:extLst>
      <p:ext uri="{BB962C8B-B14F-4D97-AF65-F5344CB8AC3E}">
        <p14:creationId xmlns:p14="http://schemas.microsoft.com/office/powerpoint/2010/main" val="370008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F10654-4562-4D62-B96F-DE39813E5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7902"/>
          </a:xfrm>
        </p:spPr>
        <p:txBody>
          <a:bodyPr/>
          <a:lstStyle/>
          <a:p>
            <a:pPr algn="ctr"/>
            <a:r>
              <a:rPr lang="en-US" sz="4000" dirty="0" err="1"/>
              <a:t>Energia</a:t>
            </a:r>
            <a:r>
              <a:rPr lang="en-US" sz="4000" dirty="0"/>
              <a:t> </a:t>
            </a:r>
            <a:r>
              <a:rPr lang="en-US" sz="4000" dirty="0" err="1"/>
              <a:t>nucleare</a:t>
            </a:r>
            <a:r>
              <a:rPr lang="en-US" sz="4000" dirty="0"/>
              <a:t> da </a:t>
            </a:r>
            <a:r>
              <a:rPr lang="en-US" sz="4000" dirty="0" err="1"/>
              <a:t>fissione</a:t>
            </a:r>
            <a:r>
              <a:rPr lang="en-US" sz="4000" dirty="0"/>
              <a:t> </a:t>
            </a:r>
            <a:r>
              <a:rPr lang="en-US" sz="4000" dirty="0" err="1"/>
              <a:t>nel</a:t>
            </a:r>
            <a:r>
              <a:rPr lang="en-US" sz="4000" dirty="0"/>
              <a:t> mondo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7DAAE0-A91B-4F3E-AC14-9B0BDEAA7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79" y="877911"/>
            <a:ext cx="4118351" cy="2551090"/>
          </a:xfrm>
          <a:prstGeom prst="rect">
            <a:avLst/>
          </a:prstGeom>
        </p:spPr>
      </p:pic>
      <p:sp>
        <p:nvSpPr>
          <p:cNvPr id="6" name="Rettangolo 8">
            <a:extLst>
              <a:ext uri="{FF2B5EF4-FFF2-40B4-BE49-F238E27FC236}">
                <a16:creationId xmlns:a16="http://schemas.microsoft.com/office/drawing/2014/main" id="{80FAF7B5-324F-4D5B-8749-36FCD8579135}"/>
              </a:ext>
            </a:extLst>
          </p:cNvPr>
          <p:cNvSpPr/>
          <p:nvPr/>
        </p:nvSpPr>
        <p:spPr>
          <a:xfrm>
            <a:off x="9613849" y="1238489"/>
            <a:ext cx="21172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Fonte: </a:t>
            </a:r>
          </a:p>
          <a:p>
            <a:r>
              <a:rPr lang="en-US" sz="1000" dirty="0">
                <a:hlinkClick r:id="rId3"/>
              </a:rPr>
              <a:t>IAEA Power Reactor Information System (PRIS)</a:t>
            </a:r>
            <a:endParaRPr lang="it-IT" sz="1000" dirty="0"/>
          </a:p>
        </p:txBody>
      </p:sp>
      <p:sp>
        <p:nvSpPr>
          <p:cNvPr id="7" name="Rettangolo 4">
            <a:extLst>
              <a:ext uri="{FF2B5EF4-FFF2-40B4-BE49-F238E27FC236}">
                <a16:creationId xmlns:a16="http://schemas.microsoft.com/office/drawing/2014/main" id="{DC560A91-820D-492F-AEF9-6CD9E08B43B7}"/>
              </a:ext>
            </a:extLst>
          </p:cNvPr>
          <p:cNvSpPr/>
          <p:nvPr/>
        </p:nvSpPr>
        <p:spPr>
          <a:xfrm>
            <a:off x="6061133" y="1932797"/>
            <a:ext cx="1624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52 </a:t>
            </a:r>
            <a:r>
              <a:rPr lang="en-US" sz="1600" dirty="0" err="1"/>
              <a:t>reattori</a:t>
            </a:r>
            <a:r>
              <a:rPr lang="en-US" sz="1600" dirty="0"/>
              <a:t> </a:t>
            </a:r>
            <a:r>
              <a:rPr lang="en-US" sz="1600" b="1" dirty="0"/>
              <a:t>in </a:t>
            </a:r>
            <a:r>
              <a:rPr lang="en-US" sz="1600" b="1" dirty="0" err="1"/>
              <a:t>costruzione</a:t>
            </a:r>
            <a:r>
              <a:rPr lang="en-US" sz="1600" dirty="0"/>
              <a:t> </a:t>
            </a:r>
            <a:r>
              <a:rPr lang="en-US" sz="1600" dirty="0" err="1"/>
              <a:t>Ottobre</a:t>
            </a:r>
            <a:r>
              <a:rPr lang="en-US" sz="1600" dirty="0"/>
              <a:t> 2019</a:t>
            </a:r>
            <a:endParaRPr lang="it-IT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212A21C-AF39-43C7-BAD1-2CAE10A0B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914" y="2238329"/>
            <a:ext cx="3527978" cy="2371585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C7FE65A0-F474-42BD-BA26-250DE0FF6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4101" y="3198441"/>
            <a:ext cx="205599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178 </a:t>
            </a:r>
            <a:r>
              <a:rPr lang="en-US" sz="1600" dirty="0" err="1">
                <a:latin typeface="Arial" charset="0"/>
              </a:rPr>
              <a:t>reattori</a:t>
            </a:r>
            <a:r>
              <a:rPr lang="en-US" sz="1600" dirty="0">
                <a:latin typeface="Arial" charset="0"/>
              </a:rPr>
              <a:t> in </a:t>
            </a:r>
            <a:r>
              <a:rPr lang="en-US" sz="1600" b="1" dirty="0">
                <a:latin typeface="Arial" charset="0"/>
              </a:rPr>
              <a:t>shutdown </a:t>
            </a:r>
            <a:r>
              <a:rPr lang="en-US" sz="1600" b="1" dirty="0" err="1">
                <a:latin typeface="Arial" charset="0"/>
              </a:rPr>
              <a:t>permanente</a:t>
            </a:r>
            <a:r>
              <a:rPr lang="en-US" sz="1600" b="1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Ottobre</a:t>
            </a:r>
            <a:r>
              <a:rPr lang="en-US" sz="1600" dirty="0">
                <a:latin typeface="Arial" charset="0"/>
              </a:rPr>
              <a:t> 2019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6C02F26-BE1F-484F-B442-9F2EEFDDC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53" y="3636772"/>
            <a:ext cx="5798210" cy="32212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526308-9742-4268-BAF7-6C70BF7D3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072" y="4439678"/>
            <a:ext cx="320822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Arial" charset="0"/>
              </a:rPr>
              <a:t>Numero di reattori nucleari nel mondo in funzione dell’età </a:t>
            </a:r>
          </a:p>
          <a:p>
            <a:pPr algn="ctr"/>
            <a:r>
              <a:rPr lang="it-IT" sz="1400" dirty="0">
                <a:latin typeface="Arial" charset="0"/>
              </a:rPr>
              <a:t>Ottobre 2019</a:t>
            </a:r>
          </a:p>
        </p:txBody>
      </p:sp>
      <p:cxnSp>
        <p:nvCxnSpPr>
          <p:cNvPr id="12" name="Straight Arrow Connector 21">
            <a:extLst>
              <a:ext uri="{FF2B5EF4-FFF2-40B4-BE49-F238E27FC236}">
                <a16:creationId xmlns:a16="http://schemas.microsoft.com/office/drawing/2014/main" id="{1930250B-9F8F-4FAB-BB72-7B310DD93532}"/>
              </a:ext>
            </a:extLst>
          </p:cNvPr>
          <p:cNvCxnSpPr/>
          <p:nvPr/>
        </p:nvCxnSpPr>
        <p:spPr>
          <a:xfrm>
            <a:off x="5871862" y="4151006"/>
            <a:ext cx="0" cy="3336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22">
            <a:extLst>
              <a:ext uri="{FF2B5EF4-FFF2-40B4-BE49-F238E27FC236}">
                <a16:creationId xmlns:a16="http://schemas.microsoft.com/office/drawing/2014/main" id="{1236F71E-5732-4AA4-8188-0DA1B6C29CFB}"/>
              </a:ext>
            </a:extLst>
          </p:cNvPr>
          <p:cNvSpPr txBox="1"/>
          <p:nvPr/>
        </p:nvSpPr>
        <p:spPr>
          <a:xfrm>
            <a:off x="5217059" y="3845509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34-35 </a:t>
            </a:r>
            <a:r>
              <a:rPr lang="en-US" sz="1600" b="1" dirty="0" err="1"/>
              <a:t>anni</a:t>
            </a:r>
            <a:endParaRPr lang="en-US" sz="1600" b="1" dirty="0"/>
          </a:p>
        </p:txBody>
      </p:sp>
      <p:cxnSp>
        <p:nvCxnSpPr>
          <p:cNvPr id="14" name="Straight Arrow Connector 24">
            <a:extLst>
              <a:ext uri="{FF2B5EF4-FFF2-40B4-BE49-F238E27FC236}">
                <a16:creationId xmlns:a16="http://schemas.microsoft.com/office/drawing/2014/main" id="{0FCFE770-120A-41D8-BE54-04DBF7AAE190}"/>
              </a:ext>
            </a:extLst>
          </p:cNvPr>
          <p:cNvCxnSpPr/>
          <p:nvPr/>
        </p:nvCxnSpPr>
        <p:spPr>
          <a:xfrm>
            <a:off x="6910159" y="5011521"/>
            <a:ext cx="0" cy="3336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5">
            <a:extLst>
              <a:ext uri="{FF2B5EF4-FFF2-40B4-BE49-F238E27FC236}">
                <a16:creationId xmlns:a16="http://schemas.microsoft.com/office/drawing/2014/main" id="{D9261BF8-6505-46A2-A9FA-A7A9C70ACD60}"/>
              </a:ext>
            </a:extLst>
          </p:cNvPr>
          <p:cNvSpPr txBox="1"/>
          <p:nvPr/>
        </p:nvSpPr>
        <p:spPr>
          <a:xfrm>
            <a:off x="6455654" y="4693491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45 </a:t>
            </a:r>
            <a:r>
              <a:rPr lang="en-US" sz="1600" b="1" dirty="0" err="1"/>
              <a:t>anni</a:t>
            </a:r>
            <a:endParaRPr lang="en-US" sz="1600" b="1" dirty="0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9CA62963-1373-4BBF-8F0E-4CD520BDB9F8}"/>
              </a:ext>
            </a:extLst>
          </p:cNvPr>
          <p:cNvSpPr txBox="1"/>
          <p:nvPr/>
        </p:nvSpPr>
        <p:spPr>
          <a:xfrm>
            <a:off x="7857912" y="4969861"/>
            <a:ext cx="404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chemeClr val="accent2">
                    <a:lumMod val="50000"/>
                  </a:schemeClr>
                </a:solidFill>
              </a:rPr>
              <a:t>Alcuni paesi hanno deciso il “</a:t>
            </a:r>
            <a:r>
              <a:rPr lang="it-IT" sz="1800" b="1" dirty="0" err="1">
                <a:solidFill>
                  <a:schemeClr val="accent2">
                    <a:lumMod val="50000"/>
                  </a:schemeClr>
                </a:solidFill>
              </a:rPr>
              <a:t>phase</a:t>
            </a:r>
            <a:r>
              <a:rPr lang="it-IT" sz="1800" b="1" dirty="0">
                <a:solidFill>
                  <a:schemeClr val="accent2">
                    <a:lumMod val="50000"/>
                  </a:schemeClr>
                </a:solidFill>
              </a:rPr>
              <a:t>-out” </a:t>
            </a:r>
            <a:r>
              <a:rPr lang="it-IT" sz="1800" dirty="0">
                <a:solidFill>
                  <a:schemeClr val="accent2">
                    <a:lumMod val="50000"/>
                  </a:schemeClr>
                </a:solidFill>
              </a:rPr>
              <a:t>(Belgio, Germania, Spagna, Svizzera)</a:t>
            </a:r>
          </a:p>
          <a:p>
            <a:pPr algn="ctr"/>
            <a:r>
              <a:rPr lang="it-IT" sz="1800" dirty="0">
                <a:solidFill>
                  <a:schemeClr val="accent2">
                    <a:lumMod val="50000"/>
                  </a:schemeClr>
                </a:solidFill>
              </a:rPr>
              <a:t>Altri considerano 40 anni come tempo operativo massimo</a:t>
            </a:r>
          </a:p>
          <a:p>
            <a:pPr algn="ctr"/>
            <a:r>
              <a:rPr lang="it-IT" dirty="0">
                <a:solidFill>
                  <a:schemeClr val="accent2">
                    <a:lumMod val="50000"/>
                  </a:schemeClr>
                </a:solidFill>
              </a:rPr>
              <a:t>(…anche se, nell’attuale situazione, c’è qualche ripensamento…)</a:t>
            </a:r>
            <a:r>
              <a:rPr lang="it-IT" sz="18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DC446A-B5F7-421E-BA71-0FE3401126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5" y="772239"/>
            <a:ext cx="3430894" cy="32212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5FF8C87-37E0-43BF-99B5-0E6DB81EDAAB}"/>
              </a:ext>
            </a:extLst>
          </p:cNvPr>
          <p:cNvSpPr/>
          <p:nvPr/>
        </p:nvSpPr>
        <p:spPr>
          <a:xfrm>
            <a:off x="1625072" y="1794825"/>
            <a:ext cx="1960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449 </a:t>
            </a:r>
            <a:r>
              <a:rPr lang="en-US" sz="1600" dirty="0" err="1"/>
              <a:t>reattori</a:t>
            </a:r>
            <a:r>
              <a:rPr lang="en-US" sz="1600" dirty="0"/>
              <a:t> </a:t>
            </a:r>
            <a:r>
              <a:rPr lang="en-US" sz="1600" b="1" dirty="0"/>
              <a:t>in </a:t>
            </a:r>
            <a:r>
              <a:rPr lang="en-US" sz="1600" b="1" dirty="0" err="1"/>
              <a:t>operazione</a:t>
            </a:r>
            <a:r>
              <a:rPr lang="en-US" sz="1600" b="1" dirty="0"/>
              <a:t> o in long-term shutdown</a:t>
            </a:r>
          </a:p>
          <a:p>
            <a:r>
              <a:rPr lang="en-US" sz="1600" dirty="0" err="1"/>
              <a:t>Ottobre</a:t>
            </a:r>
            <a:r>
              <a:rPr lang="en-US" sz="1600" dirty="0"/>
              <a:t> 2019</a:t>
            </a:r>
            <a:endParaRPr lang="it-IT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1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E2D29F-4112-465D-9B42-1ECC1CAB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5"/>
            <a:ext cx="10515600" cy="1197892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Produzione di rifiuti radioattivi (dalla fissione)</a:t>
            </a:r>
          </a:p>
        </p:txBody>
      </p:sp>
      <p:sp>
        <p:nvSpPr>
          <p:cNvPr id="3" name="Rectangle 185">
            <a:extLst>
              <a:ext uri="{FF2B5EF4-FFF2-40B4-BE49-F238E27FC236}">
                <a16:creationId xmlns:a16="http://schemas.microsoft.com/office/drawing/2014/main" id="{68DD2F70-1C71-417F-8CDE-2BD893979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726" y="1086417"/>
            <a:ext cx="1037140" cy="578882"/>
          </a:xfrm>
          <a:prstGeom prst="roundRect">
            <a:avLst/>
          </a:prstGeom>
          <a:solidFill>
            <a:srgbClr val="F3DE80"/>
          </a:solidFill>
          <a:ln w="28575">
            <a:noFill/>
            <a:round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 i="1">
                <a:solidFill>
                  <a:srgbClr val="135CAE"/>
                </a:solidFill>
                <a:latin typeface="Arial" charset="0"/>
              </a:rPr>
              <a:t>centrali nucleari</a:t>
            </a:r>
            <a:endParaRPr lang="it-IT" sz="1400" b="1" i="1">
              <a:solidFill>
                <a:srgbClr val="135CAE"/>
              </a:solidFill>
              <a:latin typeface="Arial" charset="0"/>
            </a:endParaRPr>
          </a:p>
        </p:txBody>
      </p:sp>
      <p:pic>
        <p:nvPicPr>
          <p:cNvPr id="4" name="Picture 8" descr="Bellefonte_Nuclear_Power_Plant_LR.jpg">
            <a:extLst>
              <a:ext uri="{FF2B5EF4-FFF2-40B4-BE49-F238E27FC236}">
                <a16:creationId xmlns:a16="http://schemas.microsoft.com/office/drawing/2014/main" id="{79440DB6-3AED-4900-8658-5FE8C9399C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85" y="1212995"/>
            <a:ext cx="2028119" cy="1346671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id="{97B3D363-68B7-40A3-99BD-EA38EF2E7A4E}"/>
              </a:ext>
            </a:extLst>
          </p:cNvPr>
          <p:cNvGrpSpPr/>
          <p:nvPr/>
        </p:nvGrpSpPr>
        <p:grpSpPr>
          <a:xfrm>
            <a:off x="1308977" y="2086904"/>
            <a:ext cx="3814507" cy="4773923"/>
            <a:chOff x="459926" y="1827664"/>
            <a:chExt cx="3251219" cy="4068958"/>
          </a:xfrm>
        </p:grpSpPr>
        <p:pic>
          <p:nvPicPr>
            <p:cNvPr id="18" name="Picture 12" descr="rad-waste.jpg">
              <a:extLst>
                <a:ext uri="{FF2B5EF4-FFF2-40B4-BE49-F238E27FC236}">
                  <a16:creationId xmlns:a16="http://schemas.microsoft.com/office/drawing/2014/main" id="{DB64175E-E214-4EF4-99DF-2E76EFB34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397" y="2595382"/>
              <a:ext cx="1534426" cy="946230"/>
            </a:xfrm>
            <a:prstGeom prst="rect">
              <a:avLst/>
            </a:prstGeom>
          </p:spPr>
        </p:pic>
        <p:pic>
          <p:nvPicPr>
            <p:cNvPr id="19" name="Picture 13" descr="radwaste_storage.jpg">
              <a:extLst>
                <a:ext uri="{FF2B5EF4-FFF2-40B4-BE49-F238E27FC236}">
                  <a16:creationId xmlns:a16="http://schemas.microsoft.com/office/drawing/2014/main" id="{C2B05E26-BE71-41B0-A014-305EDE100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26" y="4488932"/>
              <a:ext cx="1871054" cy="1407690"/>
            </a:xfrm>
            <a:prstGeom prst="rect">
              <a:avLst/>
            </a:prstGeom>
          </p:spPr>
        </p:pic>
        <p:sp>
          <p:nvSpPr>
            <p:cNvPr id="20" name="AutoShape 101">
              <a:extLst>
                <a:ext uri="{FF2B5EF4-FFF2-40B4-BE49-F238E27FC236}">
                  <a16:creationId xmlns:a16="http://schemas.microsoft.com/office/drawing/2014/main" id="{5912482A-073A-401C-A5BF-DD4F4B40303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7774861" flipH="1">
              <a:off x="2827550" y="2321613"/>
              <a:ext cx="749712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:a14="http://schemas.microsoft.com/office/drawing/2010/main" xmlns="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1" name="AutoShape 101">
              <a:extLst>
                <a:ext uri="{FF2B5EF4-FFF2-40B4-BE49-F238E27FC236}">
                  <a16:creationId xmlns:a16="http://schemas.microsoft.com/office/drawing/2014/main" id="{58E3F99D-EA53-43A4-ACEE-1EB3117BED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5870675" flipH="1">
              <a:off x="1166958" y="3704197"/>
              <a:ext cx="1241757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:a14="http://schemas.microsoft.com/office/drawing/2010/main" xmlns="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Rectangle 185">
              <a:extLst>
                <a:ext uri="{FF2B5EF4-FFF2-40B4-BE49-F238E27FC236}">
                  <a16:creationId xmlns:a16="http://schemas.microsoft.com/office/drawing/2014/main" id="{3F89672C-DB1D-4B17-94E9-992ED4B6F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3177" y="4960391"/>
              <a:ext cx="1407968" cy="578882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>
                  <a:solidFill>
                    <a:srgbClr val="135CAE"/>
                  </a:solidFill>
                  <a:latin typeface="Arial" charset="0"/>
                </a:rPr>
                <a:t>sito di </a:t>
              </a:r>
            </a:p>
            <a:p>
              <a:pPr algn="ctr"/>
              <a:r>
                <a:rPr lang="en-US" sz="1400" i="1">
                  <a:solidFill>
                    <a:srgbClr val="135CAE"/>
                  </a:solidFill>
                  <a:latin typeface="Arial" charset="0"/>
                </a:rPr>
                <a:t>stoccaggio</a:t>
              </a:r>
              <a:endParaRPr lang="it-IT" sz="1400" b="1" i="1">
                <a:solidFill>
                  <a:srgbClr val="135CAE"/>
                </a:solidFill>
                <a:latin typeface="Arial" charset="0"/>
              </a:endParaRPr>
            </a:p>
          </p:txBody>
        </p:sp>
        <p:sp>
          <p:nvSpPr>
            <p:cNvPr id="23" name="Rectangle 185">
              <a:extLst>
                <a:ext uri="{FF2B5EF4-FFF2-40B4-BE49-F238E27FC236}">
                  <a16:creationId xmlns:a16="http://schemas.microsoft.com/office/drawing/2014/main" id="{D9A04FB9-9C05-4B6D-A62E-F9D826917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482244"/>
              <a:ext cx="1274510" cy="817245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 err="1">
                  <a:solidFill>
                    <a:srgbClr val="135CAE"/>
                  </a:solidFill>
                  <a:latin typeface="Arial" charset="0"/>
                </a:rPr>
                <a:t>fusti</a:t>
              </a:r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 di </a:t>
              </a:r>
            </a:p>
            <a:p>
              <a:pPr algn="ctr"/>
              <a:r>
                <a:rPr lang="en-US" sz="1400" b="1" i="1" dirty="0" err="1">
                  <a:solidFill>
                    <a:srgbClr val="135CAE"/>
                  </a:solidFill>
                  <a:latin typeface="Arial" charset="0"/>
                </a:rPr>
                <a:t>rifiuti</a:t>
              </a:r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 </a:t>
              </a:r>
              <a:r>
                <a:rPr lang="en-US" sz="1400" b="1" i="1" dirty="0" err="1">
                  <a:solidFill>
                    <a:srgbClr val="135CAE"/>
                  </a:solidFill>
                  <a:latin typeface="Arial" charset="0"/>
                </a:rPr>
                <a:t>radioattivi</a:t>
              </a:r>
              <a:endParaRPr lang="en-US" sz="1400" b="1" i="1" dirty="0">
                <a:solidFill>
                  <a:srgbClr val="135CAE"/>
                </a:solidFill>
                <a:latin typeface="Arial" charset="0"/>
              </a:endParaRPr>
            </a:p>
          </p:txBody>
        </p:sp>
        <p:sp>
          <p:nvSpPr>
            <p:cNvPr id="24" name="AutoShape 12">
              <a:extLst>
                <a:ext uri="{FF2B5EF4-FFF2-40B4-BE49-F238E27FC236}">
                  <a16:creationId xmlns:a16="http://schemas.microsoft.com/office/drawing/2014/main" id="{1D6A2547-DD85-4BB3-9B09-FE262DBA8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999" y="1827664"/>
              <a:ext cx="1984914" cy="290235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i="1" dirty="0">
                  <a:solidFill>
                    <a:srgbClr val="135CAE"/>
                  </a:solidFill>
                  <a:latin typeface="Arial" charset="0"/>
                </a:rPr>
                <a:t>Materiali attivati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FA60B99A-4C50-435C-8A77-78D339DBAC01}"/>
              </a:ext>
            </a:extLst>
          </p:cNvPr>
          <p:cNvGrpSpPr/>
          <p:nvPr/>
        </p:nvGrpSpPr>
        <p:grpSpPr>
          <a:xfrm>
            <a:off x="5655884" y="2088041"/>
            <a:ext cx="5153950" cy="4778701"/>
            <a:chOff x="5185107" y="2088041"/>
            <a:chExt cx="4662050" cy="4322615"/>
          </a:xfrm>
        </p:grpSpPr>
        <p:pic>
          <p:nvPicPr>
            <p:cNvPr id="8" name="Picture 14" descr="storage_pool.jpg">
              <a:extLst>
                <a:ext uri="{FF2B5EF4-FFF2-40B4-BE49-F238E27FC236}">
                  <a16:creationId xmlns:a16="http://schemas.microsoft.com/office/drawing/2014/main" id="{B761DEE9-FCF9-4E34-9969-901B67E92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1564" y="3037124"/>
              <a:ext cx="1814880" cy="1358135"/>
            </a:xfrm>
            <a:prstGeom prst="rect">
              <a:avLst/>
            </a:prstGeom>
          </p:spPr>
        </p:pic>
        <p:pic>
          <p:nvPicPr>
            <p:cNvPr id="9" name="Picture 15" descr="geological_repository.jpg">
              <a:extLst>
                <a:ext uri="{FF2B5EF4-FFF2-40B4-BE49-F238E27FC236}">
                  <a16:creationId xmlns:a16="http://schemas.microsoft.com/office/drawing/2014/main" id="{8233376C-0418-4CCE-BF83-4AC534DB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540" y="5087951"/>
              <a:ext cx="1849584" cy="1040391"/>
            </a:xfrm>
            <a:prstGeom prst="rect">
              <a:avLst/>
            </a:prstGeom>
          </p:spPr>
        </p:pic>
        <p:sp>
          <p:nvSpPr>
            <p:cNvPr id="10" name="AutoShape 101">
              <a:extLst>
                <a:ext uri="{FF2B5EF4-FFF2-40B4-BE49-F238E27FC236}">
                  <a16:creationId xmlns:a16="http://schemas.microsoft.com/office/drawing/2014/main" id="{FF0456C3-461F-4CA0-A2C7-B4D5F907F2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98087">
              <a:off x="6211861" y="2593085"/>
              <a:ext cx="749712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:a14="http://schemas.microsoft.com/office/drawing/2010/main" xmlns="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1" name="AutoShape 101">
              <a:extLst>
                <a:ext uri="{FF2B5EF4-FFF2-40B4-BE49-F238E27FC236}">
                  <a16:creationId xmlns:a16="http://schemas.microsoft.com/office/drawing/2014/main" id="{686DF12E-35DD-4085-B273-974BFC03DF1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 flipH="1">
              <a:off x="6399263" y="4495211"/>
              <a:ext cx="968221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:a14="http://schemas.microsoft.com/office/drawing/2010/main" xmlns="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AutoShape 101">
              <a:extLst>
                <a:ext uri="{FF2B5EF4-FFF2-40B4-BE49-F238E27FC236}">
                  <a16:creationId xmlns:a16="http://schemas.microsoft.com/office/drawing/2014/main" id="{5960A90F-DA1B-4F65-9AF6-81C1E019E3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98087">
              <a:off x="7200981" y="5253453"/>
              <a:ext cx="749712" cy="50592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ffectLst/>
            <a:scene3d>
              <a:camera prst="legacyObliqueTopRight">
                <a:rot lat="16499998" lon="20699999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00FF00"/>
              </a:extrusionClr>
            </a:sp3d>
            <a:extLst>
              <a:ext uri="{91240B29-F687-4f45-9708-019B960494DF}">
                <a14:hiddenLine xmlns:a14="http://schemas.microsoft.com/office/drawing/2010/main" xmlns="" w="381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3" name="Rectangle 185">
              <a:extLst>
                <a:ext uri="{FF2B5EF4-FFF2-40B4-BE49-F238E27FC236}">
                  <a16:creationId xmlns:a16="http://schemas.microsoft.com/office/drawing/2014/main" id="{F080EE23-D441-4AA9-B583-7261F2659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148" y="2088041"/>
              <a:ext cx="1440613" cy="578882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 err="1">
                  <a:solidFill>
                    <a:srgbClr val="135CAE"/>
                  </a:solidFill>
                  <a:latin typeface="Arial" charset="0"/>
                </a:rPr>
                <a:t>combustibile</a:t>
              </a:r>
              <a:endParaRPr lang="en-US" sz="1400" b="1" i="1" dirty="0">
                <a:solidFill>
                  <a:srgbClr val="135CAE"/>
                </a:solidFill>
                <a:latin typeface="Arial" charset="0"/>
              </a:endParaRPr>
            </a:p>
            <a:p>
              <a:pPr algn="ctr"/>
              <a:r>
                <a:rPr lang="en-US" sz="1400" i="1" dirty="0" err="1">
                  <a:solidFill>
                    <a:srgbClr val="135CAE"/>
                  </a:solidFill>
                  <a:latin typeface="Arial" charset="0"/>
                </a:rPr>
                <a:t>esausto</a:t>
              </a:r>
              <a:endParaRPr lang="it-IT" sz="1400" b="1" i="1" dirty="0">
                <a:solidFill>
                  <a:srgbClr val="135CAE"/>
                </a:solidFill>
                <a:latin typeface="Arial" charset="0"/>
              </a:endParaRPr>
            </a:p>
          </p:txBody>
        </p:sp>
        <p:sp>
          <p:nvSpPr>
            <p:cNvPr id="14" name="Rectangle 185">
              <a:extLst>
                <a:ext uri="{FF2B5EF4-FFF2-40B4-BE49-F238E27FC236}">
                  <a16:creationId xmlns:a16="http://schemas.microsoft.com/office/drawing/2014/main" id="{FFE4D66D-01D1-48FC-AB1F-708FCED54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1276" y="3545243"/>
              <a:ext cx="1125959" cy="340519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piscine</a:t>
              </a:r>
              <a:endParaRPr lang="it-IT" sz="1400" b="1" i="1" dirty="0">
                <a:solidFill>
                  <a:srgbClr val="135CAE"/>
                </a:solidFill>
                <a:latin typeface="Arial" charset="0"/>
              </a:endParaRPr>
            </a:p>
          </p:txBody>
        </p:sp>
        <p:sp>
          <p:nvSpPr>
            <p:cNvPr id="16" name="Rectangle 185">
              <a:extLst>
                <a:ext uri="{FF2B5EF4-FFF2-40B4-BE49-F238E27FC236}">
                  <a16:creationId xmlns:a16="http://schemas.microsoft.com/office/drawing/2014/main" id="{C53CC41D-7489-43E5-83FF-BE7BB8EEA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3266" y="6070137"/>
              <a:ext cx="2043891" cy="340519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>
                  <a:solidFill>
                    <a:srgbClr val="135CAE"/>
                  </a:solidFill>
                  <a:latin typeface="Arial" charset="0"/>
                </a:rPr>
                <a:t>deposito geologico</a:t>
              </a:r>
            </a:p>
          </p:txBody>
        </p: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21AF45BC-C892-4EA4-BC43-A95444D5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107" y="5087830"/>
              <a:ext cx="1964895" cy="1308650"/>
            </a:xfrm>
            <a:prstGeom prst="rect">
              <a:avLst/>
            </a:prstGeom>
          </p:spPr>
        </p:pic>
        <p:sp>
          <p:nvSpPr>
            <p:cNvPr id="15" name="Rectangle 185">
              <a:extLst>
                <a:ext uri="{FF2B5EF4-FFF2-40B4-BE49-F238E27FC236}">
                  <a16:creationId xmlns:a16="http://schemas.microsoft.com/office/drawing/2014/main" id="{68A6AB7C-D467-421B-BDB8-7B79E21A6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350" y="5180756"/>
              <a:ext cx="727437" cy="340519"/>
            </a:xfrm>
            <a:prstGeom prst="roundRect">
              <a:avLst/>
            </a:prstGeom>
            <a:solidFill>
              <a:srgbClr val="CCFFCC"/>
            </a:solidFill>
            <a:ln w="28575">
              <a:noFill/>
              <a:round/>
              <a:headEnd/>
              <a:tailEnd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135CAE"/>
                  </a:solidFill>
                  <a:latin typeface="Arial" charset="0"/>
                </a:rPr>
                <a:t>casks</a:t>
              </a:r>
              <a:endParaRPr lang="it-IT" sz="1400" b="1" i="1" dirty="0">
                <a:solidFill>
                  <a:srgbClr val="135CAE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50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F8D24-8448-4E73-8E4B-220BA4A1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6"/>
            <a:ext cx="10515600" cy="975286"/>
          </a:xfrm>
        </p:spPr>
        <p:txBody>
          <a:bodyPr/>
          <a:lstStyle/>
          <a:p>
            <a:pPr algn="ctr"/>
            <a:r>
              <a:rPr lang="en-US" sz="4000" dirty="0" err="1"/>
              <a:t>Inventario</a:t>
            </a:r>
            <a:r>
              <a:rPr lang="en-US" sz="4000" dirty="0"/>
              <a:t> </a:t>
            </a:r>
            <a:r>
              <a:rPr lang="en-US" sz="4000" dirty="0" err="1"/>
              <a:t>mondiale</a:t>
            </a:r>
            <a:r>
              <a:rPr lang="en-US" sz="4000" dirty="0"/>
              <a:t> </a:t>
            </a:r>
            <a:r>
              <a:rPr lang="en-US" sz="4000" dirty="0" err="1"/>
              <a:t>dei</a:t>
            </a:r>
            <a:r>
              <a:rPr lang="en-US" sz="4000" dirty="0"/>
              <a:t> </a:t>
            </a:r>
            <a:r>
              <a:rPr lang="en-US" sz="4000" dirty="0" err="1"/>
              <a:t>rifiuti</a:t>
            </a:r>
            <a:r>
              <a:rPr lang="en-US" sz="4000" dirty="0"/>
              <a:t> </a:t>
            </a:r>
            <a:r>
              <a:rPr lang="en-US" sz="4000" dirty="0" err="1"/>
              <a:t>radioattivi</a:t>
            </a:r>
            <a:endParaRPr lang="it-IT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53EBB2-0C23-4982-9299-C4F112786171}"/>
              </a:ext>
            </a:extLst>
          </p:cNvPr>
          <p:cNvGrpSpPr/>
          <p:nvPr/>
        </p:nvGrpSpPr>
        <p:grpSpPr>
          <a:xfrm>
            <a:off x="7687897" y="1046153"/>
            <a:ext cx="1910152" cy="905519"/>
            <a:chOff x="4657081" y="3124200"/>
            <a:chExt cx="1910152" cy="905519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9EAF4C5F-0B3C-453B-BD46-FC91B90EEBB7}"/>
                </a:ext>
              </a:extLst>
            </p:cNvPr>
            <p:cNvSpPr/>
            <p:nvPr/>
          </p:nvSpPr>
          <p:spPr bwMode="auto">
            <a:xfrm flipH="1" flipV="1">
              <a:off x="4657081" y="3133081"/>
              <a:ext cx="1905000" cy="896638"/>
            </a:xfrm>
            <a:prstGeom prst="cube">
              <a:avLst>
                <a:gd name="adj" fmla="val 69459"/>
              </a:avLst>
            </a:prstGeom>
            <a:solidFill>
              <a:schemeClr val="bg2">
                <a:lumMod val="60000"/>
                <a:lumOff val="40000"/>
                <a:alpha val="27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724" eaLnBrk="0" hangingPunct="0"/>
              <a:endParaRPr lang="en-US" sz="2400"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F3BA7DF-59AB-4B79-8D7D-0CB9839A0113}"/>
                </a:ext>
              </a:extLst>
            </p:cNvPr>
            <p:cNvGrpSpPr/>
            <p:nvPr/>
          </p:nvGrpSpPr>
          <p:grpSpPr>
            <a:xfrm>
              <a:off x="4789413" y="3200400"/>
              <a:ext cx="1709078" cy="716172"/>
              <a:chOff x="4789413" y="3200400"/>
              <a:chExt cx="1709078" cy="71617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2A54432-79BE-4409-887A-F75DFBC7DD37}"/>
                  </a:ext>
                </a:extLst>
              </p:cNvPr>
              <p:cNvGrpSpPr/>
              <p:nvPr/>
            </p:nvGrpSpPr>
            <p:grpSpPr>
              <a:xfrm>
                <a:off x="5190481" y="3200400"/>
                <a:ext cx="1308010" cy="315104"/>
                <a:chOff x="5190481" y="3200400"/>
                <a:chExt cx="1308010" cy="315104"/>
              </a:xfrm>
            </p:grpSpPr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534C8F67-9272-4AA7-AE18-DCA67D1600B3}"/>
                    </a:ext>
                  </a:extLst>
                </p:cNvPr>
                <p:cNvGrpSpPr/>
                <p:nvPr/>
              </p:nvGrpSpPr>
              <p:grpSpPr>
                <a:xfrm>
                  <a:off x="5190481" y="3200400"/>
                  <a:ext cx="543704" cy="315104"/>
                  <a:chOff x="1742296" y="2743200"/>
                  <a:chExt cx="543704" cy="315104"/>
                </a:xfrm>
              </p:grpSpPr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693BCA5A-1B2A-42CA-B06F-05788832E205}"/>
                      </a:ext>
                    </a:extLst>
                  </p:cNvPr>
                  <p:cNvGrpSpPr/>
                  <p:nvPr/>
                </p:nvGrpSpPr>
                <p:grpSpPr>
                  <a:xfrm>
                    <a:off x="1905000" y="2743200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84" name="Can 283">
                      <a:extLst>
                        <a:ext uri="{FF2B5EF4-FFF2-40B4-BE49-F238E27FC236}">
                          <a16:creationId xmlns:a16="http://schemas.microsoft.com/office/drawing/2014/main" id="{07CA4198-4180-4A76-A2DF-7ADE4C2FAA2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5" name="Can 284">
                      <a:extLst>
                        <a:ext uri="{FF2B5EF4-FFF2-40B4-BE49-F238E27FC236}">
                          <a16:creationId xmlns:a16="http://schemas.microsoft.com/office/drawing/2014/main" id="{586A21AF-E401-464D-B962-6E100CF41CC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6" name="Can 285">
                      <a:extLst>
                        <a:ext uri="{FF2B5EF4-FFF2-40B4-BE49-F238E27FC236}">
                          <a16:creationId xmlns:a16="http://schemas.microsoft.com/office/drawing/2014/main" id="{D0BD00E5-4124-46BE-86FF-C8B7D642820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7" name="Can 286">
                      <a:extLst>
                        <a:ext uri="{FF2B5EF4-FFF2-40B4-BE49-F238E27FC236}">
                          <a16:creationId xmlns:a16="http://schemas.microsoft.com/office/drawing/2014/main" id="{ADBB8CDC-BEFC-4D51-BCD9-25228D182F7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8" name="Can 287">
                      <a:extLst>
                        <a:ext uri="{FF2B5EF4-FFF2-40B4-BE49-F238E27FC236}">
                          <a16:creationId xmlns:a16="http://schemas.microsoft.com/office/drawing/2014/main" id="{D1B4829F-7D17-4545-A48E-2A35FFD5BE8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393C0DA0-E127-4E8D-913B-53835583ED31}"/>
                      </a:ext>
                    </a:extLst>
                  </p:cNvPr>
                  <p:cNvGrpSpPr/>
                  <p:nvPr/>
                </p:nvGrpSpPr>
                <p:grpSpPr>
                  <a:xfrm>
                    <a:off x="1864324" y="2783876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79" name="Can 278">
                      <a:extLst>
                        <a:ext uri="{FF2B5EF4-FFF2-40B4-BE49-F238E27FC236}">
                          <a16:creationId xmlns:a16="http://schemas.microsoft.com/office/drawing/2014/main" id="{0958D4CC-42F0-416E-A198-122EAB9A4F1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0" name="Can 279">
                      <a:extLst>
                        <a:ext uri="{FF2B5EF4-FFF2-40B4-BE49-F238E27FC236}">
                          <a16:creationId xmlns:a16="http://schemas.microsoft.com/office/drawing/2014/main" id="{20F53ED5-3AEC-4CC7-9B3E-5AFE61F5FB3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1" name="Can 280">
                      <a:extLst>
                        <a:ext uri="{FF2B5EF4-FFF2-40B4-BE49-F238E27FC236}">
                          <a16:creationId xmlns:a16="http://schemas.microsoft.com/office/drawing/2014/main" id="{0C12C9CC-6A5C-4F6E-971E-1135D8A04F7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2" name="Can 281">
                      <a:extLst>
                        <a:ext uri="{FF2B5EF4-FFF2-40B4-BE49-F238E27FC236}">
                          <a16:creationId xmlns:a16="http://schemas.microsoft.com/office/drawing/2014/main" id="{1F730D31-A04E-484B-B79E-F9BAE5079FF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83" name="Can 282">
                      <a:extLst>
                        <a:ext uri="{FF2B5EF4-FFF2-40B4-BE49-F238E27FC236}">
                          <a16:creationId xmlns:a16="http://schemas.microsoft.com/office/drawing/2014/main" id="{9821AE26-6AE7-49E5-B9D3-806FDA51352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61" name="Group 260">
                    <a:extLst>
                      <a:ext uri="{FF2B5EF4-FFF2-40B4-BE49-F238E27FC236}">
                        <a16:creationId xmlns:a16="http://schemas.microsoft.com/office/drawing/2014/main" id="{905B6353-1DBE-4519-932A-2A1F447B9E3E}"/>
                      </a:ext>
                    </a:extLst>
                  </p:cNvPr>
                  <p:cNvGrpSpPr/>
                  <p:nvPr/>
                </p:nvGrpSpPr>
                <p:grpSpPr>
                  <a:xfrm>
                    <a:off x="1823648" y="2824552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74" name="Can 273">
                      <a:extLst>
                        <a:ext uri="{FF2B5EF4-FFF2-40B4-BE49-F238E27FC236}">
                          <a16:creationId xmlns:a16="http://schemas.microsoft.com/office/drawing/2014/main" id="{0B5AED19-327B-4BA0-B3FE-AF4B8CC4DD1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5" name="Can 274">
                      <a:extLst>
                        <a:ext uri="{FF2B5EF4-FFF2-40B4-BE49-F238E27FC236}">
                          <a16:creationId xmlns:a16="http://schemas.microsoft.com/office/drawing/2014/main" id="{91ED027C-1DAD-4F4C-8DFB-87E11330464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6" name="Can 275">
                      <a:extLst>
                        <a:ext uri="{FF2B5EF4-FFF2-40B4-BE49-F238E27FC236}">
                          <a16:creationId xmlns:a16="http://schemas.microsoft.com/office/drawing/2014/main" id="{05C3A568-1EF1-4440-A594-78855CF8945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7" name="Can 276">
                      <a:extLst>
                        <a:ext uri="{FF2B5EF4-FFF2-40B4-BE49-F238E27FC236}">
                          <a16:creationId xmlns:a16="http://schemas.microsoft.com/office/drawing/2014/main" id="{3A01E09F-0F0B-4B69-BC38-61A053F64CF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8" name="Can 277">
                      <a:extLst>
                        <a:ext uri="{FF2B5EF4-FFF2-40B4-BE49-F238E27FC236}">
                          <a16:creationId xmlns:a16="http://schemas.microsoft.com/office/drawing/2014/main" id="{A4A88862-7786-468E-8793-2C05661EC07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0FFA3645-32A8-4E59-ABF6-0285DA75E6F4}"/>
                      </a:ext>
                    </a:extLst>
                  </p:cNvPr>
                  <p:cNvGrpSpPr/>
                  <p:nvPr/>
                </p:nvGrpSpPr>
                <p:grpSpPr>
                  <a:xfrm>
                    <a:off x="1782972" y="2865228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69" name="Can 268">
                      <a:extLst>
                        <a:ext uri="{FF2B5EF4-FFF2-40B4-BE49-F238E27FC236}">
                          <a16:creationId xmlns:a16="http://schemas.microsoft.com/office/drawing/2014/main" id="{F3092A20-861E-47D5-BDDF-5C515F69B84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0" name="Can 269">
                      <a:extLst>
                        <a:ext uri="{FF2B5EF4-FFF2-40B4-BE49-F238E27FC236}">
                          <a16:creationId xmlns:a16="http://schemas.microsoft.com/office/drawing/2014/main" id="{9F66F398-E170-44E7-9DCB-6FC4C74D127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1" name="Can 270">
                      <a:extLst>
                        <a:ext uri="{FF2B5EF4-FFF2-40B4-BE49-F238E27FC236}">
                          <a16:creationId xmlns:a16="http://schemas.microsoft.com/office/drawing/2014/main" id="{9908E2E2-5259-452D-8262-961D9690ABA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2" name="Can 271">
                      <a:extLst>
                        <a:ext uri="{FF2B5EF4-FFF2-40B4-BE49-F238E27FC236}">
                          <a16:creationId xmlns:a16="http://schemas.microsoft.com/office/drawing/2014/main" id="{3D14C00D-0389-4BA9-ABD8-77A2CAAFB4C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3" name="Can 272">
                      <a:extLst>
                        <a:ext uri="{FF2B5EF4-FFF2-40B4-BE49-F238E27FC236}">
                          <a16:creationId xmlns:a16="http://schemas.microsoft.com/office/drawing/2014/main" id="{759DC12A-115C-4FBE-AAD3-222C3462027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39552CAA-EB6A-4F7B-955C-2C6B32317D86}"/>
                      </a:ext>
                    </a:extLst>
                  </p:cNvPr>
                  <p:cNvGrpSpPr/>
                  <p:nvPr/>
                </p:nvGrpSpPr>
                <p:grpSpPr>
                  <a:xfrm>
                    <a:off x="1742296" y="2905904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64" name="Can 263">
                      <a:extLst>
                        <a:ext uri="{FF2B5EF4-FFF2-40B4-BE49-F238E27FC236}">
                          <a16:creationId xmlns:a16="http://schemas.microsoft.com/office/drawing/2014/main" id="{8F6D6A86-76C9-44F6-A57F-DC2933E7FC8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65" name="Can 264">
                      <a:extLst>
                        <a:ext uri="{FF2B5EF4-FFF2-40B4-BE49-F238E27FC236}">
                          <a16:creationId xmlns:a16="http://schemas.microsoft.com/office/drawing/2014/main" id="{BC4463AA-28A0-48CD-8DE0-4B8B8CBCFA5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66" name="Can 265">
                      <a:extLst>
                        <a:ext uri="{FF2B5EF4-FFF2-40B4-BE49-F238E27FC236}">
                          <a16:creationId xmlns:a16="http://schemas.microsoft.com/office/drawing/2014/main" id="{BC3CBF7E-3388-4AA7-94E5-BBB0929FB22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67" name="Can 266">
                      <a:extLst>
                        <a:ext uri="{FF2B5EF4-FFF2-40B4-BE49-F238E27FC236}">
                          <a16:creationId xmlns:a16="http://schemas.microsoft.com/office/drawing/2014/main" id="{E34DD7BA-B958-470C-8E1E-53AC16DFDFB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68" name="Can 267">
                      <a:extLst>
                        <a:ext uri="{FF2B5EF4-FFF2-40B4-BE49-F238E27FC236}">
                          <a16:creationId xmlns:a16="http://schemas.microsoft.com/office/drawing/2014/main" id="{9D5DD470-D500-4F9A-A812-254D76DA220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BC561190-35E7-41F0-BA3A-88687622B910}"/>
                    </a:ext>
                  </a:extLst>
                </p:cNvPr>
                <p:cNvGrpSpPr/>
                <p:nvPr/>
              </p:nvGrpSpPr>
              <p:grpSpPr>
                <a:xfrm>
                  <a:off x="5571481" y="3200400"/>
                  <a:ext cx="543704" cy="315104"/>
                  <a:chOff x="1742296" y="2743200"/>
                  <a:chExt cx="543704" cy="315104"/>
                </a:xfrm>
              </p:grpSpPr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310A974A-9B09-4B42-8863-FC20543A9028}"/>
                      </a:ext>
                    </a:extLst>
                  </p:cNvPr>
                  <p:cNvGrpSpPr/>
                  <p:nvPr/>
                </p:nvGrpSpPr>
                <p:grpSpPr>
                  <a:xfrm>
                    <a:off x="1905000" y="2743200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54" name="Can 253">
                      <a:extLst>
                        <a:ext uri="{FF2B5EF4-FFF2-40B4-BE49-F238E27FC236}">
                          <a16:creationId xmlns:a16="http://schemas.microsoft.com/office/drawing/2014/main" id="{7663BD0D-317E-4AE3-A25A-22C0C252FC4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5" name="Can 254">
                      <a:extLst>
                        <a:ext uri="{FF2B5EF4-FFF2-40B4-BE49-F238E27FC236}">
                          <a16:creationId xmlns:a16="http://schemas.microsoft.com/office/drawing/2014/main" id="{6FBA4C4D-52FD-483C-9346-68B0DEC2EA4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6" name="Can 255">
                      <a:extLst>
                        <a:ext uri="{FF2B5EF4-FFF2-40B4-BE49-F238E27FC236}">
                          <a16:creationId xmlns:a16="http://schemas.microsoft.com/office/drawing/2014/main" id="{7D9470A4-3FA5-490C-B2C9-59C93E9C350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7" name="Can 256">
                      <a:extLst>
                        <a:ext uri="{FF2B5EF4-FFF2-40B4-BE49-F238E27FC236}">
                          <a16:creationId xmlns:a16="http://schemas.microsoft.com/office/drawing/2014/main" id="{829427B5-963A-4999-9F0E-D241B8EE91F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8" name="Can 257">
                      <a:extLst>
                        <a:ext uri="{FF2B5EF4-FFF2-40B4-BE49-F238E27FC236}">
                          <a16:creationId xmlns:a16="http://schemas.microsoft.com/office/drawing/2014/main" id="{D267864C-DBC6-4662-936B-E856B4640D9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03E23630-DC55-47ED-B239-F1AE702252BE}"/>
                      </a:ext>
                    </a:extLst>
                  </p:cNvPr>
                  <p:cNvGrpSpPr/>
                  <p:nvPr/>
                </p:nvGrpSpPr>
                <p:grpSpPr>
                  <a:xfrm>
                    <a:off x="1864324" y="2783876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49" name="Can 248">
                      <a:extLst>
                        <a:ext uri="{FF2B5EF4-FFF2-40B4-BE49-F238E27FC236}">
                          <a16:creationId xmlns:a16="http://schemas.microsoft.com/office/drawing/2014/main" id="{F4701B5F-83B5-473E-A9C8-3EF35532E9E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0" name="Can 249">
                      <a:extLst>
                        <a:ext uri="{FF2B5EF4-FFF2-40B4-BE49-F238E27FC236}">
                          <a16:creationId xmlns:a16="http://schemas.microsoft.com/office/drawing/2014/main" id="{379D3A3D-36E9-41A4-AAE6-A4FC97C6978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1" name="Can 250">
                      <a:extLst>
                        <a:ext uri="{FF2B5EF4-FFF2-40B4-BE49-F238E27FC236}">
                          <a16:creationId xmlns:a16="http://schemas.microsoft.com/office/drawing/2014/main" id="{1CD17DCF-D658-41CA-91CF-D4259B2D4AB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2" name="Can 251">
                      <a:extLst>
                        <a:ext uri="{FF2B5EF4-FFF2-40B4-BE49-F238E27FC236}">
                          <a16:creationId xmlns:a16="http://schemas.microsoft.com/office/drawing/2014/main" id="{F64B15C9-C6CD-4B4E-987D-2D2E11A6A6A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3" name="Can 252">
                      <a:extLst>
                        <a:ext uri="{FF2B5EF4-FFF2-40B4-BE49-F238E27FC236}">
                          <a16:creationId xmlns:a16="http://schemas.microsoft.com/office/drawing/2014/main" id="{B7A6B897-F11B-4E04-BB9E-9C12150182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1B467BBF-9C75-496A-8E43-40B5DBA7823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648" y="2824552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44" name="Can 243">
                      <a:extLst>
                        <a:ext uri="{FF2B5EF4-FFF2-40B4-BE49-F238E27FC236}">
                          <a16:creationId xmlns:a16="http://schemas.microsoft.com/office/drawing/2014/main" id="{8CAAFF06-D319-423C-B9BB-8438A00B333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5" name="Can 244">
                      <a:extLst>
                        <a:ext uri="{FF2B5EF4-FFF2-40B4-BE49-F238E27FC236}">
                          <a16:creationId xmlns:a16="http://schemas.microsoft.com/office/drawing/2014/main" id="{656FE339-59D3-4ADB-9891-0C16209008B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6" name="Can 245">
                      <a:extLst>
                        <a:ext uri="{FF2B5EF4-FFF2-40B4-BE49-F238E27FC236}">
                          <a16:creationId xmlns:a16="http://schemas.microsoft.com/office/drawing/2014/main" id="{1B857BA4-B204-48C1-B164-C03842257FD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7" name="Can 246">
                      <a:extLst>
                        <a:ext uri="{FF2B5EF4-FFF2-40B4-BE49-F238E27FC236}">
                          <a16:creationId xmlns:a16="http://schemas.microsoft.com/office/drawing/2014/main" id="{1BE0487A-0FED-4DBF-8D91-E2F9F696FE6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8" name="Can 247">
                      <a:extLst>
                        <a:ext uri="{FF2B5EF4-FFF2-40B4-BE49-F238E27FC236}">
                          <a16:creationId xmlns:a16="http://schemas.microsoft.com/office/drawing/2014/main" id="{65B43C8A-722F-4380-A271-198CAB5AEE3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2D61D776-AA02-4819-AC92-31359B567512}"/>
                      </a:ext>
                    </a:extLst>
                  </p:cNvPr>
                  <p:cNvGrpSpPr/>
                  <p:nvPr/>
                </p:nvGrpSpPr>
                <p:grpSpPr>
                  <a:xfrm>
                    <a:off x="1782972" y="2865228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39" name="Can 238">
                      <a:extLst>
                        <a:ext uri="{FF2B5EF4-FFF2-40B4-BE49-F238E27FC236}">
                          <a16:creationId xmlns:a16="http://schemas.microsoft.com/office/drawing/2014/main" id="{E8F23D45-41C2-4658-A34C-15B5F860EA6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0" name="Can 239">
                      <a:extLst>
                        <a:ext uri="{FF2B5EF4-FFF2-40B4-BE49-F238E27FC236}">
                          <a16:creationId xmlns:a16="http://schemas.microsoft.com/office/drawing/2014/main" id="{313AE5D8-FED0-44BA-B2FC-A3FD4FA8452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1" name="Can 240">
                      <a:extLst>
                        <a:ext uri="{FF2B5EF4-FFF2-40B4-BE49-F238E27FC236}">
                          <a16:creationId xmlns:a16="http://schemas.microsoft.com/office/drawing/2014/main" id="{8071BD0B-0F6F-458C-AC1A-602189D3FCF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2" name="Can 241">
                      <a:extLst>
                        <a:ext uri="{FF2B5EF4-FFF2-40B4-BE49-F238E27FC236}">
                          <a16:creationId xmlns:a16="http://schemas.microsoft.com/office/drawing/2014/main" id="{01A8E3C1-FE2F-4B52-9CD1-FEA1A6CAD9A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3" name="Can 242">
                      <a:extLst>
                        <a:ext uri="{FF2B5EF4-FFF2-40B4-BE49-F238E27FC236}">
                          <a16:creationId xmlns:a16="http://schemas.microsoft.com/office/drawing/2014/main" id="{EAF6BBE1-9D41-4F06-8161-1496B325D98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80329D79-AEDB-44C0-BBB2-9AA3D4FFD34A}"/>
                      </a:ext>
                    </a:extLst>
                  </p:cNvPr>
                  <p:cNvGrpSpPr/>
                  <p:nvPr/>
                </p:nvGrpSpPr>
                <p:grpSpPr>
                  <a:xfrm>
                    <a:off x="1742296" y="2905904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34" name="Can 233">
                      <a:extLst>
                        <a:ext uri="{FF2B5EF4-FFF2-40B4-BE49-F238E27FC236}">
                          <a16:creationId xmlns:a16="http://schemas.microsoft.com/office/drawing/2014/main" id="{4F2A0CB1-9E99-41CF-82B7-E99DA0D0E56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35" name="Can 234">
                      <a:extLst>
                        <a:ext uri="{FF2B5EF4-FFF2-40B4-BE49-F238E27FC236}">
                          <a16:creationId xmlns:a16="http://schemas.microsoft.com/office/drawing/2014/main" id="{BDBB8DBD-4034-487D-AAFC-F99423EC093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36" name="Can 235">
                      <a:extLst>
                        <a:ext uri="{FF2B5EF4-FFF2-40B4-BE49-F238E27FC236}">
                          <a16:creationId xmlns:a16="http://schemas.microsoft.com/office/drawing/2014/main" id="{1FAC4787-40FD-43CD-888F-F8E972CD5BD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37" name="Can 236">
                      <a:extLst>
                        <a:ext uri="{FF2B5EF4-FFF2-40B4-BE49-F238E27FC236}">
                          <a16:creationId xmlns:a16="http://schemas.microsoft.com/office/drawing/2014/main" id="{809D41DA-24C5-410D-8B4F-6BFE1A0E524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38" name="Can 237">
                      <a:extLst>
                        <a:ext uri="{FF2B5EF4-FFF2-40B4-BE49-F238E27FC236}">
                          <a16:creationId xmlns:a16="http://schemas.microsoft.com/office/drawing/2014/main" id="{1C92A55C-0168-48E3-B2D7-A50CA5D2DBD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BA7100AA-8BD9-4060-A135-98D0D5E2D92A}"/>
                    </a:ext>
                  </a:extLst>
                </p:cNvPr>
                <p:cNvGrpSpPr/>
                <p:nvPr/>
              </p:nvGrpSpPr>
              <p:grpSpPr>
                <a:xfrm>
                  <a:off x="5954787" y="3200400"/>
                  <a:ext cx="543704" cy="315104"/>
                  <a:chOff x="1742296" y="2743200"/>
                  <a:chExt cx="543704" cy="315104"/>
                </a:xfrm>
              </p:grpSpPr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9EE1CC45-1DBF-4662-AE96-EF7C39081094}"/>
                      </a:ext>
                    </a:extLst>
                  </p:cNvPr>
                  <p:cNvGrpSpPr/>
                  <p:nvPr/>
                </p:nvGrpSpPr>
                <p:grpSpPr>
                  <a:xfrm>
                    <a:off x="1905000" y="2743200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24" name="Can 223">
                      <a:extLst>
                        <a:ext uri="{FF2B5EF4-FFF2-40B4-BE49-F238E27FC236}">
                          <a16:creationId xmlns:a16="http://schemas.microsoft.com/office/drawing/2014/main" id="{7DDD8C51-C0C9-4616-960F-7315DA56666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25" name="Can 224">
                      <a:extLst>
                        <a:ext uri="{FF2B5EF4-FFF2-40B4-BE49-F238E27FC236}">
                          <a16:creationId xmlns:a16="http://schemas.microsoft.com/office/drawing/2014/main" id="{ECEB373E-2338-4492-9697-B87FD4A2DB3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26" name="Can 225">
                      <a:extLst>
                        <a:ext uri="{FF2B5EF4-FFF2-40B4-BE49-F238E27FC236}">
                          <a16:creationId xmlns:a16="http://schemas.microsoft.com/office/drawing/2014/main" id="{5EFD8AA2-04A8-440D-9BA5-C07E53028C4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27" name="Can 226">
                      <a:extLst>
                        <a:ext uri="{FF2B5EF4-FFF2-40B4-BE49-F238E27FC236}">
                          <a16:creationId xmlns:a16="http://schemas.microsoft.com/office/drawing/2014/main" id="{4A061B40-E38B-4EBA-9402-546C3B6695B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28" name="Can 227">
                      <a:extLst>
                        <a:ext uri="{FF2B5EF4-FFF2-40B4-BE49-F238E27FC236}">
                          <a16:creationId xmlns:a16="http://schemas.microsoft.com/office/drawing/2014/main" id="{B983BF35-1E47-4D68-8015-8B2948B8349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00" name="Group 199">
                    <a:extLst>
                      <a:ext uri="{FF2B5EF4-FFF2-40B4-BE49-F238E27FC236}">
                        <a16:creationId xmlns:a16="http://schemas.microsoft.com/office/drawing/2014/main" id="{C1BE3801-7255-45CA-8C98-FFF9869F7F4F}"/>
                      </a:ext>
                    </a:extLst>
                  </p:cNvPr>
                  <p:cNvGrpSpPr/>
                  <p:nvPr/>
                </p:nvGrpSpPr>
                <p:grpSpPr>
                  <a:xfrm>
                    <a:off x="1864324" y="2783876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19" name="Can 218">
                      <a:extLst>
                        <a:ext uri="{FF2B5EF4-FFF2-40B4-BE49-F238E27FC236}">
                          <a16:creationId xmlns:a16="http://schemas.microsoft.com/office/drawing/2014/main" id="{8CEDD8E0-574B-4F9A-88B4-24A701AEB41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20" name="Can 219">
                      <a:extLst>
                        <a:ext uri="{FF2B5EF4-FFF2-40B4-BE49-F238E27FC236}">
                          <a16:creationId xmlns:a16="http://schemas.microsoft.com/office/drawing/2014/main" id="{A1F12329-D75F-445F-8078-3538DDB57CD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21" name="Can 220">
                      <a:extLst>
                        <a:ext uri="{FF2B5EF4-FFF2-40B4-BE49-F238E27FC236}">
                          <a16:creationId xmlns:a16="http://schemas.microsoft.com/office/drawing/2014/main" id="{58B29039-99BE-4405-AD83-033BD9E6DF2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22" name="Can 221">
                      <a:extLst>
                        <a:ext uri="{FF2B5EF4-FFF2-40B4-BE49-F238E27FC236}">
                          <a16:creationId xmlns:a16="http://schemas.microsoft.com/office/drawing/2014/main" id="{3F11B088-E69E-4383-8D9B-518CCBFC86A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23" name="Can 222">
                      <a:extLst>
                        <a:ext uri="{FF2B5EF4-FFF2-40B4-BE49-F238E27FC236}">
                          <a16:creationId xmlns:a16="http://schemas.microsoft.com/office/drawing/2014/main" id="{F4B44BD9-5789-43B5-9F42-A6DD22029EA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905D63C7-2B0F-40B9-B8E7-E4ADD1A0E7A1}"/>
                      </a:ext>
                    </a:extLst>
                  </p:cNvPr>
                  <p:cNvGrpSpPr/>
                  <p:nvPr/>
                </p:nvGrpSpPr>
                <p:grpSpPr>
                  <a:xfrm>
                    <a:off x="1823648" y="2824552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14" name="Can 213">
                      <a:extLst>
                        <a:ext uri="{FF2B5EF4-FFF2-40B4-BE49-F238E27FC236}">
                          <a16:creationId xmlns:a16="http://schemas.microsoft.com/office/drawing/2014/main" id="{FBF25B6D-5097-4375-AAF6-9DAAE8BFB72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15" name="Can 214">
                      <a:extLst>
                        <a:ext uri="{FF2B5EF4-FFF2-40B4-BE49-F238E27FC236}">
                          <a16:creationId xmlns:a16="http://schemas.microsoft.com/office/drawing/2014/main" id="{4374A4C7-BC14-488B-B366-0F7283EB49D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16" name="Can 215">
                      <a:extLst>
                        <a:ext uri="{FF2B5EF4-FFF2-40B4-BE49-F238E27FC236}">
                          <a16:creationId xmlns:a16="http://schemas.microsoft.com/office/drawing/2014/main" id="{EC7D8D82-6994-45F3-8FCA-EFF60D27AE0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17" name="Can 216">
                      <a:extLst>
                        <a:ext uri="{FF2B5EF4-FFF2-40B4-BE49-F238E27FC236}">
                          <a16:creationId xmlns:a16="http://schemas.microsoft.com/office/drawing/2014/main" id="{6AD8B170-B629-4294-A137-725CD3E45F1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18" name="Can 217">
                      <a:extLst>
                        <a:ext uri="{FF2B5EF4-FFF2-40B4-BE49-F238E27FC236}">
                          <a16:creationId xmlns:a16="http://schemas.microsoft.com/office/drawing/2014/main" id="{0E3212F8-8D35-4FF3-800B-FC91C149B78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02" name="Group 201">
                    <a:extLst>
                      <a:ext uri="{FF2B5EF4-FFF2-40B4-BE49-F238E27FC236}">
                        <a16:creationId xmlns:a16="http://schemas.microsoft.com/office/drawing/2014/main" id="{762201CD-E29A-4A81-A561-6358E54118F3}"/>
                      </a:ext>
                    </a:extLst>
                  </p:cNvPr>
                  <p:cNvGrpSpPr/>
                  <p:nvPr/>
                </p:nvGrpSpPr>
                <p:grpSpPr>
                  <a:xfrm>
                    <a:off x="1782972" y="2865228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09" name="Can 208">
                      <a:extLst>
                        <a:ext uri="{FF2B5EF4-FFF2-40B4-BE49-F238E27FC236}">
                          <a16:creationId xmlns:a16="http://schemas.microsoft.com/office/drawing/2014/main" id="{F60501EE-95DA-4694-9816-2F6BDDD746C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10" name="Can 209">
                      <a:extLst>
                        <a:ext uri="{FF2B5EF4-FFF2-40B4-BE49-F238E27FC236}">
                          <a16:creationId xmlns:a16="http://schemas.microsoft.com/office/drawing/2014/main" id="{D04F8243-4727-415C-8538-54F188EE203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11" name="Can 210">
                      <a:extLst>
                        <a:ext uri="{FF2B5EF4-FFF2-40B4-BE49-F238E27FC236}">
                          <a16:creationId xmlns:a16="http://schemas.microsoft.com/office/drawing/2014/main" id="{2F024A3C-2B90-4029-BFFA-186C210F8C9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12" name="Can 211">
                      <a:extLst>
                        <a:ext uri="{FF2B5EF4-FFF2-40B4-BE49-F238E27FC236}">
                          <a16:creationId xmlns:a16="http://schemas.microsoft.com/office/drawing/2014/main" id="{D60D4568-23D1-4706-BF38-81D3171BD18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13" name="Can 212">
                      <a:extLst>
                        <a:ext uri="{FF2B5EF4-FFF2-40B4-BE49-F238E27FC236}">
                          <a16:creationId xmlns:a16="http://schemas.microsoft.com/office/drawing/2014/main" id="{633F3A89-0C48-45CD-8E8A-AD7D3A39ED6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203" name="Group 202">
                    <a:extLst>
                      <a:ext uri="{FF2B5EF4-FFF2-40B4-BE49-F238E27FC236}">
                        <a16:creationId xmlns:a16="http://schemas.microsoft.com/office/drawing/2014/main" id="{9C19F15F-9E55-44A8-A0FC-0785773A2416}"/>
                      </a:ext>
                    </a:extLst>
                  </p:cNvPr>
                  <p:cNvGrpSpPr/>
                  <p:nvPr/>
                </p:nvGrpSpPr>
                <p:grpSpPr>
                  <a:xfrm>
                    <a:off x="1742296" y="2905904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04" name="Can 203">
                      <a:extLst>
                        <a:ext uri="{FF2B5EF4-FFF2-40B4-BE49-F238E27FC236}">
                          <a16:creationId xmlns:a16="http://schemas.microsoft.com/office/drawing/2014/main" id="{BA5EC1BA-5609-4E00-882D-1981F4B126E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05" name="Can 204">
                      <a:extLst>
                        <a:ext uri="{FF2B5EF4-FFF2-40B4-BE49-F238E27FC236}">
                          <a16:creationId xmlns:a16="http://schemas.microsoft.com/office/drawing/2014/main" id="{EEB78F0F-C6BA-4E68-96CA-9D1260E6BDE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06" name="Can 205">
                      <a:extLst>
                        <a:ext uri="{FF2B5EF4-FFF2-40B4-BE49-F238E27FC236}">
                          <a16:creationId xmlns:a16="http://schemas.microsoft.com/office/drawing/2014/main" id="{40ADCCB2-F0C4-48AD-B3A0-92E7866C9B1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07" name="Can 206">
                      <a:extLst>
                        <a:ext uri="{FF2B5EF4-FFF2-40B4-BE49-F238E27FC236}">
                          <a16:creationId xmlns:a16="http://schemas.microsoft.com/office/drawing/2014/main" id="{1395ABAB-6D94-4DC7-9874-505E68CF3B9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08" name="Can 207">
                      <a:extLst>
                        <a:ext uri="{FF2B5EF4-FFF2-40B4-BE49-F238E27FC236}">
                          <a16:creationId xmlns:a16="http://schemas.microsoft.com/office/drawing/2014/main" id="{9C94313C-5EF3-4030-85F9-F73A9B1B248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98585EC-F176-49C8-AA25-54EE7337A144}"/>
                  </a:ext>
                </a:extLst>
              </p:cNvPr>
              <p:cNvGrpSpPr/>
              <p:nvPr/>
            </p:nvGrpSpPr>
            <p:grpSpPr>
              <a:xfrm>
                <a:off x="4989947" y="3400934"/>
                <a:ext cx="1308010" cy="315104"/>
                <a:chOff x="5190481" y="3200400"/>
                <a:chExt cx="1308010" cy="315104"/>
              </a:xfrm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3C0276CE-D9EF-4248-A1A2-A20DB14F4425}"/>
                    </a:ext>
                  </a:extLst>
                </p:cNvPr>
                <p:cNvGrpSpPr/>
                <p:nvPr/>
              </p:nvGrpSpPr>
              <p:grpSpPr>
                <a:xfrm>
                  <a:off x="5190481" y="3200400"/>
                  <a:ext cx="543704" cy="315104"/>
                  <a:chOff x="1742296" y="2743200"/>
                  <a:chExt cx="543704" cy="315104"/>
                </a:xfrm>
              </p:grpSpPr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3D5946D7-F753-4B37-8FB2-CD006C52E60F}"/>
                      </a:ext>
                    </a:extLst>
                  </p:cNvPr>
                  <p:cNvGrpSpPr/>
                  <p:nvPr/>
                </p:nvGrpSpPr>
                <p:grpSpPr>
                  <a:xfrm>
                    <a:off x="1905000" y="2743200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91" name="Can 190">
                      <a:extLst>
                        <a:ext uri="{FF2B5EF4-FFF2-40B4-BE49-F238E27FC236}">
                          <a16:creationId xmlns:a16="http://schemas.microsoft.com/office/drawing/2014/main" id="{3FD88A1A-07CC-4423-92B7-D56B11E3CD1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92" name="Can 191">
                      <a:extLst>
                        <a:ext uri="{FF2B5EF4-FFF2-40B4-BE49-F238E27FC236}">
                          <a16:creationId xmlns:a16="http://schemas.microsoft.com/office/drawing/2014/main" id="{A4B8E035-35CB-4137-815E-1966242C4AD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93" name="Can 192">
                      <a:extLst>
                        <a:ext uri="{FF2B5EF4-FFF2-40B4-BE49-F238E27FC236}">
                          <a16:creationId xmlns:a16="http://schemas.microsoft.com/office/drawing/2014/main" id="{573B578D-C868-4ADA-975B-A161A35725B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94" name="Can 193">
                      <a:extLst>
                        <a:ext uri="{FF2B5EF4-FFF2-40B4-BE49-F238E27FC236}">
                          <a16:creationId xmlns:a16="http://schemas.microsoft.com/office/drawing/2014/main" id="{335B36EA-6DC8-4044-8AEA-66E7D3FA34C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95" name="Can 194">
                      <a:extLst>
                        <a:ext uri="{FF2B5EF4-FFF2-40B4-BE49-F238E27FC236}">
                          <a16:creationId xmlns:a16="http://schemas.microsoft.com/office/drawing/2014/main" id="{6E2BDF48-BC80-4E4A-8A76-86118628360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433C8725-335A-4B99-BB86-8280BC44D318}"/>
                      </a:ext>
                    </a:extLst>
                  </p:cNvPr>
                  <p:cNvGrpSpPr/>
                  <p:nvPr/>
                </p:nvGrpSpPr>
                <p:grpSpPr>
                  <a:xfrm>
                    <a:off x="1864324" y="2783876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86" name="Can 185">
                      <a:extLst>
                        <a:ext uri="{FF2B5EF4-FFF2-40B4-BE49-F238E27FC236}">
                          <a16:creationId xmlns:a16="http://schemas.microsoft.com/office/drawing/2014/main" id="{A42CBD85-7A5F-4C03-BE25-2D4935DCCE8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87" name="Can 186">
                      <a:extLst>
                        <a:ext uri="{FF2B5EF4-FFF2-40B4-BE49-F238E27FC236}">
                          <a16:creationId xmlns:a16="http://schemas.microsoft.com/office/drawing/2014/main" id="{31C41494-1B82-45D8-867F-0A47098935D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88" name="Can 187">
                      <a:extLst>
                        <a:ext uri="{FF2B5EF4-FFF2-40B4-BE49-F238E27FC236}">
                          <a16:creationId xmlns:a16="http://schemas.microsoft.com/office/drawing/2014/main" id="{A4B83F71-7C3A-4F80-93E8-4319787A937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89" name="Can 188">
                      <a:extLst>
                        <a:ext uri="{FF2B5EF4-FFF2-40B4-BE49-F238E27FC236}">
                          <a16:creationId xmlns:a16="http://schemas.microsoft.com/office/drawing/2014/main" id="{29AA04AC-0F84-4867-83E6-A35FEDBEFC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90" name="Can 189">
                      <a:extLst>
                        <a:ext uri="{FF2B5EF4-FFF2-40B4-BE49-F238E27FC236}">
                          <a16:creationId xmlns:a16="http://schemas.microsoft.com/office/drawing/2014/main" id="{4BE3D763-4CB0-4FA5-929A-603774954F8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495FFABA-9C63-4532-A588-1F7F448BBA5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648" y="2824552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81" name="Can 180">
                      <a:extLst>
                        <a:ext uri="{FF2B5EF4-FFF2-40B4-BE49-F238E27FC236}">
                          <a16:creationId xmlns:a16="http://schemas.microsoft.com/office/drawing/2014/main" id="{0B008D05-4578-4EB4-8902-709236C7B5E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82" name="Can 181">
                      <a:extLst>
                        <a:ext uri="{FF2B5EF4-FFF2-40B4-BE49-F238E27FC236}">
                          <a16:creationId xmlns:a16="http://schemas.microsoft.com/office/drawing/2014/main" id="{2F8D2FA9-0816-4F4C-8364-4F683FE2B10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83" name="Can 182">
                      <a:extLst>
                        <a:ext uri="{FF2B5EF4-FFF2-40B4-BE49-F238E27FC236}">
                          <a16:creationId xmlns:a16="http://schemas.microsoft.com/office/drawing/2014/main" id="{A4717342-DF8B-4E13-952D-1731636D1AE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84" name="Can 183">
                      <a:extLst>
                        <a:ext uri="{FF2B5EF4-FFF2-40B4-BE49-F238E27FC236}">
                          <a16:creationId xmlns:a16="http://schemas.microsoft.com/office/drawing/2014/main" id="{67431913-AB1E-4C14-A624-A6524F37B4C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85" name="Can 184">
                      <a:extLst>
                        <a:ext uri="{FF2B5EF4-FFF2-40B4-BE49-F238E27FC236}">
                          <a16:creationId xmlns:a16="http://schemas.microsoft.com/office/drawing/2014/main" id="{3B0297FF-4C71-45B9-8EAD-065284F35E9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69" name="Group 168">
                    <a:extLst>
                      <a:ext uri="{FF2B5EF4-FFF2-40B4-BE49-F238E27FC236}">
                        <a16:creationId xmlns:a16="http://schemas.microsoft.com/office/drawing/2014/main" id="{AAB522F8-3F56-4DAC-BC0D-53C814080621}"/>
                      </a:ext>
                    </a:extLst>
                  </p:cNvPr>
                  <p:cNvGrpSpPr/>
                  <p:nvPr/>
                </p:nvGrpSpPr>
                <p:grpSpPr>
                  <a:xfrm>
                    <a:off x="1782972" y="2865228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76" name="Can 175">
                      <a:extLst>
                        <a:ext uri="{FF2B5EF4-FFF2-40B4-BE49-F238E27FC236}">
                          <a16:creationId xmlns:a16="http://schemas.microsoft.com/office/drawing/2014/main" id="{9E4E8504-CE53-48B2-BBB7-9D4A7168FEE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77" name="Can 176">
                      <a:extLst>
                        <a:ext uri="{FF2B5EF4-FFF2-40B4-BE49-F238E27FC236}">
                          <a16:creationId xmlns:a16="http://schemas.microsoft.com/office/drawing/2014/main" id="{06037DFC-6982-4664-BB77-446AC9D5CE7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78" name="Can 177">
                      <a:extLst>
                        <a:ext uri="{FF2B5EF4-FFF2-40B4-BE49-F238E27FC236}">
                          <a16:creationId xmlns:a16="http://schemas.microsoft.com/office/drawing/2014/main" id="{71CCBD5B-2FED-4695-A50B-F026034AD1B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79" name="Can 178">
                      <a:extLst>
                        <a:ext uri="{FF2B5EF4-FFF2-40B4-BE49-F238E27FC236}">
                          <a16:creationId xmlns:a16="http://schemas.microsoft.com/office/drawing/2014/main" id="{AA133003-1C38-449E-B5FB-0BF2ADC9462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80" name="Can 179">
                      <a:extLst>
                        <a:ext uri="{FF2B5EF4-FFF2-40B4-BE49-F238E27FC236}">
                          <a16:creationId xmlns:a16="http://schemas.microsoft.com/office/drawing/2014/main" id="{20722DBF-ADD3-4C5F-8579-8D9D55355FE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9C7A24A7-F09A-4D97-950C-DAD5CB187635}"/>
                      </a:ext>
                    </a:extLst>
                  </p:cNvPr>
                  <p:cNvGrpSpPr/>
                  <p:nvPr/>
                </p:nvGrpSpPr>
                <p:grpSpPr>
                  <a:xfrm>
                    <a:off x="1742296" y="2905904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71" name="Can 170">
                      <a:extLst>
                        <a:ext uri="{FF2B5EF4-FFF2-40B4-BE49-F238E27FC236}">
                          <a16:creationId xmlns:a16="http://schemas.microsoft.com/office/drawing/2014/main" id="{8CA47F87-8BB9-4AF4-9F4F-A10A9426825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72" name="Can 171">
                      <a:extLst>
                        <a:ext uri="{FF2B5EF4-FFF2-40B4-BE49-F238E27FC236}">
                          <a16:creationId xmlns:a16="http://schemas.microsoft.com/office/drawing/2014/main" id="{56F37883-71D4-44A9-A8A4-ECF67EF4193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73" name="Can 172">
                      <a:extLst>
                        <a:ext uri="{FF2B5EF4-FFF2-40B4-BE49-F238E27FC236}">
                          <a16:creationId xmlns:a16="http://schemas.microsoft.com/office/drawing/2014/main" id="{D3E0ED72-8A71-4CFC-99ED-2203B7F9CCC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74" name="Can 173">
                      <a:extLst>
                        <a:ext uri="{FF2B5EF4-FFF2-40B4-BE49-F238E27FC236}">
                          <a16:creationId xmlns:a16="http://schemas.microsoft.com/office/drawing/2014/main" id="{1058978E-C4D5-46F0-8B08-55EB11B8A6E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75" name="Can 174">
                      <a:extLst>
                        <a:ext uri="{FF2B5EF4-FFF2-40B4-BE49-F238E27FC236}">
                          <a16:creationId xmlns:a16="http://schemas.microsoft.com/office/drawing/2014/main" id="{F9283F70-7936-412B-B1B8-FCA2293F79A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13A4EA6E-6953-4F80-B2AE-9752EFEB8B65}"/>
                    </a:ext>
                  </a:extLst>
                </p:cNvPr>
                <p:cNvGrpSpPr/>
                <p:nvPr/>
              </p:nvGrpSpPr>
              <p:grpSpPr>
                <a:xfrm>
                  <a:off x="5571481" y="3200400"/>
                  <a:ext cx="543704" cy="315104"/>
                  <a:chOff x="1742296" y="2743200"/>
                  <a:chExt cx="543704" cy="315104"/>
                </a:xfrm>
              </p:grpSpPr>
              <p:grpSp>
                <p:nvGrpSpPr>
                  <p:cNvPr id="136" name="Group 135">
                    <a:extLst>
                      <a:ext uri="{FF2B5EF4-FFF2-40B4-BE49-F238E27FC236}">
                        <a16:creationId xmlns:a16="http://schemas.microsoft.com/office/drawing/2014/main" id="{C0607C77-3D00-4F40-8544-DD48911F3202}"/>
                      </a:ext>
                    </a:extLst>
                  </p:cNvPr>
                  <p:cNvGrpSpPr/>
                  <p:nvPr/>
                </p:nvGrpSpPr>
                <p:grpSpPr>
                  <a:xfrm>
                    <a:off x="1905000" y="2743200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61" name="Can 160">
                      <a:extLst>
                        <a:ext uri="{FF2B5EF4-FFF2-40B4-BE49-F238E27FC236}">
                          <a16:creationId xmlns:a16="http://schemas.microsoft.com/office/drawing/2014/main" id="{92AFAF3A-DD30-4224-BA2C-DEBE58BA17D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62" name="Can 161">
                      <a:extLst>
                        <a:ext uri="{FF2B5EF4-FFF2-40B4-BE49-F238E27FC236}">
                          <a16:creationId xmlns:a16="http://schemas.microsoft.com/office/drawing/2014/main" id="{015D3C68-4143-42FA-963F-CE04B1DF755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63" name="Can 162">
                      <a:extLst>
                        <a:ext uri="{FF2B5EF4-FFF2-40B4-BE49-F238E27FC236}">
                          <a16:creationId xmlns:a16="http://schemas.microsoft.com/office/drawing/2014/main" id="{82CDD4FD-CAD3-4F75-8624-6066AB64448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64" name="Can 163">
                      <a:extLst>
                        <a:ext uri="{FF2B5EF4-FFF2-40B4-BE49-F238E27FC236}">
                          <a16:creationId xmlns:a16="http://schemas.microsoft.com/office/drawing/2014/main" id="{BB34ACC0-668B-42E1-98A4-9E98B471255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65" name="Can 164">
                      <a:extLst>
                        <a:ext uri="{FF2B5EF4-FFF2-40B4-BE49-F238E27FC236}">
                          <a16:creationId xmlns:a16="http://schemas.microsoft.com/office/drawing/2014/main" id="{75676C15-71CF-40B0-BBEF-410762649D2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0448B149-D768-4EE3-95D1-9925DF6394ED}"/>
                      </a:ext>
                    </a:extLst>
                  </p:cNvPr>
                  <p:cNvGrpSpPr/>
                  <p:nvPr/>
                </p:nvGrpSpPr>
                <p:grpSpPr>
                  <a:xfrm>
                    <a:off x="1864324" y="2783876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56" name="Can 155">
                      <a:extLst>
                        <a:ext uri="{FF2B5EF4-FFF2-40B4-BE49-F238E27FC236}">
                          <a16:creationId xmlns:a16="http://schemas.microsoft.com/office/drawing/2014/main" id="{0FCA6509-363E-4B65-8912-7569AB005A1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57" name="Can 156">
                      <a:extLst>
                        <a:ext uri="{FF2B5EF4-FFF2-40B4-BE49-F238E27FC236}">
                          <a16:creationId xmlns:a16="http://schemas.microsoft.com/office/drawing/2014/main" id="{E5D078B6-0519-48EE-A7C3-B8DEC9F5D94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58" name="Can 157">
                      <a:extLst>
                        <a:ext uri="{FF2B5EF4-FFF2-40B4-BE49-F238E27FC236}">
                          <a16:creationId xmlns:a16="http://schemas.microsoft.com/office/drawing/2014/main" id="{55404453-AC8A-4219-A6C8-8209DA072D5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59" name="Can 158">
                      <a:extLst>
                        <a:ext uri="{FF2B5EF4-FFF2-40B4-BE49-F238E27FC236}">
                          <a16:creationId xmlns:a16="http://schemas.microsoft.com/office/drawing/2014/main" id="{359B5677-6494-41A4-B286-7DED60FC86F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60" name="Can 159">
                      <a:extLst>
                        <a:ext uri="{FF2B5EF4-FFF2-40B4-BE49-F238E27FC236}">
                          <a16:creationId xmlns:a16="http://schemas.microsoft.com/office/drawing/2014/main" id="{9AD86F40-75FC-4209-8817-6B8F8D0C01E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75239423-63A2-4052-9B36-5F05DE21E890}"/>
                      </a:ext>
                    </a:extLst>
                  </p:cNvPr>
                  <p:cNvGrpSpPr/>
                  <p:nvPr/>
                </p:nvGrpSpPr>
                <p:grpSpPr>
                  <a:xfrm>
                    <a:off x="1823648" y="2824552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51" name="Can 150">
                      <a:extLst>
                        <a:ext uri="{FF2B5EF4-FFF2-40B4-BE49-F238E27FC236}">
                          <a16:creationId xmlns:a16="http://schemas.microsoft.com/office/drawing/2014/main" id="{F9F8FD5E-1EC5-4C94-A95D-EE74265853E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52" name="Can 151">
                      <a:extLst>
                        <a:ext uri="{FF2B5EF4-FFF2-40B4-BE49-F238E27FC236}">
                          <a16:creationId xmlns:a16="http://schemas.microsoft.com/office/drawing/2014/main" id="{B8FFD999-DD4A-4722-A547-F74DCF469A7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53" name="Can 152">
                      <a:extLst>
                        <a:ext uri="{FF2B5EF4-FFF2-40B4-BE49-F238E27FC236}">
                          <a16:creationId xmlns:a16="http://schemas.microsoft.com/office/drawing/2014/main" id="{B2E7DC75-D06D-4341-9D66-DEF197E668D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54" name="Can 153">
                      <a:extLst>
                        <a:ext uri="{FF2B5EF4-FFF2-40B4-BE49-F238E27FC236}">
                          <a16:creationId xmlns:a16="http://schemas.microsoft.com/office/drawing/2014/main" id="{3390D824-B389-4208-8688-13E783327C1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55" name="Can 154">
                      <a:extLst>
                        <a:ext uri="{FF2B5EF4-FFF2-40B4-BE49-F238E27FC236}">
                          <a16:creationId xmlns:a16="http://schemas.microsoft.com/office/drawing/2014/main" id="{30911171-D4E5-4960-8524-18C1CB9DBA4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39" name="Group 138">
                    <a:extLst>
                      <a:ext uri="{FF2B5EF4-FFF2-40B4-BE49-F238E27FC236}">
                        <a16:creationId xmlns:a16="http://schemas.microsoft.com/office/drawing/2014/main" id="{912AD38F-BD86-49DF-9178-74F70C4E89DA}"/>
                      </a:ext>
                    </a:extLst>
                  </p:cNvPr>
                  <p:cNvGrpSpPr/>
                  <p:nvPr/>
                </p:nvGrpSpPr>
                <p:grpSpPr>
                  <a:xfrm>
                    <a:off x="1782972" y="2865228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46" name="Can 145">
                      <a:extLst>
                        <a:ext uri="{FF2B5EF4-FFF2-40B4-BE49-F238E27FC236}">
                          <a16:creationId xmlns:a16="http://schemas.microsoft.com/office/drawing/2014/main" id="{128A1D31-EBB6-4D06-8936-BC09527D509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47" name="Can 146">
                      <a:extLst>
                        <a:ext uri="{FF2B5EF4-FFF2-40B4-BE49-F238E27FC236}">
                          <a16:creationId xmlns:a16="http://schemas.microsoft.com/office/drawing/2014/main" id="{8B6142D3-3758-4E0C-A423-52C152772E4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48" name="Can 147">
                      <a:extLst>
                        <a:ext uri="{FF2B5EF4-FFF2-40B4-BE49-F238E27FC236}">
                          <a16:creationId xmlns:a16="http://schemas.microsoft.com/office/drawing/2014/main" id="{B0B78082-8F56-4446-AD4F-094E3C5E81B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49" name="Can 148">
                      <a:extLst>
                        <a:ext uri="{FF2B5EF4-FFF2-40B4-BE49-F238E27FC236}">
                          <a16:creationId xmlns:a16="http://schemas.microsoft.com/office/drawing/2014/main" id="{C0A55C5F-B3A1-44C3-A1A6-22927A6AB90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50" name="Can 149">
                      <a:extLst>
                        <a:ext uri="{FF2B5EF4-FFF2-40B4-BE49-F238E27FC236}">
                          <a16:creationId xmlns:a16="http://schemas.microsoft.com/office/drawing/2014/main" id="{E5CC886E-A8BA-403D-88DC-A029111BE07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40" name="Group 139">
                    <a:extLst>
                      <a:ext uri="{FF2B5EF4-FFF2-40B4-BE49-F238E27FC236}">
                        <a16:creationId xmlns:a16="http://schemas.microsoft.com/office/drawing/2014/main" id="{C9E2A8A2-1DFC-4EF9-B98B-2C3AD86EE6A2}"/>
                      </a:ext>
                    </a:extLst>
                  </p:cNvPr>
                  <p:cNvGrpSpPr/>
                  <p:nvPr/>
                </p:nvGrpSpPr>
                <p:grpSpPr>
                  <a:xfrm>
                    <a:off x="1742296" y="2905904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41" name="Can 140">
                      <a:extLst>
                        <a:ext uri="{FF2B5EF4-FFF2-40B4-BE49-F238E27FC236}">
                          <a16:creationId xmlns:a16="http://schemas.microsoft.com/office/drawing/2014/main" id="{CD5509C8-5D50-46AD-8772-3D00601EDA6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42" name="Can 141">
                      <a:extLst>
                        <a:ext uri="{FF2B5EF4-FFF2-40B4-BE49-F238E27FC236}">
                          <a16:creationId xmlns:a16="http://schemas.microsoft.com/office/drawing/2014/main" id="{81E7CE5F-DB80-4E3A-8297-2C9FECD5656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43" name="Can 142">
                      <a:extLst>
                        <a:ext uri="{FF2B5EF4-FFF2-40B4-BE49-F238E27FC236}">
                          <a16:creationId xmlns:a16="http://schemas.microsoft.com/office/drawing/2014/main" id="{7D3927D9-FEE5-402A-9792-DB8C8A6AAA5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44" name="Can 143">
                      <a:extLst>
                        <a:ext uri="{FF2B5EF4-FFF2-40B4-BE49-F238E27FC236}">
                          <a16:creationId xmlns:a16="http://schemas.microsoft.com/office/drawing/2014/main" id="{26780177-6F53-40C0-9145-67A25A173D0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45" name="Can 144">
                      <a:extLst>
                        <a:ext uri="{FF2B5EF4-FFF2-40B4-BE49-F238E27FC236}">
                          <a16:creationId xmlns:a16="http://schemas.microsoft.com/office/drawing/2014/main" id="{E0DF6554-C676-46FA-8232-F5E70F0B000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8ACC9FAB-3E26-489E-ACC5-5843FBA0A87F}"/>
                    </a:ext>
                  </a:extLst>
                </p:cNvPr>
                <p:cNvGrpSpPr/>
                <p:nvPr/>
              </p:nvGrpSpPr>
              <p:grpSpPr>
                <a:xfrm>
                  <a:off x="5954787" y="3200400"/>
                  <a:ext cx="543704" cy="315104"/>
                  <a:chOff x="1742296" y="2743200"/>
                  <a:chExt cx="543704" cy="315104"/>
                </a:xfrm>
              </p:grpSpPr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B0DDCA11-E5FF-4CD4-B7F4-247C936E28C6}"/>
                      </a:ext>
                    </a:extLst>
                  </p:cNvPr>
                  <p:cNvGrpSpPr/>
                  <p:nvPr/>
                </p:nvGrpSpPr>
                <p:grpSpPr>
                  <a:xfrm>
                    <a:off x="1905000" y="2743200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31" name="Can 130">
                      <a:extLst>
                        <a:ext uri="{FF2B5EF4-FFF2-40B4-BE49-F238E27FC236}">
                          <a16:creationId xmlns:a16="http://schemas.microsoft.com/office/drawing/2014/main" id="{E77FEA16-A1FE-4D49-9EF6-9257B7A6B95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32" name="Can 131">
                      <a:extLst>
                        <a:ext uri="{FF2B5EF4-FFF2-40B4-BE49-F238E27FC236}">
                          <a16:creationId xmlns:a16="http://schemas.microsoft.com/office/drawing/2014/main" id="{0882D13E-E646-4B74-9A8D-786CB598667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33" name="Can 132">
                      <a:extLst>
                        <a:ext uri="{FF2B5EF4-FFF2-40B4-BE49-F238E27FC236}">
                          <a16:creationId xmlns:a16="http://schemas.microsoft.com/office/drawing/2014/main" id="{68ED6FB7-C807-4D37-B974-49E84BDC4AB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34" name="Can 133">
                      <a:extLst>
                        <a:ext uri="{FF2B5EF4-FFF2-40B4-BE49-F238E27FC236}">
                          <a16:creationId xmlns:a16="http://schemas.microsoft.com/office/drawing/2014/main" id="{67074EE5-452A-446D-8199-0F177083F32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35" name="Can 134">
                      <a:extLst>
                        <a:ext uri="{FF2B5EF4-FFF2-40B4-BE49-F238E27FC236}">
                          <a16:creationId xmlns:a16="http://schemas.microsoft.com/office/drawing/2014/main" id="{C0D31477-80B3-4EC3-94AD-F38F3307A44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5B5B4DB6-6959-4D7E-81A2-725FEBFB6DAC}"/>
                      </a:ext>
                    </a:extLst>
                  </p:cNvPr>
                  <p:cNvGrpSpPr/>
                  <p:nvPr/>
                </p:nvGrpSpPr>
                <p:grpSpPr>
                  <a:xfrm>
                    <a:off x="1864324" y="2783876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26" name="Can 125">
                      <a:extLst>
                        <a:ext uri="{FF2B5EF4-FFF2-40B4-BE49-F238E27FC236}">
                          <a16:creationId xmlns:a16="http://schemas.microsoft.com/office/drawing/2014/main" id="{5C6DC6E2-BDE6-4342-B445-A04044CBD56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7" name="Can 126">
                      <a:extLst>
                        <a:ext uri="{FF2B5EF4-FFF2-40B4-BE49-F238E27FC236}">
                          <a16:creationId xmlns:a16="http://schemas.microsoft.com/office/drawing/2014/main" id="{164A1FAF-FF26-4047-B38E-E25E81DA911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8" name="Can 127">
                      <a:extLst>
                        <a:ext uri="{FF2B5EF4-FFF2-40B4-BE49-F238E27FC236}">
                          <a16:creationId xmlns:a16="http://schemas.microsoft.com/office/drawing/2014/main" id="{9CFA01B8-7664-45A5-AD94-ADF196114F7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9" name="Can 128">
                      <a:extLst>
                        <a:ext uri="{FF2B5EF4-FFF2-40B4-BE49-F238E27FC236}">
                          <a16:creationId xmlns:a16="http://schemas.microsoft.com/office/drawing/2014/main" id="{62D46C58-DF8A-428A-9702-C8DBC1027AC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30" name="Can 129">
                      <a:extLst>
                        <a:ext uri="{FF2B5EF4-FFF2-40B4-BE49-F238E27FC236}">
                          <a16:creationId xmlns:a16="http://schemas.microsoft.com/office/drawing/2014/main" id="{93114589-CFD0-43FC-BB98-7E9E6A0D3C7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C1580CE2-BF25-4191-A5B7-4CBF9FF2DC2E}"/>
                      </a:ext>
                    </a:extLst>
                  </p:cNvPr>
                  <p:cNvGrpSpPr/>
                  <p:nvPr/>
                </p:nvGrpSpPr>
                <p:grpSpPr>
                  <a:xfrm>
                    <a:off x="1823648" y="2824552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21" name="Can 120">
                      <a:extLst>
                        <a:ext uri="{FF2B5EF4-FFF2-40B4-BE49-F238E27FC236}">
                          <a16:creationId xmlns:a16="http://schemas.microsoft.com/office/drawing/2014/main" id="{B22CEA81-525B-4EFB-A29B-E2C7C7E87A5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2" name="Can 121">
                      <a:extLst>
                        <a:ext uri="{FF2B5EF4-FFF2-40B4-BE49-F238E27FC236}">
                          <a16:creationId xmlns:a16="http://schemas.microsoft.com/office/drawing/2014/main" id="{29D81E0A-5036-4BC6-8042-217B02F7F84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3" name="Can 122">
                      <a:extLst>
                        <a:ext uri="{FF2B5EF4-FFF2-40B4-BE49-F238E27FC236}">
                          <a16:creationId xmlns:a16="http://schemas.microsoft.com/office/drawing/2014/main" id="{FC559433-EE0E-4ECD-B82B-AABF0898FCA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4" name="Can 123">
                      <a:extLst>
                        <a:ext uri="{FF2B5EF4-FFF2-40B4-BE49-F238E27FC236}">
                          <a16:creationId xmlns:a16="http://schemas.microsoft.com/office/drawing/2014/main" id="{26AF6A49-2A7E-4C11-896C-3ECD4AAD63A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5" name="Can 124">
                      <a:extLst>
                        <a:ext uri="{FF2B5EF4-FFF2-40B4-BE49-F238E27FC236}">
                          <a16:creationId xmlns:a16="http://schemas.microsoft.com/office/drawing/2014/main" id="{DE7CA038-4CAB-406D-BE72-29F545E9F09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A0F009F5-5AB8-418B-8B99-70263D6D239B}"/>
                      </a:ext>
                    </a:extLst>
                  </p:cNvPr>
                  <p:cNvGrpSpPr/>
                  <p:nvPr/>
                </p:nvGrpSpPr>
                <p:grpSpPr>
                  <a:xfrm>
                    <a:off x="1782972" y="2865228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16" name="Can 115">
                      <a:extLst>
                        <a:ext uri="{FF2B5EF4-FFF2-40B4-BE49-F238E27FC236}">
                          <a16:creationId xmlns:a16="http://schemas.microsoft.com/office/drawing/2014/main" id="{A4ECD464-885E-43BF-897E-C77764FC985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7" name="Can 116">
                      <a:extLst>
                        <a:ext uri="{FF2B5EF4-FFF2-40B4-BE49-F238E27FC236}">
                          <a16:creationId xmlns:a16="http://schemas.microsoft.com/office/drawing/2014/main" id="{78B6CA29-7870-4CC2-A802-62D4A207FAB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8" name="Can 117">
                      <a:extLst>
                        <a:ext uri="{FF2B5EF4-FFF2-40B4-BE49-F238E27FC236}">
                          <a16:creationId xmlns:a16="http://schemas.microsoft.com/office/drawing/2014/main" id="{5E7788C1-D093-418D-9452-2963BBED0BD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9" name="Can 118">
                      <a:extLst>
                        <a:ext uri="{FF2B5EF4-FFF2-40B4-BE49-F238E27FC236}">
                          <a16:creationId xmlns:a16="http://schemas.microsoft.com/office/drawing/2014/main" id="{F02D8B41-265B-48E5-BEFE-0D036247D0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20" name="Can 119">
                      <a:extLst>
                        <a:ext uri="{FF2B5EF4-FFF2-40B4-BE49-F238E27FC236}">
                          <a16:creationId xmlns:a16="http://schemas.microsoft.com/office/drawing/2014/main" id="{82819783-A0CE-463D-AA51-524DD543B03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BB731D57-27E5-4D98-9068-CB62053B47F6}"/>
                      </a:ext>
                    </a:extLst>
                  </p:cNvPr>
                  <p:cNvGrpSpPr/>
                  <p:nvPr/>
                </p:nvGrpSpPr>
                <p:grpSpPr>
                  <a:xfrm>
                    <a:off x="1742296" y="2905904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11" name="Can 110">
                      <a:extLst>
                        <a:ext uri="{FF2B5EF4-FFF2-40B4-BE49-F238E27FC236}">
                          <a16:creationId xmlns:a16="http://schemas.microsoft.com/office/drawing/2014/main" id="{2CE4202A-975B-439A-91D1-EE16FB0E3F3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2" name="Can 111">
                      <a:extLst>
                        <a:ext uri="{FF2B5EF4-FFF2-40B4-BE49-F238E27FC236}">
                          <a16:creationId xmlns:a16="http://schemas.microsoft.com/office/drawing/2014/main" id="{E0DD3BC0-D17B-4534-8E61-FF6C60391CC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3" name="Can 112">
                      <a:extLst>
                        <a:ext uri="{FF2B5EF4-FFF2-40B4-BE49-F238E27FC236}">
                          <a16:creationId xmlns:a16="http://schemas.microsoft.com/office/drawing/2014/main" id="{E42EE5F7-3B2C-4315-9A68-A9DB69C6CAD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4" name="Can 113">
                      <a:extLst>
                        <a:ext uri="{FF2B5EF4-FFF2-40B4-BE49-F238E27FC236}">
                          <a16:creationId xmlns:a16="http://schemas.microsoft.com/office/drawing/2014/main" id="{518885DE-A9E9-4C36-885C-82AF886A6B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5" name="Can 114">
                      <a:extLst>
                        <a:ext uri="{FF2B5EF4-FFF2-40B4-BE49-F238E27FC236}">
                          <a16:creationId xmlns:a16="http://schemas.microsoft.com/office/drawing/2014/main" id="{40C6E487-F578-4DBE-9B8E-E8064672BEC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A923219-0F91-49A8-9A2F-255D3D54A909}"/>
                  </a:ext>
                </a:extLst>
              </p:cNvPr>
              <p:cNvGrpSpPr/>
              <p:nvPr/>
            </p:nvGrpSpPr>
            <p:grpSpPr>
              <a:xfrm>
                <a:off x="4789413" y="3601468"/>
                <a:ext cx="1308010" cy="315104"/>
                <a:chOff x="5190481" y="3200400"/>
                <a:chExt cx="1308010" cy="315104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48F8BA67-0012-4556-B142-5AEB520AAD31}"/>
                    </a:ext>
                  </a:extLst>
                </p:cNvPr>
                <p:cNvGrpSpPr/>
                <p:nvPr/>
              </p:nvGrpSpPr>
              <p:grpSpPr>
                <a:xfrm>
                  <a:off x="5190481" y="3200400"/>
                  <a:ext cx="543704" cy="315104"/>
                  <a:chOff x="1742296" y="2743200"/>
                  <a:chExt cx="543704" cy="315104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2D21971A-D7D6-48F3-9219-C44C482F1F51}"/>
                      </a:ext>
                    </a:extLst>
                  </p:cNvPr>
                  <p:cNvGrpSpPr/>
                  <p:nvPr/>
                </p:nvGrpSpPr>
                <p:grpSpPr>
                  <a:xfrm>
                    <a:off x="1905000" y="2743200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98" name="Can 97">
                      <a:extLst>
                        <a:ext uri="{FF2B5EF4-FFF2-40B4-BE49-F238E27FC236}">
                          <a16:creationId xmlns:a16="http://schemas.microsoft.com/office/drawing/2014/main" id="{234F6F78-AB24-487D-BCBC-6DFA4FE5E7C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99" name="Can 98">
                      <a:extLst>
                        <a:ext uri="{FF2B5EF4-FFF2-40B4-BE49-F238E27FC236}">
                          <a16:creationId xmlns:a16="http://schemas.microsoft.com/office/drawing/2014/main" id="{6F448902-95B6-4C97-AC85-5527E4843E3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00" name="Can 99">
                      <a:extLst>
                        <a:ext uri="{FF2B5EF4-FFF2-40B4-BE49-F238E27FC236}">
                          <a16:creationId xmlns:a16="http://schemas.microsoft.com/office/drawing/2014/main" id="{5842FA2A-0AE5-40BD-8839-E021778379E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01" name="Can 100">
                      <a:extLst>
                        <a:ext uri="{FF2B5EF4-FFF2-40B4-BE49-F238E27FC236}">
                          <a16:creationId xmlns:a16="http://schemas.microsoft.com/office/drawing/2014/main" id="{8A5EC1B3-6B91-4905-B32C-D58DA896CC1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02" name="Can 101">
                      <a:extLst>
                        <a:ext uri="{FF2B5EF4-FFF2-40B4-BE49-F238E27FC236}">
                          <a16:creationId xmlns:a16="http://schemas.microsoft.com/office/drawing/2014/main" id="{F8B6B57A-445F-4051-8B10-08E43BA7E80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890895E0-2A65-4831-97B0-367A39DDD842}"/>
                      </a:ext>
                    </a:extLst>
                  </p:cNvPr>
                  <p:cNvGrpSpPr/>
                  <p:nvPr/>
                </p:nvGrpSpPr>
                <p:grpSpPr>
                  <a:xfrm>
                    <a:off x="1864324" y="2783876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93" name="Can 92">
                      <a:extLst>
                        <a:ext uri="{FF2B5EF4-FFF2-40B4-BE49-F238E27FC236}">
                          <a16:creationId xmlns:a16="http://schemas.microsoft.com/office/drawing/2014/main" id="{B0A45B66-E42A-4340-B0D8-20E0D180FC4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94" name="Can 93">
                      <a:extLst>
                        <a:ext uri="{FF2B5EF4-FFF2-40B4-BE49-F238E27FC236}">
                          <a16:creationId xmlns:a16="http://schemas.microsoft.com/office/drawing/2014/main" id="{52C8915E-D1C3-4CC4-BCBA-3F74E9787A0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95" name="Can 94">
                      <a:extLst>
                        <a:ext uri="{FF2B5EF4-FFF2-40B4-BE49-F238E27FC236}">
                          <a16:creationId xmlns:a16="http://schemas.microsoft.com/office/drawing/2014/main" id="{D4696614-8F0B-4F16-859C-792D7D2FBA7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96" name="Can 95">
                      <a:extLst>
                        <a:ext uri="{FF2B5EF4-FFF2-40B4-BE49-F238E27FC236}">
                          <a16:creationId xmlns:a16="http://schemas.microsoft.com/office/drawing/2014/main" id="{BD9148EF-DD87-4F43-A4E8-91407CED09F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97" name="Can 96">
                      <a:extLst>
                        <a:ext uri="{FF2B5EF4-FFF2-40B4-BE49-F238E27FC236}">
                          <a16:creationId xmlns:a16="http://schemas.microsoft.com/office/drawing/2014/main" id="{21159640-8601-4A35-AE36-70997074850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576DE088-0D77-4E2F-8F00-0E316BD8D8A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648" y="2824552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88" name="Can 87">
                      <a:extLst>
                        <a:ext uri="{FF2B5EF4-FFF2-40B4-BE49-F238E27FC236}">
                          <a16:creationId xmlns:a16="http://schemas.microsoft.com/office/drawing/2014/main" id="{6F627AFB-6D1A-473D-9472-87E76141D63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89" name="Can 88">
                      <a:extLst>
                        <a:ext uri="{FF2B5EF4-FFF2-40B4-BE49-F238E27FC236}">
                          <a16:creationId xmlns:a16="http://schemas.microsoft.com/office/drawing/2014/main" id="{01EB8FCD-29C2-4F01-852A-64D0C9C8EF2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90" name="Can 89">
                      <a:extLst>
                        <a:ext uri="{FF2B5EF4-FFF2-40B4-BE49-F238E27FC236}">
                          <a16:creationId xmlns:a16="http://schemas.microsoft.com/office/drawing/2014/main" id="{58658E90-FDE4-4DAB-A51A-BCF488A9FED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91" name="Can 90">
                      <a:extLst>
                        <a:ext uri="{FF2B5EF4-FFF2-40B4-BE49-F238E27FC236}">
                          <a16:creationId xmlns:a16="http://schemas.microsoft.com/office/drawing/2014/main" id="{2E0EDFD5-8C2E-4BA7-BBA6-236D9B9674B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92" name="Can 91">
                      <a:extLst>
                        <a:ext uri="{FF2B5EF4-FFF2-40B4-BE49-F238E27FC236}">
                          <a16:creationId xmlns:a16="http://schemas.microsoft.com/office/drawing/2014/main" id="{C663B19E-71D4-4460-9CCF-AFA05D36017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93B6075D-7B75-4978-BD38-64CF1D0CB880}"/>
                      </a:ext>
                    </a:extLst>
                  </p:cNvPr>
                  <p:cNvGrpSpPr/>
                  <p:nvPr/>
                </p:nvGrpSpPr>
                <p:grpSpPr>
                  <a:xfrm>
                    <a:off x="1782972" y="2865228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83" name="Can 82">
                      <a:extLst>
                        <a:ext uri="{FF2B5EF4-FFF2-40B4-BE49-F238E27FC236}">
                          <a16:creationId xmlns:a16="http://schemas.microsoft.com/office/drawing/2014/main" id="{ECF4DDFD-AA6E-4C15-811E-1C78612A1DF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84" name="Can 83">
                      <a:extLst>
                        <a:ext uri="{FF2B5EF4-FFF2-40B4-BE49-F238E27FC236}">
                          <a16:creationId xmlns:a16="http://schemas.microsoft.com/office/drawing/2014/main" id="{757BD7D5-61AC-4174-B7D2-64C884E0737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85" name="Can 84">
                      <a:extLst>
                        <a:ext uri="{FF2B5EF4-FFF2-40B4-BE49-F238E27FC236}">
                          <a16:creationId xmlns:a16="http://schemas.microsoft.com/office/drawing/2014/main" id="{ED503904-9EA7-4EF5-A461-CBD61AC8CBC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86" name="Can 85">
                      <a:extLst>
                        <a:ext uri="{FF2B5EF4-FFF2-40B4-BE49-F238E27FC236}">
                          <a16:creationId xmlns:a16="http://schemas.microsoft.com/office/drawing/2014/main" id="{6464331F-26B6-42C2-B533-0A714D2257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87" name="Can 86">
                      <a:extLst>
                        <a:ext uri="{FF2B5EF4-FFF2-40B4-BE49-F238E27FC236}">
                          <a16:creationId xmlns:a16="http://schemas.microsoft.com/office/drawing/2014/main" id="{32F8EFBC-B01F-4C45-9B16-0DB27B25310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9174427B-F83A-4C85-A47B-888A9EEA91BD}"/>
                      </a:ext>
                    </a:extLst>
                  </p:cNvPr>
                  <p:cNvGrpSpPr/>
                  <p:nvPr/>
                </p:nvGrpSpPr>
                <p:grpSpPr>
                  <a:xfrm>
                    <a:off x="1742296" y="2905904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78" name="Can 77">
                      <a:extLst>
                        <a:ext uri="{FF2B5EF4-FFF2-40B4-BE49-F238E27FC236}">
                          <a16:creationId xmlns:a16="http://schemas.microsoft.com/office/drawing/2014/main" id="{88DD9679-A71F-47F5-8811-02D07CCF5C3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9" name="Can 78">
                      <a:extLst>
                        <a:ext uri="{FF2B5EF4-FFF2-40B4-BE49-F238E27FC236}">
                          <a16:creationId xmlns:a16="http://schemas.microsoft.com/office/drawing/2014/main" id="{EFF0E0C4-B46D-452E-80E7-27F06C5E2E7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80" name="Can 79">
                      <a:extLst>
                        <a:ext uri="{FF2B5EF4-FFF2-40B4-BE49-F238E27FC236}">
                          <a16:creationId xmlns:a16="http://schemas.microsoft.com/office/drawing/2014/main" id="{9C888641-3257-4712-AE91-B9818656B23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81" name="Can 80">
                      <a:extLst>
                        <a:ext uri="{FF2B5EF4-FFF2-40B4-BE49-F238E27FC236}">
                          <a16:creationId xmlns:a16="http://schemas.microsoft.com/office/drawing/2014/main" id="{8EF802FA-B16A-4157-B195-39268489DCB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82" name="Can 81">
                      <a:extLst>
                        <a:ext uri="{FF2B5EF4-FFF2-40B4-BE49-F238E27FC236}">
                          <a16:creationId xmlns:a16="http://schemas.microsoft.com/office/drawing/2014/main" id="{6436C2CD-27CC-4022-9AEF-CC68DBE9F3D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87860439-E770-4538-8DFA-4988D4FB0881}"/>
                    </a:ext>
                  </a:extLst>
                </p:cNvPr>
                <p:cNvGrpSpPr/>
                <p:nvPr/>
              </p:nvGrpSpPr>
              <p:grpSpPr>
                <a:xfrm>
                  <a:off x="5571481" y="3200400"/>
                  <a:ext cx="543704" cy="315104"/>
                  <a:chOff x="1742296" y="2743200"/>
                  <a:chExt cx="543704" cy="315104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1159636-942B-4A64-970C-FE8FF99E5AAB}"/>
                      </a:ext>
                    </a:extLst>
                  </p:cNvPr>
                  <p:cNvGrpSpPr/>
                  <p:nvPr/>
                </p:nvGrpSpPr>
                <p:grpSpPr>
                  <a:xfrm>
                    <a:off x="1905000" y="2743200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68" name="Can 67">
                      <a:extLst>
                        <a:ext uri="{FF2B5EF4-FFF2-40B4-BE49-F238E27FC236}">
                          <a16:creationId xmlns:a16="http://schemas.microsoft.com/office/drawing/2014/main" id="{EB01AD11-F400-4F53-BE14-3F788F19B1C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9" name="Can 68">
                      <a:extLst>
                        <a:ext uri="{FF2B5EF4-FFF2-40B4-BE49-F238E27FC236}">
                          <a16:creationId xmlns:a16="http://schemas.microsoft.com/office/drawing/2014/main" id="{BD0F87B0-5BA9-41C7-9CB8-D47BB9047A3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0" name="Can 69">
                      <a:extLst>
                        <a:ext uri="{FF2B5EF4-FFF2-40B4-BE49-F238E27FC236}">
                          <a16:creationId xmlns:a16="http://schemas.microsoft.com/office/drawing/2014/main" id="{63D58121-3792-4F56-B662-671921115CD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1" name="Can 70">
                      <a:extLst>
                        <a:ext uri="{FF2B5EF4-FFF2-40B4-BE49-F238E27FC236}">
                          <a16:creationId xmlns:a16="http://schemas.microsoft.com/office/drawing/2014/main" id="{0EFF89E3-7D78-463C-8E5A-42651368001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2" name="Can 71">
                      <a:extLst>
                        <a:ext uri="{FF2B5EF4-FFF2-40B4-BE49-F238E27FC236}">
                          <a16:creationId xmlns:a16="http://schemas.microsoft.com/office/drawing/2014/main" id="{2564DA65-7EFC-4E18-9DC6-03D8F64C7BB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B8EB3F15-3E66-4609-B33B-02D0EA65C932}"/>
                      </a:ext>
                    </a:extLst>
                  </p:cNvPr>
                  <p:cNvGrpSpPr/>
                  <p:nvPr/>
                </p:nvGrpSpPr>
                <p:grpSpPr>
                  <a:xfrm>
                    <a:off x="1864324" y="2783876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63" name="Can 62">
                      <a:extLst>
                        <a:ext uri="{FF2B5EF4-FFF2-40B4-BE49-F238E27FC236}">
                          <a16:creationId xmlns:a16="http://schemas.microsoft.com/office/drawing/2014/main" id="{31AA92C7-EBC3-47F3-8F17-58F1F0F08F9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4" name="Can 63">
                      <a:extLst>
                        <a:ext uri="{FF2B5EF4-FFF2-40B4-BE49-F238E27FC236}">
                          <a16:creationId xmlns:a16="http://schemas.microsoft.com/office/drawing/2014/main" id="{9308A1B5-9671-45C5-B585-9A965458223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5" name="Can 64">
                      <a:extLst>
                        <a:ext uri="{FF2B5EF4-FFF2-40B4-BE49-F238E27FC236}">
                          <a16:creationId xmlns:a16="http://schemas.microsoft.com/office/drawing/2014/main" id="{D54CA254-555D-4CC4-A685-18A3C21F68C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6" name="Can 65">
                      <a:extLst>
                        <a:ext uri="{FF2B5EF4-FFF2-40B4-BE49-F238E27FC236}">
                          <a16:creationId xmlns:a16="http://schemas.microsoft.com/office/drawing/2014/main" id="{C200674F-E98C-4D64-933D-B496E376146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7" name="Can 66">
                      <a:extLst>
                        <a:ext uri="{FF2B5EF4-FFF2-40B4-BE49-F238E27FC236}">
                          <a16:creationId xmlns:a16="http://schemas.microsoft.com/office/drawing/2014/main" id="{A8DEA968-2905-4A15-862F-47EA0B7D959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24598A61-B885-4EA1-ADD4-0C311411F29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648" y="2824552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58" name="Can 57">
                      <a:extLst>
                        <a:ext uri="{FF2B5EF4-FFF2-40B4-BE49-F238E27FC236}">
                          <a16:creationId xmlns:a16="http://schemas.microsoft.com/office/drawing/2014/main" id="{88689613-12FB-4C07-BB06-81D6F26A2E1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9" name="Can 58">
                      <a:extLst>
                        <a:ext uri="{FF2B5EF4-FFF2-40B4-BE49-F238E27FC236}">
                          <a16:creationId xmlns:a16="http://schemas.microsoft.com/office/drawing/2014/main" id="{37188409-A076-48BE-A7B4-365734B1285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0" name="Can 59">
                      <a:extLst>
                        <a:ext uri="{FF2B5EF4-FFF2-40B4-BE49-F238E27FC236}">
                          <a16:creationId xmlns:a16="http://schemas.microsoft.com/office/drawing/2014/main" id="{32EB3181-E6C3-4AE4-8081-683ABA557CE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1" name="Can 60">
                      <a:extLst>
                        <a:ext uri="{FF2B5EF4-FFF2-40B4-BE49-F238E27FC236}">
                          <a16:creationId xmlns:a16="http://schemas.microsoft.com/office/drawing/2014/main" id="{3A4ADF8F-04CA-439A-B2C6-61740312C32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2" name="Can 61">
                      <a:extLst>
                        <a:ext uri="{FF2B5EF4-FFF2-40B4-BE49-F238E27FC236}">
                          <a16:creationId xmlns:a16="http://schemas.microsoft.com/office/drawing/2014/main" id="{3AFD9C07-C383-4171-BB0F-55330FBAD95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81AACB49-4DF7-4E5C-B42E-4A049172E9C1}"/>
                      </a:ext>
                    </a:extLst>
                  </p:cNvPr>
                  <p:cNvGrpSpPr/>
                  <p:nvPr/>
                </p:nvGrpSpPr>
                <p:grpSpPr>
                  <a:xfrm>
                    <a:off x="1782972" y="2865228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53" name="Can 52">
                      <a:extLst>
                        <a:ext uri="{FF2B5EF4-FFF2-40B4-BE49-F238E27FC236}">
                          <a16:creationId xmlns:a16="http://schemas.microsoft.com/office/drawing/2014/main" id="{62713106-C241-4BB8-B77E-531BB2CD152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4" name="Can 53">
                      <a:extLst>
                        <a:ext uri="{FF2B5EF4-FFF2-40B4-BE49-F238E27FC236}">
                          <a16:creationId xmlns:a16="http://schemas.microsoft.com/office/drawing/2014/main" id="{60EB727A-489A-4E56-9866-DADAD51D17E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5" name="Can 54">
                      <a:extLst>
                        <a:ext uri="{FF2B5EF4-FFF2-40B4-BE49-F238E27FC236}">
                          <a16:creationId xmlns:a16="http://schemas.microsoft.com/office/drawing/2014/main" id="{D6E02509-7934-4F6B-94B0-DC0B9669EE5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6" name="Can 55">
                      <a:extLst>
                        <a:ext uri="{FF2B5EF4-FFF2-40B4-BE49-F238E27FC236}">
                          <a16:creationId xmlns:a16="http://schemas.microsoft.com/office/drawing/2014/main" id="{EEC3816A-3F12-4C9A-BB1F-647C1D025F3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7" name="Can 56">
                      <a:extLst>
                        <a:ext uri="{FF2B5EF4-FFF2-40B4-BE49-F238E27FC236}">
                          <a16:creationId xmlns:a16="http://schemas.microsoft.com/office/drawing/2014/main" id="{C3C8CE38-423E-4251-B139-8223549D053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1FEA9B9A-27F8-40E7-AD87-14D1C5F74FE0}"/>
                      </a:ext>
                    </a:extLst>
                  </p:cNvPr>
                  <p:cNvGrpSpPr/>
                  <p:nvPr/>
                </p:nvGrpSpPr>
                <p:grpSpPr>
                  <a:xfrm>
                    <a:off x="1742296" y="2905904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48" name="Can 47">
                      <a:extLst>
                        <a:ext uri="{FF2B5EF4-FFF2-40B4-BE49-F238E27FC236}">
                          <a16:creationId xmlns:a16="http://schemas.microsoft.com/office/drawing/2014/main" id="{BADC7B31-999A-40FD-8C0E-44249A39EC3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9" name="Can 48">
                      <a:extLst>
                        <a:ext uri="{FF2B5EF4-FFF2-40B4-BE49-F238E27FC236}">
                          <a16:creationId xmlns:a16="http://schemas.microsoft.com/office/drawing/2014/main" id="{D9716CF1-3198-4B14-8319-BF9FA76C93D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0" name="Can 49">
                      <a:extLst>
                        <a:ext uri="{FF2B5EF4-FFF2-40B4-BE49-F238E27FC236}">
                          <a16:creationId xmlns:a16="http://schemas.microsoft.com/office/drawing/2014/main" id="{40C972BD-A148-479B-A091-12F5150A402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1" name="Can 50">
                      <a:extLst>
                        <a:ext uri="{FF2B5EF4-FFF2-40B4-BE49-F238E27FC236}">
                          <a16:creationId xmlns:a16="http://schemas.microsoft.com/office/drawing/2014/main" id="{DFDBA59E-C780-4FAA-836D-B46505CF380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2" name="Can 51">
                      <a:extLst>
                        <a:ext uri="{FF2B5EF4-FFF2-40B4-BE49-F238E27FC236}">
                          <a16:creationId xmlns:a16="http://schemas.microsoft.com/office/drawing/2014/main" id="{A38E83AB-13F6-436A-8846-A4DB4587690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D7E1150B-2F2B-4622-A4CD-4A42D439A94E}"/>
                    </a:ext>
                  </a:extLst>
                </p:cNvPr>
                <p:cNvGrpSpPr/>
                <p:nvPr/>
              </p:nvGrpSpPr>
              <p:grpSpPr>
                <a:xfrm>
                  <a:off x="5954787" y="3200400"/>
                  <a:ext cx="543704" cy="315104"/>
                  <a:chOff x="1742296" y="2743200"/>
                  <a:chExt cx="543704" cy="315104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BE4DAFD5-25CC-4FC8-9099-D45284806651}"/>
                      </a:ext>
                    </a:extLst>
                  </p:cNvPr>
                  <p:cNvGrpSpPr/>
                  <p:nvPr/>
                </p:nvGrpSpPr>
                <p:grpSpPr>
                  <a:xfrm>
                    <a:off x="1905000" y="2743200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38" name="Can 37">
                      <a:extLst>
                        <a:ext uri="{FF2B5EF4-FFF2-40B4-BE49-F238E27FC236}">
                          <a16:creationId xmlns:a16="http://schemas.microsoft.com/office/drawing/2014/main" id="{42515036-8685-4541-A21C-EB927E22339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9" name="Can 38">
                      <a:extLst>
                        <a:ext uri="{FF2B5EF4-FFF2-40B4-BE49-F238E27FC236}">
                          <a16:creationId xmlns:a16="http://schemas.microsoft.com/office/drawing/2014/main" id="{FD68920F-5E0D-4AA3-B5E2-6DD3F2593FC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0" name="Can 39">
                      <a:extLst>
                        <a:ext uri="{FF2B5EF4-FFF2-40B4-BE49-F238E27FC236}">
                          <a16:creationId xmlns:a16="http://schemas.microsoft.com/office/drawing/2014/main" id="{2AEC6DC7-7ADE-4D50-B172-F3C459B6A46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1" name="Can 40">
                      <a:extLst>
                        <a:ext uri="{FF2B5EF4-FFF2-40B4-BE49-F238E27FC236}">
                          <a16:creationId xmlns:a16="http://schemas.microsoft.com/office/drawing/2014/main" id="{5593B5EE-C82E-44AE-8992-1A3B9F55CF8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42" name="Can 41">
                      <a:extLst>
                        <a:ext uri="{FF2B5EF4-FFF2-40B4-BE49-F238E27FC236}">
                          <a16:creationId xmlns:a16="http://schemas.microsoft.com/office/drawing/2014/main" id="{8C72977E-7F28-449B-A81C-1663203472C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6D3AC639-D850-4C58-9491-6A4E2604E9E6}"/>
                      </a:ext>
                    </a:extLst>
                  </p:cNvPr>
                  <p:cNvGrpSpPr/>
                  <p:nvPr/>
                </p:nvGrpSpPr>
                <p:grpSpPr>
                  <a:xfrm>
                    <a:off x="1864324" y="2783876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33" name="Can 32">
                      <a:extLst>
                        <a:ext uri="{FF2B5EF4-FFF2-40B4-BE49-F238E27FC236}">
                          <a16:creationId xmlns:a16="http://schemas.microsoft.com/office/drawing/2014/main" id="{C2A7F12B-C612-45B9-B27D-1FF8D61C33D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4" name="Can 33">
                      <a:extLst>
                        <a:ext uri="{FF2B5EF4-FFF2-40B4-BE49-F238E27FC236}">
                          <a16:creationId xmlns:a16="http://schemas.microsoft.com/office/drawing/2014/main" id="{C431B241-B0D6-4213-ACB2-9C95BC91AA5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5" name="Can 34">
                      <a:extLst>
                        <a:ext uri="{FF2B5EF4-FFF2-40B4-BE49-F238E27FC236}">
                          <a16:creationId xmlns:a16="http://schemas.microsoft.com/office/drawing/2014/main" id="{DA481EC3-4CF4-4204-A2CD-C98D1F24B81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6" name="Can 35">
                      <a:extLst>
                        <a:ext uri="{FF2B5EF4-FFF2-40B4-BE49-F238E27FC236}">
                          <a16:creationId xmlns:a16="http://schemas.microsoft.com/office/drawing/2014/main" id="{EF9D0A59-54A8-4912-B4FB-031B8946AED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7" name="Can 36">
                      <a:extLst>
                        <a:ext uri="{FF2B5EF4-FFF2-40B4-BE49-F238E27FC236}">
                          <a16:creationId xmlns:a16="http://schemas.microsoft.com/office/drawing/2014/main" id="{DF9F6F84-D4DB-493F-AFE2-969A59F8E6B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C83B5858-4835-45C6-8E16-FC210EF038A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648" y="2824552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8" name="Can 27">
                      <a:extLst>
                        <a:ext uri="{FF2B5EF4-FFF2-40B4-BE49-F238E27FC236}">
                          <a16:creationId xmlns:a16="http://schemas.microsoft.com/office/drawing/2014/main" id="{7495CFB5-96D5-4A0B-A18B-A897A038E7E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9" name="Can 28">
                      <a:extLst>
                        <a:ext uri="{FF2B5EF4-FFF2-40B4-BE49-F238E27FC236}">
                          <a16:creationId xmlns:a16="http://schemas.microsoft.com/office/drawing/2014/main" id="{4686CF57-7BAD-453D-95A8-CA925391045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0" name="Can 29">
                      <a:extLst>
                        <a:ext uri="{FF2B5EF4-FFF2-40B4-BE49-F238E27FC236}">
                          <a16:creationId xmlns:a16="http://schemas.microsoft.com/office/drawing/2014/main" id="{CEAB5933-B5E1-479D-B158-5B29DAD599F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1" name="Can 30">
                      <a:extLst>
                        <a:ext uri="{FF2B5EF4-FFF2-40B4-BE49-F238E27FC236}">
                          <a16:creationId xmlns:a16="http://schemas.microsoft.com/office/drawing/2014/main" id="{0521BFFD-D947-49A2-AFDC-6B8E2DAA041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32" name="Can 31">
                      <a:extLst>
                        <a:ext uri="{FF2B5EF4-FFF2-40B4-BE49-F238E27FC236}">
                          <a16:creationId xmlns:a16="http://schemas.microsoft.com/office/drawing/2014/main" id="{111B29F4-067C-43A0-884B-A83338B92D6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56F38DF8-72F4-4346-A058-5F80AB293773}"/>
                      </a:ext>
                    </a:extLst>
                  </p:cNvPr>
                  <p:cNvGrpSpPr/>
                  <p:nvPr/>
                </p:nvGrpSpPr>
                <p:grpSpPr>
                  <a:xfrm>
                    <a:off x="1782972" y="2865228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23" name="Can 22">
                      <a:extLst>
                        <a:ext uri="{FF2B5EF4-FFF2-40B4-BE49-F238E27FC236}">
                          <a16:creationId xmlns:a16="http://schemas.microsoft.com/office/drawing/2014/main" id="{0DA38D5F-74E3-4AB9-BD94-12E762DCF06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4" name="Can 23">
                      <a:extLst>
                        <a:ext uri="{FF2B5EF4-FFF2-40B4-BE49-F238E27FC236}">
                          <a16:creationId xmlns:a16="http://schemas.microsoft.com/office/drawing/2014/main" id="{7E70DE47-FBE5-4B74-83CA-C0B8063DED7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5" name="Can 24">
                      <a:extLst>
                        <a:ext uri="{FF2B5EF4-FFF2-40B4-BE49-F238E27FC236}">
                          <a16:creationId xmlns:a16="http://schemas.microsoft.com/office/drawing/2014/main" id="{347EF49A-2D8C-4F7F-A86B-F09BDDF2FA6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6" name="Can 25">
                      <a:extLst>
                        <a:ext uri="{FF2B5EF4-FFF2-40B4-BE49-F238E27FC236}">
                          <a16:creationId xmlns:a16="http://schemas.microsoft.com/office/drawing/2014/main" id="{D5AD6E13-F7D7-480D-BB10-3EE0D6435E8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7" name="Can 26">
                      <a:extLst>
                        <a:ext uri="{FF2B5EF4-FFF2-40B4-BE49-F238E27FC236}">
                          <a16:creationId xmlns:a16="http://schemas.microsoft.com/office/drawing/2014/main" id="{3E8183CC-8385-4545-9D52-9A7E3F7BB27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7D4FB836-15BE-4AB1-8EDF-236DDFFA5CFC}"/>
                      </a:ext>
                    </a:extLst>
                  </p:cNvPr>
                  <p:cNvGrpSpPr/>
                  <p:nvPr/>
                </p:nvGrpSpPr>
                <p:grpSpPr>
                  <a:xfrm>
                    <a:off x="1742296" y="2905904"/>
                    <a:ext cx="381000" cy="152400"/>
                    <a:chOff x="1905000" y="2743200"/>
                    <a:chExt cx="381000" cy="152400"/>
                  </a:xfrm>
                </p:grpSpPr>
                <p:sp>
                  <p:nvSpPr>
                    <p:cNvPr id="18" name="Can 17">
                      <a:extLst>
                        <a:ext uri="{FF2B5EF4-FFF2-40B4-BE49-F238E27FC236}">
                          <a16:creationId xmlns:a16="http://schemas.microsoft.com/office/drawing/2014/main" id="{498CFADD-F024-4568-BD0D-AE357CE4BF3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050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9" name="Can 18">
                      <a:extLst>
                        <a:ext uri="{FF2B5EF4-FFF2-40B4-BE49-F238E27FC236}">
                          <a16:creationId xmlns:a16="http://schemas.microsoft.com/office/drawing/2014/main" id="{C6298742-59E9-4681-8C50-269FE9C8A2D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9812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0" name="Can 19">
                      <a:extLst>
                        <a:ext uri="{FF2B5EF4-FFF2-40B4-BE49-F238E27FC236}">
                          <a16:creationId xmlns:a16="http://schemas.microsoft.com/office/drawing/2014/main" id="{21168AD7-822F-42F1-BD06-2FF69C008B8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574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1" name="Can 20">
                      <a:extLst>
                        <a:ext uri="{FF2B5EF4-FFF2-40B4-BE49-F238E27FC236}">
                          <a16:creationId xmlns:a16="http://schemas.microsoft.com/office/drawing/2014/main" id="{3A6148CF-AF3D-435A-9A23-9446E8160B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1336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22" name="Can 21">
                      <a:extLst>
                        <a:ext uri="{FF2B5EF4-FFF2-40B4-BE49-F238E27FC236}">
                          <a16:creationId xmlns:a16="http://schemas.microsoft.com/office/drawing/2014/main" id="{8F5394B0-7616-4F78-95C3-2A2C81483B2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09800" y="2743200"/>
                      <a:ext cx="76200" cy="152400"/>
                    </a:xfrm>
                    <a:prstGeom prst="can">
                      <a:avLst/>
                    </a:prstGeom>
                    <a:solidFill>
                      <a:srgbClr val="FFFF68"/>
                    </a:solidFill>
                    <a:ln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913724" eaLnBrk="0" hangingPunct="0"/>
                      <a:endParaRPr lang="en-US" sz="2400">
                        <a:latin typeface="Times" charset="0"/>
                        <a:ea typeface="ＭＳ Ｐゴシック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B568895C-FF81-4866-B61B-4E3525A8EEFE}"/>
                </a:ext>
              </a:extLst>
            </p:cNvPr>
            <p:cNvSpPr/>
            <p:nvPr/>
          </p:nvSpPr>
          <p:spPr bwMode="auto">
            <a:xfrm>
              <a:off x="4662233" y="3124200"/>
              <a:ext cx="1905000" cy="896638"/>
            </a:xfrm>
            <a:prstGeom prst="cube">
              <a:avLst>
                <a:gd name="adj" fmla="val 69459"/>
              </a:avLst>
            </a:prstGeom>
            <a:solidFill>
              <a:schemeClr val="bg2">
                <a:lumMod val="60000"/>
                <a:lumOff val="40000"/>
                <a:alpha val="27000"/>
              </a:schemeClr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724" eaLnBrk="0" hangingPunct="0"/>
              <a:endParaRPr lang="en-US" sz="2400"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89" name="AutoShape 2">
            <a:extLst>
              <a:ext uri="{FF2B5EF4-FFF2-40B4-BE49-F238E27FC236}">
                <a16:creationId xmlns:a16="http://schemas.microsoft.com/office/drawing/2014/main" id="{1072D47A-124D-4E14-B008-F5D20EBA4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5818" y="895926"/>
            <a:ext cx="3531364" cy="1032469"/>
          </a:xfrm>
          <a:prstGeom prst="roundRect">
            <a:avLst>
              <a:gd name="adj" fmla="val 11161"/>
            </a:avLst>
          </a:prstGeom>
          <a:solidFill>
            <a:srgbClr val="CCFF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4209" tIns="52106" rIns="104209" bIns="52106">
            <a:spAutoFit/>
          </a:bodyPr>
          <a:lstStyle/>
          <a:p>
            <a:pPr algn="ctr" defTabSz="1042219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IAEA </a:t>
            </a:r>
            <a:r>
              <a:rPr lang="en-US" sz="1600" dirty="0">
                <a:solidFill>
                  <a:srgbClr val="FF0000"/>
                </a:solidFill>
              </a:rPr>
              <a:t>2015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pPr algn="ctr" defTabSz="1042219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(Net-Enabled radioactive Waste Management </a:t>
            </a:r>
            <a:r>
              <a:rPr lang="en-US" sz="1600" dirty="0" err="1">
                <a:solidFill>
                  <a:srgbClr val="FF0000"/>
                </a:solidFill>
                <a:latin typeface="+mn-lt"/>
              </a:rPr>
              <a:t>DataBase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, NEWMDB)</a:t>
            </a:r>
          </a:p>
        </p:txBody>
      </p:sp>
      <p:sp>
        <p:nvSpPr>
          <p:cNvPr id="290" name="AutoShape 2">
            <a:extLst>
              <a:ext uri="{FF2B5EF4-FFF2-40B4-BE49-F238E27FC236}">
                <a16:creationId xmlns:a16="http://schemas.microsoft.com/office/drawing/2014/main" id="{FE2386C5-C062-46E2-A378-096A23B01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163" y="2267525"/>
            <a:ext cx="3276600" cy="441048"/>
          </a:xfrm>
          <a:prstGeom prst="roundRect">
            <a:avLst>
              <a:gd name="adj" fmla="val 11161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04209" tIns="52106" rIns="104209" bIns="52106">
            <a:spAutoFit/>
          </a:bodyPr>
          <a:lstStyle/>
          <a:p>
            <a:pPr algn="ctr" defTabSz="1042219">
              <a:spcBef>
                <a:spcPct val="50000"/>
              </a:spcBef>
            </a:pPr>
            <a:r>
              <a:rPr lang="en-US" sz="2000" b="1" i="1" dirty="0" err="1">
                <a:solidFill>
                  <a:srgbClr val="0064FF"/>
                </a:solidFill>
                <a:latin typeface="+mn-lt"/>
              </a:rPr>
              <a:t>Totale</a:t>
            </a:r>
            <a:r>
              <a:rPr lang="en-US" sz="2000" b="1" i="1" dirty="0">
                <a:solidFill>
                  <a:srgbClr val="0064FF"/>
                </a:solidFill>
                <a:latin typeface="+mn-lt"/>
              </a:rPr>
              <a:t> </a:t>
            </a:r>
            <a:r>
              <a:rPr lang="en-US" sz="2000" b="1" i="1" dirty="0">
                <a:solidFill>
                  <a:srgbClr val="0064FF"/>
                </a:solidFill>
                <a:latin typeface="+mn-lt"/>
                <a:sym typeface="Symbol" panose="05050102010706020507" pitchFamily="18" charset="2"/>
              </a:rPr>
              <a:t></a:t>
            </a:r>
            <a:r>
              <a:rPr lang="en-US" sz="2000" b="1" i="1" dirty="0">
                <a:solidFill>
                  <a:srgbClr val="0064FF"/>
                </a:solidFill>
                <a:latin typeface="+mn-lt"/>
              </a:rPr>
              <a:t> 33 </a:t>
            </a:r>
            <a:r>
              <a:rPr lang="en-US" sz="2000" b="1" i="1" dirty="0" err="1">
                <a:solidFill>
                  <a:srgbClr val="0064FF"/>
                </a:solidFill>
                <a:latin typeface="+mn-lt"/>
              </a:rPr>
              <a:t>milioni</a:t>
            </a:r>
            <a:r>
              <a:rPr lang="en-US" sz="2000" b="1" i="1" dirty="0">
                <a:solidFill>
                  <a:srgbClr val="0064FF"/>
                </a:solidFill>
                <a:latin typeface="+mn-lt"/>
              </a:rPr>
              <a:t> di m</a:t>
            </a:r>
            <a:r>
              <a:rPr lang="en-US" sz="2000" b="1" i="1" baseline="30000" dirty="0">
                <a:solidFill>
                  <a:srgbClr val="0064FF"/>
                </a:solidFill>
                <a:latin typeface="+mn-lt"/>
              </a:rPr>
              <a:t>3</a:t>
            </a:r>
          </a:p>
        </p:txBody>
      </p:sp>
      <p:sp>
        <p:nvSpPr>
          <p:cNvPr id="291" name="Rectangle 300">
            <a:extLst>
              <a:ext uri="{FF2B5EF4-FFF2-40B4-BE49-F238E27FC236}">
                <a16:creationId xmlns:a16="http://schemas.microsoft.com/office/drawing/2014/main" id="{A5D98EE4-3252-47DB-8FCF-369492D613B6}"/>
              </a:ext>
            </a:extLst>
          </p:cNvPr>
          <p:cNvSpPr/>
          <p:nvPr/>
        </p:nvSpPr>
        <p:spPr>
          <a:xfrm>
            <a:off x="5764054" y="1248104"/>
            <a:ext cx="1886604" cy="646331"/>
          </a:xfrm>
          <a:prstGeom prst="rect">
            <a:avLst/>
          </a:prstGeom>
        </p:spPr>
        <p:txBody>
          <a:bodyPr wrap="none" lIns="91373" tIns="45686" rIns="91373" bIns="45686">
            <a:spAutoFit/>
          </a:bodyPr>
          <a:lstStyle/>
          <a:p>
            <a:r>
              <a:rPr lang="en-US" sz="1200" b="1" dirty="0" err="1">
                <a:solidFill>
                  <a:srgbClr val="FF0000"/>
                </a:solidFill>
                <a:latin typeface="Arial" charset="0"/>
              </a:rPr>
              <a:t>Equivalente</a:t>
            </a:r>
            <a:r>
              <a:rPr lang="en-US" sz="1200" b="1" dirty="0">
                <a:solidFill>
                  <a:srgbClr val="FF0000"/>
                </a:solidFill>
                <a:latin typeface="Arial" charset="0"/>
              </a:rPr>
              <a:t> a</a:t>
            </a:r>
          </a:p>
          <a:p>
            <a:endParaRPr lang="en-US" sz="1200" b="1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200" b="1" dirty="0">
                <a:solidFill>
                  <a:srgbClr val="FF0000"/>
                </a:solidFill>
                <a:latin typeface="Arial" charset="0"/>
              </a:rPr>
              <a:t>(1 km) x (1 km) x (33 m)</a:t>
            </a:r>
            <a:endParaRPr lang="en-US" sz="1200" b="1" dirty="0"/>
          </a:p>
        </p:txBody>
      </p:sp>
      <p:sp>
        <p:nvSpPr>
          <p:cNvPr id="292" name="AutoShape 139">
            <a:extLst>
              <a:ext uri="{FF2B5EF4-FFF2-40B4-BE49-F238E27FC236}">
                <a16:creationId xmlns:a16="http://schemas.microsoft.com/office/drawing/2014/main" id="{AC6542BC-4CA9-4D44-A4F6-6A7C67E95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2097" y="1148992"/>
            <a:ext cx="788988" cy="4381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FF00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19799999" lon="0" rev="0"/>
            </a:camera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80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73" tIns="45686" rIns="91373" bIns="45686" anchor="ctr">
            <a:flatTx/>
          </a:bodyPr>
          <a:lstStyle/>
          <a:p>
            <a:pPr algn="ctr"/>
            <a:endParaRPr lang="en-US"/>
          </a:p>
        </p:txBody>
      </p:sp>
      <p:sp>
        <p:nvSpPr>
          <p:cNvPr id="293" name="TextBox 385">
            <a:extLst>
              <a:ext uri="{FF2B5EF4-FFF2-40B4-BE49-F238E27FC236}">
                <a16:creationId xmlns:a16="http://schemas.microsoft.com/office/drawing/2014/main" id="{F4598894-45EC-4949-AB6B-B41A8FB7AC5B}"/>
              </a:ext>
            </a:extLst>
          </p:cNvPr>
          <p:cNvSpPr txBox="1"/>
          <p:nvPr/>
        </p:nvSpPr>
        <p:spPr>
          <a:xfrm>
            <a:off x="6864502" y="5253225"/>
            <a:ext cx="2551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Classificazione</a:t>
            </a:r>
            <a:r>
              <a:rPr lang="en-US" sz="1400" dirty="0"/>
              <a:t> </a:t>
            </a:r>
            <a:r>
              <a:rPr lang="en-US" sz="1400" dirty="0" err="1"/>
              <a:t>dipende</a:t>
            </a:r>
            <a:r>
              <a:rPr lang="en-US" sz="1400" dirty="0"/>
              <a:t> da </a:t>
            </a:r>
          </a:p>
          <a:p>
            <a:pPr marL="285750" indent="-285750">
              <a:buFontTx/>
              <a:buChar char="-"/>
            </a:pPr>
            <a:r>
              <a:rPr lang="en-US" sz="1400" dirty="0" err="1"/>
              <a:t>Attivit</a:t>
            </a:r>
            <a:r>
              <a:rPr lang="it-IT" sz="1400" dirty="0"/>
              <a:t>à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Vita media radionuclidi</a:t>
            </a:r>
          </a:p>
          <a:p>
            <a:pPr marL="285750" indent="-285750">
              <a:buFontTx/>
              <a:buChar char="-"/>
            </a:pPr>
            <a:r>
              <a:rPr lang="it-IT" sz="1400" dirty="0"/>
              <a:t>Produzione di calore</a:t>
            </a:r>
            <a:endParaRPr lang="en-US" sz="1400" dirty="0"/>
          </a:p>
        </p:txBody>
      </p:sp>
      <p:graphicFrame>
        <p:nvGraphicFramePr>
          <p:cNvPr id="294" name="Grafico 293">
            <a:extLst>
              <a:ext uri="{FF2B5EF4-FFF2-40B4-BE49-F238E27FC236}">
                <a16:creationId xmlns:a16="http://schemas.microsoft.com/office/drawing/2014/main" id="{9F1DD191-3B52-475B-ABBC-5F358172A0E5}"/>
              </a:ext>
            </a:extLst>
          </p:cNvPr>
          <p:cNvGraphicFramePr>
            <a:graphicFrameLocks/>
          </p:cNvGraphicFramePr>
          <p:nvPr/>
        </p:nvGraphicFramePr>
        <p:xfrm>
          <a:off x="5648529" y="23822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5" name="Immagine 294">
            <a:extLst>
              <a:ext uri="{FF2B5EF4-FFF2-40B4-BE49-F238E27FC236}">
                <a16:creationId xmlns:a16="http://schemas.microsoft.com/office/drawing/2014/main" id="{FD9C8D28-F3FE-4EBD-B8F1-F14840434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" y="4252604"/>
            <a:ext cx="4559443" cy="2605396"/>
          </a:xfrm>
          <a:prstGeom prst="rect">
            <a:avLst/>
          </a:prstGeom>
        </p:spPr>
      </p:pic>
      <p:sp>
        <p:nvSpPr>
          <p:cNvPr id="296" name="Rettangolo 295">
            <a:extLst>
              <a:ext uri="{FF2B5EF4-FFF2-40B4-BE49-F238E27FC236}">
                <a16:creationId xmlns:a16="http://schemas.microsoft.com/office/drawing/2014/main" id="{27AC0C66-5BA9-482A-B970-C5D9D69B33D6}"/>
              </a:ext>
            </a:extLst>
          </p:cNvPr>
          <p:cNvSpPr/>
          <p:nvPr/>
        </p:nvSpPr>
        <p:spPr>
          <a:xfrm>
            <a:off x="6926512" y="4398814"/>
            <a:ext cx="2930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VLLW = Very Low Level Waste</a:t>
            </a:r>
          </a:p>
          <a:p>
            <a:r>
              <a:rPr lang="en-US" sz="1000" dirty="0"/>
              <a:t>LLW  =  Low Level Waste</a:t>
            </a:r>
          </a:p>
          <a:p>
            <a:r>
              <a:rPr lang="en-US" sz="1000" dirty="0"/>
              <a:t>ILW  = Intermediate Level Waste</a:t>
            </a:r>
          </a:p>
          <a:p>
            <a:r>
              <a:rPr lang="en-US" sz="1000" dirty="0"/>
              <a:t>HLW  = High Level Waste (ex. Spent Fuel)</a:t>
            </a:r>
          </a:p>
        </p:txBody>
      </p:sp>
      <p:sp>
        <p:nvSpPr>
          <p:cNvPr id="297" name="TextBox 385">
            <a:extLst>
              <a:ext uri="{FF2B5EF4-FFF2-40B4-BE49-F238E27FC236}">
                <a16:creationId xmlns:a16="http://schemas.microsoft.com/office/drawing/2014/main" id="{1CAA6E8B-A11B-4AE8-A357-4260BB0804B4}"/>
              </a:ext>
            </a:extLst>
          </p:cNvPr>
          <p:cNvSpPr txBox="1"/>
          <p:nvPr/>
        </p:nvSpPr>
        <p:spPr>
          <a:xfrm>
            <a:off x="1089086" y="3960819"/>
            <a:ext cx="4559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Accumulo combustibile esaurito nel tempo (tonnellate)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72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/>
      <p:bldGraphic spid="294" grpId="0">
        <p:bldAsOne/>
      </p:bldGraphic>
      <p:bldP spid="296" grpId="0"/>
      <p:bldP spid="29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CA3C14-9B40-4233-BC7E-117C160B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2"/>
            <a:ext cx="10515600" cy="881359"/>
          </a:xfrm>
        </p:spPr>
        <p:txBody>
          <a:bodyPr/>
          <a:lstStyle/>
          <a:p>
            <a:pPr algn="ctr"/>
            <a:r>
              <a:rPr lang="en-US" dirty="0" err="1"/>
              <a:t>Gestione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rifiuti</a:t>
            </a:r>
            <a:r>
              <a:rPr lang="en-US" dirty="0"/>
              <a:t> </a:t>
            </a:r>
            <a:r>
              <a:rPr lang="en-US" dirty="0" err="1"/>
              <a:t>radioattivi</a:t>
            </a:r>
            <a:endParaRPr lang="it-IT" dirty="0"/>
          </a:p>
        </p:txBody>
      </p:sp>
      <p:pic>
        <p:nvPicPr>
          <p:cNvPr id="3" name="Picture 2" descr="open_question_2.jpg">
            <a:extLst>
              <a:ext uri="{FF2B5EF4-FFF2-40B4-BE49-F238E27FC236}">
                <a16:creationId xmlns:a16="http://schemas.microsoft.com/office/drawing/2014/main" id="{F73D33BC-632A-4F5C-AA57-15466AB3DE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932" y="865876"/>
            <a:ext cx="1709480" cy="2279307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6DD3EE0F-D14B-4124-9706-021CD47C6071}"/>
              </a:ext>
            </a:extLst>
          </p:cNvPr>
          <p:cNvSpPr>
            <a:spLocks/>
          </p:cNvSpPr>
          <p:nvPr/>
        </p:nvSpPr>
        <p:spPr bwMode="auto">
          <a:xfrm>
            <a:off x="3772257" y="1066404"/>
            <a:ext cx="3991287" cy="422976"/>
          </a:xfrm>
          <a:prstGeom prst="round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en-US" sz="1800" b="1" dirty="0">
                <a:solidFill>
                  <a:srgbClr val="16469E"/>
                </a:solidFill>
                <a:latin typeface="Arial" charset="0"/>
                <a:sym typeface="Baskerville" charset="0"/>
              </a:rPr>
              <a:t>La </a:t>
            </a:r>
            <a:r>
              <a:rPr lang="en-US" sz="1800" b="1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situazione</a:t>
            </a:r>
            <a:r>
              <a:rPr lang="en-US" sz="1800" b="1" dirty="0">
                <a:solidFill>
                  <a:srgbClr val="16469E"/>
                </a:solidFill>
                <a:latin typeface="Arial" charset="0"/>
                <a:sym typeface="Baskerville" charset="0"/>
              </a:rPr>
              <a:t> </a:t>
            </a:r>
            <a:r>
              <a:rPr lang="en-US" sz="1800" b="1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attuale</a:t>
            </a:r>
            <a:endParaRPr lang="en-US" sz="1800" b="1" dirty="0">
              <a:solidFill>
                <a:srgbClr val="16469E"/>
              </a:solidFill>
              <a:latin typeface="Arial" charset="0"/>
              <a:sym typeface="Baskerville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15B6C97-E988-43B0-96DF-B350284723CD}"/>
              </a:ext>
            </a:extLst>
          </p:cNvPr>
          <p:cNvSpPr>
            <a:spLocks/>
          </p:cNvSpPr>
          <p:nvPr/>
        </p:nvSpPr>
        <p:spPr bwMode="auto">
          <a:xfrm>
            <a:off x="2576669" y="1587998"/>
            <a:ext cx="4552069" cy="35487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>
              <a:spcAft>
                <a:spcPts val="600"/>
              </a:spcAft>
            </a:pPr>
            <a:r>
              <a:rPr lang="en-US" sz="1400" b="1" dirty="0">
                <a:solidFill>
                  <a:srgbClr val="16469E"/>
                </a:solidFill>
                <a:latin typeface="Arial" charset="0"/>
                <a:sym typeface="Baskerville" charset="0"/>
              </a:rPr>
              <a:t>3 </a:t>
            </a:r>
            <a:r>
              <a:rPr lang="en-US" sz="1400" b="1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soluzioni</a:t>
            </a:r>
            <a:r>
              <a:rPr lang="en-US" sz="1400" b="1" dirty="0">
                <a:solidFill>
                  <a:srgbClr val="16469E"/>
                </a:solidFill>
                <a:latin typeface="Arial" charset="0"/>
                <a:sym typeface="Baskerville" charset="0"/>
              </a:rPr>
              <a:t> </a:t>
            </a:r>
            <a:r>
              <a:rPr lang="en-US" sz="1400" b="1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principali</a:t>
            </a:r>
            <a:r>
              <a:rPr lang="en-US" sz="1400" b="1" dirty="0">
                <a:solidFill>
                  <a:srgbClr val="16469E"/>
                </a:solidFill>
                <a:latin typeface="Arial" charset="0"/>
                <a:sym typeface="Baskerville" charset="0"/>
              </a:rPr>
              <a:t> per </a:t>
            </a:r>
            <a:r>
              <a:rPr lang="en-US" sz="1400" b="1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stoccaggio</a:t>
            </a:r>
            <a:r>
              <a:rPr lang="en-US" sz="1400" b="1" dirty="0">
                <a:solidFill>
                  <a:srgbClr val="16469E"/>
                </a:solidFill>
                <a:latin typeface="Arial" charset="0"/>
                <a:sym typeface="Baskerville" charset="0"/>
              </a:rPr>
              <a:t>/</a:t>
            </a:r>
            <a:r>
              <a:rPr lang="en-US" sz="1400" b="1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smaltimento</a:t>
            </a:r>
            <a:r>
              <a:rPr lang="en-US" sz="1400" b="1" dirty="0">
                <a:solidFill>
                  <a:srgbClr val="16469E"/>
                </a:solidFill>
                <a:latin typeface="Arial" charset="0"/>
                <a:sym typeface="Baskerville" charset="0"/>
              </a:rPr>
              <a:t>: </a:t>
            </a:r>
          </a:p>
        </p:txBody>
      </p:sp>
      <p:pic>
        <p:nvPicPr>
          <p:cNvPr id="6" name="Picture 5" descr="radwaste_storage.jpg">
            <a:extLst>
              <a:ext uri="{FF2B5EF4-FFF2-40B4-BE49-F238E27FC236}">
                <a16:creationId xmlns:a16="http://schemas.microsoft.com/office/drawing/2014/main" id="{AAD60702-9C6A-4744-8E49-15494A8F1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72" y="4722379"/>
            <a:ext cx="2788018" cy="2097569"/>
          </a:xfrm>
          <a:prstGeom prst="rect">
            <a:avLst/>
          </a:prstGeom>
        </p:spPr>
      </p:pic>
      <p:pic>
        <p:nvPicPr>
          <p:cNvPr id="7" name="Picture 6" descr="geological_repository.jpg">
            <a:extLst>
              <a:ext uri="{FF2B5EF4-FFF2-40B4-BE49-F238E27FC236}">
                <a16:creationId xmlns:a16="http://schemas.microsoft.com/office/drawing/2014/main" id="{4845E60E-3848-46F2-AA40-49CB5657E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37" y="4755187"/>
            <a:ext cx="2997540" cy="16861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C6EBB8-7F3C-4999-BB3A-966358402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26" y="5042262"/>
            <a:ext cx="2723606" cy="18157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C1D75E-BF92-4056-87C6-3C0B9966A5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738" y="1538642"/>
            <a:ext cx="3036194" cy="202413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15100C2-8082-4B91-8F8E-9B9B50794C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72" y="2068166"/>
            <a:ext cx="2997540" cy="1996408"/>
          </a:xfrm>
          <a:prstGeom prst="rect">
            <a:avLst/>
          </a:prstGeom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4D95FBBF-8E0F-4BB0-B4A2-368A125D1155}"/>
              </a:ext>
            </a:extLst>
          </p:cNvPr>
          <p:cNvSpPr>
            <a:spLocks/>
          </p:cNvSpPr>
          <p:nvPr/>
        </p:nvSpPr>
        <p:spPr bwMode="auto">
          <a:xfrm>
            <a:off x="5878485" y="2229255"/>
            <a:ext cx="2161556" cy="354872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>
              <a:spcAft>
                <a:spcPts val="600"/>
              </a:spcAft>
            </a:pPr>
            <a:r>
              <a:rPr lang="en-US" sz="1400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Stoccaggio</a:t>
            </a:r>
            <a:r>
              <a:rPr lang="en-US" sz="1400" dirty="0">
                <a:solidFill>
                  <a:srgbClr val="16469E"/>
                </a:solidFill>
                <a:latin typeface="Arial" charset="0"/>
                <a:sym typeface="Baskerville" charset="0"/>
              </a:rPr>
              <a:t> “ad interim”</a:t>
            </a:r>
            <a:endParaRPr lang="en-US" sz="1400" b="1" dirty="0">
              <a:solidFill>
                <a:srgbClr val="16469E"/>
              </a:solidFill>
              <a:latin typeface="Arial" charset="0"/>
              <a:sym typeface="Baskerville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FA8DDCD-9EF3-4CA5-B9D8-9844C5876B07}"/>
              </a:ext>
            </a:extLst>
          </p:cNvPr>
          <p:cNvSpPr>
            <a:spLocks/>
          </p:cNvSpPr>
          <p:nvPr/>
        </p:nvSpPr>
        <p:spPr bwMode="auto">
          <a:xfrm>
            <a:off x="1020932" y="4084791"/>
            <a:ext cx="3216812" cy="593236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>
              <a:spcAft>
                <a:spcPts val="600"/>
              </a:spcAft>
            </a:pPr>
            <a:r>
              <a:rPr lang="en-US" sz="1400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Smaltimento</a:t>
            </a:r>
            <a:r>
              <a:rPr lang="en-US" sz="1400" dirty="0">
                <a:solidFill>
                  <a:srgbClr val="16469E"/>
                </a:solidFill>
                <a:latin typeface="Arial" charset="0"/>
                <a:sym typeface="Baskerville" charset="0"/>
              </a:rPr>
              <a:t> in </a:t>
            </a:r>
            <a:r>
              <a:rPr lang="en-US" sz="1400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depositi</a:t>
            </a:r>
            <a:r>
              <a:rPr lang="en-US" sz="1400" dirty="0">
                <a:solidFill>
                  <a:srgbClr val="16469E"/>
                </a:solidFill>
                <a:latin typeface="Arial" charset="0"/>
                <a:sym typeface="Baskerville" charset="0"/>
              </a:rPr>
              <a:t> di </a:t>
            </a:r>
            <a:r>
              <a:rPr lang="en-US" sz="1400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superficie</a:t>
            </a:r>
            <a:r>
              <a:rPr lang="en-US" sz="1400" dirty="0">
                <a:solidFill>
                  <a:srgbClr val="16469E"/>
                </a:solidFill>
                <a:latin typeface="Arial" charset="0"/>
                <a:sym typeface="Baskerville" charset="0"/>
              </a:rPr>
              <a:t> o </a:t>
            </a:r>
            <a:r>
              <a:rPr lang="en-US" sz="1400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semiinterrati</a:t>
            </a:r>
            <a:r>
              <a:rPr lang="en-US" sz="1400" dirty="0">
                <a:solidFill>
                  <a:srgbClr val="16469E"/>
                </a:solidFill>
                <a:latin typeface="Arial" charset="0"/>
                <a:sym typeface="Baskerville" charset="0"/>
              </a:rPr>
              <a:t> (VLLW, LLW, ILW)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7302B6E-1B38-4956-8253-0A0A7A80B723}"/>
              </a:ext>
            </a:extLst>
          </p:cNvPr>
          <p:cNvSpPr>
            <a:spLocks/>
          </p:cNvSpPr>
          <p:nvPr/>
        </p:nvSpPr>
        <p:spPr bwMode="auto">
          <a:xfrm>
            <a:off x="6948121" y="4303249"/>
            <a:ext cx="2807507" cy="593236"/>
          </a:xfrm>
          <a:prstGeom prst="roundRect">
            <a:avLst/>
          </a:prstGeom>
          <a:solidFill>
            <a:srgbClr val="CCFFCC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4287" tIns="52144" rIns="104287" bIns="52144">
            <a:spAutoFit/>
          </a:bodyPr>
          <a:lstStyle/>
          <a:p>
            <a:pPr algn="ctr" defTabSz="1042988">
              <a:spcAft>
                <a:spcPts val="600"/>
              </a:spcAft>
            </a:pPr>
            <a:r>
              <a:rPr lang="en-US" sz="1400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Smaltimento</a:t>
            </a:r>
            <a:r>
              <a:rPr lang="en-US" sz="1400" dirty="0">
                <a:solidFill>
                  <a:srgbClr val="16469E"/>
                </a:solidFill>
                <a:latin typeface="Arial" charset="0"/>
                <a:sym typeface="Baskerville" charset="0"/>
              </a:rPr>
              <a:t> in </a:t>
            </a:r>
            <a:r>
              <a:rPr lang="en-US" sz="1400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depositi</a:t>
            </a:r>
            <a:r>
              <a:rPr lang="en-US" sz="1400" dirty="0">
                <a:solidFill>
                  <a:srgbClr val="16469E"/>
                </a:solidFill>
                <a:latin typeface="Arial" charset="0"/>
                <a:sym typeface="Baskerville" charset="0"/>
              </a:rPr>
              <a:t> </a:t>
            </a:r>
            <a:r>
              <a:rPr lang="en-US" sz="1400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profondi</a:t>
            </a:r>
            <a:r>
              <a:rPr lang="en-US" sz="1400" dirty="0">
                <a:solidFill>
                  <a:srgbClr val="16469E"/>
                </a:solidFill>
                <a:latin typeface="Arial" charset="0"/>
                <a:sym typeface="Baskerville" charset="0"/>
              </a:rPr>
              <a:t> o “</a:t>
            </a:r>
            <a:r>
              <a:rPr lang="en-US" sz="1400" dirty="0" err="1">
                <a:solidFill>
                  <a:srgbClr val="16469E"/>
                </a:solidFill>
                <a:latin typeface="Arial" charset="0"/>
                <a:sym typeface="Baskerville" charset="0"/>
              </a:rPr>
              <a:t>geologico</a:t>
            </a:r>
            <a:r>
              <a:rPr lang="en-US" sz="1400" dirty="0">
                <a:solidFill>
                  <a:srgbClr val="16469E"/>
                </a:solidFill>
                <a:latin typeface="Arial" charset="0"/>
                <a:sym typeface="Baskerville" charset="0"/>
              </a:rPr>
              <a:t>” (ILW, HLW) </a:t>
            </a:r>
            <a:endParaRPr lang="en-US" sz="1400" b="1" dirty="0">
              <a:solidFill>
                <a:srgbClr val="16469E"/>
              </a:solidFill>
              <a:latin typeface="Arial" charset="0"/>
              <a:sym typeface="Baskerville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FD860F-A99A-4E1C-BBDF-8DA3BDCE3916}"/>
              </a:ext>
            </a:extLst>
          </p:cNvPr>
          <p:cNvSpPr txBox="1"/>
          <p:nvPr/>
        </p:nvSpPr>
        <p:spPr>
          <a:xfrm>
            <a:off x="7381150" y="5042262"/>
            <a:ext cx="2723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chemeClr val="bg1"/>
                </a:solidFill>
              </a:rPr>
              <a:t>Olkiluoto</a:t>
            </a:r>
            <a:r>
              <a:rPr lang="it-IT" sz="1200" dirty="0">
                <a:solidFill>
                  <a:schemeClr val="bg1"/>
                </a:solidFill>
              </a:rPr>
              <a:t>, Finlandia, il progetto più avanzato nel mondo</a:t>
            </a:r>
          </a:p>
        </p:txBody>
      </p:sp>
    </p:spTree>
    <p:extLst>
      <p:ext uri="{BB962C8B-B14F-4D97-AF65-F5344CB8AC3E}">
        <p14:creationId xmlns:p14="http://schemas.microsoft.com/office/powerpoint/2010/main" val="36880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4AA01-B15C-4994-AE78-C4484BFD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44"/>
            <a:ext cx="10515600" cy="780482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chemeClr val="tx2"/>
                </a:solidFill>
              </a:rPr>
              <a:t>Disattivazione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impianti</a:t>
            </a:r>
            <a:r>
              <a:rPr lang="en-US" sz="4000" dirty="0">
                <a:solidFill>
                  <a:schemeClr val="tx2"/>
                </a:solidFill>
              </a:rPr>
              <a:t> e </a:t>
            </a:r>
            <a:r>
              <a:rPr lang="en-US" sz="4000" dirty="0" err="1">
                <a:solidFill>
                  <a:schemeClr val="tx2"/>
                </a:solidFill>
              </a:rPr>
              <a:t>gestione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dirty="0" err="1">
                <a:solidFill>
                  <a:schemeClr val="tx2"/>
                </a:solidFill>
              </a:rPr>
              <a:t>rifiuti</a:t>
            </a:r>
            <a:endParaRPr lang="it-IT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706B57F-0BFE-441A-A7B8-EAD8CA0E58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93" y="2687437"/>
            <a:ext cx="2713158" cy="1485485"/>
          </a:xfrm>
          <a:prstGeom prst="rect">
            <a:avLst/>
          </a:prstGeom>
        </p:spPr>
      </p:pic>
      <p:sp>
        <p:nvSpPr>
          <p:cNvPr id="4" name="AutoShape 72">
            <a:extLst>
              <a:ext uri="{FF2B5EF4-FFF2-40B4-BE49-F238E27FC236}">
                <a16:creationId xmlns:a16="http://schemas.microsoft.com/office/drawing/2014/main" id="{D94445F3-34D8-4AA6-82B7-1C6B18B9D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43" y="6312194"/>
            <a:ext cx="2590800" cy="354872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isometricOffAxis2Lef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 dirty="0">
                <a:solidFill>
                  <a:srgbClr val="FF0000"/>
                </a:solidFill>
                <a:latin typeface="Arial" charset="0"/>
              </a:rPr>
              <a:t>metodi convenzionali</a:t>
            </a:r>
          </a:p>
        </p:txBody>
      </p:sp>
      <p:sp>
        <p:nvSpPr>
          <p:cNvPr id="5" name="AutoShape 72">
            <a:extLst>
              <a:ext uri="{FF2B5EF4-FFF2-40B4-BE49-F238E27FC236}">
                <a16:creationId xmlns:a16="http://schemas.microsoft.com/office/drawing/2014/main" id="{6AF91247-DEC6-45E6-BF02-AE13954C6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895" y="6363702"/>
            <a:ext cx="2362200" cy="354872"/>
          </a:xfrm>
          <a:prstGeom prst="roundRect">
            <a:avLst/>
          </a:prstGeom>
          <a:solidFill>
            <a:srgbClr val="CCFF66"/>
          </a:solidFill>
          <a:ln>
            <a:noFill/>
          </a:ln>
          <a:effectLst/>
          <a:scene3d>
            <a:camera prst="isometricOffAxis1Righ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/>
          <a:p>
            <a:pPr algn="ctr" defTabSz="1042988"/>
            <a:r>
              <a:rPr lang="it-IT" sz="1400" b="1" dirty="0">
                <a:solidFill>
                  <a:srgbClr val="FF0000"/>
                </a:solidFill>
                <a:latin typeface="Arial" charset="0"/>
              </a:rPr>
              <a:t>nuove tecnologie</a:t>
            </a:r>
          </a:p>
        </p:txBody>
      </p:sp>
      <p:pic>
        <p:nvPicPr>
          <p:cNvPr id="6" name="Picture 40" descr="security_camera.jpg">
            <a:extLst>
              <a:ext uri="{FF2B5EF4-FFF2-40B4-BE49-F238E27FC236}">
                <a16:creationId xmlns:a16="http://schemas.microsoft.com/office/drawing/2014/main" id="{BA972611-4E48-4397-8FF6-2CCC6C796E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16978" y="5301667"/>
            <a:ext cx="846788" cy="557162"/>
          </a:xfrm>
          <a:prstGeom prst="rect">
            <a:avLst/>
          </a:prstGeom>
        </p:spPr>
      </p:pic>
      <p:pic>
        <p:nvPicPr>
          <p:cNvPr id="7" name="Picture 41" descr="cop.jpg">
            <a:extLst>
              <a:ext uri="{FF2B5EF4-FFF2-40B4-BE49-F238E27FC236}">
                <a16:creationId xmlns:a16="http://schemas.microsoft.com/office/drawing/2014/main" id="{A892C40A-99BF-4FCA-B110-E83B867F3C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353" y="4905515"/>
            <a:ext cx="611004" cy="1906628"/>
          </a:xfrm>
          <a:prstGeom prst="rect">
            <a:avLst/>
          </a:prstGeom>
        </p:spPr>
      </p:pic>
      <p:grpSp>
        <p:nvGrpSpPr>
          <p:cNvPr id="8" name="Group 42">
            <a:extLst>
              <a:ext uri="{FF2B5EF4-FFF2-40B4-BE49-F238E27FC236}">
                <a16:creationId xmlns:a16="http://schemas.microsoft.com/office/drawing/2014/main" id="{80F0B357-8277-4522-AFBB-1C97C34B1613}"/>
              </a:ext>
            </a:extLst>
          </p:cNvPr>
          <p:cNvGrpSpPr/>
          <p:nvPr/>
        </p:nvGrpSpPr>
        <p:grpSpPr>
          <a:xfrm>
            <a:off x="8527219" y="4757174"/>
            <a:ext cx="1628589" cy="2100826"/>
            <a:chOff x="7467600" y="4161016"/>
            <a:chExt cx="1489841" cy="1921846"/>
          </a:xfrm>
        </p:grpSpPr>
        <p:pic>
          <p:nvPicPr>
            <p:cNvPr id="9" name="Picture 45" descr="New-Technologies_small.jpg">
              <a:extLst>
                <a:ext uri="{FF2B5EF4-FFF2-40B4-BE49-F238E27FC236}">
                  <a16:creationId xmlns:a16="http://schemas.microsoft.com/office/drawing/2014/main" id="{28261F88-1C5B-45BE-A71A-821C9806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7600" y="4928235"/>
              <a:ext cx="1489841" cy="1154627"/>
            </a:xfrm>
            <a:prstGeom prst="rect">
              <a:avLst/>
            </a:prstGeom>
          </p:spPr>
        </p:pic>
        <p:pic>
          <p:nvPicPr>
            <p:cNvPr id="10" name="Picture 46">
              <a:extLst>
                <a:ext uri="{FF2B5EF4-FFF2-40B4-BE49-F238E27FC236}">
                  <a16:creationId xmlns:a16="http://schemas.microsoft.com/office/drawing/2014/main" id="{8C445F9B-016F-48ED-9935-CEBEC41FA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85257" y="4161016"/>
              <a:ext cx="633211" cy="811301"/>
            </a:xfrm>
            <a:prstGeom prst="rect">
              <a:avLst/>
            </a:prstGeom>
          </p:spPr>
        </p:pic>
      </p:grpSp>
      <p:pic>
        <p:nvPicPr>
          <p:cNvPr id="11" name="Picture 43">
            <a:extLst>
              <a:ext uri="{FF2B5EF4-FFF2-40B4-BE49-F238E27FC236}">
                <a16:creationId xmlns:a16="http://schemas.microsoft.com/office/drawing/2014/main" id="{C53ED702-7ED6-4841-9D1E-A3339F55B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2193" y="4216337"/>
            <a:ext cx="1079500" cy="355600"/>
          </a:xfrm>
          <a:prstGeom prst="rect">
            <a:avLst/>
          </a:prstGeom>
        </p:spPr>
      </p:pic>
      <p:sp>
        <p:nvSpPr>
          <p:cNvPr id="12" name="Circular Arrow 44">
            <a:extLst>
              <a:ext uri="{FF2B5EF4-FFF2-40B4-BE49-F238E27FC236}">
                <a16:creationId xmlns:a16="http://schemas.microsoft.com/office/drawing/2014/main" id="{4332E5BD-132A-406C-94A4-3780F16B787A}"/>
              </a:ext>
            </a:extLst>
          </p:cNvPr>
          <p:cNvSpPr/>
          <p:nvPr/>
        </p:nvSpPr>
        <p:spPr>
          <a:xfrm rot="10800000">
            <a:off x="7642292" y="3758123"/>
            <a:ext cx="1330769" cy="1330769"/>
          </a:xfrm>
          <a:prstGeom prst="circularArrow">
            <a:avLst>
              <a:gd name="adj1" fmla="val 13309"/>
              <a:gd name="adj2" fmla="val 1823191"/>
              <a:gd name="adj3" fmla="val 14456450"/>
              <a:gd name="adj4" fmla="val 11926774"/>
              <a:gd name="adj5" fmla="val 13334"/>
            </a:avLst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50800" h="50800"/>
            <a:bevelB w="50800" h="50800"/>
          </a:sp3d>
        </p:spPr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D9DFB70-6C21-4755-BA15-4CAF026F15B2}"/>
              </a:ext>
            </a:extLst>
          </p:cNvPr>
          <p:cNvSpPr txBox="1"/>
          <p:nvPr/>
        </p:nvSpPr>
        <p:spPr>
          <a:xfrm>
            <a:off x="3165474" y="4871600"/>
            <a:ext cx="5045382" cy="132343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0000CC"/>
                </a:solidFill>
              </a:rPr>
              <a:t>Migliorare la capacità di prevenire, individuare e intervenire su </a:t>
            </a:r>
          </a:p>
          <a:p>
            <a:pPr algn="ctr"/>
            <a:r>
              <a:rPr lang="it-IT" sz="1600" dirty="0">
                <a:solidFill>
                  <a:srgbClr val="FF0000"/>
                </a:solidFill>
              </a:rPr>
              <a:t>errore umano, incidente, furto, sabotaggio, accesso non autorizzato, trasferimento illegale, altre possibili azioni criminali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5130600-FD49-44E5-98B3-5CBB5FA78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19" y="1506304"/>
            <a:ext cx="2557210" cy="1615290"/>
          </a:xfrm>
          <a:prstGeom prst="rect">
            <a:avLst/>
          </a:prstGeom>
        </p:spPr>
      </p:pic>
      <p:pic>
        <p:nvPicPr>
          <p:cNvPr id="15" name="Picture 9" descr="transport7_small.jpg">
            <a:extLst>
              <a:ext uri="{FF2B5EF4-FFF2-40B4-BE49-F238E27FC236}">
                <a16:creationId xmlns:a16="http://schemas.microsoft.com/office/drawing/2014/main" id="{A3224C26-EAD8-43AA-AE87-F3DF1DE83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331" y="1038902"/>
            <a:ext cx="2435128" cy="1623419"/>
          </a:xfrm>
          <a:prstGeom prst="rect">
            <a:avLst/>
          </a:prstGeom>
        </p:spPr>
      </p:pic>
      <p:pic>
        <p:nvPicPr>
          <p:cNvPr id="16" name="Picture 35" descr="interim_scaled_down.jpg">
            <a:extLst>
              <a:ext uri="{FF2B5EF4-FFF2-40B4-BE49-F238E27FC236}">
                <a16:creationId xmlns:a16="http://schemas.microsoft.com/office/drawing/2014/main" id="{431960B1-58BF-4DBE-9E25-E0C596989C5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730" y="930244"/>
            <a:ext cx="2233906" cy="1262157"/>
          </a:xfrm>
          <a:prstGeom prst="rect">
            <a:avLst/>
          </a:prstGeom>
          <a:effectLst/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91F56BB-5A19-400D-825B-04E5C7B5B097}"/>
              </a:ext>
            </a:extLst>
          </p:cNvPr>
          <p:cNvSpPr txBox="1"/>
          <p:nvPr/>
        </p:nvSpPr>
        <p:spPr>
          <a:xfrm>
            <a:off x="3807834" y="1067545"/>
            <a:ext cx="3438186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La </a:t>
            </a:r>
            <a:r>
              <a:rPr lang="en-US" sz="1600" dirty="0" err="1">
                <a:solidFill>
                  <a:srgbClr val="FF0000"/>
                </a:solidFill>
              </a:rPr>
              <a:t>richiesta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it-IT" sz="16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it-IT" sz="1600" dirty="0">
                <a:solidFill>
                  <a:srgbClr val="FF0000"/>
                </a:solidFill>
              </a:rPr>
              <a:t> offrire strumentazione innovativa per il monitoraggio delle fasi di stoccaggio e trasporto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BEBC321-2344-41E5-86F4-89BB19ED10D5}"/>
              </a:ext>
            </a:extLst>
          </p:cNvPr>
          <p:cNvSpPr txBox="1"/>
          <p:nvPr/>
        </p:nvSpPr>
        <p:spPr>
          <a:xfrm>
            <a:off x="4828894" y="2224203"/>
            <a:ext cx="294803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</a:rPr>
              <a:t>migliorare la gestione dei rifiuti nelle sue varie fasi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6F7DBA53-929D-402B-A819-0381B6E230A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777" y="3129707"/>
            <a:ext cx="2829393" cy="15491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4A7F738-7D16-4E04-BBFF-022BB40C98C1}"/>
              </a:ext>
            </a:extLst>
          </p:cNvPr>
          <p:cNvSpPr txBox="1"/>
          <p:nvPr/>
        </p:nvSpPr>
        <p:spPr>
          <a:xfrm>
            <a:off x="4392040" y="3345488"/>
            <a:ext cx="2794961" cy="10772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cs typeface="Arial"/>
              </a:rPr>
              <a:t>minimizzare</a:t>
            </a:r>
            <a:r>
              <a:rPr lang="en-US" sz="1600" dirty="0">
                <a:solidFill>
                  <a:srgbClr val="2132AC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2132AC"/>
                </a:solidFill>
                <a:cs typeface="Arial"/>
              </a:rPr>
              <a:t>l'intervento</a:t>
            </a:r>
            <a:r>
              <a:rPr lang="en-US" sz="1600" dirty="0">
                <a:solidFill>
                  <a:srgbClr val="2132AC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2132AC"/>
                </a:solidFill>
                <a:cs typeface="Arial"/>
              </a:rPr>
              <a:t>umano</a:t>
            </a:r>
            <a:r>
              <a:rPr lang="en-US" sz="1600" dirty="0">
                <a:solidFill>
                  <a:srgbClr val="2132AC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2132AC"/>
                </a:solidFill>
                <a:cs typeface="Arial"/>
              </a:rPr>
              <a:t>diretto</a:t>
            </a:r>
            <a:endParaRPr lang="en-US" sz="1600" dirty="0">
              <a:solidFill>
                <a:srgbClr val="2132AC"/>
              </a:solidFill>
              <a:cs typeface="Arial"/>
            </a:endParaRPr>
          </a:p>
          <a:p>
            <a:pPr algn="ctr"/>
            <a:r>
              <a:rPr lang="en-US" sz="1600" dirty="0">
                <a:solidFill>
                  <a:srgbClr val="2132AC"/>
                </a:solidFill>
                <a:cs typeface="Arial"/>
              </a:rPr>
              <a:t>(</a:t>
            </a:r>
            <a:r>
              <a:rPr lang="en-US" sz="1600" dirty="0" err="1">
                <a:solidFill>
                  <a:srgbClr val="2132AC"/>
                </a:solidFill>
                <a:cs typeface="Arial"/>
              </a:rPr>
              <a:t>incidenti</a:t>
            </a:r>
            <a:r>
              <a:rPr lang="en-US" sz="1600" dirty="0">
                <a:solidFill>
                  <a:srgbClr val="2132AC"/>
                </a:solidFill>
                <a:cs typeface="Arial"/>
              </a:rPr>
              <a:t>, </a:t>
            </a:r>
            <a:r>
              <a:rPr lang="en-US" sz="1600" dirty="0" err="1">
                <a:solidFill>
                  <a:srgbClr val="2132AC"/>
                </a:solidFill>
                <a:cs typeface="Arial"/>
              </a:rPr>
              <a:t>errori</a:t>
            </a:r>
            <a:r>
              <a:rPr lang="en-US" sz="1600" dirty="0">
                <a:solidFill>
                  <a:srgbClr val="2132AC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2132AC"/>
                </a:solidFill>
                <a:cs typeface="Arial"/>
              </a:rPr>
              <a:t>umani</a:t>
            </a:r>
            <a:r>
              <a:rPr lang="en-US" sz="1600" dirty="0">
                <a:solidFill>
                  <a:srgbClr val="2132AC"/>
                </a:solidFill>
                <a:cs typeface="Arial"/>
              </a:rPr>
              <a:t>, </a:t>
            </a:r>
            <a:r>
              <a:rPr lang="en-US" sz="1600" dirty="0" err="1">
                <a:solidFill>
                  <a:srgbClr val="2132AC"/>
                </a:solidFill>
                <a:cs typeface="Arial"/>
              </a:rPr>
              <a:t>azioni</a:t>
            </a:r>
            <a:r>
              <a:rPr lang="en-US" sz="1600" dirty="0">
                <a:solidFill>
                  <a:srgbClr val="2132AC"/>
                </a:solidFill>
                <a:cs typeface="Arial"/>
              </a:rPr>
              <a:t> </a:t>
            </a:r>
            <a:r>
              <a:rPr lang="en-US" sz="1600" dirty="0" err="1">
                <a:solidFill>
                  <a:srgbClr val="2132AC"/>
                </a:solidFill>
                <a:cs typeface="Arial"/>
              </a:rPr>
              <a:t>criminali</a:t>
            </a:r>
            <a:r>
              <a:rPr lang="en-US" sz="1600" dirty="0">
                <a:solidFill>
                  <a:srgbClr val="2132AC"/>
                </a:solidFill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936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7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7868</TotalTime>
  <Words>3047</Words>
  <Application>Microsoft Office PowerPoint</Application>
  <PresentationFormat>Widescreen</PresentationFormat>
  <Paragraphs>355</Paragraphs>
  <Slides>31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Franklin Gothic Book</vt:lpstr>
      <vt:lpstr>Franklin Gothic Medium</vt:lpstr>
      <vt:lpstr>Garamond</vt:lpstr>
      <vt:lpstr>Helvetica</vt:lpstr>
      <vt:lpstr>Lucida Calligraphy</vt:lpstr>
      <vt:lpstr>Times</vt:lpstr>
      <vt:lpstr>Times New Roman</vt:lpstr>
      <vt:lpstr>Wingdings</vt:lpstr>
      <vt:lpstr>Wingdings 2</vt:lpstr>
      <vt:lpstr>Office Theme</vt:lpstr>
      <vt:lpstr>Il progetto INFN_E:  applicazioni di rivelatori e tecnologie nel campo dell’energia</vt:lpstr>
      <vt:lpstr>Presentazione standard di PowerPoint</vt:lpstr>
      <vt:lpstr>Presentazione standard di PowerPoint</vt:lpstr>
      <vt:lpstr>Presentazione standard di PowerPoint</vt:lpstr>
      <vt:lpstr>Energia nucleare da fissione nel mondo</vt:lpstr>
      <vt:lpstr>Produzione di rifiuti radioattivi (dalla fissione)</vt:lpstr>
      <vt:lpstr>Inventario mondiale dei rifiuti radioattivi</vt:lpstr>
      <vt:lpstr>Gestione dei rifiuti radioattivi</vt:lpstr>
      <vt:lpstr>Disattivazione impianti e gestione rifiuti</vt:lpstr>
      <vt:lpstr>Monitoraggio radiologico</vt:lpstr>
      <vt:lpstr>Sensori intelligenti e comunicazione senza fili</vt:lpstr>
      <vt:lpstr>Ispezioni coi raggi cosmici</vt:lpstr>
      <vt:lpstr>Dalle sorgenti orfane ai contenitori di combustibile esausto</vt:lpstr>
      <vt:lpstr>In sintesi: impronta radiologica</vt:lpstr>
      <vt:lpstr>In prospettiva</vt:lpstr>
      <vt:lpstr>Presentazione standard di PowerPoint</vt:lpstr>
      <vt:lpstr>Incenerire invece che seppellire 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sistemi per la radiofrequenza</vt:lpstr>
      <vt:lpstr>Le diagnostiche</vt:lpstr>
      <vt:lpstr>Fusione: immagini del plasma con rivelatori a gas</vt:lpstr>
      <vt:lpstr>Immagini del plasma durante un impulso</vt:lpstr>
      <vt:lpstr>Presentazione standard di PowerPoint</vt:lpstr>
      <vt:lpstr>Presentazione standard di PowerPoint</vt:lpstr>
      <vt:lpstr>Conclusioni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Eugenio Nappi</dc:creator>
  <cp:lastModifiedBy>Marco Ripani</cp:lastModifiedBy>
  <cp:revision>952</cp:revision>
  <dcterms:created xsi:type="dcterms:W3CDTF">2020-12-05T22:03:06Z</dcterms:created>
  <dcterms:modified xsi:type="dcterms:W3CDTF">2022-05-09T09:55:38Z</dcterms:modified>
</cp:coreProperties>
</file>