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8" r:id="rId24"/>
    <p:sldId id="277" r:id="rId25"/>
    <p:sldId id="280" r:id="rId26"/>
    <p:sldId id="282" r:id="rId27"/>
    <p:sldId id="281" r:id="rId28"/>
    <p:sldId id="283" r:id="rId29"/>
    <p:sldId id="284" r:id="rId30"/>
    <p:sldId id="285" r:id="rId31"/>
    <p:sldId id="287" r:id="rId32"/>
    <p:sldId id="286" r:id="rId33"/>
    <p:sldId id="288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>
        <p:scale>
          <a:sx n="109" d="100"/>
          <a:sy n="109" d="100"/>
        </p:scale>
        <p:origin x="-4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900C19-9930-A837-3C63-192661BAB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BE9C4E2-629C-69FB-2BB8-A1BF9F270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7C295A-1295-663C-1ABD-2802AB08A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D1A7B3-DB4B-D7DD-C358-57DBF182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A7961C-0134-C681-FA62-56B8C53B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8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9E5D10-AAFB-180E-D21F-01672C082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3BE140-E7C9-A7C2-B16B-E0179DF09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E849BA-1000-637E-A30A-0CC98E24A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03FC54-E56E-AD58-F13D-C7BCAC62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1957D5-35F7-EA58-D84D-BA222409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736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49259DA-DD46-823E-9E5F-DB55EB000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14960C-B437-2739-B9B3-6059C60CD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196EDC-C39A-9ABD-5D33-314AC9C3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E5D198-49B5-3A3D-0842-FDA92981A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C1DA90-3EB1-CD4E-2CC5-3CCD8CFB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9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63821-13DF-844A-7FD1-7D31448CB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5DA6EE-6AED-D58E-6A22-5E5CC5942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98050A-74D1-46DD-F3E9-4A8A7BC1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8D7A3C-69CE-A52A-35FB-D5DC2925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15E2C9-DAEC-4588-DD79-01F0A16A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340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47E04D-29F2-69A4-18E1-60A063B7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70212F-5937-14F1-8ECD-55BD7F3C1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19CD9D-110C-BABD-924E-BB141C8B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96568B-362A-035F-2A1A-E6B33147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D4FBF4-69BB-82AA-B52D-A41406B3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6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368A0E-5164-5981-D487-AB70F8C4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92BEA2-008B-1C33-5EB9-E7E162735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EB0D6D-9E68-5C61-35C4-FAD175D42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BA2F30-7AA7-9C02-0871-0BEFC7D7B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8B1666-2BF5-3AE9-C7CB-C190B0C6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7389E0-34F4-D71F-047A-BA3EAF1D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62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786BD3-1B7B-9836-D134-0C7A28CA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8A84EE-5C89-2229-48A8-E91DF5EAB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5807B1-6DAE-FB4E-48D2-F57D6015B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1863CEB-12A8-A559-AA20-D73BAE98E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91C0485-974D-4928-A3A5-654D8117D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62CB067-3295-11B2-2F5A-E2CD7E45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F923F72-423A-612D-B1E4-C3749EE07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5BD1F1-DA0E-71D6-A547-1D4801B1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987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965043-3AB5-263D-BDC7-EF9A81AE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273E682-011C-A398-B80D-046AFBEA7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D7A5A4-D08E-DB36-D2C6-E3B275F3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D8276D-7025-DFE1-F779-2D3AAD8C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33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FA7E7DD-BB07-D370-2454-22094357D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3B97C7D-D6F4-B77A-9343-199BA9DE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345C71-D3C9-D41B-F4A6-FAFEAFFC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88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6F54F4-4D59-CE5B-16FB-21F4A619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5185DE-7EE6-D0C6-1766-BEB4F5B6E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64F980-9015-DD92-9A06-4EFD1D465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D3949C-81DB-0680-8FA0-A12B45466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C7B15B-85C7-DDA1-FD8D-7DB72376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3D5BAB-FECF-283A-B80D-C773664F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86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5131B0-498D-4054-616E-21388F621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D6E13D-7BFF-CF90-AB45-F2FECAAA8F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47F38D-872E-F665-C10D-2C295A4DF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335929-BF65-878D-44E7-E5DD585E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D97765-8BF4-25AD-7FAB-0B1D69EE2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27976A-D7C7-B7EE-3AEC-2517F594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27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A69F037-CCD6-6003-7531-F1B787C6C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B3A002-CD70-0565-D096-ED691A039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5ED5B2-625E-9A36-2A25-5577782EF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9AA07-F654-C344-9669-FA4775BBAB73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B035CB-63ED-905B-3E6E-A571AD60A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A60102-B6D7-67C1-C5D0-8CBA6D472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16219-DB72-0B4B-B825-94BF767921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4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F9D43-CAF0-D696-D5D8-1954DC8FF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362584"/>
            <a:ext cx="9186041" cy="2934630"/>
          </a:xfrm>
        </p:spPr>
        <p:txBody>
          <a:bodyPr>
            <a:normAutofit fontScale="90000"/>
          </a:bodyPr>
          <a:lstStyle/>
          <a:p>
            <a:r>
              <a:rPr lang="it-IT" dirty="0"/>
              <a:t>The </a:t>
            </a:r>
            <a:r>
              <a:rPr lang="it-IT" dirty="0" err="1"/>
              <a:t>Search</a:t>
            </a:r>
            <a:r>
              <a:rPr lang="it-IT" dirty="0"/>
              <a:t> for Electric </a:t>
            </a:r>
            <a:r>
              <a:rPr lang="it-IT" dirty="0" err="1"/>
              <a:t>Dipole</a:t>
            </a:r>
            <a:r>
              <a:rPr lang="it-IT" dirty="0"/>
              <a:t> Moments of </a:t>
            </a:r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Using Storage Ring</a:t>
            </a:r>
            <a:br>
              <a:rPr lang="it-IT" dirty="0"/>
            </a:br>
            <a:r>
              <a:rPr lang="it-IT" sz="4000" dirty="0"/>
              <a:t>G. Tagliente on </a:t>
            </a:r>
            <a:r>
              <a:rPr lang="it-IT" sz="4000" dirty="0" err="1"/>
              <a:t>behalf</a:t>
            </a:r>
            <a:r>
              <a:rPr lang="it-IT" sz="4000" dirty="0"/>
              <a:t> of JEDI </a:t>
            </a:r>
            <a:r>
              <a:rPr lang="it-IT" sz="4000" dirty="0" err="1"/>
              <a:t>collaboration</a:t>
            </a:r>
            <a:endParaRPr lang="it-IT" sz="4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FED9E7-646F-D8B3-1DC3-7E502E9E8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869" y="223280"/>
            <a:ext cx="3187700" cy="1765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63ADCD-57B6-60BA-1BDD-EB71FB6B5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023" y="289632"/>
            <a:ext cx="3568700" cy="1257300"/>
          </a:xfrm>
          <a:prstGeom prst="rect">
            <a:avLst/>
          </a:prstGeom>
        </p:spPr>
      </p:pic>
      <p:pic>
        <p:nvPicPr>
          <p:cNvPr id="1026" name="Picture 2" descr="LOGO INFN NEWS sito">
            <a:extLst>
              <a:ext uri="{FF2B5EF4-FFF2-40B4-BE49-F238E27FC236}">
                <a16:creationId xmlns:a16="http://schemas.microsoft.com/office/drawing/2014/main" id="{E52F39A1-C74F-2589-7ED4-B3D6F44A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9"/>
            <a:ext cx="3181019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894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065F8D-63DA-2022-93B0-10041B924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2EA5DEF-1AC0-8B43-B643-2B451CCC0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59" y="1690688"/>
            <a:ext cx="6912576" cy="48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8453173-3417-B125-2E5B-0C80A36C1373}"/>
              </a:ext>
            </a:extLst>
          </p:cNvPr>
          <p:cNvSpPr/>
          <p:nvPr/>
        </p:nvSpPr>
        <p:spPr>
          <a:xfrm>
            <a:off x="8008294" y="3871182"/>
            <a:ext cx="3495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 </a:t>
            </a:r>
            <a:r>
              <a:rPr lang="it-IT" sz="2400" dirty="0" err="1"/>
              <a:t>d</a:t>
            </a:r>
            <a:r>
              <a:rPr lang="it-IT" sz="2400" baseline="-25000" dirty="0" err="1"/>
              <a:t>n</a:t>
            </a:r>
            <a:r>
              <a:rPr lang="it-IT" sz="2400" dirty="0"/>
              <a:t> ∼ 1 × 10</a:t>
            </a:r>
            <a:r>
              <a:rPr lang="it-IT" sz="2400" baseline="30000" dirty="0"/>
              <a:t>−26 </a:t>
            </a:r>
            <a:r>
              <a:rPr lang="it-IT" sz="2400" dirty="0" err="1"/>
              <a:t>ecm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8979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D99C5C-2670-1A0A-00DC-D99BC95B8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nEDM</a:t>
            </a:r>
            <a:endParaRPr lang="it-IT" dirty="0"/>
          </a:p>
        </p:txBody>
      </p:sp>
      <p:pic>
        <p:nvPicPr>
          <p:cNvPr id="7" name="Immagine 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B819F89-BFEF-E640-2B09-7234137B3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548" y="1690688"/>
            <a:ext cx="92583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6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73FCB-7A51-CEBF-C713-24D8F9DD7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D1148B-3C3B-2469-391C-0E66D689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4" y="1690689"/>
            <a:ext cx="5578400" cy="347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2E13226-6324-1A75-85A8-E710322C8A82}"/>
              </a:ext>
            </a:extLst>
          </p:cNvPr>
          <p:cNvSpPr/>
          <p:nvPr/>
        </p:nvSpPr>
        <p:spPr>
          <a:xfrm>
            <a:off x="7191631" y="2228671"/>
            <a:ext cx="48067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most</a:t>
            </a:r>
            <a:r>
              <a:rPr lang="it-IT" sz="2400" dirty="0"/>
              <a:t> precise </a:t>
            </a:r>
            <a:r>
              <a:rPr lang="it-IT" sz="2400" dirty="0" err="1"/>
              <a:t>measurement</a:t>
            </a:r>
            <a:r>
              <a:rPr lang="it-IT" sz="2400" dirty="0"/>
              <a:t> to date </a:t>
            </a:r>
            <a:r>
              <a:rPr lang="it-IT" sz="2400" dirty="0" err="1"/>
              <a:t>used</a:t>
            </a:r>
            <a:r>
              <a:rPr lang="it-IT" sz="2400" dirty="0"/>
              <a:t> </a:t>
            </a:r>
            <a:r>
              <a:rPr lang="it-IT" sz="2400" dirty="0" err="1"/>
              <a:t>ultracold</a:t>
            </a:r>
            <a:r>
              <a:rPr lang="it-IT" sz="2400" dirty="0"/>
              <a:t> </a:t>
            </a:r>
            <a:r>
              <a:rPr lang="it-IT" sz="2400" dirty="0" err="1"/>
              <a:t>neutrons</a:t>
            </a:r>
            <a:r>
              <a:rPr lang="it-IT" sz="2400" dirty="0"/>
              <a:t> (UCN). UCN are </a:t>
            </a:r>
            <a:r>
              <a:rPr lang="it-IT" sz="2400" dirty="0" err="1"/>
              <a:t>valuable</a:t>
            </a:r>
            <a:r>
              <a:rPr lang="it-IT" sz="2400" dirty="0"/>
              <a:t> </a:t>
            </a:r>
            <a:r>
              <a:rPr lang="it-IT" sz="2400" dirty="0" err="1"/>
              <a:t>experimentally</a:t>
            </a:r>
            <a:r>
              <a:rPr lang="it-IT" sz="2400" dirty="0"/>
              <a:t> </a:t>
            </a:r>
            <a:r>
              <a:rPr lang="it-IT" sz="2400" dirty="0" err="1"/>
              <a:t>because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can be </a:t>
            </a:r>
            <a:r>
              <a:rPr lang="it-IT" sz="2400" dirty="0" err="1"/>
              <a:t>stored</a:t>
            </a:r>
            <a:r>
              <a:rPr lang="it-IT" sz="2400" dirty="0"/>
              <a:t> in </a:t>
            </a:r>
            <a:r>
              <a:rPr lang="it-IT" sz="2400" dirty="0" err="1"/>
              <a:t>material</a:t>
            </a:r>
            <a:r>
              <a:rPr lang="it-IT" sz="2400" dirty="0"/>
              <a:t> </a:t>
            </a:r>
            <a:r>
              <a:rPr lang="it-IT" sz="2400" dirty="0" err="1"/>
              <a:t>traps</a:t>
            </a:r>
            <a:r>
              <a:rPr lang="it-IT" sz="2400" dirty="0"/>
              <a:t>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9ABFA3A-F5B8-FD20-A762-AF16B414B249}"/>
              </a:ext>
            </a:extLst>
          </p:cNvPr>
          <p:cNvSpPr/>
          <p:nvPr/>
        </p:nvSpPr>
        <p:spPr>
          <a:xfrm>
            <a:off x="1087963" y="5542576"/>
            <a:ext cx="2780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https://</a:t>
            </a:r>
            <a:r>
              <a:rPr lang="it-IT" sz="1400" dirty="0" err="1"/>
              <a:t>www.triumf.ca</a:t>
            </a:r>
            <a:r>
              <a:rPr lang="it-IT" sz="1400" dirty="0"/>
              <a:t>/</a:t>
            </a:r>
            <a:r>
              <a:rPr lang="it-IT" sz="1400" dirty="0" err="1"/>
              <a:t>node</a:t>
            </a:r>
            <a:r>
              <a:rPr lang="it-IT" sz="1400" dirty="0"/>
              <a:t>/39465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5F7F0D9-4499-9E3E-44CA-78CAD05F864A}"/>
              </a:ext>
            </a:extLst>
          </p:cNvPr>
          <p:cNvSpPr/>
          <p:nvPr/>
        </p:nvSpPr>
        <p:spPr>
          <a:xfrm>
            <a:off x="7191631" y="4243981"/>
            <a:ext cx="4212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Actual</a:t>
            </a:r>
            <a:r>
              <a:rPr lang="it-IT" sz="2400" dirty="0"/>
              <a:t> </a:t>
            </a:r>
            <a:r>
              <a:rPr lang="it-IT" sz="2400" dirty="0" err="1"/>
              <a:t>limit</a:t>
            </a:r>
            <a:r>
              <a:rPr lang="it-IT" sz="2400" dirty="0"/>
              <a:t>  </a:t>
            </a:r>
            <a:r>
              <a:rPr lang="it-IT" sz="2400" dirty="0" err="1"/>
              <a:t>d</a:t>
            </a:r>
            <a:r>
              <a:rPr lang="it-IT" sz="2400" baseline="-25000" dirty="0" err="1"/>
              <a:t>n</a:t>
            </a:r>
            <a:r>
              <a:rPr lang="it-IT" sz="2400" dirty="0"/>
              <a:t> = 1 × 10</a:t>
            </a:r>
            <a:r>
              <a:rPr lang="it-IT" sz="2400" baseline="30000" dirty="0"/>
              <a:t>−26 </a:t>
            </a:r>
            <a:r>
              <a:rPr lang="it-IT" sz="2400" dirty="0" err="1"/>
              <a:t>ecm</a:t>
            </a:r>
            <a:endParaRPr lang="it-IT" sz="24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0642CB7-E7AD-879B-9900-3DE5888B9B43}"/>
              </a:ext>
            </a:extLst>
          </p:cNvPr>
          <p:cNvSpPr/>
          <p:nvPr/>
        </p:nvSpPr>
        <p:spPr>
          <a:xfrm>
            <a:off x="4458223" y="4919008"/>
            <a:ext cx="75401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Key </a:t>
            </a:r>
            <a:r>
              <a:rPr lang="it-IT" sz="2400" dirty="0" err="1"/>
              <a:t>experimental</a:t>
            </a:r>
            <a:r>
              <a:rPr lang="it-IT" sz="2400" dirty="0"/>
              <a:t> </a:t>
            </a:r>
            <a:r>
              <a:rPr lang="it-IT" sz="2400" dirty="0" err="1"/>
              <a:t>parameters</a:t>
            </a:r>
            <a:r>
              <a:rPr lang="it-IT" sz="2400" dirty="0"/>
              <a:t> in </a:t>
            </a:r>
            <a:r>
              <a:rPr lang="it-IT" sz="2400" dirty="0" err="1"/>
              <a:t>nEDM</a:t>
            </a:r>
            <a:r>
              <a:rPr lang="it-IT" sz="2400" dirty="0"/>
              <a:t> </a:t>
            </a:r>
            <a:r>
              <a:rPr lang="it-IT" sz="2400" dirty="0" err="1"/>
              <a:t>experiments</a:t>
            </a:r>
            <a:r>
              <a:rPr lang="it-IT" sz="2400" dirty="0"/>
              <a:t> are the </a:t>
            </a:r>
            <a:r>
              <a:rPr lang="it-IT" sz="2400" dirty="0" err="1"/>
              <a:t>number</a:t>
            </a:r>
            <a:r>
              <a:rPr lang="it-IT" sz="2400" dirty="0"/>
              <a:t> of </a:t>
            </a:r>
            <a:r>
              <a:rPr lang="it-IT" sz="2400" dirty="0" err="1"/>
              <a:t>neutrons</a:t>
            </a:r>
            <a:r>
              <a:rPr lang="it-IT" sz="2400" dirty="0"/>
              <a:t> </a:t>
            </a:r>
            <a:r>
              <a:rPr lang="it-IT" sz="2400" dirty="0" err="1"/>
              <a:t>sampled</a:t>
            </a:r>
            <a:r>
              <a:rPr lang="it-IT" sz="2400" dirty="0"/>
              <a:t>, the </a:t>
            </a:r>
            <a:r>
              <a:rPr lang="it-IT" sz="2400" dirty="0" err="1"/>
              <a:t>strength</a:t>
            </a:r>
            <a:r>
              <a:rPr lang="it-IT" sz="2400" dirty="0"/>
              <a:t> of the </a:t>
            </a:r>
            <a:r>
              <a:rPr lang="it-IT" sz="2400" dirty="0" err="1"/>
              <a:t>electric</a:t>
            </a:r>
            <a:r>
              <a:rPr lang="it-IT" sz="2400" dirty="0"/>
              <a:t> field </a:t>
            </a:r>
            <a:r>
              <a:rPr lang="it-IT" sz="2400" dirty="0" err="1"/>
              <a:t>that</a:t>
            </a:r>
            <a:r>
              <a:rPr lang="it-IT" sz="2400" dirty="0"/>
              <a:t> can be </a:t>
            </a:r>
            <a:r>
              <a:rPr lang="it-IT" sz="2400" dirty="0" err="1"/>
              <a:t>achieved</a:t>
            </a:r>
            <a:r>
              <a:rPr lang="it-IT" sz="2400" dirty="0"/>
              <a:t>, and the </a:t>
            </a:r>
            <a:r>
              <a:rPr lang="it-IT" sz="2400" dirty="0" err="1"/>
              <a:t>coherence</a:t>
            </a:r>
            <a:r>
              <a:rPr lang="it-IT" sz="2400" dirty="0"/>
              <a:t> time of the </a:t>
            </a:r>
            <a:r>
              <a:rPr lang="it-IT" sz="2400" dirty="0" err="1"/>
              <a:t>precessing</a:t>
            </a:r>
            <a:r>
              <a:rPr lang="it-IT" sz="2400" dirty="0"/>
              <a:t> </a:t>
            </a:r>
            <a:r>
              <a:rPr lang="it-IT" sz="2400" dirty="0" err="1"/>
              <a:t>neutron</a:t>
            </a:r>
            <a:r>
              <a:rPr lang="it-IT" sz="2400" dirty="0"/>
              <a:t> spins,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</a:t>
            </a:r>
            <a:r>
              <a:rPr lang="it-IT" sz="2400" dirty="0" err="1"/>
              <a:t>all</a:t>
            </a:r>
            <a:r>
              <a:rPr lang="it-IT" sz="2400" dirty="0"/>
              <a:t> be </a:t>
            </a:r>
            <a:r>
              <a:rPr lang="it-IT" sz="2400" dirty="0" err="1"/>
              <a:t>maximized</a:t>
            </a:r>
            <a:r>
              <a:rPr lang="it-IT" sz="2400" dirty="0"/>
              <a:t> for the best </a:t>
            </a:r>
            <a:r>
              <a:rPr lang="it-IT" sz="2400" dirty="0" err="1"/>
              <a:t>sensitivity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250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E3FECF-2CAA-1670-4B8A-E8548D87D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Charge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EDM – </a:t>
            </a:r>
            <a:r>
              <a:rPr lang="it-IT" dirty="0" err="1"/>
              <a:t>cpEDM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749D27-C7D4-E666-D9EE-82F1E266E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No </a:t>
            </a:r>
            <a:r>
              <a:rPr lang="it-IT" dirty="0" err="1"/>
              <a:t>direct</a:t>
            </a:r>
            <a:r>
              <a:rPr lang="it-IT" dirty="0"/>
              <a:t> </a:t>
            </a:r>
            <a:r>
              <a:rPr lang="it-IT" dirty="0" err="1"/>
              <a:t>measurement</a:t>
            </a:r>
            <a:r>
              <a:rPr lang="it-IT" dirty="0"/>
              <a:t> for </a:t>
            </a:r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hadron</a:t>
            </a:r>
            <a:r>
              <a:rPr lang="it-IT" dirty="0"/>
              <a:t> </a:t>
            </a:r>
            <a:r>
              <a:rPr lang="it-IT" dirty="0" err="1"/>
              <a:t>EDMs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Potentially</a:t>
            </a:r>
            <a:r>
              <a:rPr lang="it-IT" dirty="0"/>
              <a:t> </a:t>
            </a:r>
            <a:r>
              <a:rPr lang="it-IT" dirty="0" err="1"/>
              <a:t>hgher</a:t>
            </a:r>
            <a:r>
              <a:rPr lang="it-IT" dirty="0"/>
              <a:t> </a:t>
            </a:r>
            <a:r>
              <a:rPr lang="it-IT" dirty="0" err="1"/>
              <a:t>sensitivuty</a:t>
            </a:r>
            <a:r>
              <a:rPr lang="it-IT" dirty="0"/>
              <a:t> for </a:t>
            </a:r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hadrons</a:t>
            </a:r>
            <a:r>
              <a:rPr lang="it-IT" dirty="0"/>
              <a:t> (</a:t>
            </a:r>
            <a:r>
              <a:rPr lang="it-IT" dirty="0" err="1"/>
              <a:t>compared</a:t>
            </a:r>
            <a:r>
              <a:rPr lang="it-IT" dirty="0"/>
              <a:t> to </a:t>
            </a:r>
            <a:r>
              <a:rPr lang="it-IT" dirty="0" err="1"/>
              <a:t>neutrons</a:t>
            </a:r>
            <a:r>
              <a:rPr lang="it-IT" dirty="0"/>
              <a:t>):</a:t>
            </a:r>
          </a:p>
          <a:p>
            <a:pPr marL="948600" indent="-457200"/>
            <a:r>
              <a:rPr lang="it-IT" dirty="0"/>
              <a:t> </a:t>
            </a: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lifetime</a:t>
            </a:r>
            <a:endParaRPr lang="it-IT" dirty="0"/>
          </a:p>
          <a:p>
            <a:pPr marL="948600" indent="-457200"/>
            <a:r>
              <a:rPr lang="it-IT" dirty="0"/>
              <a:t> more </a:t>
            </a:r>
            <a:r>
              <a:rPr lang="it-IT" dirty="0" err="1"/>
              <a:t>stored</a:t>
            </a:r>
            <a:r>
              <a:rPr lang="it-IT" dirty="0"/>
              <a:t> </a:t>
            </a:r>
            <a:r>
              <a:rPr lang="it-IT" dirty="0" err="1"/>
              <a:t>polarazied</a:t>
            </a:r>
            <a:r>
              <a:rPr lang="it-IT" dirty="0"/>
              <a:t> </a:t>
            </a:r>
            <a:r>
              <a:rPr lang="it-IT" dirty="0" err="1"/>
              <a:t>protons</a:t>
            </a:r>
            <a:r>
              <a:rPr lang="it-IT" dirty="0"/>
              <a:t>/</a:t>
            </a:r>
            <a:r>
              <a:rPr lang="it-IT" dirty="0" err="1"/>
              <a:t>deuteron</a:t>
            </a:r>
            <a:endParaRPr lang="it-IT" dirty="0"/>
          </a:p>
          <a:p>
            <a:pPr marL="948600" indent="-457200"/>
            <a:r>
              <a:rPr lang="it-IT" dirty="0"/>
              <a:t> </a:t>
            </a:r>
            <a:r>
              <a:rPr lang="it-IT" dirty="0" err="1"/>
              <a:t>possibility</a:t>
            </a:r>
            <a:r>
              <a:rPr lang="it-IT" dirty="0"/>
              <a:t> to </a:t>
            </a:r>
            <a:r>
              <a:rPr lang="it-IT" dirty="0" err="1"/>
              <a:t>apply</a:t>
            </a:r>
            <a:r>
              <a:rPr lang="it-IT" dirty="0"/>
              <a:t> </a:t>
            </a: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electric</a:t>
            </a:r>
            <a:r>
              <a:rPr lang="it-IT" dirty="0"/>
              <a:t> fields in storage rings</a:t>
            </a:r>
          </a:p>
          <a:p>
            <a:pPr marL="491400" indent="0">
              <a:buNone/>
            </a:pPr>
            <a:endParaRPr lang="it-IT" dirty="0"/>
          </a:p>
          <a:p>
            <a:r>
              <a:rPr lang="it-IT" dirty="0"/>
              <a:t>EDM of single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sufficient</a:t>
            </a:r>
            <a:r>
              <a:rPr lang="it-IT" dirty="0"/>
              <a:t> to </a:t>
            </a:r>
            <a:r>
              <a:rPr lang="it-IT" dirty="0" err="1"/>
              <a:t>identify</a:t>
            </a:r>
            <a:r>
              <a:rPr lang="it-IT" dirty="0"/>
              <a:t> CP </a:t>
            </a:r>
            <a:r>
              <a:rPr lang="it-IT" dirty="0" err="1"/>
              <a:t>violation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659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27057B-CE62-6F15-3075-572821FF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EDM AT STORAGE RINGS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B7BEAE8-6587-D156-CC8A-F39FE9615139}"/>
                  </a:ext>
                </a:extLst>
              </p:cNvPr>
              <p:cNvSpPr txBox="1"/>
              <p:nvPr/>
            </p:nvSpPr>
            <p:spPr>
              <a:xfrm>
                <a:off x="4609071" y="1690688"/>
                <a:ext cx="4399005" cy="7893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𝑐𝑦𝑐𝑙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B7BEAE8-6587-D156-CC8A-F39FE9615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071" y="1690688"/>
                <a:ext cx="4399005" cy="789383"/>
              </a:xfrm>
              <a:prstGeom prst="rect">
                <a:avLst/>
              </a:prstGeom>
              <a:blipFill>
                <a:blip r:embed="rId2"/>
                <a:stretch>
                  <a:fillRect t="-18750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7EA887FE-0A9B-6ADC-E338-947A3A02784B}"/>
              </a:ext>
            </a:extLst>
          </p:cNvPr>
          <p:cNvSpPr/>
          <p:nvPr/>
        </p:nvSpPr>
        <p:spPr>
          <a:xfrm>
            <a:off x="210067" y="1849770"/>
            <a:ext cx="4399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THOMAS - BMT EQUATION: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0C4EA08-697C-EB2B-D68E-4B8A05C988C5}"/>
                  </a:ext>
                </a:extLst>
              </p:cNvPr>
              <p:cNvSpPr txBox="1"/>
              <p:nvPr/>
            </p:nvSpPr>
            <p:spPr>
              <a:xfrm>
                <a:off x="325392" y="2819275"/>
                <a:ext cx="6174262" cy="854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𝑐𝑦𝑐𝑙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0C4EA08-697C-EB2B-D68E-4B8A05C98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92" y="2819275"/>
                <a:ext cx="6174262" cy="854786"/>
              </a:xfrm>
              <a:prstGeom prst="rect">
                <a:avLst/>
              </a:prstGeom>
              <a:blipFill>
                <a:blip r:embed="rId3"/>
                <a:stretch>
                  <a:fillRect l="-411" t="-15942" r="-205" b="-115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4D6231C-90EE-DFEC-B94A-084D34E240B5}"/>
                  </a:ext>
                </a:extLst>
              </p:cNvPr>
              <p:cNvSpPr txBox="1"/>
              <p:nvPr/>
            </p:nvSpPr>
            <p:spPr>
              <a:xfrm>
                <a:off x="7292547" y="2930331"/>
                <a:ext cx="4399005" cy="632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4D6231C-90EE-DFEC-B94A-084D34E24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547" y="2930331"/>
                <a:ext cx="4399005" cy="632674"/>
              </a:xfrm>
              <a:prstGeom prst="rect">
                <a:avLst/>
              </a:prstGeom>
              <a:blipFill>
                <a:blip r:embed="rId4"/>
                <a:stretch>
                  <a:fillRect t="-11765" b="-137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>
            <a:extLst>
              <a:ext uri="{FF2B5EF4-FFF2-40B4-BE49-F238E27FC236}">
                <a16:creationId xmlns:a16="http://schemas.microsoft.com/office/drawing/2014/main" id="{F8C60BD9-9183-2DD4-524B-A243585AEC61}"/>
              </a:ext>
            </a:extLst>
          </p:cNvPr>
          <p:cNvSpPr/>
          <p:nvPr/>
        </p:nvSpPr>
        <p:spPr>
          <a:xfrm>
            <a:off x="390610" y="4377930"/>
            <a:ext cx="5729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effectLst/>
              </a:rPr>
              <a:t>At storage rings: </a:t>
            </a:r>
            <a:r>
              <a:rPr lang="it-IT" sz="2400" dirty="0" err="1">
                <a:effectLst/>
              </a:rPr>
              <a:t>vertical</a:t>
            </a:r>
            <a:r>
              <a:rPr lang="it-IT" sz="2400" dirty="0">
                <a:effectLst/>
              </a:rPr>
              <a:t> B field, </a:t>
            </a:r>
            <a:r>
              <a:rPr lang="it-IT" sz="2400" dirty="0" err="1">
                <a:effectLst/>
              </a:rPr>
              <a:t>radial</a:t>
            </a:r>
            <a:r>
              <a:rPr lang="it-IT" sz="2400" dirty="0">
                <a:effectLst/>
              </a:rPr>
              <a:t> E field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B08E16E-BC73-75BD-892A-531EEAC75749}"/>
              </a:ext>
            </a:extLst>
          </p:cNvPr>
          <p:cNvSpPr/>
          <p:nvPr/>
        </p:nvSpPr>
        <p:spPr>
          <a:xfrm>
            <a:off x="325392" y="5081799"/>
            <a:ext cx="2218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effectLst/>
              </a:rPr>
              <a:t>Frozen spin case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413A7FB-339F-B277-D3B9-6C54834B95EC}"/>
                  </a:ext>
                </a:extLst>
              </p:cNvPr>
              <p:cNvSpPr txBox="1"/>
              <p:nvPr/>
            </p:nvSpPr>
            <p:spPr>
              <a:xfrm>
                <a:off x="1009138" y="5089237"/>
                <a:ext cx="6174262" cy="4542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𝑐𝑦𝑐𝑙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413A7FB-339F-B277-D3B9-6C54834B9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38" y="5089237"/>
                <a:ext cx="6174262" cy="454227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tangolo 12">
            <a:extLst>
              <a:ext uri="{FF2B5EF4-FFF2-40B4-BE49-F238E27FC236}">
                <a16:creationId xmlns:a16="http://schemas.microsoft.com/office/drawing/2014/main" id="{6CCDE18B-59B7-436D-D2DC-1FF91F2066E9}"/>
              </a:ext>
            </a:extLst>
          </p:cNvPr>
          <p:cNvSpPr/>
          <p:nvPr/>
        </p:nvSpPr>
        <p:spPr>
          <a:xfrm>
            <a:off x="325392" y="5821562"/>
            <a:ext cx="9078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effectLst/>
              </a:rPr>
              <a:t>Momentum</a:t>
            </a:r>
            <a:r>
              <a:rPr lang="it-IT" sz="2400" dirty="0">
                <a:effectLst/>
              </a:rPr>
              <a:t> and spin in the </a:t>
            </a:r>
            <a:r>
              <a:rPr lang="it-IT" sz="2400" dirty="0" err="1">
                <a:effectLst/>
              </a:rPr>
              <a:t>absence</a:t>
            </a:r>
            <a:r>
              <a:rPr lang="it-IT" sz="2400" dirty="0">
                <a:effectLst/>
              </a:rPr>
              <a:t> of EDM </a:t>
            </a:r>
            <a:r>
              <a:rPr lang="it-IT" sz="2400" dirty="0" err="1">
                <a:effectLst/>
              </a:rPr>
              <a:t>would</a:t>
            </a:r>
            <a:r>
              <a:rPr lang="it-IT" sz="2400" dirty="0">
                <a:effectLst/>
              </a:rPr>
              <a:t> stay </a:t>
            </a:r>
            <a:r>
              <a:rPr lang="it-IT" sz="2400" dirty="0" err="1">
                <a:effectLst/>
              </a:rPr>
              <a:t>aligned</a:t>
            </a:r>
            <a:r>
              <a:rPr lang="it-IT" sz="24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3453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7145B1-F9CE-FD29-6FA7-45A0BBBA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EDM AT STORAGE RINGS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FEA971D-5BC7-E633-A189-B6276564FA23}"/>
              </a:ext>
            </a:extLst>
          </p:cNvPr>
          <p:cNvSpPr/>
          <p:nvPr/>
        </p:nvSpPr>
        <p:spPr>
          <a:xfrm>
            <a:off x="714632" y="1690688"/>
            <a:ext cx="3848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effectLst/>
              </a:rPr>
              <a:t>In case of </a:t>
            </a:r>
            <a:r>
              <a:rPr lang="it-IT" sz="2400" dirty="0" err="1">
                <a:effectLst/>
              </a:rPr>
              <a:t>purely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electric</a:t>
            </a:r>
            <a:r>
              <a:rPr lang="it-IT" sz="2400" dirty="0">
                <a:effectLst/>
              </a:rPr>
              <a:t> ring: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6C03FAB-CCBF-B1ED-CE74-29F2511D92D4}"/>
                  </a:ext>
                </a:extLst>
              </p:cNvPr>
              <p:cNvSpPr txBox="1"/>
              <p:nvPr/>
            </p:nvSpPr>
            <p:spPr>
              <a:xfrm>
                <a:off x="714632" y="2166438"/>
                <a:ext cx="6174262" cy="854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𝑐𝑦𝑐𝑙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6C03FAB-CCBF-B1ED-CE74-29F2511D9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32" y="2166438"/>
                <a:ext cx="6174262" cy="854786"/>
              </a:xfrm>
              <a:prstGeom prst="rect">
                <a:avLst/>
              </a:prstGeom>
              <a:blipFill>
                <a:blip r:embed="rId2"/>
                <a:stretch>
                  <a:fillRect l="-1643" t="-17391" r="-2259" b="-101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E7CF5CE-E98A-BF0B-2AF9-D3A1C6F528B2}"/>
                  </a:ext>
                </a:extLst>
              </p:cNvPr>
              <p:cNvSpPr txBox="1"/>
              <p:nvPr/>
            </p:nvSpPr>
            <p:spPr>
              <a:xfrm>
                <a:off x="7354332" y="2324844"/>
                <a:ext cx="4399005" cy="632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E7CF5CE-E98A-BF0B-2AF9-D3A1C6F5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332" y="2324844"/>
                <a:ext cx="4399005" cy="632674"/>
              </a:xfrm>
              <a:prstGeom prst="rect">
                <a:avLst/>
              </a:prstGeom>
              <a:blipFill>
                <a:blip r:embed="rId3"/>
                <a:stretch>
                  <a:fillRect t="-11765" b="-156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651917-58D6-10D0-3270-76E8A5A341A2}"/>
              </a:ext>
            </a:extLst>
          </p:cNvPr>
          <p:cNvSpPr txBox="1"/>
          <p:nvPr/>
        </p:nvSpPr>
        <p:spPr>
          <a:xfrm>
            <a:off x="3652699" y="2274160"/>
            <a:ext cx="560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EB7CDD-9A78-4A60-00BC-FB7ACC4EFAD8}"/>
              </a:ext>
            </a:extLst>
          </p:cNvPr>
          <p:cNvSpPr txBox="1"/>
          <p:nvPr/>
        </p:nvSpPr>
        <p:spPr>
          <a:xfrm>
            <a:off x="10650765" y="2290633"/>
            <a:ext cx="560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087DC49-8541-852F-9E91-298A4C5A97F6}"/>
                  </a:ext>
                </a:extLst>
              </p:cNvPr>
              <p:cNvSpPr txBox="1"/>
              <p:nvPr/>
            </p:nvSpPr>
            <p:spPr>
              <a:xfrm>
                <a:off x="1180070" y="3279508"/>
                <a:ext cx="6174262" cy="7517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087DC49-8541-852F-9E91-298A4C5A9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070" y="3279508"/>
                <a:ext cx="6174262" cy="751744"/>
              </a:xfrm>
              <a:prstGeom prst="rect">
                <a:avLst/>
              </a:prstGeom>
              <a:blipFill>
                <a:blip r:embed="rId4"/>
                <a:stretch>
                  <a:fillRect t="-1667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047F2CEA-D726-9682-1499-20B77F724B31}"/>
              </a:ext>
            </a:extLst>
          </p:cNvPr>
          <p:cNvSpPr/>
          <p:nvPr/>
        </p:nvSpPr>
        <p:spPr>
          <a:xfrm>
            <a:off x="714632" y="3368934"/>
            <a:ext cx="2218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Frozen spin case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249E99-ED20-66CE-3851-B67D17652390}"/>
              </a:ext>
            </a:extLst>
          </p:cNvPr>
          <p:cNvSpPr/>
          <p:nvPr/>
        </p:nvSpPr>
        <p:spPr>
          <a:xfrm>
            <a:off x="714632" y="4610044"/>
            <a:ext cx="4186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effectLst/>
              </a:rPr>
              <a:t>works </a:t>
            </a:r>
            <a:r>
              <a:rPr lang="it-IT" sz="2400" dirty="0" err="1">
                <a:effectLst/>
              </a:rPr>
              <a:t>only</a:t>
            </a:r>
            <a:r>
              <a:rPr lang="it-IT" sz="2400" dirty="0">
                <a:effectLst/>
              </a:rPr>
              <a:t> for </a:t>
            </a:r>
            <a:r>
              <a:rPr lang="it-IT" sz="2400" dirty="0">
                <a:solidFill>
                  <a:srgbClr val="009A00"/>
                </a:solidFill>
                <a:effectLst/>
              </a:rPr>
              <a:t>G </a:t>
            </a:r>
            <a:r>
              <a:rPr lang="it-IT" sz="2400" dirty="0">
                <a:effectLst/>
              </a:rPr>
              <a:t>&gt; 0, e.g. </a:t>
            </a:r>
            <a:r>
              <a:rPr lang="it-IT" sz="2400" dirty="0" err="1">
                <a:effectLst/>
              </a:rPr>
              <a:t>proton</a:t>
            </a:r>
            <a:endParaRPr lang="it-IT" sz="2400" dirty="0">
              <a:effectLst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D21767F-8B31-FE02-E2EE-90FD1FB03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942" y="4246209"/>
            <a:ext cx="4813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592F5-2D98-CCF0-91A0-982AC7D9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EDM AT STORAGE RINGS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BF7EB9-404B-15F9-D329-FED84683F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890"/>
            <a:ext cx="10515600" cy="1825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err="1"/>
              <a:t>Measurement</a:t>
            </a:r>
            <a:r>
              <a:rPr lang="it-IT" sz="2400" dirty="0"/>
              <a:t> concept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err="1"/>
              <a:t>Inject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 in storage ring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err="1"/>
              <a:t>Align</a:t>
            </a:r>
            <a:r>
              <a:rPr lang="it-IT" sz="2400" dirty="0"/>
              <a:t> spin </a:t>
            </a:r>
            <a:r>
              <a:rPr lang="it-IT" sz="2400" dirty="0" err="1"/>
              <a:t>along</a:t>
            </a:r>
            <a:r>
              <a:rPr lang="it-IT" sz="2400" dirty="0"/>
              <a:t> </a:t>
            </a:r>
            <a:r>
              <a:rPr lang="it-IT" sz="2400" dirty="0" err="1"/>
              <a:t>momentum</a:t>
            </a:r>
            <a:r>
              <a:rPr lang="it-IT" sz="2400" dirty="0"/>
              <a:t> (-&gt; </a:t>
            </a:r>
            <a:r>
              <a:rPr lang="it-IT" sz="2400" dirty="0" err="1"/>
              <a:t>freeze</a:t>
            </a:r>
            <a:r>
              <a:rPr lang="it-IT" sz="2400" dirty="0"/>
              <a:t> </a:t>
            </a:r>
            <a:r>
              <a:rPr lang="it-IT" sz="2400" dirty="0" err="1"/>
              <a:t>horiz</a:t>
            </a:r>
            <a:r>
              <a:rPr lang="it-IT" sz="2400" dirty="0"/>
              <a:t>. Spin </a:t>
            </a:r>
            <a:r>
              <a:rPr lang="it-IT" sz="2400" dirty="0" err="1"/>
              <a:t>procession</a:t>
            </a:r>
            <a:r>
              <a:rPr lang="it-IT" sz="24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err="1"/>
              <a:t>Search</a:t>
            </a:r>
            <a:r>
              <a:rPr lang="it-IT" sz="2400" dirty="0"/>
              <a:t> for time </a:t>
            </a:r>
            <a:r>
              <a:rPr lang="it-IT" sz="2400" dirty="0" err="1"/>
              <a:t>develepment</a:t>
            </a:r>
            <a:r>
              <a:rPr lang="it-IT" sz="2400" dirty="0"/>
              <a:t> of </a:t>
            </a:r>
            <a:r>
              <a:rPr lang="it-IT" sz="2400" dirty="0" err="1"/>
              <a:t>vertical</a:t>
            </a:r>
            <a:r>
              <a:rPr lang="it-IT" sz="2400" dirty="0"/>
              <a:t> </a:t>
            </a:r>
            <a:r>
              <a:rPr lang="it-IT" sz="2400" dirty="0" err="1"/>
              <a:t>polarization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81A6D4-338A-2B7B-F045-B2924E023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73" y="3194221"/>
            <a:ext cx="2260586" cy="20944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13FCA3A-A888-71B0-F4E8-4E7AFCAE6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783" y="3236037"/>
            <a:ext cx="4783422" cy="2052656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043D6B-812B-15A4-43A9-1F87DC63D2E8}"/>
              </a:ext>
            </a:extLst>
          </p:cNvPr>
          <p:cNvSpPr txBox="1">
            <a:spLocks/>
          </p:cNvSpPr>
          <p:nvPr/>
        </p:nvSpPr>
        <p:spPr>
          <a:xfrm>
            <a:off x="990600" y="51722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dirty="0"/>
              <a:t>Frozen-spin </a:t>
            </a:r>
            <a:r>
              <a:rPr lang="it-IT" sz="2400" dirty="0" err="1"/>
              <a:t>condition</a:t>
            </a:r>
            <a:r>
              <a:rPr lang="it-IT" sz="2400" dirty="0"/>
              <a:t>:</a:t>
            </a:r>
          </a:p>
          <a:p>
            <a:r>
              <a:rPr lang="it-IT" sz="2400" dirty="0"/>
              <a:t>For pure E ring for </a:t>
            </a:r>
            <a:r>
              <a:rPr lang="it-IT" sz="2400" dirty="0" err="1"/>
              <a:t>p</a:t>
            </a:r>
            <a:endParaRPr lang="it-IT" sz="2400" dirty="0"/>
          </a:p>
          <a:p>
            <a:r>
              <a:rPr lang="it-IT" sz="2400" dirty="0" err="1"/>
              <a:t>Combined</a:t>
            </a:r>
            <a:r>
              <a:rPr lang="it-IT" sz="2400" dirty="0"/>
              <a:t> E/B ring: </a:t>
            </a:r>
            <a:r>
              <a:rPr lang="it-IT" dirty="0"/>
              <a:t>special </a:t>
            </a:r>
            <a:r>
              <a:rPr lang="it-IT" dirty="0" err="1"/>
              <a:t>combination</a:t>
            </a:r>
            <a:r>
              <a:rPr lang="it-IT" dirty="0"/>
              <a:t> of E, B fields and </a:t>
            </a:r>
            <a:r>
              <a:rPr lang="it-IT" dirty="0">
                <a:latin typeface="Symbol" pitchFamily="2" charset="2"/>
              </a:rPr>
              <a:t>g </a:t>
            </a:r>
            <a:r>
              <a:rPr lang="it-IT" dirty="0"/>
              <a:t>for d and </a:t>
            </a:r>
            <a:r>
              <a:rPr lang="it-IT" baseline="30000" dirty="0"/>
              <a:t>3</a:t>
            </a:r>
            <a:r>
              <a:rPr lang="it-IT" dirty="0"/>
              <a:t>He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61443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448C9E-A482-37CD-9B35-27AD5413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cpEDM</a:t>
            </a:r>
            <a:r>
              <a:rPr lang="it-IT" dirty="0"/>
              <a:t>: Strategy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F24CF27-7CE8-949F-1D26-C59154C7E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919" y="1483906"/>
            <a:ext cx="10515600" cy="4095657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EA8D8ED-F4FE-E9FC-74FA-D46D4A6B4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81" y="5450509"/>
            <a:ext cx="9949249" cy="9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69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F5ECB-A668-21C4-9DA8-5C627932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Precursor Experiment </a:t>
            </a:r>
            <a:r>
              <a:rPr lang="it-IT" dirty="0" err="1"/>
              <a:t>at</a:t>
            </a:r>
            <a:r>
              <a:rPr lang="it-IT" dirty="0"/>
              <a:t> COSY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F31D29-87E6-6ED5-CF20-05F7DB279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172" y="1441278"/>
            <a:ext cx="4051300" cy="35306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5E62DFC-542D-DDB7-FF78-40EEFA92B431}"/>
              </a:ext>
            </a:extLst>
          </p:cNvPr>
          <p:cNvSpPr/>
          <p:nvPr/>
        </p:nvSpPr>
        <p:spPr>
          <a:xfrm>
            <a:off x="838200" y="160740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effectLst/>
              </a:rPr>
              <a:t>COSY (</a:t>
            </a:r>
            <a:r>
              <a:rPr lang="it-IT" sz="2400" dirty="0" err="1">
                <a:effectLst/>
              </a:rPr>
              <a:t>Jülich</a:t>
            </a:r>
            <a:r>
              <a:rPr lang="it-IT" sz="2400" dirty="0">
                <a:effectLst/>
              </a:rPr>
              <a:t>, Germany)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magnetic</a:t>
            </a:r>
            <a:r>
              <a:rPr lang="it-IT" sz="2400" dirty="0">
                <a:effectLst/>
              </a:rPr>
              <a:t> storage ring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polarized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protons</a:t>
            </a:r>
            <a:r>
              <a:rPr lang="it-IT" sz="2400" dirty="0">
                <a:effectLst/>
              </a:rPr>
              <a:t> and </a:t>
            </a:r>
            <a:r>
              <a:rPr lang="it-IT" sz="2400" dirty="0" err="1">
                <a:effectLst/>
              </a:rPr>
              <a:t>deuterons</a:t>
            </a:r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Momenta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p</a:t>
            </a:r>
            <a:r>
              <a:rPr lang="it-IT" sz="2400" dirty="0">
                <a:effectLst/>
              </a:rPr>
              <a:t> = 0.3 – 3.7 GeV/c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415C57-35F7-6FEF-279E-6A5BA431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8" y="3402563"/>
            <a:ext cx="6286672" cy="315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91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A9EEB-4991-DB05-55F0-F61D2BE75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EDM AT MAGNETIC RING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588BA04-2B1B-F0B0-ED25-85197037108F}"/>
              </a:ext>
            </a:extLst>
          </p:cNvPr>
          <p:cNvSpPr/>
          <p:nvPr/>
        </p:nvSpPr>
        <p:spPr>
          <a:xfrm>
            <a:off x="714632" y="1690688"/>
            <a:ext cx="4084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effectLst/>
              </a:rPr>
              <a:t>In case of </a:t>
            </a:r>
            <a:r>
              <a:rPr lang="it-IT" sz="2400" dirty="0" err="1">
                <a:effectLst/>
              </a:rPr>
              <a:t>purely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magnetic</a:t>
            </a:r>
            <a:r>
              <a:rPr lang="it-IT" sz="2400" dirty="0">
                <a:effectLst/>
              </a:rPr>
              <a:t> ring: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383121B-36EC-23D1-812B-81F2BA0AB9CE}"/>
                  </a:ext>
                </a:extLst>
              </p:cNvPr>
              <p:cNvSpPr txBox="1"/>
              <p:nvPr/>
            </p:nvSpPr>
            <p:spPr>
              <a:xfrm>
                <a:off x="714632" y="2166438"/>
                <a:ext cx="6174262" cy="854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𝑐𝑦𝑐𝑙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383121B-36EC-23D1-812B-81F2BA0AB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32" y="2166438"/>
                <a:ext cx="6174262" cy="854786"/>
              </a:xfrm>
              <a:prstGeom prst="rect">
                <a:avLst/>
              </a:prstGeom>
              <a:blipFill>
                <a:blip r:embed="rId2"/>
                <a:stretch>
                  <a:fillRect l="-1643" t="-17391" r="-2259" b="-101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AC88468-AFF3-615E-C54A-1C6D27B64B64}"/>
                  </a:ext>
                </a:extLst>
              </p:cNvPr>
              <p:cNvSpPr txBox="1"/>
              <p:nvPr/>
            </p:nvSpPr>
            <p:spPr>
              <a:xfrm>
                <a:off x="7354332" y="2324844"/>
                <a:ext cx="4399005" cy="632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AC88468-AFF3-615E-C54A-1C6D27B64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332" y="2324844"/>
                <a:ext cx="4399005" cy="632674"/>
              </a:xfrm>
              <a:prstGeom prst="rect">
                <a:avLst/>
              </a:prstGeom>
              <a:blipFill>
                <a:blip r:embed="rId3"/>
                <a:stretch>
                  <a:fillRect t="-11765" b="-156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30BE26-B466-BCB1-B50E-B18941151DAA}"/>
              </a:ext>
            </a:extLst>
          </p:cNvPr>
          <p:cNvSpPr txBox="1"/>
          <p:nvPr/>
        </p:nvSpPr>
        <p:spPr>
          <a:xfrm>
            <a:off x="4799147" y="2166438"/>
            <a:ext cx="1873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005664-465D-200A-E9F2-2E28ACDBA157}"/>
              </a:ext>
            </a:extLst>
          </p:cNvPr>
          <p:cNvSpPr txBox="1"/>
          <p:nvPr/>
        </p:nvSpPr>
        <p:spPr>
          <a:xfrm>
            <a:off x="9773351" y="2324844"/>
            <a:ext cx="560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FF6E638-A692-29EA-97D7-4E07494BD325}"/>
              </a:ext>
            </a:extLst>
          </p:cNvPr>
          <p:cNvSpPr/>
          <p:nvPr/>
        </p:nvSpPr>
        <p:spPr>
          <a:xfrm>
            <a:off x="576647" y="3446946"/>
            <a:ext cx="730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Helvetica" pitchFamily="2" charset="0"/>
              </a:rPr>
              <a:t>At storage rings: </a:t>
            </a:r>
            <a:r>
              <a:rPr lang="it-IT" sz="2400" dirty="0" err="1">
                <a:effectLst/>
                <a:latin typeface="Helvetica" pitchFamily="2" charset="0"/>
              </a:rPr>
              <a:t>vertical</a:t>
            </a:r>
            <a:r>
              <a:rPr lang="it-IT" sz="2400" dirty="0">
                <a:effectLst/>
                <a:latin typeface="Helvetica" pitchFamily="2" charset="0"/>
              </a:rPr>
              <a:t> B field, </a:t>
            </a:r>
            <a:r>
              <a:rPr lang="it-IT" sz="2400" dirty="0" err="1">
                <a:effectLst/>
                <a:latin typeface="Helvetica" pitchFamily="2" charset="0"/>
              </a:rPr>
              <a:t>radial</a:t>
            </a:r>
            <a:r>
              <a:rPr lang="it-IT" sz="2400" dirty="0">
                <a:effectLst/>
                <a:latin typeface="Helvetica" pitchFamily="2" charset="0"/>
              </a:rPr>
              <a:t> E field</a:t>
            </a:r>
          </a:p>
          <a:p>
            <a:r>
              <a:rPr lang="it-IT" sz="2400" dirty="0">
                <a:effectLst/>
                <a:latin typeface="Helvetica" pitchFamily="2" charset="0"/>
              </a:rPr>
              <a:t>MDM </a:t>
            </a:r>
            <a:r>
              <a:rPr lang="it-IT" sz="2400" dirty="0" err="1">
                <a:effectLst/>
                <a:latin typeface="Helvetica" pitchFamily="2" charset="0"/>
              </a:rPr>
              <a:t>causes</a:t>
            </a:r>
            <a:r>
              <a:rPr lang="it-IT" sz="2400" dirty="0">
                <a:effectLst/>
                <a:latin typeface="Helvetica" pitchFamily="2" charset="0"/>
              </a:rPr>
              <a:t> fast spin </a:t>
            </a:r>
            <a:r>
              <a:rPr lang="it-IT" sz="2400" dirty="0" err="1">
                <a:effectLst/>
                <a:latin typeface="Helvetica" pitchFamily="2" charset="0"/>
              </a:rPr>
              <a:t>precession</a:t>
            </a:r>
            <a:r>
              <a:rPr lang="it-IT" sz="2400" dirty="0">
                <a:effectLst/>
                <a:latin typeface="Helvetica" pitchFamily="2" charset="0"/>
              </a:rPr>
              <a:t> in </a:t>
            </a:r>
            <a:r>
              <a:rPr lang="it-IT" sz="2400" dirty="0" err="1">
                <a:effectLst/>
                <a:latin typeface="Helvetica" pitchFamily="2" charset="0"/>
              </a:rPr>
              <a:t>horizontal</a:t>
            </a:r>
            <a:r>
              <a:rPr lang="it-IT" sz="2400" dirty="0">
                <a:effectLst/>
                <a:latin typeface="Helvetica" pitchFamily="2" charset="0"/>
              </a:rPr>
              <a:t> </a:t>
            </a:r>
            <a:r>
              <a:rPr lang="it-IT" sz="2400" dirty="0" err="1">
                <a:effectLst/>
                <a:latin typeface="Helvetica" pitchFamily="2" charset="0"/>
              </a:rPr>
              <a:t>plane</a:t>
            </a:r>
            <a:endParaRPr lang="it-IT" sz="2400" dirty="0">
              <a:effectLst/>
              <a:latin typeface="Helvetica" pitchFamily="2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8C39BB9-FB43-8B47-B29D-68737869AFC1}"/>
              </a:ext>
            </a:extLst>
          </p:cNvPr>
          <p:cNvSpPr/>
          <p:nvPr/>
        </p:nvSpPr>
        <p:spPr>
          <a:xfrm>
            <a:off x="639630" y="4546649"/>
            <a:ext cx="7688824" cy="1938992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In </a:t>
            </a:r>
            <a:r>
              <a:rPr lang="it-IT" sz="2400" dirty="0">
                <a:solidFill>
                  <a:srgbClr val="9A009A"/>
                </a:solidFill>
                <a:effectLst/>
              </a:rPr>
              <a:t>pure </a:t>
            </a:r>
            <a:r>
              <a:rPr lang="it-IT" sz="2400" dirty="0" err="1">
                <a:solidFill>
                  <a:srgbClr val="9A009A"/>
                </a:solidFill>
                <a:effectLst/>
              </a:rPr>
              <a:t>magnetic</a:t>
            </a:r>
            <a:r>
              <a:rPr lang="it-IT" sz="2400" dirty="0">
                <a:solidFill>
                  <a:srgbClr val="9A009A"/>
                </a:solidFill>
                <a:effectLst/>
              </a:rPr>
              <a:t> ring </a:t>
            </a:r>
            <a:r>
              <a:rPr lang="it-IT" sz="2400" dirty="0" err="1">
                <a:effectLst/>
              </a:rPr>
              <a:t>motional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electric</a:t>
            </a:r>
            <a:r>
              <a:rPr lang="it-IT" sz="2400" dirty="0">
                <a:effectLst/>
              </a:rPr>
              <a:t> field </a:t>
            </a:r>
            <a:r>
              <a:rPr lang="it-IT" sz="2400" dirty="0" err="1">
                <a:effectLst/>
              </a:rPr>
              <a:t>term</a:t>
            </a:r>
            <a:endParaRPr lang="it-IT" sz="2400" dirty="0">
              <a:effectLst/>
            </a:endParaRPr>
          </a:p>
          <a:p>
            <a:endParaRPr lang="it-IT" sz="2400" dirty="0"/>
          </a:p>
          <a:p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                                  access to EDM</a:t>
            </a:r>
          </a:p>
          <a:p>
            <a:endParaRPr lang="it-IT" sz="2400" dirty="0"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EEB63ED-49C2-CE77-142C-9057AA608B08}"/>
                  </a:ext>
                </a:extLst>
              </p:cNvPr>
              <p:cNvSpPr/>
              <p:nvPr/>
            </p:nvSpPr>
            <p:spPr>
              <a:xfrm>
                <a:off x="6856927" y="4507877"/>
                <a:ext cx="1029513" cy="516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⃗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EEB63ED-49C2-CE77-142C-9057AA608B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927" y="4507877"/>
                <a:ext cx="1029513" cy="516360"/>
              </a:xfrm>
              <a:prstGeom prst="rect">
                <a:avLst/>
              </a:prstGeom>
              <a:blipFill>
                <a:blip r:embed="rId4"/>
                <a:stretch>
                  <a:fillRect t="-19048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ccia giù 13">
            <a:extLst>
              <a:ext uri="{FF2B5EF4-FFF2-40B4-BE49-F238E27FC236}">
                <a16:creationId xmlns:a16="http://schemas.microsoft.com/office/drawing/2014/main" id="{483777C1-D4E4-801E-A907-469D67841922}"/>
              </a:ext>
            </a:extLst>
          </p:cNvPr>
          <p:cNvSpPr/>
          <p:nvPr/>
        </p:nvSpPr>
        <p:spPr>
          <a:xfrm>
            <a:off x="3686495" y="5028337"/>
            <a:ext cx="484632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82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354557-3056-7650-E4FC-EE00D43D7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Matter-</a:t>
            </a:r>
            <a:r>
              <a:rPr lang="it-IT" b="1" dirty="0" err="1"/>
              <a:t>Antimatter</a:t>
            </a:r>
            <a:r>
              <a:rPr lang="it-IT" b="1" dirty="0"/>
              <a:t> </a:t>
            </a:r>
            <a:r>
              <a:rPr lang="it-IT" b="1" dirty="0" err="1"/>
              <a:t>Assimetry</a:t>
            </a:r>
            <a:r>
              <a:rPr lang="it-IT" b="1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1571EC-E4DF-A444-F1ED-74D82EE2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err="1"/>
              <a:t>Why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universe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mater </a:t>
            </a:r>
            <a:r>
              <a:rPr lang="it-IT" dirty="0" err="1"/>
              <a:t>dominated</a:t>
            </a:r>
            <a:r>
              <a:rPr lang="it-IT" dirty="0"/>
              <a:t>?</a:t>
            </a:r>
          </a:p>
          <a:p>
            <a:r>
              <a:rPr lang="it-IT" dirty="0"/>
              <a:t>Big Bang </a:t>
            </a:r>
            <a:r>
              <a:rPr lang="it-IT" dirty="0" err="1"/>
              <a:t>produced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amount</a:t>
            </a:r>
            <a:r>
              <a:rPr lang="it-IT" dirty="0"/>
              <a:t> of </a:t>
            </a:r>
            <a:r>
              <a:rPr lang="it-IT" dirty="0" err="1"/>
              <a:t>matter</a:t>
            </a:r>
            <a:r>
              <a:rPr lang="it-IT" dirty="0"/>
              <a:t> – </a:t>
            </a:r>
            <a:r>
              <a:rPr lang="it-IT" dirty="0" err="1"/>
              <a:t>antimatter</a:t>
            </a:r>
            <a:endParaRPr lang="it-IT" dirty="0"/>
          </a:p>
          <a:p>
            <a:r>
              <a:rPr lang="it-IT" dirty="0" err="1"/>
              <a:t>Comparing</a:t>
            </a:r>
            <a:r>
              <a:rPr lang="it-IT" dirty="0"/>
              <a:t> the </a:t>
            </a:r>
            <a:r>
              <a:rPr lang="it-IT" dirty="0" err="1"/>
              <a:t>experiment</a:t>
            </a:r>
            <a:r>
              <a:rPr lang="it-IT" dirty="0"/>
              <a:t>:                               </a:t>
            </a:r>
            <a:r>
              <a:rPr lang="it-IT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(V. </a:t>
            </a:r>
            <a:r>
              <a:rPr lang="it-IT" sz="1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Barger</a:t>
            </a:r>
            <a:r>
              <a:rPr lang="it-IT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et al., </a:t>
            </a:r>
            <a:r>
              <a:rPr lang="it-IT" sz="1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Phys</a:t>
            </a:r>
            <a:r>
              <a:rPr lang="it-IT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Lett. B566, 8(2003))</a:t>
            </a:r>
          </a:p>
          <a:p>
            <a:pPr marL="0" indent="0">
              <a:buNone/>
            </a:pPr>
            <a:r>
              <a:rPr lang="it-IT" dirty="0"/>
              <a:t>       </a:t>
            </a:r>
          </a:p>
          <a:p>
            <a:pPr marL="0" indent="0">
              <a:buNone/>
            </a:pPr>
            <a:r>
              <a:rPr lang="it-IT" dirty="0"/>
              <a:t>         </a:t>
            </a:r>
            <a:r>
              <a:rPr lang="it-IT" dirty="0" err="1"/>
              <a:t>expectation</a:t>
            </a:r>
            <a:r>
              <a:rPr lang="it-IT" dirty="0"/>
              <a:t> from SCM :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            </a:t>
            </a:r>
            <a:r>
              <a:rPr lang="it-IT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it-IT" sz="17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</a:t>
            </a:r>
            <a:r>
              <a:rPr lang="it-IT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it-IT" sz="17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Bernreuther</a:t>
            </a:r>
            <a:r>
              <a:rPr lang="it-IT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17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Lect</a:t>
            </a:r>
            <a:r>
              <a:rPr lang="it-IT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Notes </a:t>
            </a:r>
            <a:r>
              <a:rPr lang="it-IT" sz="17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Phys</a:t>
            </a:r>
            <a:r>
              <a:rPr lang="it-IT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591,237 (2002))</a:t>
            </a:r>
            <a:endParaRPr lang="it-IT" sz="1700" dirty="0"/>
          </a:p>
          <a:p>
            <a:pPr marL="0" indent="0">
              <a:buNone/>
            </a:pPr>
            <a:r>
              <a:rPr lang="it-IT" dirty="0"/>
              <a:t>  </a:t>
            </a:r>
          </a:p>
          <a:p>
            <a:r>
              <a:rPr lang="it-IT" dirty="0" err="1"/>
              <a:t>Preponderance</a:t>
            </a:r>
            <a:r>
              <a:rPr lang="it-IT" dirty="0"/>
              <a:t> of </a:t>
            </a:r>
            <a:r>
              <a:rPr lang="it-IT" dirty="0" err="1"/>
              <a:t>matter</a:t>
            </a:r>
            <a:r>
              <a:rPr lang="it-IT" dirty="0"/>
              <a:t> over </a:t>
            </a:r>
            <a:r>
              <a:rPr lang="it-IT" dirty="0" err="1"/>
              <a:t>antimatter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             C, CP </a:t>
            </a:r>
            <a:r>
              <a:rPr lang="it-IT" dirty="0" err="1"/>
              <a:t>violation</a:t>
            </a:r>
            <a:endParaRPr lang="it-IT" dirty="0"/>
          </a:p>
          <a:p>
            <a:pPr marL="0" indent="0">
              <a:buNone/>
            </a:pP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CP </a:t>
            </a:r>
            <a:r>
              <a:rPr lang="it-IT" dirty="0" err="1"/>
              <a:t>violation</a:t>
            </a:r>
            <a:r>
              <a:rPr lang="it-IT" dirty="0"/>
              <a:t> in SM,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of </a:t>
            </a:r>
            <a:r>
              <a:rPr lang="it-IT" dirty="0" err="1"/>
              <a:t>sufficient</a:t>
            </a:r>
            <a:r>
              <a:rPr lang="it-IT" dirty="0"/>
              <a:t> </a:t>
            </a:r>
            <a:r>
              <a:rPr lang="it-IT" dirty="0" err="1"/>
              <a:t>magnitude</a:t>
            </a:r>
            <a:r>
              <a:rPr lang="it-IT" dirty="0"/>
              <a:t>.            </a:t>
            </a:r>
            <a:r>
              <a:rPr lang="it-IT" sz="3000" b="1" dirty="0">
                <a:solidFill>
                  <a:srgbClr val="FF0000"/>
                </a:solidFill>
              </a:rPr>
              <a:t>EDM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0EBA786-9E7E-89B9-65B7-5DB61C7D4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757" y="2704451"/>
            <a:ext cx="1912814" cy="932889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1737612-608E-FE65-4265-8D5526D2B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08" y="3626712"/>
            <a:ext cx="1813491" cy="839432"/>
          </a:xfrm>
          <a:prstGeom prst="rect">
            <a:avLst/>
          </a:prstGeom>
        </p:spPr>
      </p:pic>
      <p:sp>
        <p:nvSpPr>
          <p:cNvPr id="8" name="Freccia destra 7">
            <a:extLst>
              <a:ext uri="{FF2B5EF4-FFF2-40B4-BE49-F238E27FC236}">
                <a16:creationId xmlns:a16="http://schemas.microsoft.com/office/drawing/2014/main" id="{1C9D97CB-508A-1A6A-92B1-D7E715D46488}"/>
              </a:ext>
            </a:extLst>
          </p:cNvPr>
          <p:cNvSpPr/>
          <p:nvPr/>
        </p:nvSpPr>
        <p:spPr>
          <a:xfrm>
            <a:off x="8946293" y="5696465"/>
            <a:ext cx="731272" cy="410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249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C7D5F-42B4-0C8F-0D67-34E0CFD1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EDM AT MAGNETIC RING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17179EE-01D7-7FC9-FCC6-0C67007A2A3B}"/>
              </a:ext>
            </a:extLst>
          </p:cNvPr>
          <p:cNvSpPr/>
          <p:nvPr/>
        </p:nvSpPr>
        <p:spPr>
          <a:xfrm>
            <a:off x="838200" y="169068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effectLst/>
              </a:rPr>
              <a:t>In the </a:t>
            </a:r>
            <a:r>
              <a:rPr lang="it-IT" sz="2400" dirty="0" err="1">
                <a:effectLst/>
              </a:rPr>
              <a:t>magnetic</a:t>
            </a:r>
            <a:r>
              <a:rPr lang="it-IT" sz="2400" dirty="0">
                <a:effectLst/>
              </a:rPr>
              <a:t> ring</a:t>
            </a:r>
          </a:p>
          <a:p>
            <a:r>
              <a:rPr lang="it-IT" sz="2400" dirty="0" err="1">
                <a:effectLst/>
              </a:rPr>
              <a:t>momentum</a:t>
            </a:r>
            <a:r>
              <a:rPr lang="it-IT" sz="2400" dirty="0">
                <a:effectLst/>
              </a:rPr>
              <a:t> ↑↑ spin     spin </a:t>
            </a:r>
            <a:r>
              <a:rPr lang="it-IT" sz="2400" dirty="0" err="1">
                <a:effectLst/>
              </a:rPr>
              <a:t>kicked</a:t>
            </a:r>
            <a:r>
              <a:rPr lang="it-IT" sz="2400" dirty="0">
                <a:effectLst/>
              </a:rPr>
              <a:t> up</a:t>
            </a:r>
          </a:p>
          <a:p>
            <a:r>
              <a:rPr lang="it-IT" sz="2400" dirty="0" err="1">
                <a:effectLst/>
              </a:rPr>
              <a:t>momentum</a:t>
            </a:r>
            <a:r>
              <a:rPr lang="it-IT" sz="2400" dirty="0">
                <a:effectLst/>
              </a:rPr>
              <a:t> ↑↓ spin     spin </a:t>
            </a:r>
            <a:r>
              <a:rPr lang="it-IT" sz="2400" dirty="0" err="1">
                <a:effectLst/>
              </a:rPr>
              <a:t>kicked</a:t>
            </a:r>
            <a:r>
              <a:rPr lang="it-IT" sz="2400" dirty="0">
                <a:effectLst/>
              </a:rPr>
              <a:t> down</a:t>
            </a:r>
          </a:p>
          <a:p>
            <a:endParaRPr lang="it-IT" sz="2400" dirty="0">
              <a:solidFill>
                <a:srgbClr val="663366"/>
              </a:solidFill>
              <a:effectLst/>
            </a:endParaRPr>
          </a:p>
          <a:p>
            <a:r>
              <a:rPr lang="it-IT" sz="2400" dirty="0">
                <a:solidFill>
                  <a:srgbClr val="663366"/>
                </a:solidFill>
                <a:effectLst/>
              </a:rPr>
              <a:t>no </a:t>
            </a:r>
            <a:r>
              <a:rPr lang="it-IT" sz="2400" dirty="0" err="1">
                <a:solidFill>
                  <a:srgbClr val="663366"/>
                </a:solidFill>
                <a:effectLst/>
              </a:rPr>
              <a:t>accumulation</a:t>
            </a:r>
            <a:r>
              <a:rPr lang="it-IT" sz="2400" dirty="0">
                <a:solidFill>
                  <a:srgbClr val="663366"/>
                </a:solidFill>
                <a:effectLst/>
              </a:rPr>
              <a:t> of </a:t>
            </a:r>
            <a:r>
              <a:rPr lang="it-IT" sz="2400" dirty="0" err="1">
                <a:solidFill>
                  <a:srgbClr val="663366"/>
                </a:solidFill>
                <a:effectLst/>
              </a:rPr>
              <a:t>vertical</a:t>
            </a:r>
            <a:r>
              <a:rPr lang="it-IT" sz="2400" dirty="0">
                <a:solidFill>
                  <a:srgbClr val="663366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663366"/>
                </a:solidFill>
                <a:effectLst/>
              </a:rPr>
              <a:t>asymmetry</a:t>
            </a:r>
            <a:endParaRPr lang="it-IT" sz="2400" dirty="0">
              <a:solidFill>
                <a:srgbClr val="663366"/>
              </a:solidFill>
              <a:effectLst/>
            </a:endParaRP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38F02EC6-E558-B6A7-2631-EEE6CF7DBDF0}"/>
              </a:ext>
            </a:extLst>
          </p:cNvPr>
          <p:cNvSpPr/>
          <p:nvPr/>
        </p:nvSpPr>
        <p:spPr>
          <a:xfrm>
            <a:off x="3620528" y="2141886"/>
            <a:ext cx="259493" cy="378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B13FF561-DCA9-6A58-3911-981AAA01A81E}"/>
              </a:ext>
            </a:extLst>
          </p:cNvPr>
          <p:cNvSpPr/>
          <p:nvPr/>
        </p:nvSpPr>
        <p:spPr>
          <a:xfrm>
            <a:off x="3637001" y="2479641"/>
            <a:ext cx="259493" cy="378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CE63C3A3-18FF-2ACB-B9C8-871D08E228EC}"/>
              </a:ext>
            </a:extLst>
          </p:cNvPr>
          <p:cNvSpPr/>
          <p:nvPr/>
        </p:nvSpPr>
        <p:spPr>
          <a:xfrm>
            <a:off x="3027405" y="2781473"/>
            <a:ext cx="484632" cy="4683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A472CE-D7A5-629E-B3FF-54A7B30CE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832" y="1516362"/>
            <a:ext cx="6083300" cy="2133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65E3650-DC34-086A-E7BB-62602B658EEC}"/>
              </a:ext>
            </a:extLst>
          </p:cNvPr>
          <p:cNvSpPr/>
          <p:nvPr/>
        </p:nvSpPr>
        <p:spPr>
          <a:xfrm>
            <a:off x="6570620" y="1485740"/>
            <a:ext cx="4887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effectLst/>
              </a:rPr>
              <a:t>tiny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oscillations</a:t>
            </a:r>
            <a:r>
              <a:rPr lang="it-IT" dirty="0">
                <a:effectLst/>
              </a:rPr>
              <a:t> of </a:t>
            </a:r>
            <a:r>
              <a:rPr lang="it-IT" dirty="0" err="1">
                <a:effectLst/>
              </a:rPr>
              <a:t>vertical</a:t>
            </a:r>
            <a:r>
              <a:rPr lang="it-IT" dirty="0"/>
              <a:t> </a:t>
            </a:r>
            <a:r>
              <a:rPr lang="it-IT" dirty="0" err="1">
                <a:effectLst/>
              </a:rPr>
              <a:t>polarization</a:t>
            </a:r>
            <a:endParaRPr lang="it-IT" dirty="0">
              <a:effectLst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4713ED4-0E8F-6C63-4DEA-53F7B300B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90" y="3804006"/>
            <a:ext cx="5401810" cy="2495636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6111539-B24A-4DAC-5558-9ABB62863440}"/>
              </a:ext>
            </a:extLst>
          </p:cNvPr>
          <p:cNvSpPr/>
          <p:nvPr/>
        </p:nvSpPr>
        <p:spPr>
          <a:xfrm>
            <a:off x="5933132" y="43550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A </a:t>
            </a:r>
            <a:r>
              <a:rPr lang="it-IT" sz="2400" dirty="0" err="1"/>
              <a:t>radiofrequency</a:t>
            </a:r>
            <a:r>
              <a:rPr lang="it-IT" sz="2400" dirty="0"/>
              <a:t> system </a:t>
            </a:r>
            <a:r>
              <a:rPr lang="it-IT" sz="2400" dirty="0" err="1"/>
              <a:t>synchronized</a:t>
            </a:r>
            <a:r>
              <a:rPr lang="it-IT" sz="2400" dirty="0"/>
              <a:t> with the spin </a:t>
            </a:r>
            <a:r>
              <a:rPr lang="it-IT" sz="2400" dirty="0" err="1"/>
              <a:t>precession</a:t>
            </a:r>
            <a:r>
              <a:rPr lang="it-IT" sz="2400" dirty="0"/>
              <a:t> frequency, </a:t>
            </a:r>
            <a:r>
              <a:rPr lang="it-IT" sz="2400" dirty="0" err="1"/>
              <a:t>restores</a:t>
            </a:r>
            <a:r>
              <a:rPr lang="it-IT" sz="2400" dirty="0"/>
              <a:t> the </a:t>
            </a:r>
            <a:r>
              <a:rPr lang="it-IT" sz="2400" dirty="0" err="1"/>
              <a:t>parallelism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spin and </a:t>
            </a:r>
            <a:r>
              <a:rPr lang="it-IT" sz="2400" dirty="0" err="1"/>
              <a:t>momentum</a:t>
            </a:r>
            <a:r>
              <a:rPr lang="it-I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070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7BCFD8-C56E-E715-1EC8-7BD00E96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RF WIEN FILTER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95BBE3-C4C4-9528-EF1E-66DE6C606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48" y="2000250"/>
            <a:ext cx="5080000" cy="2857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F645B9-23A1-76F5-2D14-2A413D1B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5469"/>
            <a:ext cx="5850839" cy="31670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A10B8209-5026-2675-B620-0368C4CE42A1}"/>
                  </a:ext>
                </a:extLst>
              </p:cNvPr>
              <p:cNvSpPr/>
              <p:nvPr/>
            </p:nvSpPr>
            <p:spPr>
              <a:xfrm>
                <a:off x="627448" y="4857750"/>
                <a:ext cx="6096000" cy="98783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>
                    <a:effectLst/>
                    <a:latin typeface="Helvetica" pitchFamily="2" charset="0"/>
                  </a:rPr>
                  <a:t>● </a:t>
                </a:r>
                <a:r>
                  <a:rPr lang="it-IT" sz="2400" dirty="0">
                    <a:effectLst/>
                    <a:latin typeface="Helvetica" pitchFamily="2" charset="0"/>
                  </a:rPr>
                  <a:t>Lorentz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4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it-IT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it-IT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sz="2400" dirty="0">
                  <a:effectLst/>
                  <a:latin typeface="Helvetica" pitchFamily="2" charset="0"/>
                </a:endParaRPr>
              </a:p>
              <a:p>
                <a:r>
                  <a:rPr lang="it-IT" sz="2400" dirty="0">
                    <a:effectLst/>
                    <a:latin typeface="Helvetica" pitchFamily="2" charset="0"/>
                  </a:rPr>
                  <a:t>●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0,</m:t>
                        </m:r>
                        <m:sSub>
                          <m:sSubPr>
                            <m:ctrlP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,0,0)</m:t>
                    </m:r>
                  </m:oMath>
                </a14:m>
                <a:endParaRPr lang="it-IT" sz="2400" dirty="0">
                  <a:effectLst/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A10B8209-5026-2675-B620-0368C4CE4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48" y="4857750"/>
                <a:ext cx="6096000" cy="987835"/>
              </a:xfrm>
              <a:prstGeom prst="rect">
                <a:avLst/>
              </a:prstGeom>
              <a:blipFill>
                <a:blip r:embed="rId4"/>
                <a:stretch>
                  <a:fillRect l="-1663" t="-10127" b="-113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376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C7D5F-42B4-0C8F-0D67-34E0CFD1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EDM AT MAGNETIC RING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17179EE-01D7-7FC9-FCC6-0C67007A2A3B}"/>
              </a:ext>
            </a:extLst>
          </p:cNvPr>
          <p:cNvSpPr/>
          <p:nvPr/>
        </p:nvSpPr>
        <p:spPr>
          <a:xfrm>
            <a:off x="257432" y="164126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effectLst/>
              </a:rPr>
              <a:t>In the </a:t>
            </a:r>
            <a:r>
              <a:rPr lang="it-IT" sz="2400" dirty="0" err="1">
                <a:effectLst/>
              </a:rPr>
              <a:t>magnetic</a:t>
            </a:r>
            <a:r>
              <a:rPr lang="it-IT" sz="2400" dirty="0">
                <a:effectLst/>
              </a:rPr>
              <a:t> ring</a:t>
            </a:r>
          </a:p>
          <a:p>
            <a:r>
              <a:rPr lang="it-IT" sz="2400" dirty="0" err="1">
                <a:effectLst/>
              </a:rPr>
              <a:t>momentum</a:t>
            </a:r>
            <a:r>
              <a:rPr lang="it-IT" sz="2400" dirty="0">
                <a:effectLst/>
              </a:rPr>
              <a:t> ↑↑ spin     spin </a:t>
            </a:r>
            <a:r>
              <a:rPr lang="it-IT" sz="2400" dirty="0" err="1">
                <a:effectLst/>
              </a:rPr>
              <a:t>kicked</a:t>
            </a:r>
            <a:r>
              <a:rPr lang="it-IT" sz="2400" dirty="0">
                <a:effectLst/>
              </a:rPr>
              <a:t> up</a:t>
            </a:r>
          </a:p>
          <a:p>
            <a:r>
              <a:rPr lang="it-IT" sz="2400" dirty="0" err="1">
                <a:effectLst/>
              </a:rPr>
              <a:t>momentum</a:t>
            </a:r>
            <a:r>
              <a:rPr lang="it-IT" sz="2400" dirty="0">
                <a:effectLst/>
              </a:rPr>
              <a:t> ↑↓ spin     spin </a:t>
            </a:r>
            <a:r>
              <a:rPr lang="it-IT" sz="2400" dirty="0" err="1">
                <a:effectLst/>
              </a:rPr>
              <a:t>kicked</a:t>
            </a:r>
            <a:r>
              <a:rPr lang="it-IT" sz="2400" dirty="0">
                <a:effectLst/>
              </a:rPr>
              <a:t> down</a:t>
            </a:r>
          </a:p>
          <a:p>
            <a:endParaRPr lang="it-IT" sz="2400" dirty="0">
              <a:solidFill>
                <a:srgbClr val="663366"/>
              </a:solidFill>
              <a:effectLst/>
            </a:endParaRPr>
          </a:p>
          <a:p>
            <a:r>
              <a:rPr lang="it-IT" sz="2400" dirty="0">
                <a:solidFill>
                  <a:srgbClr val="663366"/>
                </a:solidFill>
                <a:effectLst/>
              </a:rPr>
              <a:t>no </a:t>
            </a:r>
            <a:r>
              <a:rPr lang="it-IT" sz="2400" dirty="0" err="1">
                <a:solidFill>
                  <a:srgbClr val="663366"/>
                </a:solidFill>
                <a:effectLst/>
              </a:rPr>
              <a:t>accumulation</a:t>
            </a:r>
            <a:r>
              <a:rPr lang="it-IT" sz="2400" dirty="0">
                <a:solidFill>
                  <a:srgbClr val="663366"/>
                </a:solidFill>
                <a:effectLst/>
              </a:rPr>
              <a:t> of </a:t>
            </a:r>
            <a:r>
              <a:rPr lang="it-IT" sz="2400" dirty="0" err="1">
                <a:solidFill>
                  <a:srgbClr val="663366"/>
                </a:solidFill>
                <a:effectLst/>
              </a:rPr>
              <a:t>vertical</a:t>
            </a:r>
            <a:r>
              <a:rPr lang="it-IT" sz="2400" dirty="0">
                <a:solidFill>
                  <a:srgbClr val="663366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663366"/>
                </a:solidFill>
                <a:effectLst/>
              </a:rPr>
              <a:t>asymmetry</a:t>
            </a:r>
            <a:endParaRPr lang="it-IT" sz="2400" dirty="0">
              <a:solidFill>
                <a:srgbClr val="663366"/>
              </a:solidFill>
              <a:effectLst/>
            </a:endParaRP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38F02EC6-E558-B6A7-2631-EEE6CF7DBDF0}"/>
              </a:ext>
            </a:extLst>
          </p:cNvPr>
          <p:cNvSpPr/>
          <p:nvPr/>
        </p:nvSpPr>
        <p:spPr>
          <a:xfrm>
            <a:off x="3076826" y="2080101"/>
            <a:ext cx="259493" cy="378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B13FF561-DCA9-6A58-3911-981AAA01A81E}"/>
              </a:ext>
            </a:extLst>
          </p:cNvPr>
          <p:cNvSpPr/>
          <p:nvPr/>
        </p:nvSpPr>
        <p:spPr>
          <a:xfrm>
            <a:off x="3105657" y="2405499"/>
            <a:ext cx="259493" cy="378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CE63C3A3-18FF-2ACB-B9C8-871D08E228EC}"/>
              </a:ext>
            </a:extLst>
          </p:cNvPr>
          <p:cNvSpPr/>
          <p:nvPr/>
        </p:nvSpPr>
        <p:spPr>
          <a:xfrm>
            <a:off x="2743197" y="2781473"/>
            <a:ext cx="484632" cy="4683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A472CE-D7A5-629E-B3FF-54A7B30CE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832" y="1516362"/>
            <a:ext cx="6083300" cy="2133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65E3650-DC34-086A-E7BB-62602B658EEC}"/>
              </a:ext>
            </a:extLst>
          </p:cNvPr>
          <p:cNvSpPr/>
          <p:nvPr/>
        </p:nvSpPr>
        <p:spPr>
          <a:xfrm>
            <a:off x="6570620" y="1485740"/>
            <a:ext cx="4887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effectLst/>
              </a:rPr>
              <a:t>tiny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oscillations</a:t>
            </a:r>
            <a:r>
              <a:rPr lang="it-IT" dirty="0">
                <a:effectLst/>
              </a:rPr>
              <a:t> of </a:t>
            </a:r>
            <a:r>
              <a:rPr lang="it-IT" dirty="0" err="1">
                <a:effectLst/>
              </a:rPr>
              <a:t>vertical</a:t>
            </a:r>
            <a:r>
              <a:rPr lang="it-IT" dirty="0"/>
              <a:t> </a:t>
            </a:r>
            <a:r>
              <a:rPr lang="it-IT" dirty="0" err="1">
                <a:effectLst/>
              </a:rPr>
              <a:t>polarization</a:t>
            </a:r>
            <a:endParaRPr lang="it-IT" dirty="0">
              <a:effectLst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8E51B6-18E3-DA55-B391-9AB7AE3F5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21" y="3738562"/>
            <a:ext cx="4596041" cy="25852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43110A-6298-83C4-6058-9E6E4C379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468" y="4068762"/>
            <a:ext cx="6121400" cy="21971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CC53823-1637-E9D0-0AAE-9ED29AB223F4}"/>
              </a:ext>
            </a:extLst>
          </p:cNvPr>
          <p:cNvSpPr/>
          <p:nvPr/>
        </p:nvSpPr>
        <p:spPr>
          <a:xfrm>
            <a:off x="7175157" y="37321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>
                <a:effectLst/>
                <a:latin typeface="Helvetica" pitchFamily="2" charset="0"/>
              </a:rPr>
              <a:t>phase</a:t>
            </a:r>
            <a:r>
              <a:rPr lang="it-IT" dirty="0">
                <a:effectLst/>
                <a:latin typeface="Helvetica" pitchFamily="2" charset="0"/>
              </a:rPr>
              <a:t> lock </a:t>
            </a:r>
            <a:r>
              <a:rPr lang="it-IT" dirty="0" err="1">
                <a:effectLst/>
                <a:latin typeface="Helvetica" pitchFamily="2" charset="0"/>
              </a:rPr>
              <a:t>between</a:t>
            </a:r>
            <a:r>
              <a:rPr lang="it-IT" dirty="0">
                <a:effectLst/>
                <a:latin typeface="Helvetica" pitchFamily="2" charset="0"/>
              </a:rPr>
              <a:t> spin</a:t>
            </a:r>
          </a:p>
          <a:p>
            <a:r>
              <a:rPr lang="it-IT" dirty="0" err="1">
                <a:effectLst/>
                <a:latin typeface="Helvetica" pitchFamily="2" charset="0"/>
              </a:rPr>
              <a:t>precession</a:t>
            </a:r>
            <a:r>
              <a:rPr lang="it-IT" dirty="0">
                <a:effectLst/>
                <a:latin typeface="Helvetica" pitchFamily="2" charset="0"/>
              </a:rPr>
              <a:t> and RF Wien filter</a:t>
            </a:r>
          </a:p>
        </p:txBody>
      </p:sp>
    </p:spTree>
    <p:extLst>
      <p:ext uri="{BB962C8B-B14F-4D97-AF65-F5344CB8AC3E}">
        <p14:creationId xmlns:p14="http://schemas.microsoft.com/office/powerpoint/2010/main" val="1684682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3CD0BE-0821-A5C0-8BF4-3043678C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Precursor Experiment </a:t>
            </a:r>
            <a:r>
              <a:rPr lang="it-IT" dirty="0" err="1"/>
              <a:t>at</a:t>
            </a:r>
            <a:r>
              <a:rPr lang="it-IT" dirty="0"/>
              <a:t> COSY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24CFECE-7B25-B3FA-664A-FA6146BC8203}"/>
              </a:ext>
            </a:extLst>
          </p:cNvPr>
          <p:cNvSpPr/>
          <p:nvPr/>
        </p:nvSpPr>
        <p:spPr>
          <a:xfrm>
            <a:off x="292443" y="1668322"/>
            <a:ext cx="3649362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COSY </a:t>
            </a:r>
            <a:r>
              <a:rPr lang="it-IT" sz="2400" dirty="0" err="1">
                <a:effectLst/>
              </a:rPr>
              <a:t>circumference</a:t>
            </a:r>
            <a:r>
              <a:rPr lang="it-IT" sz="2400" dirty="0">
                <a:effectLst/>
              </a:rPr>
              <a:t> </a:t>
            </a:r>
          </a:p>
          <a:p>
            <a:r>
              <a:rPr lang="it-IT" sz="2400" dirty="0" err="1">
                <a:effectLst/>
              </a:rPr>
              <a:t>deuteron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momentum</a:t>
            </a:r>
            <a:r>
              <a:rPr lang="it-IT" sz="2400" dirty="0">
                <a:effectLst/>
              </a:rPr>
              <a:t> </a:t>
            </a:r>
          </a:p>
          <a:p>
            <a:r>
              <a:rPr lang="it-IT" sz="2400" dirty="0">
                <a:effectLst/>
                <a:latin typeface="Symbol" pitchFamily="2" charset="2"/>
              </a:rPr>
              <a:t>b</a:t>
            </a:r>
            <a:r>
              <a:rPr lang="it-IT" sz="2400" dirty="0">
                <a:effectLst/>
              </a:rPr>
              <a:t>(</a:t>
            </a:r>
            <a:r>
              <a:rPr lang="it-IT" sz="2400" dirty="0">
                <a:effectLst/>
                <a:latin typeface="Symbol" pitchFamily="2" charset="2"/>
              </a:rPr>
              <a:t>g</a:t>
            </a:r>
            <a:r>
              <a:rPr lang="it-IT" sz="2400" dirty="0">
                <a:effectLst/>
              </a:rPr>
              <a:t>) </a:t>
            </a:r>
          </a:p>
          <a:p>
            <a:r>
              <a:rPr lang="it-IT" sz="2400" dirty="0" err="1">
                <a:effectLst/>
              </a:rPr>
              <a:t>magnetic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anomaly</a:t>
            </a:r>
            <a:r>
              <a:rPr lang="it-IT" sz="2400" dirty="0">
                <a:effectLst/>
              </a:rPr>
              <a:t> G </a:t>
            </a:r>
          </a:p>
          <a:p>
            <a:r>
              <a:rPr lang="it-IT" sz="2400" dirty="0" err="1">
                <a:effectLst/>
              </a:rPr>
              <a:t>revolution</a:t>
            </a:r>
            <a:r>
              <a:rPr lang="it-IT" sz="2400" dirty="0">
                <a:effectLst/>
              </a:rPr>
              <a:t> frequency </a:t>
            </a:r>
            <a:r>
              <a:rPr lang="it-IT" sz="2400" dirty="0" err="1">
                <a:effectLst/>
              </a:rPr>
              <a:t>f</a:t>
            </a:r>
            <a:r>
              <a:rPr lang="it-IT" sz="2400" baseline="-25000" dirty="0" err="1">
                <a:effectLst/>
              </a:rPr>
              <a:t>rev</a:t>
            </a:r>
            <a:r>
              <a:rPr lang="it-IT" sz="2400" baseline="-25000" dirty="0">
                <a:effectLst/>
              </a:rPr>
              <a:t> </a:t>
            </a:r>
          </a:p>
          <a:p>
            <a:r>
              <a:rPr lang="it-IT" sz="2400" dirty="0" err="1">
                <a:effectLst/>
              </a:rPr>
              <a:t>cycle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length</a:t>
            </a:r>
            <a:endParaRPr lang="it-IT" sz="2400" dirty="0">
              <a:effectLst/>
            </a:endParaRPr>
          </a:p>
          <a:p>
            <a:r>
              <a:rPr lang="it-IT" sz="2400" dirty="0" err="1">
                <a:effectLst/>
              </a:rPr>
              <a:t>nb</a:t>
            </a:r>
            <a:r>
              <a:rPr lang="it-IT" sz="2400" dirty="0">
                <a:effectLst/>
              </a:rPr>
              <a:t>. of </a:t>
            </a:r>
            <a:r>
              <a:rPr lang="it-IT" sz="2400" dirty="0" err="1">
                <a:effectLst/>
              </a:rPr>
              <a:t>stored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particles</a:t>
            </a:r>
            <a:r>
              <a:rPr lang="it-IT" sz="2400" dirty="0">
                <a:effectLst/>
              </a:rPr>
              <a:t>/</a:t>
            </a:r>
            <a:r>
              <a:rPr lang="it-IT" sz="2400" dirty="0" err="1">
                <a:effectLst/>
              </a:rPr>
              <a:t>cycle</a:t>
            </a:r>
            <a:r>
              <a:rPr lang="it-IT" sz="2400" dirty="0">
                <a:effectLst/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D53598-E60E-9699-2549-B131AF77FC7C}"/>
              </a:ext>
            </a:extLst>
          </p:cNvPr>
          <p:cNvSpPr txBox="1"/>
          <p:nvPr/>
        </p:nvSpPr>
        <p:spPr>
          <a:xfrm>
            <a:off x="3941805" y="1670712"/>
            <a:ext cx="1837362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183m</a:t>
            </a:r>
          </a:p>
          <a:p>
            <a:r>
              <a:rPr lang="it-IT" sz="2400" dirty="0"/>
              <a:t>0.970 GeV/c</a:t>
            </a:r>
          </a:p>
          <a:p>
            <a:r>
              <a:rPr lang="it-IT" sz="2400" dirty="0"/>
              <a:t>0.459 (1.126)</a:t>
            </a:r>
          </a:p>
          <a:p>
            <a:r>
              <a:rPr lang="it-IT" sz="2400" dirty="0"/>
              <a:t>-0.143</a:t>
            </a:r>
          </a:p>
          <a:p>
            <a:r>
              <a:rPr lang="it-IT" sz="2400" dirty="0"/>
              <a:t>752543 Hz</a:t>
            </a:r>
          </a:p>
          <a:p>
            <a:r>
              <a:rPr lang="it-IT" sz="2400" dirty="0"/>
              <a:t>100-1500 </a:t>
            </a:r>
            <a:r>
              <a:rPr lang="it-IT" sz="2400" dirty="0" err="1"/>
              <a:t>s</a:t>
            </a:r>
            <a:endParaRPr lang="it-IT" sz="2400" dirty="0"/>
          </a:p>
          <a:p>
            <a:r>
              <a:rPr lang="it-IT" sz="2400" dirty="0"/>
              <a:t>10</a:t>
            </a:r>
            <a:r>
              <a:rPr lang="it-IT" sz="2400" baseline="30000" dirty="0"/>
              <a:t>9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229930A-9B22-A9B3-1C44-C0D36724E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655978"/>
            <a:ext cx="6400800" cy="364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157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F3A7E-0F48-0829-388B-B213F33B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Precursor Experiment </a:t>
            </a:r>
            <a:r>
              <a:rPr lang="it-IT" dirty="0" err="1"/>
              <a:t>at</a:t>
            </a:r>
            <a:r>
              <a:rPr lang="it-IT" dirty="0"/>
              <a:t> COSY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C49C9A9-E1B5-FF97-5047-CD171F3DB7D3}"/>
              </a:ext>
            </a:extLst>
          </p:cNvPr>
          <p:cNvSpPr/>
          <p:nvPr/>
        </p:nvSpPr>
        <p:spPr>
          <a:xfrm>
            <a:off x="1283042" y="1820215"/>
            <a:ext cx="89359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precursor experiment requires several additional prerequisites:</a:t>
            </a:r>
          </a:p>
          <a:p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long spin-coherence time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precise monitoring of the fs = 120 kHz precession in the horizontal plane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feedback system controlling the relative phase of the polarization vector and the RF Wien filters fields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good understanding of the effects other than EDM that may lead to a tilt of the invariant spin axis</a:t>
            </a:r>
          </a:p>
        </p:txBody>
      </p:sp>
    </p:spTree>
    <p:extLst>
      <p:ext uri="{BB962C8B-B14F-4D97-AF65-F5344CB8AC3E}">
        <p14:creationId xmlns:p14="http://schemas.microsoft.com/office/powerpoint/2010/main" val="2280921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F77743-689B-69AC-C6DC-E67E6867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Spin-coherence time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A53CC94-34CF-CEBD-C7D9-6BED09FB1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8" y="3126261"/>
            <a:ext cx="6477000" cy="35687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E7796A3-64FA-A6DC-059D-82DBAC9DE10B}"/>
              </a:ext>
            </a:extLst>
          </p:cNvPr>
          <p:cNvSpPr/>
          <p:nvPr/>
        </p:nvSpPr>
        <p:spPr>
          <a:xfrm>
            <a:off x="6240162" y="3445058"/>
            <a:ext cx="59518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One of the </a:t>
            </a:r>
            <a:r>
              <a:rPr lang="it-IT" sz="2400" dirty="0" err="1"/>
              <a:t>longest</a:t>
            </a:r>
            <a:r>
              <a:rPr lang="it-IT" sz="2400" dirty="0"/>
              <a:t>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  <a:r>
              <a:rPr lang="it-IT" sz="2400" dirty="0" err="1"/>
              <a:t>lifetimes</a:t>
            </a:r>
            <a:r>
              <a:rPr lang="it-IT" sz="2400" dirty="0"/>
              <a:t> </a:t>
            </a:r>
            <a:r>
              <a:rPr lang="it-IT" sz="2400" dirty="0" err="1"/>
              <a:t>recorded</a:t>
            </a:r>
            <a:r>
              <a:rPr lang="it-IT" sz="2400" dirty="0"/>
              <a:t> for the COSY ring.</a:t>
            </a:r>
          </a:p>
          <a:p>
            <a:endParaRPr lang="it-IT" sz="2400" dirty="0"/>
          </a:p>
          <a:p>
            <a:r>
              <a:rPr lang="it-IT" sz="2400" dirty="0"/>
              <a:t>The </a:t>
            </a:r>
            <a:r>
              <a:rPr lang="it-IT" sz="2400" dirty="0" err="1">
                <a:solidFill>
                  <a:srgbClr val="FF0000"/>
                </a:solidFill>
              </a:rPr>
              <a:t>half</a:t>
            </a:r>
            <a:r>
              <a:rPr lang="it-IT" sz="2400" dirty="0">
                <a:solidFill>
                  <a:srgbClr val="FF0000"/>
                </a:solidFill>
              </a:rPr>
              <a:t>-life</a:t>
            </a:r>
            <a:r>
              <a:rPr lang="it-IT" sz="2400" dirty="0"/>
              <a:t> of the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is</a:t>
            </a:r>
            <a:r>
              <a:rPr lang="it-IT" sz="2400" dirty="0">
                <a:solidFill>
                  <a:srgbClr val="FF0000"/>
                </a:solidFill>
              </a:rPr>
              <a:t> 1173 ± 172 </a:t>
            </a:r>
            <a:r>
              <a:rPr lang="it-IT" sz="2400" dirty="0" err="1">
                <a:solidFill>
                  <a:srgbClr val="FF0000"/>
                </a:solidFill>
              </a:rPr>
              <a:t>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three</a:t>
            </a:r>
            <a:r>
              <a:rPr lang="it-IT" sz="2400" dirty="0"/>
              <a:t> </a:t>
            </a:r>
            <a:r>
              <a:rPr lang="it-IT" sz="2400" dirty="0" err="1"/>
              <a:t>orders</a:t>
            </a:r>
            <a:r>
              <a:rPr lang="it-IT" sz="2400" dirty="0"/>
              <a:t> of </a:t>
            </a:r>
            <a:r>
              <a:rPr lang="it-IT" sz="2400" dirty="0" err="1"/>
              <a:t>magnitude</a:t>
            </a:r>
            <a:r>
              <a:rPr lang="it-IT" sz="2400" dirty="0"/>
              <a:t> </a:t>
            </a:r>
            <a:r>
              <a:rPr lang="it-IT" sz="2400" dirty="0" err="1"/>
              <a:t>longer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</a:t>
            </a:r>
            <a:r>
              <a:rPr lang="it-IT" sz="2400" dirty="0" err="1"/>
              <a:t>previous</a:t>
            </a:r>
            <a:r>
              <a:rPr lang="it-IT" sz="2400" dirty="0"/>
              <a:t> </a:t>
            </a:r>
            <a:r>
              <a:rPr lang="it-IT" sz="2400" dirty="0" err="1"/>
              <a:t>results</a:t>
            </a:r>
            <a:r>
              <a:rPr lang="it-IT" sz="2400" dirty="0"/>
              <a:t> </a:t>
            </a:r>
            <a:r>
              <a:rPr lang="it-IT" sz="2400" dirty="0" err="1"/>
              <a:t>using</a:t>
            </a:r>
            <a:r>
              <a:rPr lang="it-IT" sz="2400" dirty="0"/>
              <a:t> electron </a:t>
            </a:r>
            <a:r>
              <a:rPr lang="it-IT" sz="2400" dirty="0" err="1"/>
              <a:t>beams</a:t>
            </a:r>
            <a:r>
              <a:rPr lang="it-IT" sz="2400" dirty="0"/>
              <a:t>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EFDA228-FEF7-5C6D-9307-3A9F6742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210" y="776242"/>
            <a:ext cx="3729807" cy="24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38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08DDEB-4AA4-C5A0-2DA3-9C7240E5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Measurement</a:t>
            </a:r>
            <a:r>
              <a:rPr lang="it-IT" dirty="0"/>
              <a:t> of the spin-</a:t>
            </a:r>
            <a:r>
              <a:rPr lang="it-IT" dirty="0" err="1"/>
              <a:t>tune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222F968-7D4B-B86C-D6FC-C3F85D5F3102}"/>
              </a:ext>
            </a:extLst>
          </p:cNvPr>
          <p:cNvSpPr/>
          <p:nvPr/>
        </p:nvSpPr>
        <p:spPr>
          <a:xfrm>
            <a:off x="54316" y="1632519"/>
            <a:ext cx="41930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to </a:t>
            </a:r>
            <a:r>
              <a:rPr lang="it-IT" sz="2400" dirty="0" err="1"/>
              <a:t>unfold</a:t>
            </a:r>
            <a:r>
              <a:rPr lang="it-IT" sz="2400" dirty="0"/>
              <a:t> for the first time the </a:t>
            </a:r>
            <a:r>
              <a:rPr lang="it-IT" sz="2400" dirty="0" err="1"/>
              <a:t>rapid</a:t>
            </a:r>
            <a:r>
              <a:rPr lang="it-IT" sz="2400" dirty="0"/>
              <a:t> </a:t>
            </a:r>
            <a:r>
              <a:rPr lang="it-IT" sz="2400" dirty="0" err="1"/>
              <a:t>rotation</a:t>
            </a:r>
            <a:r>
              <a:rPr lang="it-IT" sz="2400" dirty="0"/>
              <a:t> of the </a:t>
            </a:r>
            <a:r>
              <a:rPr lang="it-IT" sz="2400" dirty="0" err="1"/>
              <a:t>polarization</a:t>
            </a:r>
            <a:r>
              <a:rPr lang="it-IT" sz="2400" dirty="0"/>
              <a:t> in the ring </a:t>
            </a:r>
            <a:r>
              <a:rPr lang="it-IT" sz="2400" dirty="0" err="1"/>
              <a:t>plane</a:t>
            </a:r>
            <a:r>
              <a:rPr lang="it-IT" sz="2400" dirty="0"/>
              <a:t> (≈ 120 kHz) </a:t>
            </a:r>
            <a:r>
              <a:rPr lang="it-IT" sz="2400" dirty="0" err="1"/>
              <a:t>arising</a:t>
            </a:r>
            <a:r>
              <a:rPr lang="it-IT" sz="2400" dirty="0"/>
              <a:t> from the </a:t>
            </a:r>
            <a:r>
              <a:rPr lang="it-IT" sz="2400" dirty="0" err="1"/>
              <a:t>gyromagnetic</a:t>
            </a:r>
            <a:r>
              <a:rPr lang="it-IT" sz="2400" dirty="0"/>
              <a:t> </a:t>
            </a:r>
            <a:r>
              <a:rPr lang="it-IT" sz="2400" dirty="0" err="1"/>
              <a:t>anomaly</a:t>
            </a:r>
            <a:r>
              <a:rPr lang="it-IT" sz="2400" dirty="0"/>
              <a:t>. The spin </a:t>
            </a:r>
            <a:r>
              <a:rPr lang="it-IT" sz="2400" dirty="0" err="1"/>
              <a:t>tune</a:t>
            </a:r>
            <a:r>
              <a:rPr lang="it-IT" sz="2400" dirty="0"/>
              <a:t> (i.e. the </a:t>
            </a:r>
            <a:r>
              <a:rPr lang="it-IT" sz="2400" dirty="0" err="1"/>
              <a:t>number</a:t>
            </a:r>
            <a:r>
              <a:rPr lang="it-IT" sz="2400" dirty="0"/>
              <a:t> of spin </a:t>
            </a:r>
            <a:r>
              <a:rPr lang="it-IT" sz="2400" dirty="0" err="1"/>
              <a:t>precessions</a:t>
            </a:r>
            <a:r>
              <a:rPr lang="it-IT" sz="2400" dirty="0"/>
              <a:t> per turn)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measured</a:t>
            </a:r>
            <a:r>
              <a:rPr lang="it-IT" sz="2400" dirty="0"/>
              <a:t> with a </a:t>
            </a:r>
            <a:r>
              <a:rPr lang="it-IT" sz="2400" dirty="0" err="1"/>
              <a:t>precision</a:t>
            </a:r>
            <a:r>
              <a:rPr lang="it-IT" sz="2400" dirty="0"/>
              <a:t> </a:t>
            </a:r>
            <a:r>
              <a:rPr lang="it-IT" sz="2400" dirty="0" err="1"/>
              <a:t>better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10</a:t>
            </a:r>
            <a:r>
              <a:rPr lang="it-IT" sz="2400" baseline="30000" dirty="0"/>
              <a:t>−10</a:t>
            </a:r>
            <a:r>
              <a:rPr lang="it-IT" sz="2400" dirty="0"/>
              <a:t> in a </a:t>
            </a:r>
            <a:r>
              <a:rPr lang="it-IT" sz="2400" dirty="0" err="1"/>
              <a:t>cycle</a:t>
            </a:r>
            <a:r>
              <a:rPr lang="it-IT" sz="2400" dirty="0"/>
              <a:t> of 10 seconds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D38CB80-6F43-9994-8FB8-CE47D264A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828" y="1543050"/>
            <a:ext cx="7810500" cy="37719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C975FD8-3C5E-26B9-C5CB-724990DF8D22}"/>
              </a:ext>
            </a:extLst>
          </p:cNvPr>
          <p:cNvSpPr/>
          <p:nvPr/>
        </p:nvSpPr>
        <p:spPr>
          <a:xfrm>
            <a:off x="5301049" y="5206679"/>
            <a:ext cx="6474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represents</a:t>
            </a:r>
            <a:r>
              <a:rPr lang="it-IT" sz="2400" dirty="0"/>
              <a:t> the </a:t>
            </a:r>
            <a:r>
              <a:rPr lang="it-IT" sz="2400" dirty="0" err="1"/>
              <a:t>most</a:t>
            </a:r>
            <a:r>
              <a:rPr lang="it-IT" sz="2400" dirty="0"/>
              <a:t> precise </a:t>
            </a:r>
            <a:r>
              <a:rPr lang="it-IT" sz="2400" dirty="0" err="1"/>
              <a:t>measurement</a:t>
            </a:r>
            <a:r>
              <a:rPr lang="it-IT" sz="2400" dirty="0"/>
              <a:t> </a:t>
            </a:r>
            <a:r>
              <a:rPr lang="it-IT" sz="2400" dirty="0" err="1"/>
              <a:t>ever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in a storage ring</a:t>
            </a:r>
          </a:p>
        </p:txBody>
      </p:sp>
    </p:spTree>
    <p:extLst>
      <p:ext uri="{BB962C8B-B14F-4D97-AF65-F5344CB8AC3E}">
        <p14:creationId xmlns:p14="http://schemas.microsoft.com/office/powerpoint/2010/main" val="2665654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E35AA84-90AE-9322-770D-23952F2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0" y="638175"/>
            <a:ext cx="7442200" cy="5854700"/>
          </a:xfrm>
          <a:prstGeom prst="rect">
            <a:avLst/>
          </a:prstGeo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F900E06-2C76-5E54-BD7F-A4A472C9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1" y="80922"/>
            <a:ext cx="10515600" cy="1325563"/>
          </a:xfrm>
        </p:spPr>
        <p:txBody>
          <a:bodyPr/>
          <a:lstStyle/>
          <a:p>
            <a:r>
              <a:rPr lang="it-IT" dirty="0" err="1"/>
              <a:t>Phase-locking</a:t>
            </a:r>
            <a:r>
              <a:rPr lang="it-IT" dirty="0"/>
              <a:t> the spin </a:t>
            </a:r>
            <a:r>
              <a:rPr lang="it-IT" dirty="0" err="1"/>
              <a:t>precession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A225216-D994-6D51-DEA0-7FBA87057D1C}"/>
              </a:ext>
            </a:extLst>
          </p:cNvPr>
          <p:cNvSpPr/>
          <p:nvPr/>
        </p:nvSpPr>
        <p:spPr>
          <a:xfrm>
            <a:off x="0" y="1847503"/>
            <a:ext cx="45967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Phase-locking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necessary</a:t>
            </a:r>
            <a:r>
              <a:rPr lang="it-IT" sz="2400" dirty="0"/>
              <a:t>, making sure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phase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the spin </a:t>
            </a:r>
            <a:r>
              <a:rPr lang="it-IT" sz="2400" dirty="0" err="1"/>
              <a:t>precession</a:t>
            </a:r>
            <a:r>
              <a:rPr lang="it-IT" sz="2400" dirty="0"/>
              <a:t> and the device RF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maintained</a:t>
            </a:r>
            <a:r>
              <a:rPr lang="it-IT" sz="2400" dirty="0"/>
              <a:t> </a:t>
            </a:r>
            <a:r>
              <a:rPr lang="it-IT" sz="2400" dirty="0" err="1"/>
              <a:t>throughout</a:t>
            </a:r>
            <a:r>
              <a:rPr lang="it-IT" sz="2400" dirty="0"/>
              <a:t> the </a:t>
            </a:r>
            <a:r>
              <a:rPr lang="it-IT" sz="2400" dirty="0" err="1"/>
              <a:t>measurement</a:t>
            </a:r>
            <a:r>
              <a:rPr lang="it-IT" sz="2400" dirty="0"/>
              <a:t>. To </a:t>
            </a:r>
            <a:r>
              <a:rPr lang="it-IT" sz="2400" dirty="0" err="1"/>
              <a:t>this</a:t>
            </a:r>
            <a:r>
              <a:rPr lang="it-IT" sz="2400" dirty="0"/>
              <a:t> end, a feedback system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developed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stabilizes</a:t>
            </a:r>
            <a:r>
              <a:rPr lang="it-IT" sz="2400" dirty="0"/>
              <a:t> the </a:t>
            </a:r>
            <a:r>
              <a:rPr lang="it-IT" sz="2400" dirty="0" err="1"/>
              <a:t>phase</a:t>
            </a:r>
            <a:r>
              <a:rPr lang="it-IT" sz="2400" dirty="0"/>
              <a:t> of the spin </a:t>
            </a:r>
            <a:r>
              <a:rPr lang="it-IT" sz="2400" dirty="0" err="1"/>
              <a:t>precession</a:t>
            </a:r>
            <a:r>
              <a:rPr lang="it-IT" sz="2400" dirty="0"/>
              <a:t> relative to the </a:t>
            </a:r>
            <a:r>
              <a:rPr lang="it-IT" sz="2400" dirty="0" err="1"/>
              <a:t>phase</a:t>
            </a:r>
            <a:r>
              <a:rPr lang="it-IT" sz="2400" dirty="0"/>
              <a:t> of an RF devices, </a:t>
            </a:r>
            <a:r>
              <a:rPr lang="it-IT" sz="2400" dirty="0" err="1"/>
              <a:t>providing</a:t>
            </a:r>
            <a:r>
              <a:rPr lang="it-IT" sz="2400" dirty="0"/>
              <a:t> a so-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phase</a:t>
            </a:r>
            <a:r>
              <a:rPr lang="it-IT" sz="2400" b="1" dirty="0">
                <a:solidFill>
                  <a:srgbClr val="FF0000"/>
                </a:solidFill>
              </a:rPr>
              <a:t>-lock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13618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BEDE2B-7B2E-9E34-381A-2D2C78F71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Spin-</a:t>
            </a:r>
            <a:r>
              <a:rPr lang="it-IT" dirty="0" err="1"/>
              <a:t>tune</a:t>
            </a:r>
            <a:r>
              <a:rPr lang="it-IT" dirty="0"/>
              <a:t> mapping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951174-A494-4FAF-065C-C4C707C48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65" y="1472522"/>
            <a:ext cx="2378676" cy="14272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079134-6C59-0F1C-630A-99269D8D6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177" y="3046526"/>
            <a:ext cx="2388347" cy="13988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27BCD1F-C8CB-DE13-A734-A4728E662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560" y="4664058"/>
            <a:ext cx="2378676" cy="139888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A93624D-B521-A487-0936-DE17BE65B736}"/>
              </a:ext>
            </a:extLst>
          </p:cNvPr>
          <p:cNvSpPr/>
          <p:nvPr/>
        </p:nvSpPr>
        <p:spPr>
          <a:xfrm>
            <a:off x="950377" y="1690688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EDM </a:t>
            </a:r>
            <a:r>
              <a:rPr lang="it-IT" dirty="0" err="1">
                <a:effectLst/>
                <a:latin typeface="Helvetica" pitchFamily="2" charset="0"/>
              </a:rPr>
              <a:t>absence</a:t>
            </a:r>
            <a:r>
              <a:rPr lang="it-IT" dirty="0">
                <a:effectLst/>
                <a:latin typeface="Helvetica" pitchFamily="2" charset="0"/>
              </a:rPr>
              <a:t> case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7B292B7-7AA8-EDED-BDF5-757A43240685}"/>
              </a:ext>
            </a:extLst>
          </p:cNvPr>
          <p:cNvSpPr/>
          <p:nvPr/>
        </p:nvSpPr>
        <p:spPr>
          <a:xfrm>
            <a:off x="1008055" y="3376638"/>
            <a:ext cx="132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EDM </a:t>
            </a:r>
            <a:r>
              <a:rPr lang="it-IT" dirty="0" err="1">
                <a:effectLst/>
                <a:latin typeface="Helvetica" pitchFamily="2" charset="0"/>
              </a:rPr>
              <a:t>effect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4A10FB-291B-91A3-D532-366EBD98EA52}"/>
              </a:ext>
            </a:extLst>
          </p:cNvPr>
          <p:cNvSpPr/>
          <p:nvPr/>
        </p:nvSpPr>
        <p:spPr>
          <a:xfrm>
            <a:off x="157403" y="5326431"/>
            <a:ext cx="3168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effectLst/>
                <a:latin typeface="Helvetica" pitchFamily="2" charset="0"/>
              </a:rPr>
              <a:t>Magnetic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misalignment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effect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B9D0EA7-3D3E-8854-8AEE-7689A9B0BBB8}"/>
              </a:ext>
            </a:extLst>
          </p:cNvPr>
          <p:cNvSpPr/>
          <p:nvPr/>
        </p:nvSpPr>
        <p:spPr>
          <a:xfrm>
            <a:off x="5758236" y="141368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JEDI </a:t>
            </a:r>
            <a:r>
              <a:rPr lang="it-IT" sz="2400" dirty="0" err="1"/>
              <a:t>developed</a:t>
            </a:r>
            <a:r>
              <a:rPr lang="it-IT" sz="2400" dirty="0"/>
              <a:t> a new </a:t>
            </a:r>
            <a:r>
              <a:rPr lang="it-IT" sz="2400" dirty="0" err="1"/>
              <a:t>method</a:t>
            </a:r>
            <a:r>
              <a:rPr lang="it-IT" sz="2400" dirty="0"/>
              <a:t> to investigate </a:t>
            </a:r>
            <a:r>
              <a:rPr lang="it-IT" sz="2400" dirty="0" err="1"/>
              <a:t>magnetic</a:t>
            </a:r>
            <a:r>
              <a:rPr lang="it-IT" sz="2400" dirty="0"/>
              <a:t> machine </a:t>
            </a:r>
            <a:r>
              <a:rPr lang="it-IT" sz="2400" dirty="0" err="1"/>
              <a:t>imperfections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on the </a:t>
            </a:r>
            <a:r>
              <a:rPr lang="it-IT" sz="2400" dirty="0" err="1"/>
              <a:t>highly</a:t>
            </a:r>
            <a:r>
              <a:rPr lang="it-IT" sz="2400" dirty="0"/>
              <a:t> accurate </a:t>
            </a:r>
            <a:r>
              <a:rPr lang="it-IT" sz="2400" dirty="0" err="1"/>
              <a:t>determination</a:t>
            </a:r>
            <a:r>
              <a:rPr lang="it-IT" sz="2400" dirty="0"/>
              <a:t> of the spin-</a:t>
            </a:r>
            <a:r>
              <a:rPr lang="it-IT" sz="2400" dirty="0" err="1"/>
              <a:t>tune</a:t>
            </a:r>
            <a:endParaRPr lang="it-IT" sz="2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4D34E27-5229-5002-DA98-7189AB0F8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075" y="2940909"/>
            <a:ext cx="4238012" cy="28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26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3F1106-F891-9206-7771-65619C19D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Results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CDECAD-CE89-90A2-0081-7D79A81A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491" y="1535674"/>
            <a:ext cx="5219700" cy="47752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4702438-C0F6-53AD-DE3F-9BF8EF6B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6" y="1306725"/>
            <a:ext cx="5120859" cy="3314704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C3E122-DD70-E4A9-2424-8A721FEFC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19600"/>
            <a:ext cx="1930400" cy="76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C19E2CC-C667-F4D1-0C01-46700956DE22}"/>
                  </a:ext>
                </a:extLst>
              </p:cNvPr>
              <p:cNvSpPr txBox="1"/>
              <p:nvPr/>
            </p:nvSpPr>
            <p:spPr>
              <a:xfrm>
                <a:off x="3621915" y="5741038"/>
                <a:ext cx="3801682" cy="7598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𝑊𝐹</m:t>
                          </m:r>
                        </m:sup>
                      </m:sSub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=−3.80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±0.05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𝑚𝑟𝑎𝑑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𝑆𝑂𝐿</m:t>
                          </m:r>
                        </m:sup>
                      </m:sSub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=−5.51 ±0.05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𝑚𝑟𝑎𝑑</m:t>
                      </m:r>
                    </m:oMath>
                  </m:oMathPara>
                </a14:m>
                <a:endParaRPr lang="it-IT" sz="24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C19E2CC-C667-F4D1-0C01-46700956D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915" y="5741038"/>
                <a:ext cx="3801682" cy="759823"/>
              </a:xfrm>
              <a:prstGeom prst="rect">
                <a:avLst/>
              </a:prstGeom>
              <a:blipFill>
                <a:blip r:embed="rId5"/>
                <a:stretch>
                  <a:fillRect l="-1667" t="-3333" r="-2667" b="-1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45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EF9064-575E-2B8B-EAB1-B6D8790A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Electric </a:t>
            </a:r>
            <a:r>
              <a:rPr lang="it-IT" b="1" dirty="0" err="1"/>
              <a:t>Dipole</a:t>
            </a:r>
            <a:r>
              <a:rPr lang="it-IT" b="1" dirty="0"/>
              <a:t> Moment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E46FECC-F1DF-3A6E-A315-C94122A9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810" y="1690688"/>
            <a:ext cx="254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67BE674-7AD0-6F49-6DAA-EDFEF85E0F21}"/>
              </a:ext>
            </a:extLst>
          </p:cNvPr>
          <p:cNvSpPr/>
          <p:nvPr/>
        </p:nvSpPr>
        <p:spPr>
          <a:xfrm>
            <a:off x="663146" y="1690688"/>
            <a:ext cx="6874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i="0" dirty="0">
                <a:solidFill>
                  <a:srgbClr val="424242"/>
                </a:solidFill>
                <a:effectLst/>
              </a:rPr>
              <a:t>The Electric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Dipole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Moment (EDM) of a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particle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is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determined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by the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separation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of  positive and negative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charge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distributions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within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the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particle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itself</a:t>
            </a:r>
            <a:endParaRPr lang="it-IT" sz="2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D5F5472-EEFA-7204-305C-E54F11A4B5A7}"/>
              </a:ext>
            </a:extLst>
          </p:cNvPr>
          <p:cNvSpPr/>
          <p:nvPr/>
        </p:nvSpPr>
        <p:spPr>
          <a:xfrm>
            <a:off x="635690" y="3053358"/>
            <a:ext cx="6716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i="0" dirty="0">
                <a:solidFill>
                  <a:srgbClr val="424242"/>
                </a:solidFill>
                <a:effectLst/>
              </a:rPr>
              <a:t>The water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molecule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can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have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an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electric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dipole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moment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because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it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doesn’t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violate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any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fundamental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symmetry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of nature.</a:t>
            </a:r>
            <a:endParaRPr lang="it-IT" sz="24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ADED84E-3BD1-59FD-598F-579BEB0E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093" y="4253687"/>
            <a:ext cx="2540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7560126-6456-10E2-A433-F4721A4D7354}"/>
              </a:ext>
            </a:extLst>
          </p:cNvPr>
          <p:cNvSpPr/>
          <p:nvPr/>
        </p:nvSpPr>
        <p:spPr>
          <a:xfrm>
            <a:off x="635690" y="4424274"/>
            <a:ext cx="7959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solidFill>
                  <a:srgbClr val="424242"/>
                </a:solidFill>
              </a:rPr>
              <a:t>F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undamental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particle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has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a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well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defined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parity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state and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cannot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have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an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electric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dipole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moment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because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it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would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violate one of the nature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fundamental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symmetries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: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parity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.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This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symmetry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is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conserved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by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three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of the nature </a:t>
            </a:r>
            <a:r>
              <a:rPr lang="it-IT" sz="2400" b="0" i="0" dirty="0" err="1">
                <a:solidFill>
                  <a:srgbClr val="424242"/>
                </a:solidFill>
                <a:effectLst/>
              </a:rPr>
              <a:t>fundamental</a:t>
            </a:r>
            <a:r>
              <a:rPr lang="it-IT" sz="2400" b="0" i="0" dirty="0">
                <a:solidFill>
                  <a:srgbClr val="424242"/>
                </a:solidFill>
                <a:effectLst/>
              </a:rPr>
              <a:t> interactions. 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33750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2D418-76AB-D4B4-0288-7A3EC94A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A782148-B435-F045-6667-D4E3BC6417F7}"/>
              </a:ext>
            </a:extLst>
          </p:cNvPr>
          <p:cNvSpPr/>
          <p:nvPr/>
        </p:nvSpPr>
        <p:spPr>
          <a:xfrm>
            <a:off x="506536" y="1404247"/>
            <a:ext cx="7127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Pilot </a:t>
            </a:r>
            <a:r>
              <a:rPr lang="it-IT" sz="2400" dirty="0" err="1">
                <a:effectLst/>
              </a:rPr>
              <a:t>bunch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method</a:t>
            </a:r>
            <a:r>
              <a:rPr lang="it-IT" sz="2400" dirty="0">
                <a:effectLst/>
              </a:rPr>
              <a:t>:</a:t>
            </a:r>
          </a:p>
          <a:p>
            <a:r>
              <a:rPr lang="it-IT" sz="2400" dirty="0">
                <a:effectLst/>
              </a:rPr>
              <a:t>● 8 high-speed RF </a:t>
            </a:r>
            <a:r>
              <a:rPr lang="it-IT" sz="2400" dirty="0" err="1">
                <a:effectLst/>
              </a:rPr>
              <a:t>switchers</a:t>
            </a:r>
            <a:r>
              <a:rPr lang="it-IT" sz="2400" dirty="0">
                <a:effectLst/>
              </a:rPr>
              <a:t> to gate the WF power for one of </a:t>
            </a:r>
            <a:r>
              <a:rPr lang="it-IT" sz="2400" dirty="0" err="1">
                <a:effectLst/>
              </a:rPr>
              <a:t>two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bunches</a:t>
            </a:r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Capable</a:t>
            </a:r>
            <a:r>
              <a:rPr lang="it-IT" sz="2400" dirty="0">
                <a:effectLst/>
              </a:rPr>
              <a:t> of short switch time ~ </a:t>
            </a:r>
            <a:r>
              <a:rPr lang="it-IT" sz="2400" dirty="0" err="1">
                <a:effectLst/>
              </a:rPr>
              <a:t>few</a:t>
            </a:r>
            <a:r>
              <a:rPr lang="it-IT" sz="2400" dirty="0">
                <a:effectLst/>
              </a:rPr>
              <a:t> ns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Bunch</a:t>
            </a:r>
            <a:r>
              <a:rPr lang="it-IT" sz="2400" dirty="0">
                <a:effectLst/>
              </a:rPr>
              <a:t> 2 </a:t>
            </a:r>
            <a:r>
              <a:rPr lang="it-IT" sz="2400" dirty="0" err="1">
                <a:effectLst/>
              </a:rPr>
              <a:t>feels</a:t>
            </a:r>
            <a:r>
              <a:rPr lang="it-IT" sz="2400" dirty="0">
                <a:effectLst/>
              </a:rPr>
              <a:t> the power and oscillate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Bunch</a:t>
            </a:r>
            <a:r>
              <a:rPr lang="it-IT" sz="2400" dirty="0">
                <a:effectLst/>
              </a:rPr>
              <a:t> 1 </a:t>
            </a:r>
            <a:r>
              <a:rPr lang="it-IT" sz="2400" dirty="0" err="1">
                <a:effectLst/>
              </a:rPr>
              <a:t>is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used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as</a:t>
            </a:r>
            <a:r>
              <a:rPr lang="it-IT" sz="2400" dirty="0">
                <a:effectLst/>
              </a:rPr>
              <a:t> pilot </a:t>
            </a:r>
            <a:r>
              <a:rPr lang="it-IT" sz="2400" dirty="0" err="1">
                <a:effectLst/>
              </a:rPr>
              <a:t>bunch</a:t>
            </a:r>
            <a:r>
              <a:rPr lang="it-IT" sz="2400" dirty="0">
                <a:effectLst/>
              </a:rPr>
              <a:t> for </a:t>
            </a:r>
            <a:r>
              <a:rPr lang="it-IT" sz="2400" dirty="0" err="1">
                <a:effectLst/>
              </a:rPr>
              <a:t>phase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locking</a:t>
            </a:r>
            <a:endParaRPr lang="it-IT" sz="2400" dirty="0">
              <a:effectLst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CB95D4-1742-E642-B707-185F2DD57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1" y="3928224"/>
            <a:ext cx="3431034" cy="27927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0BF9268-CC4E-64FB-A0C2-EE89407F4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142" y="3705062"/>
            <a:ext cx="5854700" cy="1549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FBEAA4-BED3-DE37-934D-957F82191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480" y="5070231"/>
            <a:ext cx="5854700" cy="152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98E7864-75C0-5688-0D61-FE820DDC8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454" y="695140"/>
            <a:ext cx="3762388" cy="28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18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8CBE05-31E6-3337-809F-3058BFE86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450852"/>
            <a:ext cx="106172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8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3CE662-E96E-68C2-0892-EE709DA3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Stage 2: </a:t>
            </a:r>
            <a:r>
              <a:rPr lang="it-IT" dirty="0" err="1"/>
              <a:t>Prototype</a:t>
            </a:r>
            <a:r>
              <a:rPr lang="it-IT" dirty="0"/>
              <a:t> Ring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61FAA90-199D-148F-C5F3-4E35A2BED43C}"/>
              </a:ext>
            </a:extLst>
          </p:cNvPr>
          <p:cNvSpPr/>
          <p:nvPr/>
        </p:nvSpPr>
        <p:spPr>
          <a:xfrm>
            <a:off x="531446" y="1690688"/>
            <a:ext cx="71471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All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electric</a:t>
            </a:r>
            <a:r>
              <a:rPr lang="it-IT" sz="2400" dirty="0">
                <a:effectLst/>
              </a:rPr>
              <a:t> E &amp; </a:t>
            </a:r>
            <a:r>
              <a:rPr lang="it-IT" sz="2400" dirty="0" err="1">
                <a:effectLst/>
              </a:rPr>
              <a:t>combined</a:t>
            </a:r>
            <a:r>
              <a:rPr lang="it-IT" sz="2400" dirty="0">
                <a:effectLst/>
              </a:rPr>
              <a:t> E/B </a:t>
            </a:r>
            <a:r>
              <a:rPr lang="it-IT" sz="2400" dirty="0" err="1">
                <a:effectLst/>
              </a:rPr>
              <a:t>deflectors</a:t>
            </a:r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● 100 m </a:t>
            </a:r>
            <a:r>
              <a:rPr lang="it-IT" sz="2400" dirty="0" err="1">
                <a:effectLst/>
              </a:rPr>
              <a:t>circumference</a:t>
            </a:r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protons</a:t>
            </a:r>
            <a:r>
              <a:rPr lang="it-IT" sz="2400" dirty="0">
                <a:effectLst/>
              </a:rPr>
              <a:t> of 30 MeV – </a:t>
            </a:r>
            <a:r>
              <a:rPr lang="it-IT" sz="2400" dirty="0" err="1">
                <a:effectLst/>
              </a:rPr>
              <a:t>all-electric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beam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operation</a:t>
            </a:r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protons</a:t>
            </a:r>
            <a:r>
              <a:rPr lang="it-IT" sz="2400" dirty="0">
                <a:effectLst/>
              </a:rPr>
              <a:t> of 45 MeV – </a:t>
            </a:r>
            <a:r>
              <a:rPr lang="it-IT" sz="2400" dirty="0" err="1">
                <a:effectLst/>
              </a:rPr>
              <a:t>frozen</a:t>
            </a:r>
            <a:r>
              <a:rPr lang="it-IT" sz="2400" dirty="0">
                <a:effectLst/>
              </a:rPr>
              <a:t> spin with </a:t>
            </a:r>
            <a:r>
              <a:rPr lang="it-IT" sz="2400" dirty="0" err="1">
                <a:effectLst/>
              </a:rPr>
              <a:t>additional</a:t>
            </a:r>
            <a:r>
              <a:rPr lang="it-IT" sz="2400" dirty="0">
                <a:effectLst/>
              </a:rPr>
              <a:t> </a:t>
            </a:r>
          </a:p>
          <a:p>
            <a:r>
              <a:rPr lang="it-IT" sz="2400" dirty="0"/>
              <a:t>    </a:t>
            </a:r>
            <a:r>
              <a:rPr lang="it-IT" sz="2400" dirty="0" err="1">
                <a:effectLst/>
              </a:rPr>
              <a:t>vertical</a:t>
            </a:r>
            <a:r>
              <a:rPr lang="it-IT" sz="2400" dirty="0"/>
              <a:t> </a:t>
            </a:r>
            <a:r>
              <a:rPr lang="it-IT" sz="2400" dirty="0" err="1">
                <a:effectLst/>
              </a:rPr>
              <a:t>magnetic</a:t>
            </a:r>
            <a:r>
              <a:rPr lang="it-IT" sz="2400" dirty="0">
                <a:effectLst/>
              </a:rPr>
              <a:t> fields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9F373CA-0CEC-93F0-BD6C-39119B4BCA4E}"/>
              </a:ext>
            </a:extLst>
          </p:cNvPr>
          <p:cNvSpPr/>
          <p:nvPr/>
        </p:nvSpPr>
        <p:spPr>
          <a:xfrm>
            <a:off x="531446" y="389999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CF181E"/>
                </a:solidFill>
                <a:effectLst/>
              </a:rPr>
              <a:t>Challenges: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Only</a:t>
            </a:r>
            <a:r>
              <a:rPr lang="it-IT" sz="2400" dirty="0">
                <a:effectLst/>
              </a:rPr>
              <a:t> E &amp; </a:t>
            </a:r>
            <a:r>
              <a:rPr lang="it-IT" sz="2400" dirty="0" err="1">
                <a:effectLst/>
              </a:rPr>
              <a:t>combined</a:t>
            </a:r>
            <a:r>
              <a:rPr lang="it-IT" sz="2400" dirty="0">
                <a:effectLst/>
              </a:rPr>
              <a:t> E+B </a:t>
            </a:r>
            <a:r>
              <a:rPr lang="it-IT" sz="2400" dirty="0" err="1">
                <a:effectLst/>
              </a:rPr>
              <a:t>deflection</a:t>
            </a:r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● Storage time</a:t>
            </a:r>
          </a:p>
          <a:p>
            <a:r>
              <a:rPr lang="it-IT" sz="2400" dirty="0">
                <a:effectLst/>
              </a:rPr>
              <a:t>● CW-CCW </a:t>
            </a:r>
            <a:r>
              <a:rPr lang="it-IT" sz="2400" dirty="0" err="1">
                <a:effectLst/>
              </a:rPr>
              <a:t>operation</a:t>
            </a:r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● Spin </a:t>
            </a:r>
            <a:r>
              <a:rPr lang="it-IT" sz="2400" dirty="0" err="1">
                <a:effectLst/>
              </a:rPr>
              <a:t>coherence</a:t>
            </a:r>
            <a:r>
              <a:rPr lang="it-IT" sz="2400" dirty="0">
                <a:effectLst/>
              </a:rPr>
              <a:t> time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Polarimetry</a:t>
            </a:r>
            <a:endParaRPr lang="it-IT" sz="2400" dirty="0">
              <a:effectLst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2C18A03-9CFD-43C8-CFE2-57319B40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299" y="3848799"/>
            <a:ext cx="4544833" cy="23083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E790C3C-99E0-C697-579B-280778807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315" y="1134208"/>
            <a:ext cx="2844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41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16875BF-21FF-3421-2AFF-C975727CC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105" y="1"/>
            <a:ext cx="5990495" cy="3369653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29E29CD-3A7C-966D-1F76-C1B4577CF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85" y="3123223"/>
            <a:ext cx="1006348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9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F2C53F-9D2A-E538-8884-7A73CD47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EDM of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B2D7EB-B599-E2BA-27AB-2EF92946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3011"/>
            <a:ext cx="1905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A26CE89-7882-0B76-7FD1-806840A93284}"/>
              </a:ext>
            </a:extLst>
          </p:cNvPr>
          <p:cNvSpPr/>
          <p:nvPr/>
        </p:nvSpPr>
        <p:spPr>
          <a:xfrm>
            <a:off x="4218723" y="1813011"/>
            <a:ext cx="48488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600" dirty="0">
                <a:effectLst/>
              </a:rPr>
              <a:t>EDM </a:t>
            </a:r>
            <a:r>
              <a:rPr lang="it-IT" sz="2600" dirty="0" err="1">
                <a:effectLst/>
              </a:rPr>
              <a:t>violates</a:t>
            </a:r>
            <a:r>
              <a:rPr lang="it-IT" sz="2600" dirty="0">
                <a:effectLst/>
              </a:rPr>
              <a:t> </a:t>
            </a:r>
            <a:r>
              <a:rPr lang="it-IT" sz="2600" dirty="0" err="1">
                <a:effectLst/>
              </a:rPr>
              <a:t>both</a:t>
            </a:r>
            <a:r>
              <a:rPr lang="it-IT" sz="2600" dirty="0">
                <a:effectLst/>
              </a:rPr>
              <a:t> T, </a:t>
            </a:r>
            <a:r>
              <a:rPr lang="it-IT" sz="2600" dirty="0" err="1">
                <a:effectLst/>
              </a:rPr>
              <a:t>P</a:t>
            </a:r>
            <a:r>
              <a:rPr lang="it-IT" sz="2600" dirty="0">
                <a:effectLst/>
              </a:rPr>
              <a:t> </a:t>
            </a:r>
            <a:r>
              <a:rPr lang="it-IT" sz="2600" dirty="0" err="1">
                <a:effectLst/>
              </a:rPr>
              <a:t>symmetries</a:t>
            </a:r>
            <a:endParaRPr lang="it-IT" sz="2600" dirty="0">
              <a:effectLst/>
            </a:endParaRP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61E40082-17EC-7E79-6455-C268092C34C0}"/>
              </a:ext>
            </a:extLst>
          </p:cNvPr>
          <p:cNvSpPr/>
          <p:nvPr/>
        </p:nvSpPr>
        <p:spPr>
          <a:xfrm>
            <a:off x="6096000" y="2556736"/>
            <a:ext cx="82790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59C22A2-77CC-EFE9-254E-75F87FC77C49}"/>
              </a:ext>
            </a:extLst>
          </p:cNvPr>
          <p:cNvSpPr/>
          <p:nvPr/>
        </p:nvSpPr>
        <p:spPr>
          <a:xfrm>
            <a:off x="4123037" y="3862968"/>
            <a:ext cx="62813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dirty="0">
                <a:effectLst/>
              </a:rPr>
              <a:t>EDM </a:t>
            </a:r>
            <a:r>
              <a:rPr lang="it-IT" sz="2600" dirty="0" err="1">
                <a:effectLst/>
              </a:rPr>
              <a:t>violates</a:t>
            </a:r>
            <a:r>
              <a:rPr lang="it-IT" sz="2600" dirty="0">
                <a:effectLst/>
              </a:rPr>
              <a:t> CP </a:t>
            </a:r>
            <a:r>
              <a:rPr lang="it-IT" sz="2600" dirty="0" err="1">
                <a:effectLst/>
              </a:rPr>
              <a:t>symmetry</a:t>
            </a:r>
            <a:r>
              <a:rPr lang="it-IT" sz="2600" dirty="0">
                <a:effectLst/>
              </a:rPr>
              <a:t> (</a:t>
            </a:r>
            <a:r>
              <a:rPr lang="it-IT" sz="2600" dirty="0" err="1">
                <a:effectLst/>
              </a:rPr>
              <a:t>if</a:t>
            </a:r>
            <a:r>
              <a:rPr lang="it-IT" sz="2600" dirty="0">
                <a:effectLst/>
              </a:rPr>
              <a:t> CPT </a:t>
            </a:r>
            <a:r>
              <a:rPr lang="it-IT" sz="2600" dirty="0" err="1">
                <a:effectLst/>
              </a:rPr>
              <a:t>conserved</a:t>
            </a:r>
            <a:r>
              <a:rPr lang="it-IT" sz="2600" dirty="0">
                <a:effectLst/>
              </a:rPr>
              <a:t>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F2EF358-47E1-F16D-659C-19C2F73BA464}"/>
              </a:ext>
            </a:extLst>
          </p:cNvPr>
          <p:cNvSpPr/>
          <p:nvPr/>
        </p:nvSpPr>
        <p:spPr>
          <a:xfrm>
            <a:off x="2859309" y="5522758"/>
            <a:ext cx="65030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600" dirty="0">
                <a:effectLst/>
              </a:rPr>
              <a:t>EDM </a:t>
            </a:r>
            <a:r>
              <a:rPr lang="it-IT" sz="2600" dirty="0" err="1">
                <a:effectLst/>
              </a:rPr>
              <a:t>is</a:t>
            </a:r>
            <a:r>
              <a:rPr lang="it-IT" sz="2600" dirty="0">
                <a:effectLst/>
              </a:rPr>
              <a:t> a probe for CP </a:t>
            </a:r>
            <a:r>
              <a:rPr lang="it-IT" sz="2600" dirty="0" err="1">
                <a:effectLst/>
              </a:rPr>
              <a:t>violation</a:t>
            </a:r>
            <a:r>
              <a:rPr lang="it-IT" sz="2600" dirty="0">
                <a:effectLst/>
              </a:rPr>
              <a:t> </a:t>
            </a:r>
            <a:r>
              <a:rPr lang="it-IT" sz="2600" dirty="0" err="1">
                <a:effectLst/>
              </a:rPr>
              <a:t>beyond</a:t>
            </a:r>
            <a:r>
              <a:rPr lang="it-IT" sz="2600" dirty="0">
                <a:effectLst/>
              </a:rPr>
              <a:t> the SM</a:t>
            </a:r>
          </a:p>
        </p:txBody>
      </p:sp>
    </p:spTree>
    <p:extLst>
      <p:ext uri="{BB962C8B-B14F-4D97-AF65-F5344CB8AC3E}">
        <p14:creationId xmlns:p14="http://schemas.microsoft.com/office/powerpoint/2010/main" val="412595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4EC11A-1746-8C48-1279-6A1E2384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Static</a:t>
            </a:r>
            <a:r>
              <a:rPr lang="it-IT" dirty="0"/>
              <a:t> EDM: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upper</a:t>
            </a:r>
            <a:r>
              <a:rPr lang="it-IT" dirty="0"/>
              <a:t> </a:t>
            </a:r>
            <a:r>
              <a:rPr lang="it-IT" dirty="0" err="1"/>
              <a:t>limits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E9BB1A-C510-C282-EA6C-4F8B858C0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008" y="1450586"/>
            <a:ext cx="8265984" cy="501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3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5A512E-DF77-9A68-99A8-B93E8F4D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Static</a:t>
            </a:r>
            <a:r>
              <a:rPr lang="it-IT" dirty="0"/>
              <a:t> EDM: </a:t>
            </a:r>
            <a:r>
              <a:rPr lang="it-IT" dirty="0" err="1"/>
              <a:t>Measurements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098E7-24F0-3EE6-F10C-1E806688A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Paramagnetic</a:t>
            </a:r>
            <a:r>
              <a:rPr lang="it-IT" dirty="0"/>
              <a:t> </a:t>
            </a:r>
            <a:r>
              <a:rPr lang="it-IT" dirty="0" err="1"/>
              <a:t>Atoms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Diamagnetic</a:t>
            </a:r>
            <a:r>
              <a:rPr lang="it-IT" dirty="0"/>
              <a:t> </a:t>
            </a:r>
            <a:r>
              <a:rPr lang="it-IT" dirty="0" err="1"/>
              <a:t>Atoms</a:t>
            </a:r>
            <a:endParaRPr lang="it-IT" dirty="0"/>
          </a:p>
          <a:p>
            <a:endParaRPr lang="it-IT" dirty="0"/>
          </a:p>
          <a:p>
            <a:r>
              <a:rPr lang="it-IT" dirty="0"/>
              <a:t>Bare </a:t>
            </a:r>
            <a:r>
              <a:rPr lang="it-IT" dirty="0" err="1"/>
              <a:t>Nucleons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596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2A7464-F06B-A28A-6C85-284F9FA0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Static</a:t>
            </a:r>
            <a:r>
              <a:rPr lang="it-IT" dirty="0"/>
              <a:t> EDM: </a:t>
            </a:r>
            <a:r>
              <a:rPr lang="it-IT" dirty="0" err="1"/>
              <a:t>Paramagnetic</a:t>
            </a:r>
            <a:r>
              <a:rPr lang="it-IT" dirty="0"/>
              <a:t> </a:t>
            </a:r>
            <a:r>
              <a:rPr lang="it-IT" dirty="0" err="1"/>
              <a:t>Atoms</a:t>
            </a:r>
            <a:endParaRPr lang="it-IT" dirty="0"/>
          </a:p>
        </p:txBody>
      </p:sp>
      <p:pic>
        <p:nvPicPr>
          <p:cNvPr id="4098" name="Picture 2" descr="acme">
            <a:extLst>
              <a:ext uri="{FF2B5EF4-FFF2-40B4-BE49-F238E27FC236}">
                <a16:creationId xmlns:a16="http://schemas.microsoft.com/office/drawing/2014/main" id="{F629AFF7-6458-748E-98E1-9EA63A5C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" y="1650522"/>
            <a:ext cx="7327110" cy="39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03E4B6-3258-9DC0-D601-C88F5551FFC1}"/>
              </a:ext>
            </a:extLst>
          </p:cNvPr>
          <p:cNvSpPr txBox="1"/>
          <p:nvPr/>
        </p:nvSpPr>
        <p:spPr>
          <a:xfrm>
            <a:off x="838200" y="5631585"/>
            <a:ext cx="4325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https://</a:t>
            </a:r>
            <a:r>
              <a:rPr lang="it-IT" sz="1400" dirty="0" err="1"/>
              <a:t>projects.iq.harvard.edu</a:t>
            </a:r>
            <a:r>
              <a:rPr lang="it-IT" sz="1400" dirty="0"/>
              <a:t>/</a:t>
            </a:r>
            <a:r>
              <a:rPr lang="it-IT" sz="1400" dirty="0" err="1"/>
              <a:t>jdoyle</a:t>
            </a:r>
            <a:r>
              <a:rPr lang="it-IT" sz="1400" dirty="0"/>
              <a:t>/tho-electron-</a:t>
            </a:r>
            <a:r>
              <a:rPr lang="it-IT" sz="1400" dirty="0" err="1"/>
              <a:t>edm</a:t>
            </a:r>
            <a:endParaRPr lang="it-IT" sz="14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D9DA428-FF91-46A2-B7D2-F620A51F0CC6}"/>
              </a:ext>
            </a:extLst>
          </p:cNvPr>
          <p:cNvSpPr/>
          <p:nvPr/>
        </p:nvSpPr>
        <p:spPr>
          <a:xfrm>
            <a:off x="7395534" y="1690688"/>
            <a:ext cx="47280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/>
              <a:t>Upper</a:t>
            </a:r>
            <a:r>
              <a:rPr lang="it-IT" sz="2800" dirty="0"/>
              <a:t> </a:t>
            </a:r>
            <a:r>
              <a:rPr lang="it-IT" sz="2800" dirty="0" err="1"/>
              <a:t>bound</a:t>
            </a:r>
            <a:r>
              <a:rPr lang="it-IT" sz="2800" dirty="0"/>
              <a:t> on the </a:t>
            </a:r>
            <a:r>
              <a:rPr lang="it-IT" sz="2800" dirty="0" err="1"/>
              <a:t>electric</a:t>
            </a:r>
            <a:r>
              <a:rPr lang="it-IT" sz="2800" dirty="0"/>
              <a:t> </a:t>
            </a:r>
            <a:r>
              <a:rPr lang="it-IT" sz="2800" dirty="0" err="1"/>
              <a:t>dipole</a:t>
            </a:r>
            <a:r>
              <a:rPr lang="it-IT" sz="2800" dirty="0"/>
              <a:t> moment of the electron  </a:t>
            </a:r>
          </a:p>
          <a:p>
            <a:r>
              <a:rPr lang="it-IT" sz="2800" dirty="0"/>
              <a:t>|d</a:t>
            </a:r>
            <a:r>
              <a:rPr lang="it-IT" sz="2800" baseline="-25000" dirty="0"/>
              <a:t>e</a:t>
            </a:r>
            <a:r>
              <a:rPr lang="it-IT" sz="2800" dirty="0"/>
              <a:t>| &lt; 1.1 × 10</a:t>
            </a:r>
            <a:r>
              <a:rPr lang="it-IT" sz="2800" baseline="30000" dirty="0"/>
              <a:t>−29 </a:t>
            </a:r>
            <a:r>
              <a:rPr lang="it-IT" sz="2800" dirty="0"/>
              <a:t>e cm </a:t>
            </a:r>
          </a:p>
          <a:p>
            <a:endParaRPr lang="it-IT" sz="2800" dirty="0"/>
          </a:p>
          <a:p>
            <a:r>
              <a:rPr lang="it-IT" sz="2800" dirty="0"/>
              <a:t> 90% confidence </a:t>
            </a:r>
            <a:r>
              <a:rPr lang="it-IT" sz="2800" dirty="0" err="1"/>
              <a:t>level</a:t>
            </a:r>
            <a:r>
              <a:rPr lang="it-IT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979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5A0BBC-7566-3222-EB34-406B31CF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Static</a:t>
            </a:r>
            <a:r>
              <a:rPr lang="it-IT" dirty="0"/>
              <a:t> EDM: </a:t>
            </a:r>
            <a:r>
              <a:rPr lang="it-IT" dirty="0" err="1"/>
              <a:t>Diamagnetic</a:t>
            </a:r>
            <a:r>
              <a:rPr lang="it-IT" dirty="0"/>
              <a:t> </a:t>
            </a:r>
            <a:r>
              <a:rPr lang="it-IT" dirty="0" err="1"/>
              <a:t>Atoms</a:t>
            </a:r>
            <a:endParaRPr lang="it-IT" dirty="0"/>
          </a:p>
        </p:txBody>
      </p:sp>
      <p:pic>
        <p:nvPicPr>
          <p:cNvPr id="5" name="Segnaposto contenuto 4" descr="Immagine che contiene testo, tazza, interni, piastra di Petri&#10;&#10;Descrizione generata automaticamente">
            <a:extLst>
              <a:ext uri="{FF2B5EF4-FFF2-40B4-BE49-F238E27FC236}">
                <a16:creationId xmlns:a16="http://schemas.microsoft.com/office/drawing/2014/main" id="{B35A83ED-1C9E-F40D-C725-12E09CF48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6402" y="1690688"/>
            <a:ext cx="4354041" cy="264428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4875C3-D34F-2618-6378-812F77F01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65" y="1458227"/>
            <a:ext cx="3758513" cy="337431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6655B0F-E52F-3749-CE6A-1E20A4E2A303}"/>
              </a:ext>
            </a:extLst>
          </p:cNvPr>
          <p:cNvSpPr/>
          <p:nvPr/>
        </p:nvSpPr>
        <p:spPr>
          <a:xfrm>
            <a:off x="181232" y="463581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dirty="0"/>
              <a:t>https://</a:t>
            </a:r>
            <a:r>
              <a:rPr lang="it-IT" sz="1400" dirty="0" err="1"/>
              <a:t>indico.frib.msu.edu</a:t>
            </a:r>
            <a:r>
              <a:rPr lang="it-IT" sz="1400" dirty="0"/>
              <a:t>/event/13/</a:t>
            </a:r>
            <a:r>
              <a:rPr lang="it-IT" sz="1400" dirty="0" err="1"/>
              <a:t>contributions</a:t>
            </a:r>
            <a:r>
              <a:rPr lang="it-IT" sz="1400" dirty="0"/>
              <a:t>/231/attachments/81/386/FRIB_2019_Jennie.pdf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ED00610-4CB5-74C8-46FA-D4FDB1FFE399}"/>
              </a:ext>
            </a:extLst>
          </p:cNvPr>
          <p:cNvSpPr/>
          <p:nvPr/>
        </p:nvSpPr>
        <p:spPr>
          <a:xfrm>
            <a:off x="6687065" y="4666589"/>
            <a:ext cx="4469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 |</a:t>
            </a:r>
            <a:r>
              <a:rPr lang="it-IT" sz="2400" dirty="0" err="1"/>
              <a:t>d</a:t>
            </a:r>
            <a:r>
              <a:rPr lang="it-IT" sz="2400" baseline="-25000" dirty="0" err="1"/>
              <a:t>Hg</a:t>
            </a:r>
            <a:r>
              <a:rPr lang="it-IT" sz="2400" dirty="0"/>
              <a:t>| &lt; 7.4 × 10</a:t>
            </a:r>
            <a:r>
              <a:rPr lang="it-IT" sz="2400" baseline="30000" dirty="0"/>
              <a:t>−30 </a:t>
            </a:r>
            <a:r>
              <a:rPr lang="it-IT" sz="2400" dirty="0" err="1"/>
              <a:t>ecm</a:t>
            </a:r>
            <a:r>
              <a:rPr lang="it-IT" sz="2400" dirty="0"/>
              <a:t> (95% C.L.).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E2E471B-7E14-CCAB-4206-377A55347148}"/>
              </a:ext>
            </a:extLst>
          </p:cNvPr>
          <p:cNvSpPr/>
          <p:nvPr/>
        </p:nvSpPr>
        <p:spPr>
          <a:xfrm>
            <a:off x="181231" y="5511769"/>
            <a:ext cx="11718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Using </a:t>
            </a:r>
            <a:r>
              <a:rPr lang="it-IT" sz="2400" dirty="0" err="1"/>
              <a:t>nuclear</a:t>
            </a:r>
            <a:r>
              <a:rPr lang="it-IT" sz="2400" dirty="0"/>
              <a:t> and </a:t>
            </a:r>
            <a:r>
              <a:rPr lang="it-IT" sz="2400" dirty="0" err="1"/>
              <a:t>atomic</a:t>
            </a:r>
            <a:r>
              <a:rPr lang="it-IT" sz="2400" dirty="0"/>
              <a:t> theory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result</a:t>
            </a:r>
            <a:r>
              <a:rPr lang="it-IT" sz="2400" dirty="0"/>
              <a:t> </a:t>
            </a:r>
            <a:r>
              <a:rPr lang="it-IT" sz="2400" dirty="0" err="1"/>
              <a:t>implies</a:t>
            </a:r>
            <a:r>
              <a:rPr lang="it-IT" sz="2400" dirty="0"/>
              <a:t> a </a:t>
            </a:r>
            <a:r>
              <a:rPr lang="it-IT" sz="2400" dirty="0" err="1"/>
              <a:t>constraint</a:t>
            </a:r>
            <a:r>
              <a:rPr lang="it-IT" sz="2400" dirty="0"/>
              <a:t> on the </a:t>
            </a:r>
            <a:r>
              <a:rPr lang="it-IT" sz="2400" dirty="0" err="1"/>
              <a:t>nEDM</a:t>
            </a:r>
            <a:r>
              <a:rPr lang="it-IT" sz="2400" dirty="0"/>
              <a:t> and </a:t>
            </a:r>
            <a:r>
              <a:rPr lang="it-IT" sz="2400" dirty="0" err="1"/>
              <a:t>pEDM</a:t>
            </a:r>
            <a:r>
              <a:rPr lang="it-IT" sz="2400" dirty="0"/>
              <a:t> </a:t>
            </a:r>
          </a:p>
          <a:p>
            <a:r>
              <a:rPr lang="it-IT" sz="2400" dirty="0"/>
              <a:t>|</a:t>
            </a:r>
            <a:r>
              <a:rPr lang="it-IT" sz="2400" dirty="0" err="1"/>
              <a:t>d</a:t>
            </a:r>
            <a:r>
              <a:rPr lang="it-IT" sz="2400" baseline="-25000" dirty="0" err="1"/>
              <a:t>n</a:t>
            </a:r>
            <a:r>
              <a:rPr lang="it-IT" sz="2400" dirty="0"/>
              <a:t>| &lt; 1.6×10</a:t>
            </a:r>
            <a:r>
              <a:rPr lang="it-IT" sz="2400" baseline="30000" dirty="0"/>
              <a:t>−26 </a:t>
            </a:r>
            <a:r>
              <a:rPr lang="it-IT" sz="2400" dirty="0" err="1"/>
              <a:t>ecm</a:t>
            </a:r>
            <a:r>
              <a:rPr lang="it-IT" sz="2400" dirty="0"/>
              <a:t>.</a:t>
            </a:r>
          </a:p>
          <a:p>
            <a:r>
              <a:rPr lang="it-IT" sz="2400" dirty="0"/>
              <a:t>|</a:t>
            </a:r>
            <a:r>
              <a:rPr lang="it-IT" sz="2400" dirty="0" err="1"/>
              <a:t>d</a:t>
            </a:r>
            <a:r>
              <a:rPr lang="it-IT" sz="2400" baseline="-25000" dirty="0" err="1"/>
              <a:t>p</a:t>
            </a:r>
            <a:r>
              <a:rPr lang="it-IT" sz="2400" dirty="0"/>
              <a:t>| &lt; 2×10</a:t>
            </a:r>
            <a:r>
              <a:rPr lang="it-IT" sz="2400" baseline="30000" dirty="0"/>
              <a:t>−25 </a:t>
            </a:r>
            <a:r>
              <a:rPr lang="it-IT" sz="2400" dirty="0" err="1"/>
              <a:t>ecm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5959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42ECB-1286-2B24-C65E-42239A276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nEDM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814DE50-6880-1DDB-0575-FFC3D863216A}"/>
              </a:ext>
            </a:extLst>
          </p:cNvPr>
          <p:cNvSpPr/>
          <p:nvPr/>
        </p:nvSpPr>
        <p:spPr>
          <a:xfrm>
            <a:off x="5693961" y="2920148"/>
            <a:ext cx="2377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h</a:t>
            </a:r>
            <a:r>
              <a:rPr lang="el-GR" sz="2400" dirty="0"/>
              <a:t>ν</a:t>
            </a:r>
            <a:r>
              <a:rPr lang="el-GR" sz="2400" baseline="-25000" dirty="0"/>
              <a:t>± </a:t>
            </a:r>
            <a:r>
              <a:rPr lang="el-GR" sz="2400" dirty="0"/>
              <a:t>= 2µ</a:t>
            </a:r>
            <a:r>
              <a:rPr lang="it-IT" sz="2400" baseline="-25000" dirty="0" err="1"/>
              <a:t>n</a:t>
            </a:r>
            <a:r>
              <a:rPr lang="it-IT" sz="2400" dirty="0" err="1"/>
              <a:t>B</a:t>
            </a:r>
            <a:r>
              <a:rPr lang="it-IT" sz="2400" dirty="0"/>
              <a:t> ± 2d</a:t>
            </a:r>
            <a:r>
              <a:rPr lang="it-IT" sz="2400" baseline="-25000" dirty="0"/>
              <a:t>n</a:t>
            </a:r>
            <a:r>
              <a:rPr lang="it-IT" sz="2400" dirty="0"/>
              <a:t>E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1810E583-04E9-859A-B0A0-8C457040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4595"/>
            <a:ext cx="1410730" cy="27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4882646-62B3-3610-27A8-B6E523778260}"/>
              </a:ext>
            </a:extLst>
          </p:cNvPr>
          <p:cNvSpPr/>
          <p:nvPr/>
        </p:nvSpPr>
        <p:spPr>
          <a:xfrm>
            <a:off x="3153031" y="1333901"/>
            <a:ext cx="81348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experimental</a:t>
            </a:r>
            <a:r>
              <a:rPr lang="it-IT" sz="2400" dirty="0"/>
              <a:t> technique </a:t>
            </a:r>
            <a:r>
              <a:rPr lang="it-IT" sz="2400" dirty="0" err="1"/>
              <a:t>used</a:t>
            </a:r>
            <a:r>
              <a:rPr lang="it-IT" sz="2400" dirty="0"/>
              <a:t> to determine the </a:t>
            </a:r>
            <a:r>
              <a:rPr lang="it-IT" sz="2400" dirty="0" err="1"/>
              <a:t>nEDM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to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202122"/>
                </a:solidFill>
                <a:effectLst/>
              </a:rPr>
              <a:t>measures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 the </a:t>
            </a:r>
            <a:r>
              <a:rPr lang="it-IT" sz="2400" dirty="0" err="1">
                <a:solidFill>
                  <a:srgbClr val="202122"/>
                </a:solidFill>
              </a:rPr>
              <a:t>L</a:t>
            </a:r>
            <a:r>
              <a:rPr lang="it-IT" sz="2400" b="0" i="0" strike="noStrike" dirty="0" err="1">
                <a:effectLst/>
              </a:rPr>
              <a:t>armor</a:t>
            </a:r>
            <a:r>
              <a:rPr lang="it-IT" sz="2400" b="0" i="0" strike="noStrike" dirty="0">
                <a:effectLst/>
              </a:rPr>
              <a:t> </a:t>
            </a:r>
            <a:r>
              <a:rPr lang="it-IT" sz="2400" b="0" i="0" strike="noStrike" dirty="0" err="1">
                <a:effectLst/>
              </a:rPr>
              <a:t>procession</a:t>
            </a:r>
            <a:r>
              <a:rPr lang="it-IT" sz="2400" b="0" i="0" strike="noStrike" dirty="0">
                <a:effectLst/>
              </a:rPr>
              <a:t> </a:t>
            </a:r>
            <a:r>
              <a:rPr lang="it-IT" sz="2400" b="0" i="0" strike="noStrike" dirty="0" err="1">
                <a:effectLst/>
              </a:rPr>
              <a:t>frenquecy</a:t>
            </a:r>
            <a:r>
              <a:rPr lang="it-IT" sz="2400" b="0" i="0" strike="noStrike" dirty="0">
                <a:effectLst/>
              </a:rPr>
              <a:t> 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of the </a:t>
            </a:r>
            <a:r>
              <a:rPr lang="it-IT" sz="2400" b="0" i="0" dirty="0" err="1">
                <a:solidFill>
                  <a:srgbClr val="202122"/>
                </a:solidFill>
                <a:effectLst/>
              </a:rPr>
              <a:t>neutron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 </a:t>
            </a:r>
            <a:r>
              <a:rPr lang="it-IT" sz="2400" dirty="0"/>
              <a:t>spin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 in the </a:t>
            </a:r>
            <a:r>
              <a:rPr lang="it-IT" sz="2400" b="0" i="0" dirty="0" err="1">
                <a:solidFill>
                  <a:srgbClr val="202122"/>
                </a:solidFill>
                <a:effectLst/>
              </a:rPr>
              <a:t>presence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 of </a:t>
            </a:r>
            <a:r>
              <a:rPr lang="it-IT" sz="2400" b="0" i="0" dirty="0" err="1">
                <a:solidFill>
                  <a:srgbClr val="202122"/>
                </a:solidFill>
                <a:effectLst/>
              </a:rPr>
              <a:t>parallel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 and </a:t>
            </a:r>
            <a:r>
              <a:rPr lang="it-IT" sz="2400" b="0" i="0" dirty="0" err="1">
                <a:solidFill>
                  <a:srgbClr val="202122"/>
                </a:solidFill>
                <a:effectLst/>
              </a:rPr>
              <a:t>antiparallel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202122"/>
                </a:solidFill>
                <a:effectLst/>
              </a:rPr>
              <a:t>magnetic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 and </a:t>
            </a:r>
            <a:r>
              <a:rPr lang="it-IT" sz="2400" b="0" i="0" dirty="0" err="1">
                <a:solidFill>
                  <a:srgbClr val="202122"/>
                </a:solidFill>
                <a:effectLst/>
              </a:rPr>
              <a:t>electric</a:t>
            </a:r>
            <a:r>
              <a:rPr lang="it-IT" sz="2400" b="0" i="0" dirty="0">
                <a:solidFill>
                  <a:srgbClr val="202122"/>
                </a:solidFill>
                <a:effectLst/>
              </a:rPr>
              <a:t> fields.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08682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20100</TotalTime>
  <Words>1408</Words>
  <Application>Microsoft Macintosh PowerPoint</Application>
  <PresentationFormat>Widescreen</PresentationFormat>
  <Paragraphs>178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Helvetica</vt:lpstr>
      <vt:lpstr>Symbol</vt:lpstr>
      <vt:lpstr>Tema di Office</vt:lpstr>
      <vt:lpstr>The Search for Electric Dipole Moments of Charged Particles Using Storage Ring G. Tagliente on behalf of JEDI collaboration</vt:lpstr>
      <vt:lpstr>Matter-Antimatter Assimetry </vt:lpstr>
      <vt:lpstr>Electric Dipole Moment</vt:lpstr>
      <vt:lpstr>EDM of fundamental particle </vt:lpstr>
      <vt:lpstr>Static EDM: Current upper limits</vt:lpstr>
      <vt:lpstr>Static EDM: Measurements</vt:lpstr>
      <vt:lpstr>Static EDM: Paramagnetic Atoms</vt:lpstr>
      <vt:lpstr>Static EDM: Diamagnetic Atoms</vt:lpstr>
      <vt:lpstr>nEDM</vt:lpstr>
      <vt:lpstr>Presentazione standard di PowerPoint</vt:lpstr>
      <vt:lpstr>nEDM</vt:lpstr>
      <vt:lpstr>Presentazione standard di PowerPoint</vt:lpstr>
      <vt:lpstr>Charge Particle EDM – cpEDM</vt:lpstr>
      <vt:lpstr>EDM AT STORAGE RINGS</vt:lpstr>
      <vt:lpstr>EDM AT STORAGE RINGS</vt:lpstr>
      <vt:lpstr>EDM AT STORAGE RINGS</vt:lpstr>
      <vt:lpstr>cpEDM: Strategy</vt:lpstr>
      <vt:lpstr>Precursor Experiment at COSY</vt:lpstr>
      <vt:lpstr>EDM AT MAGNETIC RING</vt:lpstr>
      <vt:lpstr>EDM AT MAGNETIC RING</vt:lpstr>
      <vt:lpstr>RF WIEN FILTER</vt:lpstr>
      <vt:lpstr>EDM AT MAGNETIC RING</vt:lpstr>
      <vt:lpstr>Precursor Experiment at COSY</vt:lpstr>
      <vt:lpstr>Precursor Experiment at COSY</vt:lpstr>
      <vt:lpstr>Spin-coherence time</vt:lpstr>
      <vt:lpstr>Measurement of the spin-tune</vt:lpstr>
      <vt:lpstr>Phase-locking the spin precession</vt:lpstr>
      <vt:lpstr>Spin-tune mapping</vt:lpstr>
      <vt:lpstr>First Results</vt:lpstr>
      <vt:lpstr>First Results</vt:lpstr>
      <vt:lpstr>Presentazione standard di PowerPoint</vt:lpstr>
      <vt:lpstr>Stage 2: Prototype Ring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Electric Dipole Moments of Charged Particles Using Storage Ring G. Tagliente on behalf of JEDI collaboration</dc:title>
  <dc:creator>Giuseppe Tagliente</dc:creator>
  <cp:lastModifiedBy>Giuseppe Tagliente</cp:lastModifiedBy>
  <cp:revision>9</cp:revision>
  <dcterms:created xsi:type="dcterms:W3CDTF">2022-04-22T07:54:09Z</dcterms:created>
  <dcterms:modified xsi:type="dcterms:W3CDTF">2022-05-06T06:54:16Z</dcterms:modified>
</cp:coreProperties>
</file>