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0" r:id="rId1"/>
    <p:sldMasterId id="2147483648" r:id="rId2"/>
  </p:sldMasterIdLst>
  <p:sldIdLst>
    <p:sldId id="256" r:id="rId3"/>
    <p:sldId id="269" r:id="rId4"/>
    <p:sldId id="286" r:id="rId5"/>
    <p:sldId id="271" r:id="rId6"/>
    <p:sldId id="270" r:id="rId7"/>
    <p:sldId id="296" r:id="rId8"/>
    <p:sldId id="272" r:id="rId9"/>
    <p:sldId id="259" r:id="rId10"/>
    <p:sldId id="258" r:id="rId11"/>
    <p:sldId id="288" r:id="rId12"/>
    <p:sldId id="261" r:id="rId13"/>
    <p:sldId id="275" r:id="rId14"/>
    <p:sldId id="292" r:id="rId15"/>
    <p:sldId id="289" r:id="rId16"/>
    <p:sldId id="294" r:id="rId17"/>
    <p:sldId id="285" r:id="rId18"/>
    <p:sldId id="293" r:id="rId19"/>
    <p:sldId id="297" r:id="rId20"/>
    <p:sldId id="277" r:id="rId21"/>
    <p:sldId id="278" r:id="rId22"/>
    <p:sldId id="279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C1F1C-98D5-49A5-CC32-F0A81CF60BAE}" v="243" dt="2021-06-10T02:45:57.837"/>
    <p1510:client id="{18A66C5A-C45E-BBD1-FD16-94CC48B6F9DC}" v="411" dt="2021-06-03T21:13:11.958"/>
    <p1510:client id="{1C7C324D-1ED5-528D-7448-242AD35E352C}" v="482" dt="2021-06-07T07:26:41.230"/>
    <p1510:client id="{1C815D89-2FC3-FE75-47D3-CCE8098E1942}" v="580" dt="2021-06-07T19:10:30.214"/>
    <p1510:client id="{1E5B1E78-B928-C80C-10F5-B50F3BFCC923}" v="784" dt="2021-06-09T12:59:01.013"/>
    <p1510:client id="{25B13656-17FC-4FC4-E919-21F3F682B9B0}" v="146" dt="2021-06-10T00:08:36.024"/>
    <p1510:client id="{26B31BBC-6396-899C-E8AD-F04FCD7152D4}" v="771" dt="2021-06-09T22:31:11.899"/>
    <p1510:client id="{2B4F5A9C-F7B4-175A-4445-6EF5ACCC1F51}" v="28" dt="2021-07-12T15:53:03.591"/>
    <p1510:client id="{2F87683B-13DA-3630-362C-FBD6008A3632}" v="112" dt="2021-06-09T01:20:14.991"/>
    <p1510:client id="{3910B8AF-0A07-438F-B88B-8329C6679737}" v="274" dt="2021-06-08T12:33:25.139"/>
    <p1510:client id="{3BAE389A-370C-B207-D7C6-6304CCE9D92B}" v="339" dt="2021-06-09T10:44:44.275"/>
    <p1510:client id="{4665F262-8C32-B87E-3A1B-EFC57F4B0390}" v="1383" dt="2021-06-03T23:52:22.485"/>
    <p1510:client id="{4ABF5CC6-7C7B-5752-5FEA-03DB508CAA17}" v="1045" dt="2021-06-04T06:03:38.436"/>
    <p1510:client id="{5EB7747E-8E42-9A1F-ADCA-1170D94B03BD}" v="385" dt="2021-06-04T11:58:59.097"/>
    <p1510:client id="{631ED087-82A3-CE01-AB9E-5A521713B322}" v="14" dt="2021-06-10T03:11:52.715"/>
    <p1510:client id="{66F816FC-7B44-2F57-7C92-416BA61EDCCE}" v="99" dt="2021-06-10T01:29:20.833"/>
    <p1510:client id="{681F39A4-6F33-8565-CEC7-3DEF2CD53223}" v="246" dt="2021-06-10T02:06:33.371"/>
    <p1510:client id="{6DC42F6C-CAF4-F9DE-917A-B836233FA84E}" v="214" dt="2021-06-03T21:00:16.434"/>
    <p1510:client id="{73A4215C-5286-E5AB-BA97-6054BACE5B03}" v="1034" dt="2021-06-03T22:35:06.972"/>
    <p1510:client id="{7870BEF7-91D7-6933-7AFF-63B885BC2870}" v="529" dt="2021-06-07T16:14:06.174"/>
    <p1510:client id="{7E61B83F-6987-5C70-7C28-F771C933FA3F}" v="14" dt="2021-06-10T04:55:36.914"/>
    <p1510:client id="{83FB52DE-D690-1D82-8771-70CBAB35A17D}" v="1072" dt="2021-06-06T19:43:33.998"/>
    <p1510:client id="{8D18F75C-B3EA-3ECB-B6F3-C00B57D94537}" v="291" dt="2021-06-04T02:38:25.201"/>
    <p1510:client id="{93584B1F-9395-203E-F160-E3E757E68F6B}" v="10" dt="2021-06-06T19:48:39.480"/>
    <p1510:client id="{9E0F252B-3B2B-7B34-10A0-07F44773F47E}" v="392" dt="2021-06-04T01:23:58.737"/>
    <p1510:client id="{A30BA3A5-8E9B-EAAC-909A-8D79B3C8FD12}" v="64" dt="2021-06-09T08:31:32.538"/>
    <p1510:client id="{A8524DF9-5624-06BC-E0DE-784D2CD124D6}" v="168" dt="2021-06-04T03:51:44.993"/>
    <p1510:client id="{AB2AC3C3-C327-64B7-E6C9-70AB9D72B379}" v="69" dt="2021-06-10T01:18:40.707"/>
    <p1510:client id="{AC0CBA6E-E082-C503-F4FB-02091A88F463}" v="901" dt="2021-06-04T11:05:04.715"/>
    <p1510:client id="{BCA4C5A7-4D92-2E41-6804-70C5452206D1}" v="92" dt="2021-06-10T07:40:02.904"/>
    <p1510:client id="{BFEB0CD4-2B61-19D2-5B34-9C9072C8323B}" v="700" dt="2021-06-02T11:24:10.669"/>
    <p1510:client id="{C6828CF0-E246-1627-2638-EC68B1454C43}" v="740" dt="2021-06-07T10:39:45.588"/>
    <p1510:client id="{D2561175-DA50-EFA5-69FE-BC846C5CB9D1}" v="1038" dt="2021-06-02T14:05:09.799"/>
    <p1510:client id="{D8AED328-8293-9165-0579-666451E9D269}" v="136" dt="2021-06-06T19:53:25.568"/>
    <p1510:client id="{E614B7DF-C571-3E41-44EB-D0B5E364C3E4}" v="378" dt="2021-06-04T03:11:33.373"/>
    <p1510:client id="{ED598591-5243-DBA6-7169-8E36790370B8}" v="101" dt="2021-06-09T23:22:05.725"/>
    <p1510:client id="{ED799AB8-B198-B2D5-7800-A66A5B7FB139}" v="130" dt="2021-06-09T19:42:35.897"/>
    <p1510:client id="{F3CE05EB-FA91-DB5C-22AE-BB8D06D6790B}" v="1518" dt="2021-06-04T00:51:43.161"/>
    <p1510:client id="{F957F569-AF9C-C355-80E6-27DD3C700AC7}" v="410" dt="2021-06-10T01:01:57.030"/>
    <p1510:client id="{FDD8FAD5-A499-4F9B-9595-0C80FCE5F2BB}" v="1142" dt="2021-06-01T23:56:4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47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720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02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30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86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11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35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708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562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098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89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70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8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7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02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05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3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727" y="-325029"/>
            <a:ext cx="8484246" cy="3185300"/>
          </a:xfrm>
        </p:spPr>
        <p:txBody>
          <a:bodyPr>
            <a:normAutofit/>
          </a:bodyPr>
          <a:lstStyle/>
          <a:p>
            <a:r>
              <a:rPr lang="en-US" sz="36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onstantia"/>
                <a:ea typeface="+mj-lt"/>
                <a:cs typeface="+mj-lt"/>
              </a:rPr>
              <a:t>Study of multi-pixel scintillator detector configurations for measuring polarized gamma radiation</a:t>
            </a:r>
            <a:endParaRPr lang="en-US" sz="3600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25" y="3365466"/>
            <a:ext cx="8838896" cy="2119044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Ana Marija </a:t>
            </a:r>
            <a:r>
              <a:rPr lang="en-US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Kožuljević</a:t>
            </a: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onstantia"/>
            </a:endParaRPr>
          </a:p>
          <a:p>
            <a:r>
              <a:rPr lang="en-US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With D. </a:t>
            </a:r>
            <a:r>
              <a:rPr lang="en-US" sz="1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Bosnar</a:t>
            </a:r>
            <a:r>
              <a:rPr lang="en-US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*, Z. </a:t>
            </a:r>
            <a:r>
              <a:rPr lang="en-US" sz="1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Kuncic</a:t>
            </a:r>
            <a:r>
              <a:rPr lang="en-US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**, M. Makek*, S. </a:t>
            </a:r>
            <a:r>
              <a:rPr lang="en-US" sz="1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Parashari</a:t>
            </a:r>
            <a:r>
              <a:rPr lang="en-US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 and P. </a:t>
            </a:r>
            <a:r>
              <a:rPr lang="en-US" sz="16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Žugec</a:t>
            </a:r>
            <a:r>
              <a:rPr lang="en-US" sz="16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</a:t>
            </a:r>
          </a:p>
          <a:p>
            <a:endParaRPr lang="en-US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onstantia"/>
              <a:ea typeface="+mn-lt"/>
              <a:cs typeface="+mn-lt"/>
            </a:endParaRPr>
          </a:p>
          <a:p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  <a:ea typeface="+mn-lt"/>
                <a:cs typeface="+mn-lt"/>
              </a:rPr>
              <a:t>*Faculty of Science, University of Zagreb</a:t>
            </a:r>
          </a:p>
          <a:p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</a:rPr>
              <a:t> **School of Physics, University of Sydney</a:t>
            </a: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onstantia"/>
            </a:endParaRP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Constantia"/>
              </a:rPr>
              <a:t>High Precision X-ray Measurements, June 10th 2021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78F6CA95-DBEC-4832-80E9-D1CF7660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47" y="5568295"/>
            <a:ext cx="2538046" cy="1195040"/>
          </a:xfrm>
          <a:prstGeom prst="rect">
            <a:avLst/>
          </a:prstGeom>
        </p:spPr>
      </p:pic>
      <p:pic>
        <p:nvPicPr>
          <p:cNvPr id="7" name="Picture 7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386E9904-7F89-4855-B3AF-27BE2F849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17" y="5571832"/>
            <a:ext cx="3309815" cy="1188160"/>
          </a:xfrm>
          <a:prstGeom prst="rect">
            <a:avLst/>
          </a:prstGeom>
        </p:spPr>
      </p:pic>
      <p:pic>
        <p:nvPicPr>
          <p:cNvPr id="9" name="Picture 9" descr="Shape&#10;&#10;Description automatically generated">
            <a:extLst>
              <a:ext uri="{FF2B5EF4-FFF2-40B4-BE49-F238E27FC236}">
                <a16:creationId xmlns:a16="http://schemas.microsoft.com/office/drawing/2014/main" id="{E880EC99-FB84-4A17-B79C-606EC775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332" y="5567288"/>
            <a:ext cx="1258279" cy="11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CFAC-F672-4FDE-8BFF-5BF07A2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Geant4 simulation specifications</a:t>
            </a:r>
            <a:endParaRPr lang="en-US" sz="280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4E6608-9E5D-4301-9065-FEF879817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64" y="612291"/>
            <a:ext cx="5022501" cy="29371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E9949-1ABE-4D77-88D1-C9E6DE9C014B}"/>
              </a:ext>
            </a:extLst>
          </p:cNvPr>
          <p:cNvSpPr txBox="1"/>
          <p:nvPr/>
        </p:nvSpPr>
        <p:spPr>
          <a:xfrm>
            <a:off x="513862" y="2682631"/>
            <a:ext cx="3651737" cy="38656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Two modules 10 cm apart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Source: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Isotropic point source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Two 511 keV photons emitted back-to-back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Orthogonal polarizations</a:t>
            </a:r>
            <a:endParaRPr lang="hr-HR"/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en-US"/>
              <a:t>     set by hand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endParaRPr lang="en-US"/>
          </a:p>
          <a:p>
            <a:pPr lvl="1">
              <a:spcBef>
                <a:spcPct val="20000"/>
              </a:spcBef>
              <a:spcAft>
                <a:spcPts val="600"/>
              </a:spcAft>
            </a:pPr>
            <a:endParaRPr lang="en-US"/>
          </a:p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1D7998-C896-4618-B8A8-3A50AED619CC}"/>
              </a:ext>
            </a:extLst>
          </p:cNvPr>
          <p:cNvGrpSpPr/>
          <p:nvPr/>
        </p:nvGrpSpPr>
        <p:grpSpPr>
          <a:xfrm>
            <a:off x="8153179" y="3624237"/>
            <a:ext cx="3820560" cy="2596279"/>
            <a:chOff x="8192256" y="3692622"/>
            <a:chExt cx="3820560" cy="2596279"/>
          </a:xfrm>
        </p:grpSpPr>
        <p:pic>
          <p:nvPicPr>
            <p:cNvPr id="8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E4FA8D66-814F-42F9-811C-FECE02AC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2256" y="3692622"/>
              <a:ext cx="3820560" cy="259627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87B552-656E-407C-99CA-D645E56FEDAD}"/>
                </a:ext>
              </a:extLst>
            </p:cNvPr>
            <p:cNvSpPr/>
            <p:nvPr/>
          </p:nvSpPr>
          <p:spPr>
            <a:xfrm>
              <a:off x="11139704" y="6139663"/>
              <a:ext cx="813370" cy="1027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>
                  <a:solidFill>
                    <a:schemeClr val="bg1"/>
                  </a:solidFill>
                  <a:ea typeface="+mn-lt"/>
                  <a:cs typeface="+mn-lt"/>
                </a:rPr>
                <a:t>φ</a:t>
              </a:r>
              <a:r>
                <a:rPr lang="en-US" sz="800">
                  <a:solidFill>
                    <a:schemeClr val="bg1"/>
                  </a:solidFill>
                </a:rPr>
                <a:t>[deg]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3BB64-1674-4E55-8F40-5810ACDC5119}"/>
              </a:ext>
            </a:extLst>
          </p:cNvPr>
          <p:cNvGrpSpPr/>
          <p:nvPr/>
        </p:nvGrpSpPr>
        <p:grpSpPr>
          <a:xfrm>
            <a:off x="6751833" y="6319462"/>
            <a:ext cx="3262043" cy="462337"/>
            <a:chOff x="6751833" y="6319462"/>
            <a:chExt cx="3262043" cy="4623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F768B1-EAB8-48AE-913F-8C3E60E59287}"/>
                </a:ext>
              </a:extLst>
            </p:cNvPr>
            <p:cNvGrpSpPr/>
            <p:nvPr/>
          </p:nvGrpSpPr>
          <p:grpSpPr>
            <a:xfrm>
              <a:off x="6751833" y="6319462"/>
              <a:ext cx="3262043" cy="462337"/>
              <a:chOff x="6751833" y="6319462"/>
              <a:chExt cx="3262043" cy="4623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B86DB1-24EE-475A-AC2F-D4A7AE851116}"/>
                  </a:ext>
                </a:extLst>
              </p:cNvPr>
              <p:cNvSpPr/>
              <p:nvPr/>
            </p:nvSpPr>
            <p:spPr>
              <a:xfrm>
                <a:off x="6751833" y="6319462"/>
                <a:ext cx="3262043" cy="46233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Simulation 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    Klein-Nishina 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E4175C7-9591-4AC1-9F44-56A60F5B42D6}"/>
                  </a:ext>
                </a:extLst>
              </p:cNvPr>
              <p:cNvCxnSpPr/>
              <p:nvPr/>
            </p:nvCxnSpPr>
            <p:spPr>
              <a:xfrm>
                <a:off x="6928956" y="6453777"/>
                <a:ext cx="539392" cy="8561"/>
              </a:xfrm>
              <a:prstGeom prst="straightConnector1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6D99A5-3FEE-4E8D-B8B1-A49F69B276FA}"/>
                </a:ext>
              </a:extLst>
            </p:cNvPr>
            <p:cNvCxnSpPr>
              <a:cxnSpLocks/>
            </p:cNvCxnSpPr>
            <p:nvPr/>
          </p:nvCxnSpPr>
          <p:spPr>
            <a:xfrm>
              <a:off x="6928955" y="6676383"/>
              <a:ext cx="539392" cy="8561"/>
            </a:xfrm>
            <a:prstGeom prst="straightConnector1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FCA53DA-AB42-4E56-ACEE-5CC61E93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6012" y="640104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10</a:t>
            </a:fld>
            <a:endParaRPr lang="en-US" sz="1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F0F36-5FF9-4745-B4DB-C040B236CCC8}"/>
              </a:ext>
            </a:extLst>
          </p:cNvPr>
          <p:cNvGrpSpPr/>
          <p:nvPr/>
        </p:nvGrpSpPr>
        <p:grpSpPr>
          <a:xfrm>
            <a:off x="4251635" y="3634103"/>
            <a:ext cx="3820559" cy="2596279"/>
            <a:chOff x="4290712" y="3692719"/>
            <a:chExt cx="3820559" cy="2596279"/>
          </a:xfrm>
        </p:grpSpPr>
        <p:pic>
          <p:nvPicPr>
            <p:cNvPr id="7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BD8E7B7A-BFD4-4CDE-BE83-A9E2D522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0712" y="3692719"/>
              <a:ext cx="3820559" cy="259627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9D73A0-6650-42E2-8ACD-C3C95E86E8B8}"/>
                </a:ext>
              </a:extLst>
            </p:cNvPr>
            <p:cNvSpPr/>
            <p:nvPr/>
          </p:nvSpPr>
          <p:spPr>
            <a:xfrm>
              <a:off x="7222733" y="6139663"/>
              <a:ext cx="813370" cy="1027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bg1"/>
                  </a:solidFill>
                  <a:ea typeface="+mn-lt"/>
                  <a:cs typeface="+mn-lt"/>
                </a:rPr>
                <a:t>φ</a:t>
              </a:r>
              <a:r>
                <a:rPr lang="en-US" sz="800">
                  <a:solidFill>
                    <a:schemeClr val="bg1"/>
                  </a:solidFill>
                </a:rPr>
                <a:t>[deg]</a:t>
              </a:r>
            </a:p>
          </p:txBody>
        </p:sp>
      </p:grpSp>
      <p:pic>
        <p:nvPicPr>
          <p:cNvPr id="15" name="Picture 18" descr="Chart, line chart, histogram&#10;&#10;Description automatically generated">
            <a:extLst>
              <a:ext uri="{FF2B5EF4-FFF2-40B4-BE49-F238E27FC236}">
                <a16:creationId xmlns:a16="http://schemas.microsoft.com/office/drawing/2014/main" id="{E4E0F8EB-255B-4E38-BB04-01D1EE00A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074" y="3529456"/>
            <a:ext cx="3941851" cy="28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E1E9-148A-474B-8B55-53034383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491" y="-318032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SImulated energy spectra</a:t>
            </a:r>
            <a:endParaRPr lang="en-US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B2B4571-8B0F-4BBE-AAA9-89EE339F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75" y="264868"/>
            <a:ext cx="1815124" cy="1814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35EDB-15CC-44CB-8993-F6D178741B16}"/>
              </a:ext>
            </a:extLst>
          </p:cNvPr>
          <p:cNvSpPr txBox="1"/>
          <p:nvPr/>
        </p:nvSpPr>
        <p:spPr>
          <a:xfrm>
            <a:off x="1735015" y="2340708"/>
            <a:ext cx="31674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LYSO:Ce: 12% at 511 keV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D4AAA-E1A1-4A79-9138-9C7DA664FD36}"/>
              </a:ext>
            </a:extLst>
          </p:cNvPr>
          <p:cNvSpPr txBox="1"/>
          <p:nvPr/>
        </p:nvSpPr>
        <p:spPr>
          <a:xfrm>
            <a:off x="7357920" y="2374954"/>
            <a:ext cx="3366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GaGG:Ce: 10% at 511 keV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3548FA-9670-4DB0-B462-78E250EB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473" y="63619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11</a:t>
            </a:fld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27A0A-32C0-4893-B02B-CADC4D8F08F4}"/>
              </a:ext>
            </a:extLst>
          </p:cNvPr>
          <p:cNvSpPr txBox="1"/>
          <p:nvPr/>
        </p:nvSpPr>
        <p:spPr>
          <a:xfrm>
            <a:off x="3848055" y="992554"/>
            <a:ext cx="7286113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Experimentally measured energy resolution at 511 keV:</a:t>
            </a:r>
            <a:endParaRPr lang="en-US"/>
          </a:p>
          <a:p>
            <a:r>
              <a:rPr lang="en-US">
                <a:ea typeface="+mn-lt"/>
                <a:cs typeface="+mn-lt"/>
              </a:rPr>
              <a:t>LYSO:Ce : 12.4 % ± 0.4 %</a:t>
            </a:r>
          </a:p>
          <a:p>
            <a:r>
              <a:rPr lang="en-US"/>
              <a:t>GaGG:Ce : </a:t>
            </a:r>
            <a:r>
              <a:rPr lang="en-US">
                <a:ea typeface="+mn-lt"/>
                <a:cs typeface="+mn-lt"/>
              </a:rPr>
              <a:t>9.8 % ± 0.6 %</a:t>
            </a:r>
          </a:p>
          <a:p>
            <a:r>
              <a:rPr lang="en-US" sz="1400">
                <a:ea typeface="+mn-lt"/>
                <a:cs typeface="+mn-lt"/>
              </a:rPr>
              <a:t>Makek et al, </a:t>
            </a:r>
            <a:r>
              <a:rPr lang="en-US" sz="1400" i="1">
                <a:ea typeface="+mn-lt"/>
                <a:cs typeface="+mn-lt"/>
              </a:rPr>
              <a:t>Crystals</a:t>
            </a:r>
            <a:r>
              <a:rPr lang="en-US" sz="1400">
                <a:ea typeface="+mn-lt"/>
                <a:cs typeface="+mn-lt"/>
              </a:rPr>
              <a:t>  </a:t>
            </a:r>
            <a:r>
              <a:rPr lang="en-US" sz="1400" i="1">
                <a:ea typeface="+mn-lt"/>
                <a:cs typeface="+mn-lt"/>
              </a:rPr>
              <a:t>10</a:t>
            </a:r>
            <a:r>
              <a:rPr lang="en-US" sz="1400">
                <a:ea typeface="+mn-lt"/>
                <a:cs typeface="+mn-lt"/>
              </a:rPr>
              <a:t>(12), 2020, 1073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314A0731-7E6C-4A5F-8228-28C14D3B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2" y="2856845"/>
            <a:ext cx="5338251" cy="3638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DC5715-501D-4C2A-9EB5-D21755CC69BB}"/>
              </a:ext>
            </a:extLst>
          </p:cNvPr>
          <p:cNvSpPr txBox="1"/>
          <p:nvPr/>
        </p:nvSpPr>
        <p:spPr>
          <a:xfrm>
            <a:off x="5178691" y="6174438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pic>
        <p:nvPicPr>
          <p:cNvPr id="9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6EB12B86-5BAD-4427-9D87-64B825981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01" y="2856848"/>
            <a:ext cx="5391476" cy="3636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09E9C2-A848-4C16-A5AF-60CF668CD1A1}"/>
              </a:ext>
            </a:extLst>
          </p:cNvPr>
          <p:cNvSpPr txBox="1"/>
          <p:nvPr/>
        </p:nvSpPr>
        <p:spPr>
          <a:xfrm>
            <a:off x="11138630" y="6201979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</p:spTree>
    <p:extLst>
      <p:ext uri="{BB962C8B-B14F-4D97-AF65-F5344CB8AC3E}">
        <p14:creationId xmlns:p14="http://schemas.microsoft.com/office/powerpoint/2010/main" val="315460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744-2DBE-466C-BB7B-C02E384F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95480"/>
            <a:ext cx="603876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Compton events reconstruction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15887-E272-49F2-8D04-74C40A502197}"/>
              </a:ext>
            </a:extLst>
          </p:cNvPr>
          <p:cNvSpPr txBox="1"/>
          <p:nvPr/>
        </p:nvSpPr>
        <p:spPr>
          <a:xfrm>
            <a:off x="1141414" y="2152879"/>
            <a:ext cx="5920867" cy="38879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As applied in measured data analysis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</a:pPr>
            <a:r>
              <a:rPr lang="en-US" sz="1400"/>
              <a:t>                   (Makek et al, </a:t>
            </a:r>
            <a:r>
              <a:rPr lang="en-US" sz="1400" i="1" err="1">
                <a:ea typeface="+mn-lt"/>
                <a:cs typeface="+mn-lt"/>
              </a:rPr>
              <a:t>Condens</a:t>
            </a:r>
            <a:r>
              <a:rPr lang="en-US" sz="1400" i="1">
                <a:ea typeface="+mn-lt"/>
                <a:cs typeface="+mn-lt"/>
              </a:rPr>
              <a:t>. Matter</a:t>
            </a:r>
            <a:r>
              <a:rPr lang="en-US" sz="1400">
                <a:ea typeface="+mn-lt"/>
                <a:cs typeface="+mn-lt"/>
              </a:rPr>
              <a:t> 2019, </a:t>
            </a:r>
            <a:r>
              <a:rPr lang="en-US" sz="1400" i="1">
                <a:ea typeface="+mn-lt"/>
                <a:cs typeface="+mn-lt"/>
              </a:rPr>
              <a:t>4</a:t>
            </a:r>
            <a:r>
              <a:rPr lang="en-US" sz="1400">
                <a:ea typeface="+mn-lt"/>
                <a:cs typeface="+mn-lt"/>
              </a:rPr>
              <a:t>(1), 24</a:t>
            </a:r>
            <a:r>
              <a:rPr lang="en-US" sz="1400"/>
              <a:t>)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140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For each module individually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Select pixels with </a:t>
            </a:r>
            <a:r>
              <a:rPr lang="en-US" err="1"/>
              <a:t>E</a:t>
            </a:r>
            <a:r>
              <a:rPr lang="en-US" baseline="-25000" err="1"/>
              <a:t>px</a:t>
            </a:r>
            <a:r>
              <a:rPr lang="en-US"/>
              <a:t>&gt;50 keV 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Select events with: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Only two pixels fired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Full energy ~511 keV in a module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First pixel - lower energy deposition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AC0E2-A334-4A65-B7FA-9BDDAD04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24DF30B-32B8-41AA-965D-3B29EF0F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87" y="294134"/>
            <a:ext cx="3010696" cy="36156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A7A7C-A785-482E-A9CC-C95A0C92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0704" y="64112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714CD4E-6F61-431E-A982-BB5890A0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708" y="3617263"/>
            <a:ext cx="3944815" cy="2632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67DF9-57F9-42A3-982A-A4B2C395AB5A}"/>
              </a:ext>
            </a:extLst>
          </p:cNvPr>
          <p:cNvSpPr txBox="1"/>
          <p:nvPr/>
        </p:nvSpPr>
        <p:spPr>
          <a:xfrm>
            <a:off x="7593041" y="3426301"/>
            <a:ext cx="14488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Θ</a:t>
            </a:r>
            <a:r>
              <a:rPr lang="en-US" sz="1100" baseline="-25000">
                <a:solidFill>
                  <a:schemeClr val="bg1"/>
                </a:solidFill>
                <a:ea typeface="+mn-lt"/>
                <a:cs typeface="+mn-lt"/>
              </a:rPr>
              <a:t>Rec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 sz="1100" err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84646-F034-4695-B177-909FBF32BCEF}"/>
              </a:ext>
            </a:extLst>
          </p:cNvPr>
          <p:cNvSpPr txBox="1"/>
          <p:nvPr/>
        </p:nvSpPr>
        <p:spPr>
          <a:xfrm>
            <a:off x="11111938" y="6251694"/>
            <a:ext cx="14488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Θ</a:t>
            </a:r>
            <a:r>
              <a:rPr lang="en-US" sz="1100" baseline="-25000">
                <a:solidFill>
                  <a:schemeClr val="bg1"/>
                </a:solidFill>
                <a:ea typeface="+mn-lt"/>
                <a:cs typeface="+mn-lt"/>
              </a:rPr>
              <a:t>Sim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</a:p>
        </p:txBody>
      </p:sp>
    </p:spTree>
    <p:extLst>
      <p:ext uri="{BB962C8B-B14F-4D97-AF65-F5344CB8AC3E}">
        <p14:creationId xmlns:p14="http://schemas.microsoft.com/office/powerpoint/2010/main" val="215734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CC665-3A2D-48A5-9CCD-54B94D70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558F-86AD-4571-8317-AC27F25A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6333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1" i="0" kern="1200">
                <a:solidFill>
                  <a:srgbClr val="E6E6E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1" i="0" kern="1200">
              <a:solidFill>
                <a:srgbClr val="E6E6E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8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B134-7C8A-4E71-979A-96829367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626" y="625561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14</a:t>
            </a:fld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DF43E-9EA7-43CE-B0C1-FF6622F3E7A3}"/>
              </a:ext>
            </a:extLst>
          </p:cNvPr>
          <p:cNvSpPr txBox="1"/>
          <p:nvPr/>
        </p:nvSpPr>
        <p:spPr>
          <a:xfrm>
            <a:off x="267623" y="149860"/>
            <a:ext cx="7768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Reconstructed </a:t>
            </a:r>
            <a:r>
              <a:rPr lang="en-US" sz="2400" err="1">
                <a:ea typeface="+mn-lt"/>
                <a:cs typeface="+mn-lt"/>
              </a:rPr>
              <a:t>Δφ</a:t>
            </a:r>
            <a:r>
              <a:rPr lang="en-US" sz="2400">
                <a:ea typeface="+mn-lt"/>
                <a:cs typeface="+mn-lt"/>
              </a:rPr>
              <a:t> - Simulation results</a:t>
            </a:r>
            <a:r>
              <a:rPr lang="en-US" sz="2400" b="1"/>
              <a:t> </a:t>
            </a:r>
          </a:p>
          <a:p>
            <a:r>
              <a:rPr lang="en-US" sz="2400" b="1" err="1"/>
              <a:t>LYSO:Ce</a:t>
            </a:r>
            <a:endParaRPr lang="en-US" sz="24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E3BFED-DEE3-4976-8E13-5CC8A870AFA9}"/>
              </a:ext>
            </a:extLst>
          </p:cNvPr>
          <p:cNvGrpSpPr/>
          <p:nvPr/>
        </p:nvGrpSpPr>
        <p:grpSpPr>
          <a:xfrm>
            <a:off x="7233380" y="94891"/>
            <a:ext cx="4492259" cy="462337"/>
            <a:chOff x="3987198" y="302375"/>
            <a:chExt cx="4492259" cy="4623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DE9B4-D559-4D68-8581-F09D9BFFC9C0}"/>
                </a:ext>
              </a:extLst>
            </p:cNvPr>
            <p:cNvSpPr/>
            <p:nvPr/>
          </p:nvSpPr>
          <p:spPr>
            <a:xfrm>
              <a:off x="3987198" y="302375"/>
              <a:ext cx="4492259" cy="4623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Simulation 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 Fit function: </a:t>
              </a:r>
              <a:r>
                <a:rPr lang="en-US" sz="1600" dirty="0">
                  <a:solidFill>
                    <a:schemeClr val="bg1"/>
                  </a:solidFill>
                  <a:ea typeface="+mn-lt"/>
                  <a:cs typeface="+mn-lt"/>
                </a:rPr>
                <a:t>k(1-cos(μ(2Δφ )))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09D631C-99CD-4950-B9E1-AF74F33BD184}"/>
                </a:ext>
              </a:extLst>
            </p:cNvPr>
            <p:cNvCxnSpPr>
              <a:cxnSpLocks/>
            </p:cNvCxnSpPr>
            <p:nvPr/>
          </p:nvCxnSpPr>
          <p:spPr>
            <a:xfrm>
              <a:off x="4254706" y="612918"/>
              <a:ext cx="458112" cy="8561"/>
            </a:xfrm>
            <a:prstGeom prst="straightConnector1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E4837-1821-4257-9BC2-AFAA241F7CA4}"/>
              </a:ext>
            </a:extLst>
          </p:cNvPr>
          <p:cNvGrpSpPr/>
          <p:nvPr/>
        </p:nvGrpSpPr>
        <p:grpSpPr>
          <a:xfrm>
            <a:off x="7511781" y="173810"/>
            <a:ext cx="427632" cy="157880"/>
            <a:chOff x="4175139" y="340654"/>
            <a:chExt cx="539392" cy="2290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78F180-965D-4C63-8429-7CC50E694DBA}"/>
                </a:ext>
              </a:extLst>
            </p:cNvPr>
            <p:cNvCxnSpPr/>
            <p:nvPr/>
          </p:nvCxnSpPr>
          <p:spPr>
            <a:xfrm>
              <a:off x="4175139" y="446591"/>
              <a:ext cx="539392" cy="8561"/>
            </a:xfrm>
            <a:prstGeom prst="straightConnector1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7BD849C-6FA2-457C-B54A-A2E695A54DA9}"/>
                </a:ext>
              </a:extLst>
            </p:cNvPr>
            <p:cNvCxnSpPr/>
            <p:nvPr/>
          </p:nvCxnSpPr>
          <p:spPr>
            <a:xfrm flipH="1">
              <a:off x="4449115" y="340654"/>
              <a:ext cx="1" cy="229000"/>
            </a:xfrm>
            <a:prstGeom prst="straightConnector1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988F941-AE73-4317-B960-D1F12C39310E}"/>
              </a:ext>
            </a:extLst>
          </p:cNvPr>
          <p:cNvSpPr txBox="1"/>
          <p:nvPr/>
        </p:nvSpPr>
        <p:spPr>
          <a:xfrm>
            <a:off x="10619966" y="6440381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 (deg)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4EE8CE-8AAA-402F-B165-22E74FF30AE9}"/>
              </a:ext>
            </a:extLst>
          </p:cNvPr>
          <p:cNvSpPr txBox="1"/>
          <p:nvPr/>
        </p:nvSpPr>
        <p:spPr>
          <a:xfrm>
            <a:off x="7198979" y="6440381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 (deg)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01CBB9-2D96-4088-83C8-4F71F6B5F512}"/>
              </a:ext>
            </a:extLst>
          </p:cNvPr>
          <p:cNvSpPr txBox="1"/>
          <p:nvPr/>
        </p:nvSpPr>
        <p:spPr>
          <a:xfrm>
            <a:off x="3763393" y="6440381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 (deg)</a:t>
            </a: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145FF6-69B9-4AB9-B087-8EF6E3CB07F2}"/>
              </a:ext>
            </a:extLst>
          </p:cNvPr>
          <p:cNvGrpSpPr/>
          <p:nvPr/>
        </p:nvGrpSpPr>
        <p:grpSpPr>
          <a:xfrm>
            <a:off x="123615" y="4038278"/>
            <a:ext cx="11294633" cy="2801011"/>
            <a:chOff x="123615" y="4038278"/>
            <a:chExt cx="11294633" cy="280101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3D00B8-1F18-4901-A0FF-1DCB2F46C7F1}"/>
                </a:ext>
              </a:extLst>
            </p:cNvPr>
            <p:cNvSpPr txBox="1"/>
            <p:nvPr/>
          </p:nvSpPr>
          <p:spPr>
            <a:xfrm>
              <a:off x="123615" y="5213861"/>
              <a:ext cx="14029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ea typeface="+mn-lt"/>
                  <a:cs typeface="+mn-lt"/>
                </a:rPr>
                <a:t>Θ=70°±10°</a:t>
              </a:r>
            </a:p>
          </p:txBody>
        </p:sp>
        <p:pic>
          <p:nvPicPr>
            <p:cNvPr id="7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4DCA0007-5270-4A09-978E-87EC5DA8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5892" y="4038278"/>
              <a:ext cx="9812356" cy="280101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2EC9C5-3B5B-4F4B-8D89-3F7E31C6CADF}"/>
              </a:ext>
            </a:extLst>
          </p:cNvPr>
          <p:cNvSpPr txBox="1"/>
          <p:nvPr/>
        </p:nvSpPr>
        <p:spPr>
          <a:xfrm>
            <a:off x="4117430" y="6575345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CE759E-5752-46F6-AB95-998D765BFBB2}"/>
              </a:ext>
            </a:extLst>
          </p:cNvPr>
          <p:cNvSpPr txBox="1"/>
          <p:nvPr/>
        </p:nvSpPr>
        <p:spPr>
          <a:xfrm>
            <a:off x="7378790" y="6595665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E01B5A-6325-4B83-A28B-92565B8A20A0}"/>
              </a:ext>
            </a:extLst>
          </p:cNvPr>
          <p:cNvSpPr txBox="1"/>
          <p:nvPr/>
        </p:nvSpPr>
        <p:spPr>
          <a:xfrm>
            <a:off x="10619830" y="6575345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1609815" y="409821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4810850" y="409884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8133805" y="414012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48A940-F6C4-44AB-99C4-305D44AD9714}"/>
              </a:ext>
            </a:extLst>
          </p:cNvPr>
          <p:cNvGrpSpPr/>
          <p:nvPr/>
        </p:nvGrpSpPr>
        <p:grpSpPr>
          <a:xfrm>
            <a:off x="224604" y="726193"/>
            <a:ext cx="11193645" cy="3274512"/>
            <a:chOff x="224603" y="726193"/>
            <a:chExt cx="11193645" cy="32745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2C6411-C187-419F-B0AA-A1B8F0082E09}"/>
                </a:ext>
              </a:extLst>
            </p:cNvPr>
            <p:cNvSpPr txBox="1"/>
            <p:nvPr/>
          </p:nvSpPr>
          <p:spPr>
            <a:xfrm>
              <a:off x="224603" y="2618071"/>
              <a:ext cx="144883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+mn-lt"/>
                  <a:cs typeface="+mn-lt"/>
                </a:rPr>
                <a:t>Θ=</a:t>
              </a:r>
              <a:r>
                <a:rPr lang="en-US"/>
                <a:t>82°</a:t>
              </a:r>
              <a:r>
                <a:rPr lang="en-US">
                  <a:ea typeface="+mn-lt"/>
                  <a:cs typeface="+mn-lt"/>
                </a:rPr>
                <a:t>±</a:t>
              </a:r>
              <a:r>
                <a:rPr lang="en-US"/>
                <a:t>10°</a:t>
              </a:r>
            </a:p>
          </p:txBody>
        </p:sp>
        <p:pic>
          <p:nvPicPr>
            <p:cNvPr id="10" name="Picture 18" descr="Chart, line chart&#10;&#10;Description automatically generated">
              <a:extLst>
                <a:ext uri="{FF2B5EF4-FFF2-40B4-BE49-F238E27FC236}">
                  <a16:creationId xmlns:a16="http://schemas.microsoft.com/office/drawing/2014/main" id="{DBC28755-7AC5-4B2C-901A-1EBEA2F4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5892" y="1364884"/>
              <a:ext cx="9812356" cy="263582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F5FAF1-1C84-44EA-AB57-4F0CA0D7EDBA}"/>
                </a:ext>
              </a:extLst>
            </p:cNvPr>
            <p:cNvGrpSpPr/>
            <p:nvPr/>
          </p:nvGrpSpPr>
          <p:grpSpPr>
            <a:xfrm>
              <a:off x="8235299" y="726193"/>
              <a:ext cx="2959086" cy="644219"/>
              <a:chOff x="8235299" y="726193"/>
              <a:chExt cx="2959086" cy="644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27C57D-B983-4E2F-9BB6-0841F30BC861}"/>
                  </a:ext>
                </a:extLst>
              </p:cNvPr>
              <p:cNvSpPr txBox="1"/>
              <p:nvPr/>
            </p:nvSpPr>
            <p:spPr>
              <a:xfrm>
                <a:off x="8235299" y="785637"/>
                <a:ext cx="2743199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/>
                  <a:t>1st + 1st diagonal neighbors omitted</a:t>
                </a:r>
                <a:endParaRPr lang="en-US"/>
              </a:p>
            </p:txBody>
          </p:sp>
          <p:pic>
            <p:nvPicPr>
              <p:cNvPr id="2" name="Picture 14" descr="A picture containing shoji&#10;&#10;Description automatically generated">
                <a:extLst>
                  <a:ext uri="{FF2B5EF4-FFF2-40B4-BE49-F238E27FC236}">
                    <a16:creationId xmlns:a16="http://schemas.microsoft.com/office/drawing/2014/main" id="{C3641240-B73C-4FBF-9E56-175A26547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8422" y="726193"/>
                <a:ext cx="575963" cy="584556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0B2572-7FC9-4D5B-84C8-357128547B5E}"/>
              </a:ext>
            </a:extLst>
          </p:cNvPr>
          <p:cNvGrpSpPr/>
          <p:nvPr/>
        </p:nvGrpSpPr>
        <p:grpSpPr>
          <a:xfrm>
            <a:off x="4805706" y="645803"/>
            <a:ext cx="2763237" cy="664946"/>
            <a:chOff x="4952244" y="665342"/>
            <a:chExt cx="2763237" cy="664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664F2E-FD04-4C5D-B022-A428CC282F2F}"/>
                </a:ext>
              </a:extLst>
            </p:cNvPr>
            <p:cNvSpPr txBox="1"/>
            <p:nvPr/>
          </p:nvSpPr>
          <p:spPr>
            <a:xfrm>
              <a:off x="4952244" y="665342"/>
              <a:ext cx="2375971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1st neighbors omitted</a:t>
              </a:r>
            </a:p>
          </p:txBody>
        </p:sp>
        <p:pic>
          <p:nvPicPr>
            <p:cNvPr id="15" name="Picture 16" descr="A picture containing shoji, tiled&#10;&#10;Description automatically generated">
              <a:extLst>
                <a:ext uri="{FF2B5EF4-FFF2-40B4-BE49-F238E27FC236}">
                  <a16:creationId xmlns:a16="http://schemas.microsoft.com/office/drawing/2014/main" id="{203A3A53-6BB9-4A05-95E8-827FD8972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6303" y="753736"/>
              <a:ext cx="659178" cy="57655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50261D-AA0C-46F7-8F38-A4C798D8D286}"/>
              </a:ext>
            </a:extLst>
          </p:cNvPr>
          <p:cNvGrpSpPr/>
          <p:nvPr/>
        </p:nvGrpSpPr>
        <p:grpSpPr>
          <a:xfrm>
            <a:off x="1854096" y="722735"/>
            <a:ext cx="2574686" cy="646331"/>
            <a:chOff x="1854096" y="722735"/>
            <a:chExt cx="2574686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AF0358-65CF-4495-851E-365B50E1B853}"/>
                </a:ext>
              </a:extLst>
            </p:cNvPr>
            <p:cNvSpPr txBox="1"/>
            <p:nvPr/>
          </p:nvSpPr>
          <p:spPr>
            <a:xfrm>
              <a:off x="1854096" y="722735"/>
              <a:ext cx="221019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Total selected events</a:t>
              </a:r>
            </a:p>
          </p:txBody>
        </p:sp>
        <p:pic>
          <p:nvPicPr>
            <p:cNvPr id="17" name="Picture 18" descr="A picture containing shoji, building&#10;&#10;Description automatically generated">
              <a:extLst>
                <a:ext uri="{FF2B5EF4-FFF2-40B4-BE49-F238E27FC236}">
                  <a16:creationId xmlns:a16="http://schemas.microsoft.com/office/drawing/2014/main" id="{D2698D2B-652B-41DC-BB00-BE00ABF8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6328" y="726195"/>
              <a:ext cx="622454" cy="60409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869043-FF3F-45EA-B93F-D9858A6915A1}"/>
              </a:ext>
            </a:extLst>
          </p:cNvPr>
          <p:cNvSpPr txBox="1"/>
          <p:nvPr/>
        </p:nvSpPr>
        <p:spPr>
          <a:xfrm>
            <a:off x="4117430" y="374070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FFB7F-3C27-49DE-B2FE-AB372A14B1BB}"/>
              </a:ext>
            </a:extLst>
          </p:cNvPr>
          <p:cNvSpPr txBox="1"/>
          <p:nvPr/>
        </p:nvSpPr>
        <p:spPr>
          <a:xfrm>
            <a:off x="7381859" y="374070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 (deg)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67D80A-6C23-4D37-A3AA-A1D5DBAB0C6B}"/>
              </a:ext>
            </a:extLst>
          </p:cNvPr>
          <p:cNvSpPr txBox="1"/>
          <p:nvPr/>
        </p:nvSpPr>
        <p:spPr>
          <a:xfrm>
            <a:off x="10660606" y="374070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 (deg)</a:t>
            </a:r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1607910" y="136326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4808945" y="136390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8131900" y="136453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0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B134-7C8A-4E71-979A-96829367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6626" y="625561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15</a:t>
            </a:fld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C369F-D0C2-45E0-8FB5-B45A59EAD5BD}"/>
              </a:ext>
            </a:extLst>
          </p:cNvPr>
          <p:cNvSpPr txBox="1"/>
          <p:nvPr/>
        </p:nvSpPr>
        <p:spPr>
          <a:xfrm>
            <a:off x="1696677" y="834495"/>
            <a:ext cx="22101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Total selected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664F2E-FD04-4C5D-B022-A428CC282F2F}"/>
              </a:ext>
            </a:extLst>
          </p:cNvPr>
          <p:cNvSpPr txBox="1"/>
          <p:nvPr/>
        </p:nvSpPr>
        <p:spPr>
          <a:xfrm>
            <a:off x="5247625" y="764599"/>
            <a:ext cx="17057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1st neighbors omitted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7C57D-B983-4E2F-9BB6-0841F30BC861}"/>
              </a:ext>
            </a:extLst>
          </p:cNvPr>
          <p:cNvSpPr txBox="1"/>
          <p:nvPr/>
        </p:nvSpPr>
        <p:spPr>
          <a:xfrm>
            <a:off x="8060865" y="891671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1st + 1st diagonal neighbors omitted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9C3EB5-E326-4DA5-8BDE-A5301D0FFD4F}"/>
              </a:ext>
            </a:extLst>
          </p:cNvPr>
          <p:cNvSpPr txBox="1"/>
          <p:nvPr/>
        </p:nvSpPr>
        <p:spPr>
          <a:xfrm>
            <a:off x="4176445" y="3431568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A53A37-1258-4DA5-9598-6C23D3A717AD}"/>
              </a:ext>
            </a:extLst>
          </p:cNvPr>
          <p:cNvSpPr txBox="1"/>
          <p:nvPr/>
        </p:nvSpPr>
        <p:spPr>
          <a:xfrm>
            <a:off x="7369995" y="3431568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083947-E82C-4B19-AAB1-6FA9D69BDD6F}"/>
              </a:ext>
            </a:extLst>
          </p:cNvPr>
          <p:cNvSpPr txBox="1"/>
          <p:nvPr/>
        </p:nvSpPr>
        <p:spPr>
          <a:xfrm>
            <a:off x="10546422" y="3431568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667142-C501-499E-8486-7B54B8110418}"/>
              </a:ext>
            </a:extLst>
          </p:cNvPr>
          <p:cNvSpPr txBox="1"/>
          <p:nvPr/>
        </p:nvSpPr>
        <p:spPr>
          <a:xfrm>
            <a:off x="4176445" y="6488129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7C1EB2-115E-478E-9F62-1454D8CDC9C4}"/>
              </a:ext>
            </a:extLst>
          </p:cNvPr>
          <p:cNvSpPr txBox="1"/>
          <p:nvPr/>
        </p:nvSpPr>
        <p:spPr>
          <a:xfrm>
            <a:off x="7369995" y="6488129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1748AB-950F-40AF-BA68-604EC1334D8D}"/>
              </a:ext>
            </a:extLst>
          </p:cNvPr>
          <p:cNvSpPr txBox="1"/>
          <p:nvPr/>
        </p:nvSpPr>
        <p:spPr>
          <a:xfrm>
            <a:off x="10589231" y="6488129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E [MeV]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9EFA4A-27BD-4A55-B4E4-2D8F2376AB50}"/>
              </a:ext>
            </a:extLst>
          </p:cNvPr>
          <p:cNvGrpSpPr/>
          <p:nvPr/>
        </p:nvGrpSpPr>
        <p:grpSpPr>
          <a:xfrm>
            <a:off x="59350" y="1480929"/>
            <a:ext cx="11294997" cy="2652220"/>
            <a:chOff x="123615" y="1480929"/>
            <a:chExt cx="11230732" cy="2652220"/>
          </a:xfrm>
        </p:grpSpPr>
        <p:pic>
          <p:nvPicPr>
            <p:cNvPr id="7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7B54E224-DD1D-4A18-A63B-2B8A1571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6229" y="1480929"/>
              <a:ext cx="9788118" cy="26522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3BE7A-433F-4289-BF07-34FCA494CEA5}"/>
                </a:ext>
              </a:extLst>
            </p:cNvPr>
            <p:cNvSpPr txBox="1"/>
            <p:nvPr/>
          </p:nvSpPr>
          <p:spPr>
            <a:xfrm>
              <a:off x="123615" y="2544624"/>
              <a:ext cx="144883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+mn-lt"/>
                  <a:cs typeface="+mn-lt"/>
                </a:rPr>
                <a:t>Θ=</a:t>
              </a:r>
              <a:r>
                <a:rPr lang="en-US"/>
                <a:t>82°</a:t>
              </a:r>
              <a:r>
                <a:rPr lang="en-US">
                  <a:ea typeface="+mn-lt"/>
                  <a:cs typeface="+mn-lt"/>
                </a:rPr>
                <a:t>±</a:t>
              </a:r>
              <a:r>
                <a:rPr lang="en-US"/>
                <a:t>10°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106DF0-C096-46F1-A666-1DABC7923849}"/>
              </a:ext>
            </a:extLst>
          </p:cNvPr>
          <p:cNvGrpSpPr/>
          <p:nvPr/>
        </p:nvGrpSpPr>
        <p:grpSpPr>
          <a:xfrm>
            <a:off x="123615" y="4182996"/>
            <a:ext cx="11202214" cy="2670217"/>
            <a:chOff x="123615" y="4182996"/>
            <a:chExt cx="11202214" cy="2670217"/>
          </a:xfrm>
        </p:grpSpPr>
        <p:pic>
          <p:nvPicPr>
            <p:cNvPr id="8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4C42C6BF-9176-4133-BE65-B39889604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9348" y="4182996"/>
              <a:ext cx="9806481" cy="267021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A1F67-7861-4E71-9809-1DF7510170B5}"/>
                </a:ext>
              </a:extLst>
            </p:cNvPr>
            <p:cNvSpPr txBox="1"/>
            <p:nvPr/>
          </p:nvSpPr>
          <p:spPr>
            <a:xfrm>
              <a:off x="123615" y="5259765"/>
              <a:ext cx="14029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ea typeface="+mn-lt"/>
                  <a:cs typeface="+mn-lt"/>
                </a:rPr>
                <a:t>Θ=70°±10°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E4717-F0A4-4CCD-96A3-ADFD3820DF0A}"/>
              </a:ext>
            </a:extLst>
          </p:cNvPr>
          <p:cNvGrpSpPr/>
          <p:nvPr/>
        </p:nvGrpSpPr>
        <p:grpSpPr>
          <a:xfrm>
            <a:off x="7868931" y="188289"/>
            <a:ext cx="4180114" cy="462337"/>
            <a:chOff x="3115030" y="238110"/>
            <a:chExt cx="4134211" cy="4623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055A4C-D8E0-4538-A64D-6E9EC932FB67}"/>
                </a:ext>
              </a:extLst>
            </p:cNvPr>
            <p:cNvSpPr/>
            <p:nvPr/>
          </p:nvSpPr>
          <p:spPr>
            <a:xfrm>
              <a:off x="3115030" y="238110"/>
              <a:ext cx="4134211" cy="4623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Simulation 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 Fit function: </a:t>
              </a:r>
              <a:r>
                <a:rPr lang="en-US" sz="1600" dirty="0">
                  <a:solidFill>
                    <a:schemeClr val="bg1"/>
                  </a:solidFill>
                  <a:ea typeface="+mn-lt"/>
                  <a:cs typeface="+mn-lt"/>
                </a:rPr>
                <a:t>k(1-cos(μ(2Δφ )))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443B462-556E-402D-8FBC-51C85CB78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549" y="575576"/>
              <a:ext cx="485654" cy="619"/>
            </a:xfrm>
            <a:prstGeom prst="straightConnector1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4B4D18-5F07-4D37-B6CF-CD9761955A39}"/>
              </a:ext>
            </a:extLst>
          </p:cNvPr>
          <p:cNvGrpSpPr/>
          <p:nvPr/>
        </p:nvGrpSpPr>
        <p:grpSpPr>
          <a:xfrm>
            <a:off x="8038143" y="258018"/>
            <a:ext cx="427632" cy="157874"/>
            <a:chOff x="4175139" y="340654"/>
            <a:chExt cx="539392" cy="22900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9B4F3C9-451C-44FA-82B5-8A020552C34C}"/>
                </a:ext>
              </a:extLst>
            </p:cNvPr>
            <p:cNvCxnSpPr/>
            <p:nvPr/>
          </p:nvCxnSpPr>
          <p:spPr>
            <a:xfrm>
              <a:off x="4175139" y="446591"/>
              <a:ext cx="539392" cy="8561"/>
            </a:xfrm>
            <a:prstGeom prst="straightConnector1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35305D6-0891-498F-BD52-C45C6D76F54A}"/>
                </a:ext>
              </a:extLst>
            </p:cNvPr>
            <p:cNvCxnSpPr/>
            <p:nvPr/>
          </p:nvCxnSpPr>
          <p:spPr>
            <a:xfrm flipH="1">
              <a:off x="4449115" y="340654"/>
              <a:ext cx="1" cy="229000"/>
            </a:xfrm>
            <a:prstGeom prst="straightConnector1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DCCDCD-384C-45A7-A852-E9EC7DE62086}"/>
              </a:ext>
            </a:extLst>
          </p:cNvPr>
          <p:cNvSpPr txBox="1"/>
          <p:nvPr/>
        </p:nvSpPr>
        <p:spPr>
          <a:xfrm>
            <a:off x="4158070" y="3842306"/>
            <a:ext cx="101691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E2DB6-07A4-4118-932F-2E1E50C6C912}"/>
              </a:ext>
            </a:extLst>
          </p:cNvPr>
          <p:cNvSpPr txBox="1"/>
          <p:nvPr/>
        </p:nvSpPr>
        <p:spPr>
          <a:xfrm>
            <a:off x="7368630" y="384230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383CC-E5CE-4BBC-B7B1-D596BD78FD7F}"/>
              </a:ext>
            </a:extLst>
          </p:cNvPr>
          <p:cNvSpPr txBox="1"/>
          <p:nvPr/>
        </p:nvSpPr>
        <p:spPr>
          <a:xfrm>
            <a:off x="10619830" y="384230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21FA0-15A0-430E-9E47-7DA8DBEAEB14}"/>
              </a:ext>
            </a:extLst>
          </p:cNvPr>
          <p:cNvSpPr txBox="1"/>
          <p:nvPr/>
        </p:nvSpPr>
        <p:spPr>
          <a:xfrm>
            <a:off x="4178390" y="657534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F38FB-5983-43F0-AC2F-BAFF9748EF20}"/>
              </a:ext>
            </a:extLst>
          </p:cNvPr>
          <p:cNvSpPr txBox="1"/>
          <p:nvPr/>
        </p:nvSpPr>
        <p:spPr>
          <a:xfrm>
            <a:off x="7439750" y="659566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D08720-A5E6-44BA-974D-5CDA9102402E}"/>
              </a:ext>
            </a:extLst>
          </p:cNvPr>
          <p:cNvSpPr txBox="1"/>
          <p:nvPr/>
        </p:nvSpPr>
        <p:spPr>
          <a:xfrm>
            <a:off x="10589350" y="6595666"/>
            <a:ext cx="9965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Δφ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(deg)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1577430" y="154614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4676865" y="158742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8020140" y="158805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1569175" y="423029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4678770" y="4230925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D0BD1550-7951-4789-A894-664072DBFF72}"/>
              </a:ext>
            </a:extLst>
          </p:cNvPr>
          <p:cNvSpPr txBox="1"/>
          <p:nvPr/>
        </p:nvSpPr>
        <p:spPr>
          <a:xfrm>
            <a:off x="8022045" y="4231560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50C51A-519E-4464-8CE8-A75D627FF493}"/>
              </a:ext>
            </a:extLst>
          </p:cNvPr>
          <p:cNvSpPr txBox="1"/>
          <p:nvPr/>
        </p:nvSpPr>
        <p:spPr>
          <a:xfrm>
            <a:off x="267623" y="149860"/>
            <a:ext cx="7768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Reconstructed </a:t>
            </a:r>
            <a:r>
              <a:rPr lang="en-US" sz="2400" err="1">
                <a:ea typeface="+mn-lt"/>
                <a:cs typeface="+mn-lt"/>
              </a:rPr>
              <a:t>Δφ</a:t>
            </a:r>
            <a:r>
              <a:rPr lang="en-US" sz="2400">
                <a:ea typeface="+mn-lt"/>
                <a:cs typeface="+mn-lt"/>
              </a:rPr>
              <a:t> - Simulation results</a:t>
            </a:r>
            <a:r>
              <a:rPr lang="en-US" sz="2400" b="1"/>
              <a:t> </a:t>
            </a:r>
          </a:p>
          <a:p>
            <a:r>
              <a:rPr lang="en-US" sz="2400" b="1" err="1"/>
              <a:t>GaGG:Ce</a:t>
            </a:r>
            <a:endParaRPr lang="en-US" sz="2400" b="1"/>
          </a:p>
        </p:txBody>
      </p:sp>
      <p:pic>
        <p:nvPicPr>
          <p:cNvPr id="3" name="Picture 1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08627E42-1724-47A2-881B-47B57D0C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436" y="808822"/>
            <a:ext cx="622454" cy="604092"/>
          </a:xfrm>
          <a:prstGeom prst="rect">
            <a:avLst/>
          </a:prstGeom>
        </p:spPr>
      </p:pic>
      <p:pic>
        <p:nvPicPr>
          <p:cNvPr id="6" name="Picture 16" descr="A picture containing shoji, tiled&#10;&#10;Description automatically generated">
            <a:extLst>
              <a:ext uri="{FF2B5EF4-FFF2-40B4-BE49-F238E27FC236}">
                <a16:creationId xmlns:a16="http://schemas.microsoft.com/office/drawing/2014/main" id="{F9272326-EBFC-4A0E-88A0-1987F3D3A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676" y="827182"/>
            <a:ext cx="659178" cy="576552"/>
          </a:xfrm>
          <a:prstGeom prst="rect">
            <a:avLst/>
          </a:prstGeom>
        </p:spPr>
      </p:pic>
      <p:pic>
        <p:nvPicPr>
          <p:cNvPr id="18" name="Picture 14" descr="A picture containing shoji&#10;&#10;Description automatically generated">
            <a:extLst>
              <a:ext uri="{FF2B5EF4-FFF2-40B4-BE49-F238E27FC236}">
                <a16:creationId xmlns:a16="http://schemas.microsoft.com/office/drawing/2014/main" id="{308EB846-17E0-45D8-8225-B75B575B1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350" y="808819"/>
            <a:ext cx="585732" cy="6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75F3-8F8C-467D-BE52-E7E455A5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82062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Polarimetric azimuthal factors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E2DF1-620E-406F-95CA-222043F7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012" y="603958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16</a:t>
            </a:fld>
            <a:endParaRPr lang="en-US" sz="1400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1DF5E45A-9882-4438-A981-F3D35C53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61" y="4059455"/>
            <a:ext cx="4841423" cy="1884773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41E302BA-E56A-4EED-8D22-2D0885B8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80" y="1801046"/>
            <a:ext cx="4744720" cy="1874148"/>
          </a:xfrm>
          <a:prstGeom prst="rect">
            <a:avLst/>
          </a:prstGeom>
        </p:spPr>
      </p:pic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5F82AF61-DA9E-4B8D-A866-64566F58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286" y="4054082"/>
            <a:ext cx="4748025" cy="1884218"/>
          </a:xfrm>
          <a:prstGeom prst="rect">
            <a:avLst/>
          </a:prstGeom>
        </p:spPr>
      </p:pic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EE3E2B82-4806-4BA4-B30D-AA48C959C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1796011"/>
            <a:ext cx="4744720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otlight on a dark foggy stage">
            <a:extLst>
              <a:ext uri="{FF2B5EF4-FFF2-40B4-BE49-F238E27FC236}">
                <a16:creationId xmlns:a16="http://schemas.microsoft.com/office/drawing/2014/main" id="{D31698CF-36A4-470A-87D8-CBFC1ED9D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6CC665-3A2D-48A5-9CCD-54B94D70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STUDY OF ESCAPE X-RAY INFLUENCE OF</a:t>
            </a:r>
          </a:p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DETECTOR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558F-86AD-4571-8317-AC27F25A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/>
              <a:pPr defTabSz="914400"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D759-24DB-4998-88B1-9BCEDF8A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581" y="21625"/>
            <a:ext cx="7707988" cy="1905000"/>
          </a:xfrm>
        </p:spPr>
        <p:txBody>
          <a:bodyPr/>
          <a:lstStyle/>
          <a:p>
            <a:pPr algn="ctr"/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Crosstalk contamination from escape X-rays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A2981-7E3F-495C-907E-29C33E79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18</a:t>
            </a:fld>
            <a:endParaRPr lang="en-US"/>
          </a:p>
        </p:txBody>
      </p:sp>
      <p:pic>
        <p:nvPicPr>
          <p:cNvPr id="3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CA932BA-8C8C-49FD-BA1E-1CAA87C1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58" y="2479572"/>
            <a:ext cx="5080000" cy="3476001"/>
          </a:xfrm>
          <a:prstGeom prst="rect">
            <a:avLst/>
          </a:prstGeom>
        </p:spPr>
      </p:pic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6CA058C-D95B-4BEC-89EA-564E9AB9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60" y="2483480"/>
            <a:ext cx="5171440" cy="3465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D0827-5DA8-417A-BF16-75C79ECB077E}"/>
              </a:ext>
            </a:extLst>
          </p:cNvPr>
          <p:cNvSpPr txBox="1"/>
          <p:nvPr/>
        </p:nvSpPr>
        <p:spPr>
          <a:xfrm>
            <a:off x="1737360" y="19913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LYSO:Ce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7D20-518B-44C2-9E27-B7637DE62690}"/>
              </a:ext>
            </a:extLst>
          </p:cNvPr>
          <p:cNvSpPr txBox="1"/>
          <p:nvPr/>
        </p:nvSpPr>
        <p:spPr>
          <a:xfrm>
            <a:off x="6918960" y="19913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GaGG:Ce</a:t>
            </a:r>
            <a:endParaRPr lang="en-US" err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0E940-E4DD-4BBD-8E4A-1F5A37533F2D}"/>
              </a:ext>
            </a:extLst>
          </p:cNvPr>
          <p:cNvGrpSpPr/>
          <p:nvPr/>
        </p:nvGrpSpPr>
        <p:grpSpPr>
          <a:xfrm>
            <a:off x="3677920" y="2362199"/>
            <a:ext cx="7172959" cy="3698241"/>
            <a:chOff x="3952240" y="2717799"/>
            <a:chExt cx="7051039" cy="37287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248066-540F-459C-BBDF-8797E7412AEA}"/>
                </a:ext>
              </a:extLst>
            </p:cNvPr>
            <p:cNvSpPr/>
            <p:nvPr/>
          </p:nvSpPr>
          <p:spPr>
            <a:xfrm>
              <a:off x="3952240" y="2717800"/>
              <a:ext cx="1198880" cy="37287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291EF4-41C2-4CF3-B671-B912DB570B08}"/>
                </a:ext>
              </a:extLst>
            </p:cNvPr>
            <p:cNvSpPr/>
            <p:nvPr/>
          </p:nvSpPr>
          <p:spPr>
            <a:xfrm>
              <a:off x="9804399" y="2717799"/>
              <a:ext cx="1198880" cy="37287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842BB-02BA-4108-967E-98679F70345D}"/>
              </a:ext>
            </a:extLst>
          </p:cNvPr>
          <p:cNvGrpSpPr/>
          <p:nvPr/>
        </p:nvGrpSpPr>
        <p:grpSpPr>
          <a:xfrm>
            <a:off x="3870960" y="5227320"/>
            <a:ext cx="6400801" cy="589279"/>
            <a:chOff x="4064000" y="5674360"/>
            <a:chExt cx="6270172" cy="5892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1DAD1E-B125-47A8-870A-0984DA617565}"/>
                </a:ext>
              </a:extLst>
            </p:cNvPr>
            <p:cNvSpPr/>
            <p:nvPr/>
          </p:nvSpPr>
          <p:spPr>
            <a:xfrm>
              <a:off x="4064000" y="5674360"/>
              <a:ext cx="348551" cy="579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AC9510-5D54-4FE1-93FE-0469FE361F69}"/>
                </a:ext>
              </a:extLst>
            </p:cNvPr>
            <p:cNvSpPr/>
            <p:nvPr/>
          </p:nvSpPr>
          <p:spPr>
            <a:xfrm>
              <a:off x="9935858" y="5765799"/>
              <a:ext cx="398314" cy="4978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043FF5-CE1D-44C3-9B6C-585E6744B1CD}"/>
              </a:ext>
            </a:extLst>
          </p:cNvPr>
          <p:cNvGrpSpPr/>
          <p:nvPr/>
        </p:nvGrpSpPr>
        <p:grpSpPr>
          <a:xfrm>
            <a:off x="934719" y="6126480"/>
            <a:ext cx="10525759" cy="369332"/>
            <a:chOff x="934719" y="6126480"/>
            <a:chExt cx="10525759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7FA72A-BEE0-4E0D-9B96-C5DB53E6A3D0}"/>
                </a:ext>
              </a:extLst>
            </p:cNvPr>
            <p:cNvSpPr txBox="1"/>
            <p:nvPr/>
          </p:nvSpPr>
          <p:spPr>
            <a:xfrm>
              <a:off x="934719" y="6126480"/>
              <a:ext cx="454152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Escape X-rays: 4,6% of total PE events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B014C1-70FD-4FC2-98E5-FAC1E9291187}"/>
                </a:ext>
              </a:extLst>
            </p:cNvPr>
            <p:cNvSpPr txBox="1"/>
            <p:nvPr/>
          </p:nvSpPr>
          <p:spPr>
            <a:xfrm>
              <a:off x="6918958" y="6126480"/>
              <a:ext cx="454152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Escape X-rays: 2,8% of total PE events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8F9AD0E-8F43-4940-9FA7-215D218681E0}"/>
              </a:ext>
            </a:extLst>
          </p:cNvPr>
          <p:cNvSpPr/>
          <p:nvPr/>
        </p:nvSpPr>
        <p:spPr>
          <a:xfrm>
            <a:off x="4619945" y="5745822"/>
            <a:ext cx="667819" cy="128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 [keV]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B21AB-E35E-49D9-8AE7-0BB56B1FD7EC}"/>
              </a:ext>
            </a:extLst>
          </p:cNvPr>
          <p:cNvSpPr/>
          <p:nvPr/>
        </p:nvSpPr>
        <p:spPr>
          <a:xfrm>
            <a:off x="10630326" y="5745821"/>
            <a:ext cx="667819" cy="128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 [keV]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0BBA0-4DB5-492E-B774-35D5360CD893}"/>
              </a:ext>
            </a:extLst>
          </p:cNvPr>
          <p:cNvSpPr txBox="1"/>
          <p:nvPr/>
        </p:nvSpPr>
        <p:spPr>
          <a:xfrm>
            <a:off x="598752" y="2577493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F2869-C1FC-4050-B3F9-D65D14A360F5}"/>
              </a:ext>
            </a:extLst>
          </p:cNvPr>
          <p:cNvSpPr txBox="1"/>
          <p:nvPr/>
        </p:nvSpPr>
        <p:spPr>
          <a:xfrm>
            <a:off x="6660505" y="2551807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A5B20FD1-551E-4B7D-B21D-89D9C64F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17" y="179250"/>
            <a:ext cx="1601080" cy="15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73FF-2800-40C4-86C6-CEEC781C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r>
              <a:rPr lang="en-US" baseline="30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st</a:t>
            </a: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neighboring pixels</a:t>
            </a:r>
          </a:p>
        </p:txBody>
      </p:sp>
      <p:pic>
        <p:nvPicPr>
          <p:cNvPr id="5" name="Picture 6" descr="A picture containing text, shoji, building, silhouette&#10;&#10;Description automatically generated">
            <a:extLst>
              <a:ext uri="{FF2B5EF4-FFF2-40B4-BE49-F238E27FC236}">
                <a16:creationId xmlns:a16="http://schemas.microsoft.com/office/drawing/2014/main" id="{E9A74C8C-A4C1-4951-8494-69C0711C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41" y="2667922"/>
            <a:ext cx="2704124" cy="27041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ABEED-3B4B-4920-95C4-A51B036C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19</a:t>
            </a:fld>
            <a:endParaRPr lang="en-US" sz="1400"/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DF39DED4-96E2-4830-90E5-BC6C51322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4935" y="2667952"/>
            <a:ext cx="5476875" cy="1171575"/>
          </a:xfrm>
        </p:spPr>
      </p:pic>
    </p:spTree>
    <p:extLst>
      <p:ext uri="{BB962C8B-B14F-4D97-AF65-F5344CB8AC3E}">
        <p14:creationId xmlns:p14="http://schemas.microsoft.com/office/powerpoint/2010/main" val="287559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1174-8B99-4EEA-ACA3-B4025027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07" y="161313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Motivation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D9310-1D4B-492E-93FF-FB872239FF83}"/>
              </a:ext>
            </a:extLst>
          </p:cNvPr>
          <p:cNvSpPr txBox="1"/>
          <p:nvPr/>
        </p:nvSpPr>
        <p:spPr>
          <a:xfrm>
            <a:off x="694208" y="2554972"/>
            <a:ext cx="4812518" cy="14650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 panose="020F0502020204030204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Medical Imaging 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Additional handle to reduce background in PET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1852E-027F-4EDD-B21A-834A9EF4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2</a:t>
            </a:fld>
            <a:endParaRPr lang="en-US" sz="140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BB11A1D4-B70C-40AD-82B1-81FC90B6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80" y="2005751"/>
            <a:ext cx="5166518" cy="253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60D65-61A6-4D6B-A44F-85581DE51AB2}"/>
              </a:ext>
            </a:extLst>
          </p:cNvPr>
          <p:cNvSpPr txBox="1"/>
          <p:nvPr/>
        </p:nvSpPr>
        <p:spPr>
          <a:xfrm>
            <a:off x="317488" y="1587488"/>
            <a:ext cx="4812518" cy="14650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 panose="020F0502020204030204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Measure polarization correlations of annihilation quanta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en-US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3FE7E-CB2E-4C69-A791-132ED6A5A8CA}"/>
              </a:ext>
            </a:extLst>
          </p:cNvPr>
          <p:cNvSpPr txBox="1"/>
          <p:nvPr/>
        </p:nvSpPr>
        <p:spPr>
          <a:xfrm>
            <a:off x="694208" y="3950546"/>
            <a:ext cx="4812518" cy="2151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 panose="020F0502020204030204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Fundamental Research 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Test the phenomenon of quantum entanglement in positronium decay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9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73FF-2800-40C4-86C6-CEEC781C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r>
              <a:rPr lang="en-US" baseline="30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st</a:t>
            </a: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neighboring diagonal pixels</a:t>
            </a:r>
          </a:p>
        </p:txBody>
      </p:sp>
      <p:pic>
        <p:nvPicPr>
          <p:cNvPr id="4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825A41D-6664-4795-9D34-5497C95A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97" y="2515113"/>
            <a:ext cx="2668338" cy="26512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F024-C4D3-46B7-B3B3-0803687E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20</a:t>
            </a:fld>
            <a:endParaRPr lang="en-US" sz="1400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EAB006EC-4B03-4FCA-8F1E-8C1CE4D4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6855" y="2513012"/>
            <a:ext cx="5476875" cy="1400175"/>
          </a:xfrm>
        </p:spPr>
      </p:pic>
    </p:spTree>
    <p:extLst>
      <p:ext uri="{BB962C8B-B14F-4D97-AF65-F5344CB8AC3E}">
        <p14:creationId xmlns:p14="http://schemas.microsoft.com/office/powerpoint/2010/main" val="62414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73FF-2800-40C4-86C6-CEEC781C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r>
              <a:rPr lang="en-US" baseline="30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nd</a:t>
            </a: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neighboring pixels</a:t>
            </a:r>
          </a:p>
        </p:txBody>
      </p:sp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43CDF5BF-384E-4C7B-9D3C-ABC967E3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89" y="2450825"/>
            <a:ext cx="2675584" cy="26962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4089E-26AF-4F59-8FA2-95B5FE7F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21</a:t>
            </a:fld>
            <a:endParaRPr lang="en-US" sz="1400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6BAFB38E-90A0-4CA6-8A8E-AE3760886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7010" y="2455544"/>
            <a:ext cx="5495925" cy="1657350"/>
          </a:xfrm>
        </p:spPr>
      </p:pic>
    </p:spTree>
    <p:extLst>
      <p:ext uri="{BB962C8B-B14F-4D97-AF65-F5344CB8AC3E}">
        <p14:creationId xmlns:p14="http://schemas.microsoft.com/office/powerpoint/2010/main" val="281957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D1E2-996C-4AF3-A01F-67150B80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82" y="-84015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conclusion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2853A-086F-47FD-BF54-4C41C0BD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22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E5F91-ADEE-4979-8C97-3FC47361922F}"/>
              </a:ext>
            </a:extLst>
          </p:cNvPr>
          <p:cNvSpPr txBox="1"/>
          <p:nvPr/>
        </p:nvSpPr>
        <p:spPr>
          <a:xfrm>
            <a:off x="1148861" y="1715477"/>
            <a:ext cx="8526583" cy="11880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AIM: Test the sensitivity of different detector configurations </a:t>
            </a:r>
          </a:p>
          <a:p>
            <a:pPr marL="742950" lvl="1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 Two materials: </a:t>
            </a:r>
            <a:r>
              <a:rPr lang="en-US" err="1"/>
              <a:t>LYSO:Ce</a:t>
            </a:r>
            <a:r>
              <a:rPr lang="en-US"/>
              <a:t> and </a:t>
            </a:r>
            <a:r>
              <a:rPr lang="en-US" err="1"/>
              <a:t>GaGG:Ce</a:t>
            </a:r>
            <a:endParaRPr lang="en-US"/>
          </a:p>
          <a:p>
            <a:pPr marL="742950" lvl="1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 Two crystal sizes: 2x2x20 </a:t>
            </a:r>
            <a:r>
              <a:rPr lang="en-US">
                <a:ea typeface="+mn-lt"/>
                <a:cs typeface="+mn-lt"/>
              </a:rPr>
              <a:t>mm</a:t>
            </a:r>
            <a:r>
              <a:rPr lang="en-US" baseline="30000">
                <a:ea typeface="+mn-lt"/>
                <a:cs typeface="+mn-lt"/>
              </a:rPr>
              <a:t>3</a:t>
            </a:r>
            <a:r>
              <a:rPr lang="en-US"/>
              <a:t>  and 3x3x20 </a:t>
            </a:r>
            <a:r>
              <a:rPr lang="en-US">
                <a:ea typeface="+mn-lt"/>
                <a:cs typeface="+mn-lt"/>
              </a:rPr>
              <a:t>mm</a:t>
            </a:r>
            <a:r>
              <a:rPr lang="en-US" baseline="30000">
                <a:ea typeface="+mn-lt"/>
                <a:cs typeface="+mn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51B6-DF4F-474B-9AB4-0CE21D0D9FAE}"/>
              </a:ext>
            </a:extLst>
          </p:cNvPr>
          <p:cNvSpPr txBox="1"/>
          <p:nvPr/>
        </p:nvSpPr>
        <p:spPr>
          <a:xfrm>
            <a:off x="1088928" y="3304238"/>
            <a:ext cx="9876821" cy="1874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err="1"/>
              <a:t>GaGG:Ce</a:t>
            </a:r>
            <a:r>
              <a:rPr lang="en-US" dirty="0"/>
              <a:t> with 3x3x20 mm</a:t>
            </a:r>
            <a:r>
              <a:rPr lang="en-US" baseline="30000" dirty="0"/>
              <a:t>3 </a:t>
            </a:r>
            <a:r>
              <a:rPr lang="en-US" dirty="0"/>
              <a:t>demonstrates: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More pronounced polarimetric modulation, increasing with better angular resolution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Smaller crosstalk due to escape X-ray compared to </a:t>
            </a:r>
            <a:r>
              <a:rPr lang="en-US" dirty="0" err="1"/>
              <a:t>LYSO:Ce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2x2x20 mm</a:t>
            </a:r>
            <a:r>
              <a:rPr lang="en-US" baseline="30000" dirty="0">
                <a:ea typeface="+mn-lt"/>
                <a:cs typeface="+mn-lt"/>
              </a:rPr>
              <a:t>3 </a:t>
            </a:r>
            <a:endParaRPr lang="en-US" baseline="30000" dirty="0"/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b="1" dirty="0" err="1"/>
              <a:t>GaGG:Ce</a:t>
            </a:r>
            <a:r>
              <a:rPr lang="en-US" b="1" dirty="0"/>
              <a:t> </a:t>
            </a:r>
            <a:r>
              <a:rPr lang="en-US" b="1" dirty="0">
                <a:ea typeface="+mn-lt"/>
                <a:cs typeface="+mn-lt"/>
              </a:rPr>
              <a:t>3x3x20 mm</a:t>
            </a:r>
            <a:r>
              <a:rPr lang="en-US" b="1" baseline="30000" dirty="0">
                <a:ea typeface="+mn-lt"/>
                <a:cs typeface="+mn-lt"/>
              </a:rPr>
              <a:t>3</a:t>
            </a:r>
            <a:r>
              <a:rPr lang="en-US" b="1" dirty="0">
                <a:ea typeface="+mn-lt"/>
                <a:cs typeface="+mn-lt"/>
              </a:rPr>
              <a:t> is the more promising approach for </a:t>
            </a:r>
            <a:r>
              <a:rPr lang="en-US" b="1" dirty="0" err="1">
                <a:ea typeface="+mn-lt"/>
                <a:cs typeface="+mn-lt"/>
              </a:rPr>
              <a:t>SiLGaP</a:t>
            </a:r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70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A7B4-41C0-4302-A156-3692E029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2245304"/>
          </a:xfrm>
        </p:spPr>
        <p:txBody>
          <a:bodyPr anchor="ctr">
            <a:normAutofit/>
          </a:bodyPr>
          <a:lstStyle/>
          <a:p>
            <a:r>
              <a:rPr lang="en-US" sz="4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THANK YOU!</a:t>
            </a:r>
            <a:endParaRPr lang="en-US" sz="40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28E69F-B14C-48C4-9C31-CDE473EF0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294" y="1037272"/>
            <a:ext cx="2543175" cy="12001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B2948-4AFE-4F7B-9D7A-EAE25725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657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FE52DFCD-CCEC-428E-A6DF-FFEB53CE9169}"/>
              </a:ext>
            </a:extLst>
          </p:cNvPr>
          <p:cNvSpPr>
            <a:spLocks noGrp="1"/>
          </p:cNvSpPr>
          <p:nvPr/>
        </p:nvSpPr>
        <p:spPr bwMode="auto">
          <a:xfrm>
            <a:off x="5110480" y="278638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ＭＳ Ｐゴシック"/>
              </a:rPr>
              <a:t>Acknowledgements</a:t>
            </a:r>
          </a:p>
        </p:txBody>
      </p:sp>
      <p:pic>
        <p:nvPicPr>
          <p:cNvPr id="10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B768C0B-7319-46FC-B5CA-FFF4F058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3944253"/>
            <a:ext cx="6868160" cy="2464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209E4E-6ED8-4FE5-8122-2787E377D247}"/>
              </a:ext>
            </a:extLst>
          </p:cNvPr>
          <p:cNvSpPr txBox="1"/>
          <p:nvPr/>
        </p:nvSpPr>
        <p:spPr>
          <a:xfrm>
            <a:off x="39832" y="4023013"/>
            <a:ext cx="47001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This work was supported by the “Research Cooperability” Program of the Croatian Science</a:t>
            </a:r>
            <a:br>
              <a:rPr lang="en-US" dirty="0"/>
            </a:br>
            <a:r>
              <a:rPr lang="en-US" dirty="0"/>
              <a:t>Foundation funded by the European Union from the European Social Fund under the Operational </a:t>
            </a:r>
            <a:r>
              <a:rPr lang="en-US" dirty="0" err="1"/>
              <a:t>Programme</a:t>
            </a:r>
            <a:br>
              <a:rPr lang="en-US" dirty="0"/>
            </a:br>
            <a:r>
              <a:rPr lang="en-US" dirty="0"/>
              <a:t>Efficient Human Resources 2014–2020, Grant number PZS-2019-02-5829.</a:t>
            </a:r>
          </a:p>
        </p:txBody>
      </p:sp>
    </p:spTree>
    <p:extLst>
      <p:ext uri="{BB962C8B-B14F-4D97-AF65-F5344CB8AC3E}">
        <p14:creationId xmlns:p14="http://schemas.microsoft.com/office/powerpoint/2010/main" val="344841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BB47-9161-4719-AF1A-5C4C4B73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51" y="-28803"/>
            <a:ext cx="11352941" cy="1905000"/>
          </a:xfrm>
        </p:spPr>
        <p:txBody>
          <a:bodyPr/>
          <a:lstStyle/>
          <a:p>
            <a:pPr algn="ctr"/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COMPTON SCATTERING OF LINEARLY POLARIZED </a:t>
            </a: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</a:b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single GAMMA PHOTON</a:t>
            </a:r>
            <a:endParaRPr lang="en-US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4B7B39-5BC5-4BC7-B1C3-64B147A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474" y="6254506"/>
            <a:ext cx="551167" cy="365125"/>
          </a:xfrm>
        </p:spPr>
        <p:txBody>
          <a:bodyPr/>
          <a:lstStyle/>
          <a:p>
            <a:r>
              <a:rPr lang="en-US" sz="1400"/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D5F01-62B8-450F-B821-EE0044E5223E}"/>
              </a:ext>
            </a:extLst>
          </p:cNvPr>
          <p:cNvGrpSpPr/>
          <p:nvPr/>
        </p:nvGrpSpPr>
        <p:grpSpPr>
          <a:xfrm>
            <a:off x="418873" y="4707606"/>
            <a:ext cx="10018075" cy="1402791"/>
            <a:chOff x="418873" y="4707606"/>
            <a:chExt cx="10018075" cy="1402791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243264EF-FC0B-45BE-8C09-BBB91A0CD8CA}"/>
                </a:ext>
              </a:extLst>
            </p:cNvPr>
            <p:cNvSpPr txBox="1"/>
            <p:nvPr/>
          </p:nvSpPr>
          <p:spPr>
            <a:xfrm>
              <a:off x="4368260" y="5310178"/>
              <a:ext cx="6068688" cy="80021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ea typeface="+mn-lt"/>
                  <a:cs typeface="+mn-lt"/>
                </a:rPr>
                <a:t>Klein-Nishina differential cross-section for scattering of linearly polarized gamma photon</a:t>
              </a:r>
              <a:endParaRPr lang="en-US"/>
            </a:p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DAC7B2-A673-4F10-855E-CD7599EDFB2A}"/>
                </a:ext>
              </a:extLst>
            </p:cNvPr>
            <p:cNvGrpSpPr/>
            <p:nvPr/>
          </p:nvGrpSpPr>
          <p:grpSpPr>
            <a:xfrm>
              <a:off x="418873" y="4707606"/>
              <a:ext cx="3998669" cy="1236082"/>
              <a:chOff x="418873" y="4707606"/>
              <a:chExt cx="3998669" cy="1236082"/>
            </a:xfrm>
          </p:grpSpPr>
          <p:pic>
            <p:nvPicPr>
              <p:cNvPr id="3" name="Picture 3">
                <a:extLst>
                  <a:ext uri="{FF2B5EF4-FFF2-40B4-BE49-F238E27FC236}">
                    <a16:creationId xmlns:a16="http://schemas.microsoft.com/office/drawing/2014/main" id="{86082A50-C206-48FD-8720-39AEE4CF1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2374" y="5307333"/>
                <a:ext cx="3995168" cy="636355"/>
              </a:xfrm>
              <a:prstGeom prst="rect">
                <a:avLst/>
              </a:prstGeom>
            </p:spPr>
          </p:pic>
          <p:pic>
            <p:nvPicPr>
              <p:cNvPr id="4" name="Picture 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5D509767-3501-4405-9E19-DFEA9ABD3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873" y="4707606"/>
                <a:ext cx="2082067" cy="435708"/>
              </a:xfrm>
              <a:prstGeom prst="rect">
                <a:avLst/>
              </a:prstGeom>
            </p:spPr>
          </p:pic>
        </p:grpSp>
      </p:grpSp>
      <p:pic>
        <p:nvPicPr>
          <p:cNvPr id="12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CDF46F68-24D4-4978-9BFC-7FF2CF4D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5798" y="1867931"/>
            <a:ext cx="5088409" cy="3280064"/>
          </a:xfrm>
        </p:spPr>
      </p:pic>
      <p:pic>
        <p:nvPicPr>
          <p:cNvPr id="7" name="Picture 8" descr="Diagram&#10;&#10;Description automatically generated">
            <a:extLst>
              <a:ext uri="{FF2B5EF4-FFF2-40B4-BE49-F238E27FC236}">
                <a16:creationId xmlns:a16="http://schemas.microsoft.com/office/drawing/2014/main" id="{E6824EBA-D095-46CA-83E6-B6341BE2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04" y="1870214"/>
            <a:ext cx="6048053" cy="26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093D-96C8-4E73-8925-7C87DD2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463062"/>
            <a:ext cx="6954685" cy="1905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AZIMUTHAL CORRELATIONS OF ANNIHILATON QUANTA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DD4AEB-DF9F-4E57-AE7F-EAD43FCFC093}"/>
              </a:ext>
            </a:extLst>
          </p:cNvPr>
          <p:cNvGrpSpPr/>
          <p:nvPr/>
        </p:nvGrpSpPr>
        <p:grpSpPr>
          <a:xfrm>
            <a:off x="6434875" y="3603457"/>
            <a:ext cx="4322168" cy="369332"/>
            <a:chOff x="6434875" y="3603457"/>
            <a:chExt cx="4322168" cy="36933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5D9A402-D761-4742-89B0-3A4690FF30BB}"/>
                </a:ext>
              </a:extLst>
            </p:cNvPr>
            <p:cNvSpPr/>
            <p:nvPr/>
          </p:nvSpPr>
          <p:spPr>
            <a:xfrm>
              <a:off x="6434875" y="3635629"/>
              <a:ext cx="780002" cy="3343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8ECC9-264D-4B46-8CFF-F62B8884AF93}"/>
                </a:ext>
              </a:extLst>
            </p:cNvPr>
            <p:cNvSpPr txBox="1"/>
            <p:nvPr/>
          </p:nvSpPr>
          <p:spPr>
            <a:xfrm>
              <a:off x="7339768" y="3603457"/>
              <a:ext cx="341727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Maximum at |</a:t>
              </a:r>
              <a:r>
                <a:rPr lang="en-US">
                  <a:ea typeface="+mn-lt"/>
                  <a:cs typeface="+mn-lt"/>
                </a:rPr>
                <a:t>φ</a:t>
              </a:r>
              <a:r>
                <a:rPr lang="en-US" baseline="-25000">
                  <a:ea typeface="+mn-lt"/>
                  <a:cs typeface="+mn-lt"/>
                </a:rPr>
                <a:t>1</a:t>
              </a:r>
              <a:r>
                <a:rPr lang="en-US">
                  <a:ea typeface="+mn-lt"/>
                  <a:cs typeface="+mn-lt"/>
                </a:rPr>
                <a:t>-φ</a:t>
              </a:r>
              <a:r>
                <a:rPr lang="en-US" baseline="-25000">
                  <a:ea typeface="+mn-lt"/>
                  <a:cs typeface="+mn-lt"/>
                </a:rPr>
                <a:t>2</a:t>
              </a:r>
              <a:r>
                <a:rPr lang="en-US">
                  <a:ea typeface="+mn-lt"/>
                  <a:cs typeface="+mn-lt"/>
                </a:rPr>
                <a:t>|=90°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521839-1586-4A7D-9919-9F8084111F9B}"/>
              </a:ext>
            </a:extLst>
          </p:cNvPr>
          <p:cNvGrpSpPr/>
          <p:nvPr/>
        </p:nvGrpSpPr>
        <p:grpSpPr>
          <a:xfrm>
            <a:off x="129836" y="2706443"/>
            <a:ext cx="7271904" cy="1945430"/>
            <a:chOff x="204258" y="2719834"/>
            <a:chExt cx="7271904" cy="19454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93E7C-9D03-46AA-9576-33CB5D0E7744}"/>
                </a:ext>
              </a:extLst>
            </p:cNvPr>
            <p:cNvGrpSpPr/>
            <p:nvPr/>
          </p:nvGrpSpPr>
          <p:grpSpPr>
            <a:xfrm>
              <a:off x="343723" y="3307147"/>
              <a:ext cx="5606679" cy="1358117"/>
              <a:chOff x="343723" y="3307147"/>
              <a:chExt cx="5606679" cy="1358117"/>
            </a:xfrm>
          </p:grpSpPr>
          <p:pic>
            <p:nvPicPr>
              <p:cNvPr id="6" name="Picture 6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D9F7DDEE-C5D1-48E4-802D-8B15F5E41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723" y="3307147"/>
                <a:ext cx="5576276" cy="662135"/>
              </a:xfrm>
              <a:prstGeom prst="rect">
                <a:avLst/>
              </a:prstGeom>
            </p:spPr>
          </p:pic>
          <p:pic>
            <p:nvPicPr>
              <p:cNvPr id="7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06F1049-56B7-4F9C-8C7F-4CFD342E0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7895" y="4059426"/>
                <a:ext cx="4042507" cy="605838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30B650-68D7-4C31-B4DB-CE89D8BD61CD}"/>
                </a:ext>
              </a:extLst>
            </p:cNvPr>
            <p:cNvSpPr txBox="1"/>
            <p:nvPr/>
          </p:nvSpPr>
          <p:spPr>
            <a:xfrm>
              <a:off x="204258" y="2719834"/>
              <a:ext cx="727190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Arial"/>
                </a:rPr>
                <a:t>Double Klein-Nishina </a:t>
              </a:r>
              <a:r>
                <a:rPr lang="en-US">
                  <a:ea typeface="+mn-lt"/>
                  <a:cs typeface="+mn-lt"/>
                </a:rPr>
                <a:t>differential </a:t>
              </a:r>
              <a:r>
                <a:rPr lang="en-US">
                  <a:cs typeface="Arial"/>
                </a:rPr>
                <a:t>cross section:​</a:t>
              </a:r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7FBC51-E77B-4259-8124-BC1805BBE69A}"/>
              </a:ext>
            </a:extLst>
          </p:cNvPr>
          <p:cNvGrpSpPr/>
          <p:nvPr/>
        </p:nvGrpSpPr>
        <p:grpSpPr>
          <a:xfrm>
            <a:off x="7113308" y="4021029"/>
            <a:ext cx="4050722" cy="980889"/>
            <a:chOff x="8158616" y="4284798"/>
            <a:chExt cx="4050722" cy="980889"/>
          </a:xfrm>
        </p:grpSpPr>
        <p:pic>
          <p:nvPicPr>
            <p:cNvPr id="11" name="Picture 1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7DD1F17-A041-4476-9EEC-F74A1CFC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1022" y="4689046"/>
              <a:ext cx="3573584" cy="57664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8A4B6A-ED1D-4BDB-B2F7-FBEB1C588091}"/>
                </a:ext>
              </a:extLst>
            </p:cNvPr>
            <p:cNvSpPr txBox="1"/>
            <p:nvPr/>
          </p:nvSpPr>
          <p:spPr>
            <a:xfrm>
              <a:off x="8158616" y="4284798"/>
              <a:ext cx="405072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Char char="•"/>
              </a:pPr>
              <a:r>
                <a:rPr lang="en-US">
                  <a:cs typeface="Arial"/>
                </a:rPr>
                <a:t> Polarimetric modulation factor ​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48B74-CDB1-4D5D-B0DF-C5E9CE44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166" y="602004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4</a:t>
            </a:fld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DEC6C-4235-409E-8398-3A8699407768}"/>
              </a:ext>
            </a:extLst>
          </p:cNvPr>
          <p:cNvSpPr txBox="1"/>
          <p:nvPr/>
        </p:nvSpPr>
        <p:spPr>
          <a:xfrm>
            <a:off x="246580" y="5332286"/>
            <a:ext cx="79059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/>
              <a:t>In silico</a:t>
            </a:r>
            <a:r>
              <a:rPr lang="en-US"/>
              <a:t> studies (McNamara et al, </a:t>
            </a:r>
            <a:r>
              <a:rPr lang="en-US">
                <a:ea typeface="+mn-lt"/>
                <a:cs typeface="+mn-lt"/>
              </a:rPr>
              <a:t>Proc. of SPIE Vol. 8668 </a:t>
            </a:r>
            <a:r>
              <a:rPr lang="en-US"/>
              <a:t>(2013)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These correlations have potential to reduce background for PET image reconstruction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782675-9C9B-4C01-81C4-309FA27A3BEA}"/>
              </a:ext>
            </a:extLst>
          </p:cNvPr>
          <p:cNvGrpSpPr/>
          <p:nvPr/>
        </p:nvGrpSpPr>
        <p:grpSpPr>
          <a:xfrm>
            <a:off x="3207249" y="3220092"/>
            <a:ext cx="4258728" cy="1390636"/>
            <a:chOff x="3207249" y="3220092"/>
            <a:chExt cx="5235651" cy="170325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4CD8E87-0F58-4133-A4E4-18E9DCC3DE4B}"/>
                </a:ext>
              </a:extLst>
            </p:cNvPr>
            <p:cNvCxnSpPr/>
            <p:nvPr/>
          </p:nvCxnSpPr>
          <p:spPr>
            <a:xfrm>
              <a:off x="4252298" y="3789081"/>
              <a:ext cx="4190602" cy="1134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2382D0-5951-464E-9386-10E3A2959C2E}"/>
                </a:ext>
              </a:extLst>
            </p:cNvPr>
            <p:cNvSpPr/>
            <p:nvPr/>
          </p:nvSpPr>
          <p:spPr>
            <a:xfrm>
              <a:off x="3207249" y="3220092"/>
              <a:ext cx="1078786" cy="916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F8F54D-25E0-4999-B7F4-33051ABB1BEE}"/>
              </a:ext>
            </a:extLst>
          </p:cNvPr>
          <p:cNvSpPr txBox="1"/>
          <p:nvPr/>
        </p:nvSpPr>
        <p:spPr>
          <a:xfrm>
            <a:off x="7896069" y="5199318"/>
            <a:ext cx="37513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cs typeface="Arial"/>
              </a:rPr>
              <a:t> Max for </a:t>
            </a:r>
            <a:r>
              <a:rPr lang="en-US">
                <a:ea typeface="+mn-lt"/>
                <a:cs typeface="+mn-lt"/>
              </a:rPr>
              <a:t>Θ</a:t>
            </a:r>
            <a:r>
              <a:rPr lang="en-US" baseline="-25000">
                <a:ea typeface="+mn-lt"/>
                <a:cs typeface="+mn-lt"/>
              </a:rPr>
              <a:t>1</a:t>
            </a:r>
            <a:r>
              <a:rPr lang="en-US">
                <a:ea typeface="+mn-lt"/>
                <a:cs typeface="+mn-lt"/>
              </a:rPr>
              <a:t>= Θ</a:t>
            </a:r>
            <a:r>
              <a:rPr lang="en-US" baseline="-25000">
                <a:ea typeface="+mn-lt"/>
                <a:cs typeface="+mn-lt"/>
              </a:rPr>
              <a:t>2</a:t>
            </a:r>
            <a:r>
              <a:rPr lang="en-US">
                <a:ea typeface="+mn-lt"/>
                <a:cs typeface="+mn-lt"/>
              </a:rPr>
              <a:t>= 82°: μ = 0.48</a:t>
            </a:r>
          </a:p>
          <a:p>
            <a:pPr lvl="1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05D877-8A73-4F86-913C-5F3D1890F141}"/>
              </a:ext>
            </a:extLst>
          </p:cNvPr>
          <p:cNvGrpSpPr/>
          <p:nvPr/>
        </p:nvGrpSpPr>
        <p:grpSpPr>
          <a:xfrm>
            <a:off x="6285123" y="198956"/>
            <a:ext cx="6039079" cy="3289551"/>
            <a:chOff x="6285123" y="198956"/>
            <a:chExt cx="6039079" cy="3289551"/>
          </a:xfrm>
        </p:grpSpPr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932FF10E-DC40-46F9-A241-F9368473A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5123" y="3185879"/>
              <a:ext cx="6039079" cy="30262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94BA46-42FF-4BCA-940C-B1692B484DEB}"/>
                </a:ext>
              </a:extLst>
            </p:cNvPr>
            <p:cNvGrpSpPr/>
            <p:nvPr/>
          </p:nvGrpSpPr>
          <p:grpSpPr>
            <a:xfrm>
              <a:off x="6817604" y="198956"/>
              <a:ext cx="4829789" cy="2962233"/>
              <a:chOff x="6835965" y="97968"/>
              <a:chExt cx="4829789" cy="2962233"/>
            </a:xfrm>
          </p:grpSpPr>
          <p:pic>
            <p:nvPicPr>
              <p:cNvPr id="22" name="Picture 2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FE19DB23-D439-470D-A72C-D00A7C8C6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5965" y="97968"/>
                <a:ext cx="4616068" cy="296223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DA66E9-395F-4927-86D4-BFABBCDD12C1}"/>
                  </a:ext>
                </a:extLst>
              </p:cNvPr>
              <p:cNvSpPr txBox="1"/>
              <p:nvPr/>
            </p:nvSpPr>
            <p:spPr>
              <a:xfrm>
                <a:off x="10648841" y="2768161"/>
                <a:ext cx="1016913" cy="2616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err="1">
                    <a:solidFill>
                      <a:schemeClr val="bg1"/>
                    </a:solidFill>
                    <a:ea typeface="+mn-lt"/>
                    <a:cs typeface="+mn-lt"/>
                  </a:rPr>
                  <a:t>Δφ</a:t>
                </a:r>
                <a:r>
                  <a:rPr lang="en-US" sz="1100">
                    <a:solidFill>
                      <a:schemeClr val="bg1"/>
                    </a:solidFill>
                    <a:ea typeface="+mn-lt"/>
                    <a:cs typeface="+mn-lt"/>
                  </a:rPr>
                  <a:t> (deg)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6097D16-1C96-41BD-80CE-ED2C2159256D}"/>
              </a:ext>
            </a:extLst>
          </p:cNvPr>
          <p:cNvSpPr txBox="1"/>
          <p:nvPr/>
        </p:nvSpPr>
        <p:spPr>
          <a:xfrm>
            <a:off x="6831741" y="197313"/>
            <a:ext cx="996593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err="1">
                <a:solidFill>
                  <a:schemeClr val="bg1"/>
                </a:solidFill>
              </a:rPr>
              <a:t>a.u</a:t>
            </a:r>
            <a:r>
              <a:rPr lang="en-US" sz="11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5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40C5-989C-4F46-86E8-3A14E572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238369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PROOF OF CONCEPT MEASUEMENTS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A4944-BE2E-4D7C-978A-ECBA494158DE}"/>
              </a:ext>
            </a:extLst>
          </p:cNvPr>
          <p:cNvSpPr txBox="1"/>
          <p:nvPr/>
        </p:nvSpPr>
        <p:spPr>
          <a:xfrm>
            <a:off x="715685" y="2102472"/>
            <a:ext cx="51073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 4x4 Lutetium Fine Silicate (LFS) matrices</a:t>
            </a:r>
            <a:endParaRPr lang="en-US"/>
          </a:p>
          <a:p>
            <a:pPr lvl="1">
              <a:buChar char="•"/>
            </a:pPr>
            <a:r>
              <a:rPr lang="en-US">
                <a:cs typeface="Arial"/>
              </a:rPr>
              <a:t> 3.2 mm pitch​</a:t>
            </a:r>
            <a:endParaRPr lang="en-US"/>
          </a:p>
          <a:p>
            <a:endParaRPr lang="en-US">
              <a:cs typeface="Arial"/>
            </a:endParaRPr>
          </a:p>
          <a:p>
            <a:pPr>
              <a:buChar char="•"/>
            </a:pPr>
            <a:r>
              <a:rPr lang="en-US">
                <a:cs typeface="Arial"/>
              </a:rPr>
              <a:t> Coincidence set up, Na-22 source​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9C01B-E770-4701-91E4-D4A3840E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7858" y="624473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5</a:t>
            </a:fld>
            <a:endParaRPr lang="en-US" sz="140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97B7B5C-4A52-4B6A-90DB-F55C219B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103" y="1857433"/>
            <a:ext cx="4894385" cy="1421793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3B46E-6618-4662-A57A-49F02F21BB6D}"/>
              </a:ext>
            </a:extLst>
          </p:cNvPr>
          <p:cNvGrpSpPr/>
          <p:nvPr/>
        </p:nvGrpSpPr>
        <p:grpSpPr>
          <a:xfrm>
            <a:off x="715685" y="3509457"/>
            <a:ext cx="11074085" cy="2724114"/>
            <a:chOff x="715685" y="3509457"/>
            <a:chExt cx="11074085" cy="27241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3B0CAE-5B53-492F-A46B-E06F76E757A5}"/>
                </a:ext>
              </a:extLst>
            </p:cNvPr>
            <p:cNvSpPr txBox="1"/>
            <p:nvPr/>
          </p:nvSpPr>
          <p:spPr>
            <a:xfrm>
              <a:off x="6000546" y="5925794"/>
              <a:ext cx="5789224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Makek</a:t>
              </a:r>
              <a:r>
                <a:rPr lang="en-US" sz="1400">
                  <a:ea typeface="+mn-lt"/>
                  <a:cs typeface="+mn-lt"/>
                </a:rPr>
                <a:t> et al. , </a:t>
              </a:r>
              <a:r>
                <a:rPr lang="en-US" sz="1400" err="1">
                  <a:ea typeface="+mn-lt"/>
                  <a:cs typeface="+mn-lt"/>
                </a:rPr>
                <a:t>Nucl</a:t>
              </a:r>
              <a:r>
                <a:rPr lang="en-US" sz="1400">
                  <a:ea typeface="+mn-lt"/>
                  <a:cs typeface="+mn-lt"/>
                </a:rPr>
                <a:t>. Instrum. Methods Phys. Res. A (2019) 16283</a:t>
              </a:r>
              <a:endParaRPr lang="en-US" sz="14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CBCBB2-9472-4F49-9BB7-82D007F0D102}"/>
                </a:ext>
              </a:extLst>
            </p:cNvPr>
            <p:cNvGrpSpPr/>
            <p:nvPr/>
          </p:nvGrpSpPr>
          <p:grpSpPr>
            <a:xfrm>
              <a:off x="715685" y="3509457"/>
              <a:ext cx="10630298" cy="2193471"/>
              <a:chOff x="715685" y="3509457"/>
              <a:chExt cx="10630298" cy="2193471"/>
            </a:xfrm>
          </p:grpSpPr>
          <p:pic>
            <p:nvPicPr>
              <p:cNvPr id="12" name="Picture 1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4ABED7D6-263C-4290-B1FF-9B9CBF843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784" y="3509457"/>
                <a:ext cx="4902199" cy="2193471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600B8E-C540-4FF2-996A-5D9ACB5B0A66}"/>
                  </a:ext>
                </a:extLst>
              </p:cNvPr>
              <p:cNvSpPr txBox="1"/>
              <p:nvPr/>
            </p:nvSpPr>
            <p:spPr>
              <a:xfrm>
                <a:off x="715685" y="3685087"/>
                <a:ext cx="5107353" cy="9233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buChar char="•"/>
                </a:pPr>
                <a:r>
                  <a:rPr lang="en-US">
                    <a:cs typeface="Arial"/>
                  </a:rPr>
                  <a:t> Results indicate moderate sensitivity to      </a:t>
                </a:r>
                <a:endParaRPr lang="en-US"/>
              </a:p>
              <a:p>
                <a:r>
                  <a:rPr lang="en-US">
                    <a:cs typeface="Arial"/>
                  </a:rPr>
                  <a:t>   azimuthal modulations​</a:t>
                </a:r>
                <a:endParaRPr lang="en-US"/>
              </a:p>
              <a:p>
                <a:endParaRPr lang="en-US">
                  <a:cs typeface="Arial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88812-C540-480F-A251-D6708862EE70}"/>
              </a:ext>
            </a:extLst>
          </p:cNvPr>
          <p:cNvGrpSpPr/>
          <p:nvPr/>
        </p:nvGrpSpPr>
        <p:grpSpPr>
          <a:xfrm>
            <a:off x="1451707" y="4656015"/>
            <a:ext cx="5771659" cy="2031325"/>
            <a:chOff x="1451707" y="4656015"/>
            <a:chExt cx="5771659" cy="2031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6D24C0-6625-410D-B53A-DB437E355760}"/>
                </a:ext>
              </a:extLst>
            </p:cNvPr>
            <p:cNvSpPr txBox="1"/>
            <p:nvPr/>
          </p:nvSpPr>
          <p:spPr>
            <a:xfrm>
              <a:off x="1451707" y="4656015"/>
              <a:ext cx="5771659" cy="20313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buChar char="•"/>
              </a:pPr>
              <a:r>
                <a:rPr lang="en-US"/>
                <a:t> How to get better sensitivity?​</a:t>
              </a:r>
            </a:p>
            <a:p>
              <a:endParaRPr lang="en-US"/>
            </a:p>
            <a:p>
              <a:pPr lvl="1">
                <a:buChar char="•"/>
              </a:pPr>
              <a:r>
                <a:rPr lang="en-US"/>
                <a:t> Improve energy resolution​</a:t>
              </a:r>
            </a:p>
            <a:p>
              <a:pPr lvl="1">
                <a:buChar char="•"/>
              </a:pPr>
              <a:r>
                <a:rPr lang="en-US"/>
                <a:t> Improve angular resolution​ </a:t>
              </a:r>
              <a:endParaRPr lang="en-US">
                <a:cs typeface="Arial"/>
              </a:endParaRPr>
            </a:p>
            <a:p>
              <a:pPr lvl="1">
                <a:buChar char="•"/>
              </a:pPr>
              <a:endParaRPr lang="en-US" b="1">
                <a:cs typeface="Arial"/>
              </a:endParaRPr>
            </a:p>
            <a:p>
              <a:pPr lvl="1"/>
              <a:r>
                <a:rPr lang="en-US" b="1">
                  <a:cs typeface="Arial"/>
                </a:rPr>
                <a:t>Goal of the Silgap project!</a:t>
              </a:r>
              <a:endParaRPr lang="en-US"/>
            </a:p>
            <a:p>
              <a:endParaRPr lang="en-US" b="1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6B458269-E6EB-43BB-9EB3-C0EAF4DB1045}"/>
                </a:ext>
              </a:extLst>
            </p:cNvPr>
            <p:cNvSpPr/>
            <p:nvPr/>
          </p:nvSpPr>
          <p:spPr>
            <a:xfrm>
              <a:off x="1542794" y="6078375"/>
              <a:ext cx="410308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06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C9DE3-708F-4EB8-917C-A793ED87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858" y="61372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FE5459-9007-4F4E-BCE9-79B5DC7F049E}"/>
              </a:ext>
            </a:extLst>
          </p:cNvPr>
          <p:cNvSpPr>
            <a:spLocks noGrp="1"/>
          </p:cNvSpPr>
          <p:nvPr/>
        </p:nvSpPr>
        <p:spPr bwMode="auto">
          <a:xfrm>
            <a:off x="466969" y="225792"/>
            <a:ext cx="9694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err="1"/>
              <a:t>The</a:t>
            </a:r>
            <a:r>
              <a:rPr lang="hr-HR"/>
              <a:t> </a:t>
            </a:r>
            <a:r>
              <a:rPr lang="hr-HR" err="1"/>
              <a:t>SiLGaP</a:t>
            </a:r>
            <a:r>
              <a:rPr lang="hr-HR"/>
              <a:t> </a:t>
            </a:r>
            <a:r>
              <a:rPr lang="hr-HR" err="1"/>
              <a:t>project</a:t>
            </a:r>
            <a:br>
              <a:rPr lang="hr-HR"/>
            </a:br>
            <a:r>
              <a:rPr lang="hr-HR" sz="3600" b="1">
                <a:solidFill>
                  <a:srgbClr val="FF0000"/>
                </a:solidFill>
              </a:rPr>
              <a:t>Si</a:t>
            </a:r>
            <a:r>
              <a:rPr lang="hr-HR" sz="3600"/>
              <a:t>ngle </a:t>
            </a:r>
            <a:r>
              <a:rPr lang="hr-HR" sz="3600" b="1" err="1">
                <a:solidFill>
                  <a:srgbClr val="FF0000"/>
                </a:solidFill>
              </a:rPr>
              <a:t>L</a:t>
            </a:r>
            <a:r>
              <a:rPr lang="hr-HR" sz="3600" err="1"/>
              <a:t>ayer</a:t>
            </a:r>
            <a:r>
              <a:rPr lang="hr-HR" sz="3600"/>
              <a:t> </a:t>
            </a:r>
            <a:r>
              <a:rPr lang="hr-HR" sz="3600" b="1" err="1">
                <a:solidFill>
                  <a:srgbClr val="FF0000"/>
                </a:solidFill>
              </a:rPr>
              <a:t>Ga</a:t>
            </a:r>
            <a:r>
              <a:rPr lang="hr-HR" sz="3600" err="1"/>
              <a:t>mma</a:t>
            </a:r>
            <a:r>
              <a:rPr lang="hr-HR" sz="3600"/>
              <a:t>-ray </a:t>
            </a:r>
            <a:r>
              <a:rPr lang="hr-HR" sz="3600" b="1" err="1">
                <a:solidFill>
                  <a:srgbClr val="FF0000"/>
                </a:solidFill>
              </a:rPr>
              <a:t>P</a:t>
            </a:r>
            <a:r>
              <a:rPr lang="hr-HR" sz="3600" err="1"/>
              <a:t>olarimeter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1694C2-0A7E-4A8D-8131-4CB1E490641A}"/>
              </a:ext>
            </a:extLst>
          </p:cNvPr>
          <p:cNvSpPr>
            <a:spLocks noGrp="1"/>
          </p:cNvSpPr>
          <p:nvPr/>
        </p:nvSpPr>
        <p:spPr bwMode="auto">
          <a:xfrm>
            <a:off x="1101969" y="1668586"/>
            <a:ext cx="9880600" cy="15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u="sng">
                <a:ea typeface="ＭＳ Ｐゴシック"/>
              </a:rPr>
              <a:t>Aim:</a:t>
            </a:r>
            <a:endParaRPr lang="hr-HR" sz="1600">
              <a:ea typeface="ＭＳ Ｐゴシック"/>
            </a:endParaRPr>
          </a:p>
          <a:p>
            <a:r>
              <a:rPr lang="hr-HR" sz="1800">
                <a:ea typeface="ＭＳ Ｐゴシック"/>
              </a:rPr>
              <a:t>Investigate </a:t>
            </a:r>
            <a:r>
              <a:rPr lang="hr-HR" sz="1800" err="1">
                <a:ea typeface="ＭＳ Ｐゴシック"/>
              </a:rPr>
              <a:t>the</a:t>
            </a:r>
            <a:r>
              <a:rPr lang="hr-HR" sz="1800">
                <a:ea typeface="ＭＳ Ｐゴシック"/>
              </a:rPr>
              <a:t> use </a:t>
            </a:r>
            <a:r>
              <a:rPr lang="hr-HR" sz="1800" err="1">
                <a:ea typeface="ＭＳ Ｐゴシック"/>
              </a:rPr>
              <a:t>of</a:t>
            </a:r>
            <a:r>
              <a:rPr lang="hr-HR" sz="1800">
                <a:ea typeface="ＭＳ Ｐゴシック"/>
              </a:rPr>
              <a:t> </a:t>
            </a:r>
            <a:r>
              <a:rPr lang="hr-HR" sz="1800" err="1">
                <a:ea typeface="ＭＳ Ｐゴシック"/>
              </a:rPr>
              <a:t>azimuthal</a:t>
            </a:r>
            <a:r>
              <a:rPr lang="hr-HR" sz="1800">
                <a:ea typeface="ＭＳ Ｐゴシック"/>
              </a:rPr>
              <a:t> </a:t>
            </a:r>
            <a:r>
              <a:rPr lang="hr-HR" sz="1800" err="1">
                <a:ea typeface="ＭＳ Ｐゴシック"/>
              </a:rPr>
              <a:t>correlations</a:t>
            </a:r>
            <a:r>
              <a:rPr lang="hr-HR" sz="1800">
                <a:ea typeface="ＭＳ Ｐゴシック"/>
              </a:rPr>
              <a:t> </a:t>
            </a:r>
            <a:r>
              <a:rPr lang="hr-HR" sz="1800" err="1">
                <a:ea typeface="ＭＳ Ｐゴシック"/>
              </a:rPr>
              <a:t>of</a:t>
            </a:r>
            <a:r>
              <a:rPr lang="hr-HR" sz="1800">
                <a:ea typeface="ＭＳ Ｐゴシック"/>
              </a:rPr>
              <a:t> </a:t>
            </a:r>
            <a:r>
              <a:rPr lang="hr-HR" sz="1800" err="1">
                <a:ea typeface="ＭＳ Ｐゴシック"/>
              </a:rPr>
              <a:t>annihilation</a:t>
            </a:r>
            <a:r>
              <a:rPr lang="hr-HR" sz="1800">
                <a:ea typeface="ＭＳ Ｐゴシック"/>
              </a:rPr>
              <a:t> quanta: </a:t>
            </a:r>
          </a:p>
          <a:p>
            <a:pPr lvl="1"/>
            <a:r>
              <a:rPr lang="hr-HR" sz="1600">
                <a:ea typeface="ＭＳ Ｐゴシック"/>
              </a:rPr>
              <a:t>in </a:t>
            </a:r>
            <a:r>
              <a:rPr lang="hr-HR" sz="1600" err="1">
                <a:ea typeface="ＭＳ Ｐゴシック"/>
              </a:rPr>
              <a:t>Positron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Emissison</a:t>
            </a:r>
            <a:r>
              <a:rPr lang="hr-HR" sz="1600">
                <a:ea typeface="ＭＳ Ｐゴシック"/>
              </a:rPr>
              <a:t> Tomography</a:t>
            </a:r>
          </a:p>
          <a:p>
            <a:pPr lvl="1"/>
            <a:r>
              <a:rPr lang="hr-HR" sz="1600">
                <a:ea typeface="ＭＳ Ｐゴシック"/>
              </a:rPr>
              <a:t>for </a:t>
            </a:r>
            <a:r>
              <a:rPr lang="en-US" sz="1600">
                <a:ea typeface="ＭＳ Ｐゴシック"/>
              </a:rPr>
              <a:t>probing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the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fundamental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concept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of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quantum</a:t>
            </a:r>
            <a:r>
              <a:rPr lang="hr-HR" sz="1600">
                <a:ea typeface="ＭＳ Ｐゴシック"/>
              </a:rPr>
              <a:t> </a:t>
            </a:r>
            <a:r>
              <a:rPr lang="hr-HR" sz="1600" err="1">
                <a:ea typeface="ＭＳ Ｐゴシック"/>
              </a:rPr>
              <a:t>entanglement</a:t>
            </a:r>
            <a:endParaRPr lang="hr-HR" sz="1600">
              <a:ea typeface="ＭＳ Ｐゴシック"/>
            </a:endParaRPr>
          </a:p>
          <a:p>
            <a:endParaRPr lang="hr-HR" sz="1600"/>
          </a:p>
          <a:p>
            <a:pPr marL="0" indent="0">
              <a:buNone/>
            </a:pPr>
            <a:endParaRPr lang="hr-HR" sz="20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8D64BA-3B9F-4722-93B9-C6F3FBACA547}"/>
              </a:ext>
            </a:extLst>
          </p:cNvPr>
          <p:cNvSpPr>
            <a:spLocks noGrp="1"/>
          </p:cNvSpPr>
          <p:nvPr/>
        </p:nvSpPr>
        <p:spPr bwMode="auto">
          <a:xfrm>
            <a:off x="1101968" y="3368431"/>
            <a:ext cx="9880600" cy="11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lc="http://schemas.openxmlformats.org/drawingml/2006/lockedCanvas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u="sng">
                <a:ea typeface="ＭＳ Ｐゴシック"/>
              </a:rPr>
              <a:t>Methods</a:t>
            </a:r>
            <a:r>
              <a:rPr lang="hr-HR" sz="2000">
                <a:ea typeface="ＭＳ Ｐゴシック"/>
              </a:rPr>
              <a:t>:</a:t>
            </a:r>
            <a:endParaRPr lang="en-US"/>
          </a:p>
          <a:p>
            <a:r>
              <a:rPr lang="hr-HR" sz="2000" b="1" err="1">
                <a:ea typeface="ＭＳ Ｐゴシック"/>
              </a:rPr>
              <a:t>Investigate</a:t>
            </a:r>
            <a:r>
              <a:rPr lang="hr-HR" sz="2000" b="1">
                <a:ea typeface="ＭＳ Ｐゴシック"/>
              </a:rPr>
              <a:t> </a:t>
            </a:r>
            <a:r>
              <a:rPr lang="hr-HR" sz="2000" b="1" err="1">
                <a:ea typeface="ＭＳ Ｐゴシック"/>
              </a:rPr>
              <a:t>optimal</a:t>
            </a:r>
            <a:r>
              <a:rPr lang="hr-HR" sz="2000" b="1">
                <a:ea typeface="ＭＳ Ｐゴシック"/>
              </a:rPr>
              <a:t> </a:t>
            </a:r>
            <a:r>
              <a:rPr lang="hr-HR" sz="2000" b="1" err="1">
                <a:ea typeface="ＭＳ Ｐゴシック"/>
              </a:rPr>
              <a:t>detector</a:t>
            </a:r>
            <a:r>
              <a:rPr lang="hr-HR" sz="2000" b="1">
                <a:ea typeface="ＭＳ Ｐゴシック"/>
              </a:rPr>
              <a:t> </a:t>
            </a:r>
            <a:r>
              <a:rPr lang="hr-HR" sz="2000" b="1" err="1">
                <a:ea typeface="ＭＳ Ｐゴシック"/>
              </a:rPr>
              <a:t>configuration</a:t>
            </a:r>
            <a:r>
              <a:rPr lang="hr-HR" sz="2000" b="1">
                <a:ea typeface="ＭＳ Ｐゴシック"/>
              </a:rPr>
              <a:t> </a:t>
            </a:r>
            <a:r>
              <a:rPr lang="hr-HR" sz="2000" b="1" err="1">
                <a:ea typeface="ＭＳ Ｐゴシック"/>
              </a:rPr>
              <a:t>by</a:t>
            </a:r>
            <a:r>
              <a:rPr lang="hr-HR" sz="2000" b="1">
                <a:ea typeface="ＭＳ Ｐゴシック"/>
              </a:rPr>
              <a:t> </a:t>
            </a:r>
            <a:r>
              <a:rPr lang="hr-HR" sz="2000" b="1" err="1">
                <a:ea typeface="ＭＳ Ｐゴシック"/>
              </a:rPr>
              <a:t>simulation</a:t>
            </a:r>
            <a:endParaRPr lang="hr-HR" sz="2000" b="1">
              <a:ea typeface="ＭＳ Ｐゴシック"/>
            </a:endParaRPr>
          </a:p>
          <a:p>
            <a:r>
              <a:rPr lang="hr-HR" sz="2000" err="1">
                <a:ea typeface="ＭＳ Ｐゴシック"/>
              </a:rPr>
              <a:t>Construct</a:t>
            </a:r>
            <a:r>
              <a:rPr lang="hr-HR" sz="2000">
                <a:ea typeface="ＭＳ Ｐゴシック"/>
              </a:rPr>
              <a:t> </a:t>
            </a:r>
            <a:r>
              <a:rPr lang="hr-HR" sz="2000" err="1">
                <a:ea typeface="ＭＳ Ｐゴシック"/>
              </a:rPr>
              <a:t>and</a:t>
            </a:r>
            <a:r>
              <a:rPr lang="hr-HR" sz="2000">
                <a:ea typeface="ＭＳ Ｐゴシック"/>
              </a:rPr>
              <a:t> test the </a:t>
            </a:r>
            <a:r>
              <a:rPr lang="hr-HR" sz="2000" err="1">
                <a:ea typeface="ＭＳ Ｐゴシック"/>
              </a:rPr>
              <a:t>modular</a:t>
            </a:r>
            <a:r>
              <a:rPr lang="hr-HR" sz="2000">
                <a:ea typeface="ＭＳ Ｐゴシック"/>
              </a:rPr>
              <a:t> </a:t>
            </a:r>
            <a:r>
              <a:rPr lang="hr-HR" sz="2000" err="1">
                <a:ea typeface="ＭＳ Ｐゴシック"/>
              </a:rPr>
              <a:t>detector</a:t>
            </a:r>
            <a:r>
              <a:rPr lang="hr-HR" sz="2000">
                <a:ea typeface="ＭＳ Ｐゴシック"/>
              </a:rPr>
              <a:t> system </a:t>
            </a:r>
            <a:endParaRPr lang="hr-HR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CED7AD-06E3-415A-848C-9620416B9A32}"/>
              </a:ext>
            </a:extLst>
          </p:cNvPr>
          <p:cNvSpPr/>
          <p:nvPr/>
        </p:nvSpPr>
        <p:spPr>
          <a:xfrm>
            <a:off x="7197969" y="425880"/>
            <a:ext cx="4572000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i="1">
                <a:latin typeface="Calibri"/>
                <a:ea typeface="ＭＳ Ｐゴシック"/>
              </a:rPr>
              <a:t>http://www.phy.pmf.unizg.hr/~makek/</a:t>
            </a:r>
            <a:r>
              <a:rPr lang="hr-HR" i="1">
                <a:latin typeface="Calibri"/>
                <a:ea typeface="ＭＳ Ｐゴシック"/>
              </a:rPr>
              <a:t>SiLGaP</a:t>
            </a:r>
            <a:endParaRPr lang="en-US" i="1">
              <a:latin typeface="Calibri"/>
              <a:ea typeface="ＭＳ Ｐゴシック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0E68A-26E3-4254-9053-D568769D48A1}"/>
              </a:ext>
            </a:extLst>
          </p:cNvPr>
          <p:cNvGrpSpPr/>
          <p:nvPr/>
        </p:nvGrpSpPr>
        <p:grpSpPr>
          <a:xfrm>
            <a:off x="1105802" y="4167918"/>
            <a:ext cx="10718874" cy="2371241"/>
            <a:chOff x="1105802" y="4167918"/>
            <a:chExt cx="10718874" cy="2371241"/>
          </a:xfrm>
        </p:grpSpPr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9557A4B-6B62-44E0-AB5F-40E2983215DB}"/>
                </a:ext>
              </a:extLst>
            </p:cNvPr>
            <p:cNvSpPr txBox="1"/>
            <p:nvPr/>
          </p:nvSpPr>
          <p:spPr>
            <a:xfrm>
              <a:off x="1105802" y="4869285"/>
              <a:ext cx="671089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hr-HR" sz="2000" u="sng" err="1">
                  <a:latin typeface="Century Gothic"/>
                  <a:ea typeface="ＭＳ Ｐゴシック"/>
                </a:rPr>
                <a:t>Detector</a:t>
              </a:r>
              <a:r>
                <a:rPr lang="hr-HR" sz="2000" u="sng">
                  <a:latin typeface="Century Gothic"/>
                  <a:ea typeface="ＭＳ Ｐゴシック"/>
                </a:rPr>
                <a:t> </a:t>
              </a:r>
              <a:r>
                <a:rPr lang="hr-HR" sz="2000" u="sng" err="1">
                  <a:latin typeface="Century Gothic"/>
                  <a:ea typeface="ＭＳ Ｐゴシック"/>
                </a:rPr>
                <a:t>modules</a:t>
              </a:r>
              <a:r>
                <a:rPr lang="hr-HR" sz="2000">
                  <a:latin typeface="Century Gothic"/>
                  <a:ea typeface="ＭＳ Ｐゴシック"/>
                </a:rPr>
                <a:t>: </a:t>
              </a:r>
              <a:endParaRPr lang="en-US">
                <a:latin typeface="Century Gothic"/>
              </a:endParaRPr>
            </a:p>
            <a:p>
              <a:pPr marL="0" indent="0">
                <a:buNone/>
              </a:pPr>
              <a:endParaRPr lang="hr-HR" sz="2000">
                <a:latin typeface="Century Gothic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hr-HR" sz="2000">
                  <a:latin typeface="Century Gothic"/>
                  <a:ea typeface="ＭＳ Ｐゴシック"/>
                </a:rPr>
                <a:t>Single </a:t>
              </a:r>
              <a:r>
                <a:rPr lang="hr-HR" sz="2000" err="1">
                  <a:latin typeface="Century Gothic"/>
                  <a:ea typeface="ＭＳ Ｐゴシック"/>
                </a:rPr>
                <a:t>scintillator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matrix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read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out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by</a:t>
              </a:r>
              <a:r>
                <a:rPr lang="hr-HR" sz="2000">
                  <a:latin typeface="Century Gothic"/>
                  <a:ea typeface="ＭＳ Ｐゴシック"/>
                </a:rPr>
                <a:t> a </a:t>
              </a:r>
              <a:r>
                <a:rPr lang="hr-HR" sz="2000" err="1">
                  <a:latin typeface="Century Gothic"/>
                  <a:ea typeface="ＭＳ Ｐゴシック"/>
                </a:rPr>
                <a:t>matching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SiPM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array</a:t>
              </a:r>
              <a:r>
                <a:rPr lang="hr-HR" sz="2000">
                  <a:latin typeface="Century Gothic"/>
                  <a:ea typeface="ＭＳ Ｐゴシック"/>
                </a:rPr>
                <a:t>, </a:t>
              </a:r>
              <a:r>
                <a:rPr lang="hr-HR" sz="2000" err="1">
                  <a:latin typeface="Century Gothic"/>
                  <a:ea typeface="ＭＳ Ｐゴシック"/>
                </a:rPr>
                <a:t>processed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by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fast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digital</a:t>
              </a:r>
              <a:r>
                <a:rPr lang="hr-HR" sz="2000">
                  <a:latin typeface="Century Gothic"/>
                  <a:ea typeface="ＭＳ Ｐゴシック"/>
                </a:rPr>
                <a:t> </a:t>
              </a:r>
              <a:r>
                <a:rPr lang="hr-HR" sz="2000" err="1">
                  <a:latin typeface="Century Gothic"/>
                  <a:ea typeface="ＭＳ Ｐゴシック"/>
                </a:rPr>
                <a:t>electronics</a:t>
              </a:r>
              <a:endParaRPr lang="en-US" sz="2000">
                <a:latin typeface="Century Gothic"/>
                <a:ea typeface="ＭＳ Ｐゴシック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EC989D-D64B-4E4D-8A5C-DB32650F28BA}"/>
                </a:ext>
              </a:extLst>
            </p:cNvPr>
            <p:cNvGrpSpPr/>
            <p:nvPr/>
          </p:nvGrpSpPr>
          <p:grpSpPr>
            <a:xfrm>
              <a:off x="7730473" y="4167918"/>
              <a:ext cx="4094203" cy="2371241"/>
              <a:chOff x="7730473" y="4167918"/>
              <a:chExt cx="4094203" cy="237124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5819A62-2805-4C5E-99C4-6A98B6E1E2A1}"/>
                  </a:ext>
                </a:extLst>
              </p:cNvPr>
              <p:cNvGrpSpPr/>
              <p:nvPr/>
            </p:nvGrpSpPr>
            <p:grpSpPr>
              <a:xfrm>
                <a:off x="7730473" y="4167918"/>
                <a:ext cx="4094203" cy="2371241"/>
                <a:chOff x="8355705" y="3308226"/>
                <a:chExt cx="4094203" cy="2371241"/>
              </a:xfrm>
            </p:grpSpPr>
            <p:pic>
              <p:nvPicPr>
                <p:cNvPr id="10" name="Picture 10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D1FECE0B-7A5A-44A3-BEBB-DF5A569C6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06708" y="3308226"/>
                  <a:ext cx="2743200" cy="237124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747E13D-6E15-41EB-B1F4-E43EF5649D0B}"/>
                    </a:ext>
                  </a:extLst>
                </p:cNvPr>
                <p:cNvGrpSpPr/>
                <p:nvPr/>
              </p:nvGrpSpPr>
              <p:grpSpPr>
                <a:xfrm>
                  <a:off x="8355705" y="4092719"/>
                  <a:ext cx="1323608" cy="613829"/>
                  <a:chOff x="8355705" y="4092719"/>
                  <a:chExt cx="1323608" cy="613829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9E438BAB-6A68-4FAE-B556-004B49D68D5D}"/>
                      </a:ext>
                    </a:extLst>
                  </p:cNvPr>
                  <p:cNvGrpSpPr/>
                  <p:nvPr/>
                </p:nvGrpSpPr>
                <p:grpSpPr>
                  <a:xfrm rot="13432895">
                    <a:off x="8506945" y="4151190"/>
                    <a:ext cx="1172368" cy="555358"/>
                    <a:chOff x="4784873" y="4932723"/>
                    <a:chExt cx="1275443" cy="687826"/>
                  </a:xfrm>
                </p:grpSpPr>
                <p:sp>
                  <p:nvSpPr>
                    <p:cNvPr id="12" name="Freeform 12">
                      <a:extLst>
                        <a:ext uri="{FF2B5EF4-FFF2-40B4-BE49-F238E27FC236}">
                          <a16:creationId xmlns:a16="http://schemas.microsoft.com/office/drawing/2014/main" id="{DF22B7D3-65D8-4759-9606-7192587A05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8260989">
                      <a:off x="4786466" y="4932723"/>
                      <a:ext cx="1273850" cy="190805"/>
                    </a:xfrm>
                    <a:custGeom>
                      <a:avLst/>
                      <a:gdLst>
                        <a:gd name="T0" fmla="*/ 0 w 2880"/>
                        <a:gd name="T1" fmla="*/ 0 h 390"/>
                        <a:gd name="T2" fmla="*/ 0 w 2880"/>
                        <a:gd name="T3" fmla="*/ 0 h 390"/>
                        <a:gd name="T4" fmla="*/ 0 w 2880"/>
                        <a:gd name="T5" fmla="*/ 0 h 390"/>
                        <a:gd name="T6" fmla="*/ 0 w 2880"/>
                        <a:gd name="T7" fmla="*/ 0 h 390"/>
                        <a:gd name="T8" fmla="*/ 0 w 2880"/>
                        <a:gd name="T9" fmla="*/ 0 h 390"/>
                        <a:gd name="T10" fmla="*/ 0 w 2880"/>
                        <a:gd name="T11" fmla="*/ 0 h 390"/>
                        <a:gd name="T12" fmla="*/ 0 w 2880"/>
                        <a:gd name="T13" fmla="*/ 0 h 390"/>
                        <a:gd name="T14" fmla="*/ 0 w 2880"/>
                        <a:gd name="T15" fmla="*/ 0 h 390"/>
                        <a:gd name="T16" fmla="*/ 0 w 2880"/>
                        <a:gd name="T17" fmla="*/ 0 h 390"/>
                        <a:gd name="T18" fmla="*/ 0 w 2880"/>
                        <a:gd name="T19" fmla="*/ 0 h 390"/>
                        <a:gd name="T20" fmla="*/ 0 w 2880"/>
                        <a:gd name="T21" fmla="*/ 0 h 390"/>
                        <a:gd name="T22" fmla="*/ 0 w 2880"/>
                        <a:gd name="T23" fmla="*/ 0 h 390"/>
                        <a:gd name="T24" fmla="*/ 0 w 2880"/>
                        <a:gd name="T25" fmla="*/ 0 h 390"/>
                        <a:gd name="T26" fmla="*/ 0 w 2880"/>
                        <a:gd name="T27" fmla="*/ 0 h 390"/>
                        <a:gd name="T28" fmla="*/ 0 w 2880"/>
                        <a:gd name="T29" fmla="*/ 0 h 390"/>
                        <a:gd name="T30" fmla="*/ 0 w 2880"/>
                        <a:gd name="T31" fmla="*/ 0 h 390"/>
                        <a:gd name="T32" fmla="*/ 0 w 2880"/>
                        <a:gd name="T33" fmla="*/ 0 h 39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880"/>
                        <a:gd name="T52" fmla="*/ 0 h 390"/>
                        <a:gd name="T53" fmla="*/ 2880 w 2880"/>
                        <a:gd name="T54" fmla="*/ 390 h 39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880" h="390">
                          <a:moveTo>
                            <a:pt x="0" y="390"/>
                          </a:moveTo>
                          <a:cubicBezTo>
                            <a:pt x="60" y="210"/>
                            <a:pt x="120" y="30"/>
                            <a:pt x="180" y="30"/>
                          </a:cubicBezTo>
                          <a:cubicBezTo>
                            <a:pt x="240" y="30"/>
                            <a:pt x="300" y="390"/>
                            <a:pt x="360" y="390"/>
                          </a:cubicBezTo>
                          <a:cubicBezTo>
                            <a:pt x="420" y="390"/>
                            <a:pt x="480" y="30"/>
                            <a:pt x="540" y="30"/>
                          </a:cubicBezTo>
                          <a:cubicBezTo>
                            <a:pt x="600" y="30"/>
                            <a:pt x="660" y="390"/>
                            <a:pt x="720" y="390"/>
                          </a:cubicBezTo>
                          <a:cubicBezTo>
                            <a:pt x="780" y="390"/>
                            <a:pt x="840" y="30"/>
                            <a:pt x="900" y="30"/>
                          </a:cubicBezTo>
                          <a:cubicBezTo>
                            <a:pt x="960" y="30"/>
                            <a:pt x="1020" y="390"/>
                            <a:pt x="1080" y="390"/>
                          </a:cubicBezTo>
                          <a:cubicBezTo>
                            <a:pt x="1140" y="390"/>
                            <a:pt x="1200" y="30"/>
                            <a:pt x="1260" y="30"/>
                          </a:cubicBezTo>
                          <a:cubicBezTo>
                            <a:pt x="1320" y="30"/>
                            <a:pt x="1380" y="390"/>
                            <a:pt x="1440" y="390"/>
                          </a:cubicBezTo>
                          <a:cubicBezTo>
                            <a:pt x="1500" y="390"/>
                            <a:pt x="1560" y="30"/>
                            <a:pt x="1620" y="30"/>
                          </a:cubicBezTo>
                          <a:cubicBezTo>
                            <a:pt x="1680" y="30"/>
                            <a:pt x="1740" y="390"/>
                            <a:pt x="1800" y="390"/>
                          </a:cubicBezTo>
                          <a:cubicBezTo>
                            <a:pt x="1860" y="390"/>
                            <a:pt x="1920" y="30"/>
                            <a:pt x="1980" y="30"/>
                          </a:cubicBezTo>
                          <a:cubicBezTo>
                            <a:pt x="2040" y="30"/>
                            <a:pt x="2100" y="390"/>
                            <a:pt x="2160" y="390"/>
                          </a:cubicBezTo>
                          <a:cubicBezTo>
                            <a:pt x="2220" y="390"/>
                            <a:pt x="2280" y="30"/>
                            <a:pt x="2340" y="30"/>
                          </a:cubicBezTo>
                          <a:cubicBezTo>
                            <a:pt x="2400" y="30"/>
                            <a:pt x="2460" y="390"/>
                            <a:pt x="2520" y="390"/>
                          </a:cubicBezTo>
                          <a:cubicBezTo>
                            <a:pt x="2580" y="390"/>
                            <a:pt x="2640" y="60"/>
                            <a:pt x="2700" y="30"/>
                          </a:cubicBezTo>
                          <a:cubicBezTo>
                            <a:pt x="2760" y="0"/>
                            <a:pt x="2850" y="180"/>
                            <a:pt x="2880" y="21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accent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4572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2pPr>
                      <a:lvl3pPr marL="9144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3pPr>
                      <a:lvl4pPr marL="1371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4pPr>
                      <a:lvl5pPr marL="18288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5pPr>
                      <a:lvl6pPr marL="22860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6pPr>
                      <a:lvl7pPr marL="27432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7pPr>
                      <a:lvl8pPr marL="32004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8pPr>
                      <a:lvl9pPr marL="36576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9pPr>
                    </a:lstStyle>
                    <a:p>
                      <a:endParaRPr lang="hr-HR">
                        <a:solidFill>
                          <a:srgbClr val="FFC000"/>
                        </a:solidFill>
                      </a:endParaRPr>
                    </a:p>
                  </p:txBody>
                </p:sp>
                <p:sp>
                  <p:nvSpPr>
                    <p:cNvPr id="13" name="Line 13">
                      <a:extLst>
                        <a:ext uri="{FF2B5EF4-FFF2-40B4-BE49-F238E27FC236}">
                          <a16:creationId xmlns:a16="http://schemas.microsoft.com/office/drawing/2014/main" id="{C9978408-3EA6-4E9F-B18A-4F484380B4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8260989" flipV="1">
                      <a:off x="4784873" y="5612975"/>
                      <a:ext cx="216394" cy="757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  <a:round/>
                      <a:headEnd/>
                      <a:tailEnd type="stealth" w="lg" len="lg"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4572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2pPr>
                      <a:lvl3pPr marL="9144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3pPr>
                      <a:lvl4pPr marL="1371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4pPr>
                      <a:lvl5pPr marL="18288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5pPr>
                      <a:lvl6pPr marL="22860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6pPr>
                      <a:lvl7pPr marL="27432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7pPr>
                      <a:lvl8pPr marL="32004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8pPr>
                      <a:lvl9pPr marL="3657600" algn="l" defTabSz="4572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9pPr>
                    </a:lstStyle>
                    <a:p>
                      <a:endParaRPr lang="hr-HR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2DD335BC-26EB-4F71-9092-98D8E5F205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55705" y="4092719"/>
                    <a:ext cx="5727" cy="525420"/>
                  </a:xfrm>
                  <a:prstGeom prst="straightConnector1">
                    <a:avLst/>
                  </a:prstGeom>
                  <a:ln w="38100">
                    <a:solidFill>
                      <a:srgbClr val="A41568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FB2DA33-D499-48E6-860F-AC0C24B36B99}"/>
                  </a:ext>
                </a:extLst>
              </p:cNvPr>
              <p:cNvGrpSpPr/>
              <p:nvPr/>
            </p:nvGrpSpPr>
            <p:grpSpPr>
              <a:xfrm rot="14378978">
                <a:off x="9522340" y="5264001"/>
                <a:ext cx="1091587" cy="486424"/>
                <a:chOff x="10128032" y="4443386"/>
                <a:chExt cx="1273850" cy="818052"/>
              </a:xfrm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305259A7-1939-446F-B6D0-B31B0830A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260989">
                  <a:off x="10128032" y="4443386"/>
                  <a:ext cx="1273850" cy="190805"/>
                </a:xfrm>
                <a:custGeom>
                  <a:avLst/>
                  <a:gdLst>
                    <a:gd name="T0" fmla="*/ 0 w 2880"/>
                    <a:gd name="T1" fmla="*/ 0 h 390"/>
                    <a:gd name="T2" fmla="*/ 0 w 2880"/>
                    <a:gd name="T3" fmla="*/ 0 h 390"/>
                    <a:gd name="T4" fmla="*/ 0 w 2880"/>
                    <a:gd name="T5" fmla="*/ 0 h 390"/>
                    <a:gd name="T6" fmla="*/ 0 w 2880"/>
                    <a:gd name="T7" fmla="*/ 0 h 390"/>
                    <a:gd name="T8" fmla="*/ 0 w 2880"/>
                    <a:gd name="T9" fmla="*/ 0 h 390"/>
                    <a:gd name="T10" fmla="*/ 0 w 2880"/>
                    <a:gd name="T11" fmla="*/ 0 h 390"/>
                    <a:gd name="T12" fmla="*/ 0 w 2880"/>
                    <a:gd name="T13" fmla="*/ 0 h 390"/>
                    <a:gd name="T14" fmla="*/ 0 w 2880"/>
                    <a:gd name="T15" fmla="*/ 0 h 390"/>
                    <a:gd name="T16" fmla="*/ 0 w 2880"/>
                    <a:gd name="T17" fmla="*/ 0 h 390"/>
                    <a:gd name="T18" fmla="*/ 0 w 2880"/>
                    <a:gd name="T19" fmla="*/ 0 h 390"/>
                    <a:gd name="T20" fmla="*/ 0 w 2880"/>
                    <a:gd name="T21" fmla="*/ 0 h 390"/>
                    <a:gd name="T22" fmla="*/ 0 w 2880"/>
                    <a:gd name="T23" fmla="*/ 0 h 390"/>
                    <a:gd name="T24" fmla="*/ 0 w 2880"/>
                    <a:gd name="T25" fmla="*/ 0 h 390"/>
                    <a:gd name="T26" fmla="*/ 0 w 2880"/>
                    <a:gd name="T27" fmla="*/ 0 h 390"/>
                    <a:gd name="T28" fmla="*/ 0 w 2880"/>
                    <a:gd name="T29" fmla="*/ 0 h 390"/>
                    <a:gd name="T30" fmla="*/ 0 w 2880"/>
                    <a:gd name="T31" fmla="*/ 0 h 390"/>
                    <a:gd name="T32" fmla="*/ 0 w 2880"/>
                    <a:gd name="T33" fmla="*/ 0 h 3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80"/>
                    <a:gd name="T52" fmla="*/ 0 h 390"/>
                    <a:gd name="T53" fmla="*/ 2880 w 2880"/>
                    <a:gd name="T54" fmla="*/ 390 h 3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80" h="390">
                      <a:moveTo>
                        <a:pt x="0" y="390"/>
                      </a:moveTo>
                      <a:cubicBezTo>
                        <a:pt x="60" y="210"/>
                        <a:pt x="120" y="30"/>
                        <a:pt x="180" y="30"/>
                      </a:cubicBezTo>
                      <a:cubicBezTo>
                        <a:pt x="240" y="30"/>
                        <a:pt x="300" y="390"/>
                        <a:pt x="360" y="390"/>
                      </a:cubicBezTo>
                      <a:cubicBezTo>
                        <a:pt x="420" y="390"/>
                        <a:pt x="480" y="30"/>
                        <a:pt x="540" y="30"/>
                      </a:cubicBezTo>
                      <a:cubicBezTo>
                        <a:pt x="600" y="30"/>
                        <a:pt x="660" y="390"/>
                        <a:pt x="720" y="390"/>
                      </a:cubicBezTo>
                      <a:cubicBezTo>
                        <a:pt x="780" y="390"/>
                        <a:pt x="840" y="30"/>
                        <a:pt x="900" y="30"/>
                      </a:cubicBezTo>
                      <a:cubicBezTo>
                        <a:pt x="960" y="30"/>
                        <a:pt x="1020" y="390"/>
                        <a:pt x="1080" y="390"/>
                      </a:cubicBezTo>
                      <a:cubicBezTo>
                        <a:pt x="1140" y="390"/>
                        <a:pt x="1200" y="30"/>
                        <a:pt x="1260" y="30"/>
                      </a:cubicBezTo>
                      <a:cubicBezTo>
                        <a:pt x="1320" y="30"/>
                        <a:pt x="1380" y="390"/>
                        <a:pt x="1440" y="390"/>
                      </a:cubicBezTo>
                      <a:cubicBezTo>
                        <a:pt x="1500" y="390"/>
                        <a:pt x="1560" y="30"/>
                        <a:pt x="1620" y="30"/>
                      </a:cubicBezTo>
                      <a:cubicBezTo>
                        <a:pt x="1680" y="30"/>
                        <a:pt x="1740" y="390"/>
                        <a:pt x="1800" y="390"/>
                      </a:cubicBezTo>
                      <a:cubicBezTo>
                        <a:pt x="1860" y="390"/>
                        <a:pt x="1920" y="30"/>
                        <a:pt x="1980" y="30"/>
                      </a:cubicBezTo>
                      <a:cubicBezTo>
                        <a:pt x="2040" y="30"/>
                        <a:pt x="2100" y="390"/>
                        <a:pt x="2160" y="390"/>
                      </a:cubicBezTo>
                      <a:cubicBezTo>
                        <a:pt x="2220" y="390"/>
                        <a:pt x="2280" y="30"/>
                        <a:pt x="2340" y="30"/>
                      </a:cubicBezTo>
                      <a:cubicBezTo>
                        <a:pt x="2400" y="30"/>
                        <a:pt x="2460" y="390"/>
                        <a:pt x="2520" y="390"/>
                      </a:cubicBezTo>
                      <a:cubicBezTo>
                        <a:pt x="2580" y="390"/>
                        <a:pt x="2640" y="60"/>
                        <a:pt x="2700" y="30"/>
                      </a:cubicBezTo>
                      <a:cubicBezTo>
                        <a:pt x="2760" y="0"/>
                        <a:pt x="2850" y="180"/>
                        <a:pt x="2880" y="210"/>
                      </a:cubicBezTo>
                    </a:path>
                  </a:pathLst>
                </a:custGeom>
                <a:noFill/>
                <a:ln w="25400">
                  <a:solidFill>
                    <a:schemeClr val="accent6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r-HR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3" name="Line 13">
                  <a:extLst>
                    <a:ext uri="{FF2B5EF4-FFF2-40B4-BE49-F238E27FC236}">
                      <a16:creationId xmlns:a16="http://schemas.microsoft.com/office/drawing/2014/main" id="{42DAD61F-B2C1-4ABF-8959-400E5FDB7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260989" flipV="1">
                  <a:off x="10130663" y="5253863"/>
                  <a:ext cx="216394" cy="7575"/>
                </a:xfrm>
                <a:prstGeom prst="line">
                  <a:avLst/>
                </a:prstGeom>
                <a:noFill/>
                <a:ln w="25400">
                  <a:solidFill>
                    <a:schemeClr val="accent6"/>
                  </a:solidFill>
                  <a:prstDash val="sysDot"/>
                  <a:round/>
                  <a:headEnd/>
                  <a:tailEnd type="stealth" w="lg" len="lg"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hr-HR">
                    <a:solidFill>
                      <a:srgbClr val="FFC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7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0243-39AE-4581-8017-3062E67D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AIM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63DD-F9EC-4890-811D-584334C8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507682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Test the sensitivity of different detector configurations for detecting azimuthal correlations by simulating different:</a:t>
            </a:r>
            <a:endParaRPr lang="en-US">
              <a:solidFill>
                <a:schemeClr val="tx1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Dimensions of pixels in a detector</a:t>
            </a:r>
          </a:p>
          <a:p>
            <a:pPr lvl="1">
              <a:buClr>
                <a:srgbClr val="FFFFFF"/>
              </a:buClr>
            </a:pPr>
            <a:r>
              <a:rPr lang="en-US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Detector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CBF33-9F51-4A1B-8EA4-FE494F5A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242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A4D4-BB26-47A3-A287-9815BDDA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1282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GEANT4 SIMULATIONs</a:t>
            </a:r>
            <a:endParaRPr lang="en-US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D65A1DD-CAF5-4040-AD33-C92CD721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61" y="3486334"/>
            <a:ext cx="5029200" cy="2943102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6C23A5-88D7-47D1-8EE0-E850A5BE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861" y="418796"/>
            <a:ext cx="5029199" cy="2943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82DFB4-D4C5-4359-B127-3E75277DB9F1}"/>
              </a:ext>
            </a:extLst>
          </p:cNvPr>
          <p:cNvSpPr txBox="1"/>
          <p:nvPr/>
        </p:nvSpPr>
        <p:spPr>
          <a:xfrm>
            <a:off x="1139537" y="2127782"/>
            <a:ext cx="5340926" cy="7786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Materials: </a:t>
            </a:r>
            <a:r>
              <a:rPr lang="en-US" err="1"/>
              <a:t>LYSO:Ce</a:t>
            </a:r>
            <a:r>
              <a:rPr lang="en-US"/>
              <a:t> and </a:t>
            </a:r>
            <a:r>
              <a:rPr lang="en-US" err="1"/>
              <a:t>GaGG:Ce</a:t>
            </a:r>
            <a:endParaRPr lang="en-US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64 pixels in 8x8 matrix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B04A0-240D-44C0-9BCE-95C3DECA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1320" y="59809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400" dirty="0"/>
              <a:pPr/>
              <a:t>8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CA76A-BB18-46AE-AEE7-1CF987FD8AFB}"/>
              </a:ext>
            </a:extLst>
          </p:cNvPr>
          <p:cNvGrpSpPr/>
          <p:nvPr/>
        </p:nvGrpSpPr>
        <p:grpSpPr>
          <a:xfrm>
            <a:off x="100446" y="3357998"/>
            <a:ext cx="5994427" cy="3404281"/>
            <a:chOff x="100446" y="3357998"/>
            <a:chExt cx="5994427" cy="34042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5243A-7680-420A-BF36-A93BE88D7DDB}"/>
                </a:ext>
              </a:extLst>
            </p:cNvPr>
            <p:cNvSpPr txBox="1"/>
            <p:nvPr/>
          </p:nvSpPr>
          <p:spPr>
            <a:xfrm>
              <a:off x="100446" y="5568106"/>
              <a:ext cx="4907306" cy="119417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sz="1400"/>
                <a:t>Geant4 toolkit version 10.06.p03</a:t>
              </a:r>
            </a:p>
            <a:p>
              <a:pPr marL="285750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sz="1400"/>
                <a:t>Physics model: </a:t>
              </a:r>
              <a:r>
                <a:rPr lang="en-US" sz="1400" i="1"/>
                <a:t>G4EmLivermorePolarizedPhysics</a:t>
              </a:r>
              <a:r>
                <a:rPr lang="en-US" sz="1400"/>
                <a:t> + PIXE/Auger/</a:t>
              </a:r>
              <a:r>
                <a:rPr lang="en-US" sz="1400" err="1"/>
                <a:t>AugerCascade</a:t>
              </a:r>
              <a:endParaRPr lang="en-US" sz="1400"/>
            </a:p>
            <a:p>
              <a:pPr marL="285750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sz="1400"/>
                <a:t>Data Handling and Analysis: Root 6.22/09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125C78-CD4F-4DE0-94F9-A52E43C23A69}"/>
                </a:ext>
              </a:extLst>
            </p:cNvPr>
            <p:cNvSpPr txBox="1"/>
            <p:nvPr/>
          </p:nvSpPr>
          <p:spPr>
            <a:xfrm>
              <a:off x="753947" y="3357998"/>
              <a:ext cx="5340926" cy="195130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742950" lvl="1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err="1"/>
                <a:t>LYSO:Ce</a:t>
              </a:r>
              <a:r>
                <a:rPr lang="en-US"/>
                <a:t> : 2.2 mm pitch</a:t>
              </a:r>
            </a:p>
            <a:p>
              <a:pPr marL="1200150" lvl="2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/>
                <a:t>pixel size 2x2x20 mm</a:t>
              </a:r>
              <a:r>
                <a:rPr lang="en-US" baseline="30000"/>
                <a:t>3</a:t>
              </a:r>
            </a:p>
            <a:p>
              <a:pPr marL="742950" lvl="1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err="1"/>
                <a:t>GaGG:Ce</a:t>
              </a:r>
              <a:r>
                <a:rPr lang="en-US"/>
                <a:t> : 3.2 mm pitch</a:t>
              </a:r>
            </a:p>
            <a:p>
              <a:pPr marL="1200150" lvl="2" indent="-28575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/>
                <a:t> pixel size 3x3x20 mm</a:t>
              </a:r>
              <a:r>
                <a:rPr lang="en-US" baseline="30000"/>
                <a:t>3</a:t>
              </a:r>
            </a:p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40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C962-1B04-4BDC-9E87-5D68B58A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7523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why did we choose these materials?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0F67C-BE43-41A7-A2A4-D792F513F4B0}"/>
              </a:ext>
            </a:extLst>
          </p:cNvPr>
          <p:cNvSpPr txBox="1"/>
          <p:nvPr/>
        </p:nvSpPr>
        <p:spPr>
          <a:xfrm>
            <a:off x="1139537" y="3009900"/>
            <a:ext cx="4094017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err="1"/>
              <a:t>LYSO:Ce</a:t>
            </a:r>
            <a:r>
              <a:rPr lang="en-US" dirty="0"/>
              <a:t> :</a:t>
            </a:r>
          </a:p>
          <a:p>
            <a:pPr marL="800100" lvl="1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Standard in PET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light yield (</a:t>
            </a:r>
            <a:r>
              <a:rPr lang="en-US" dirty="0">
                <a:ea typeface="+mn-lt"/>
                <a:cs typeface="+mn-lt"/>
              </a:rPr>
              <a:t>33 200</a:t>
            </a:r>
            <a:r>
              <a:rPr lang="en-US" dirty="0"/>
              <a:t> </a:t>
            </a:r>
            <a:r>
              <a:rPr lang="en-US" dirty="0" err="1"/>
              <a:t>ph</a:t>
            </a:r>
            <a:r>
              <a:rPr lang="en-US" dirty="0"/>
              <a:t>/MeV)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decay time (36 ns)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= 66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en-US"/>
          </a:p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6E98B-CAE7-41EA-8BA9-A131FD81F460}"/>
              </a:ext>
            </a:extLst>
          </p:cNvPr>
          <p:cNvSpPr txBox="1"/>
          <p:nvPr/>
        </p:nvSpPr>
        <p:spPr>
          <a:xfrm>
            <a:off x="6096866" y="2946955"/>
            <a:ext cx="4596244" cy="263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 err="1"/>
              <a:t>GaGG:Ce</a:t>
            </a:r>
            <a:r>
              <a:rPr lang="en-US" dirty="0"/>
              <a:t> : 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Significantly higher light yield than LYSO (~55 000 </a:t>
            </a:r>
            <a:r>
              <a:rPr lang="en-US" dirty="0" err="1"/>
              <a:t>ph</a:t>
            </a:r>
            <a:r>
              <a:rPr lang="en-US" dirty="0"/>
              <a:t>/MeV) 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No intrinsic radioactivity 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decay time (88 ns)  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Z</a:t>
            </a:r>
            <a:r>
              <a:rPr lang="en-US" baseline="-25000" dirty="0"/>
              <a:t>eff</a:t>
            </a:r>
            <a:r>
              <a:rPr lang="en-US" dirty="0"/>
              <a:t> = 54.4 </a:t>
            </a:r>
          </a:p>
          <a:p>
            <a:pPr algn="l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8DB20-B8A1-430F-9B15-17722F0A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dirty="0"/>
              <a:pPr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9668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Mesh</vt:lpstr>
      <vt:lpstr>Mesh</vt:lpstr>
      <vt:lpstr>Study of multi-pixel scintillator detector configurations for measuring polarized gamma radiation</vt:lpstr>
      <vt:lpstr>Motivation</vt:lpstr>
      <vt:lpstr>COMPTON SCATTERING OF LINEARLY POLARIZED  single GAMMA PHOTON</vt:lpstr>
      <vt:lpstr>AZIMUTHAL CORRELATIONS OF ANNIHILATON QUANTA</vt:lpstr>
      <vt:lpstr>PROOF OF CONCEPT MEASUEMENTS</vt:lpstr>
      <vt:lpstr>PowerPoint Presentation</vt:lpstr>
      <vt:lpstr>AIM</vt:lpstr>
      <vt:lpstr>GEANT4 SIMULATIONs</vt:lpstr>
      <vt:lpstr>why did we choose these materials?</vt:lpstr>
      <vt:lpstr>Geant4 simulation specifications</vt:lpstr>
      <vt:lpstr>SImulated energy spectra</vt:lpstr>
      <vt:lpstr>Compton events reconstruction</vt:lpstr>
      <vt:lpstr>Results</vt:lpstr>
      <vt:lpstr>PowerPoint Presentation</vt:lpstr>
      <vt:lpstr>PowerPoint Presentation</vt:lpstr>
      <vt:lpstr>Polarimetric azimuthal factors</vt:lpstr>
      <vt:lpstr>STUDY OF ESCAPE X-RAY INFLUENCE OF DETECTOR PERFORMANCE</vt:lpstr>
      <vt:lpstr>Crosstalk contamination from escape X-rays </vt:lpstr>
      <vt:lpstr>1st neighboring pixels</vt:lpstr>
      <vt:lpstr>1st neighboring diagonal pixels</vt:lpstr>
      <vt:lpstr>2nd neighboring pixels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55</cp:revision>
  <dcterms:created xsi:type="dcterms:W3CDTF">2021-06-01T10:55:44Z</dcterms:created>
  <dcterms:modified xsi:type="dcterms:W3CDTF">2021-07-12T15:53:14Z</dcterms:modified>
</cp:coreProperties>
</file>