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>
        <p:scale>
          <a:sx n="129" d="100"/>
          <a:sy n="12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AB73-E682-0D4C-8CCA-2A1F5D455BC4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0296-E49D-BB4D-B4EB-BEC0C4296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87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0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4A398-F20A-3245-A494-3E3483823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BD995F-DEB5-334B-9DAA-C2D4B82EE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109929-67B1-3646-8564-39B865B3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42384A-B1DA-4E41-B79E-DEC65E00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7BA442-3A15-184B-8BA0-373D7497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4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8B66F-EA9F-2D48-851E-C1F20A68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EB6951-DB7E-5942-8D9C-23EEB314A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9F7DDB-69C3-8F46-9593-2771A8C2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FAFB9C-52DB-6342-BDBD-A3C49535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12384D-CD8A-1645-977A-C100700A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5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066CCA-91BA-D14F-A145-3301DC2B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2F6868-8980-4D40-8958-ADEC46C84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194653-F03B-144A-AD1A-C638E5C7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5A8DF-B853-3B42-9F93-50F2486D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29A30-935D-C841-A376-7D58C3F4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2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DD8864-926A-5E47-BA27-CBD1F6DF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B347BD-8499-9742-A22D-BBD894EB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5CEBC1-8E19-2B40-9B38-70CFD4A3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A2A197-15B3-AD43-A172-B46D082F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3BC36F-CD8E-0342-9621-19E48598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0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B6FC8-9BA6-A644-936C-D6FF3FCE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1B7DD7-DA99-0D4D-AEEC-AE3527853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8ABD0-C81C-A445-86E2-34CB1549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B0A3D0-D727-754D-BC1E-F968A6E1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E41B9F-6207-2049-A14B-07C76F93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6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51285E-DDF6-BD40-8F25-D70231E2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EA685-207E-A141-98A9-A26FD7A36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4DA8C3-ECF1-814C-B16E-B944E59C9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1634DD-9CEC-B746-AC91-9EA73207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475671-6AD8-0C47-8A5D-B70CE3E4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B2151B-21D8-0C4F-A846-9381C1A4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19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44E78-8DF7-F54D-BFE3-9811A4DA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C95900-8561-D94B-9817-3D5A4ADE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209C81-46E4-A440-9AB3-528F1E29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147E5F-9877-9A4C-813D-96E11B5A0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0EB015-F4E2-0742-96ED-56B34BAB0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D6EBBC-E533-A44D-9082-A9EED967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E0CC9F-4F5A-EE45-ABD8-017BFD43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17C044-3924-B241-A50A-88F7F736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9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C2FA8-D5CC-E341-A84F-05DBC8F4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ADE5B1-2F1E-E949-9072-CC93C210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C65243-72E9-E94F-9159-D2B2E082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D61B26-A9D7-F649-B45D-24B1BCDC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D64260-86A6-5C43-A901-8EB22A96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601CDB-AAD1-FC49-B591-FA07E99B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94DDEC-1633-064A-A933-AF80EBDF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5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0F2FE-37DF-414C-922B-AF34F1FC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97361F-8942-DC45-B9E0-A8A1B6FB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2F8EA2-6026-AE4C-B229-5C577E4C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FFD325-923F-B54B-96EE-23F0B5AA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ED9E03-F95C-904E-BD99-03137673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6AD9A-1E63-F448-8E80-66D736EC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89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A1C7B-2289-8E4F-92E2-9BD8BC23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EE4F64-A5E3-2343-A834-684359C33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06226C-6D7B-BB45-A34A-9ABA5F894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99764E-37E2-C548-9B3C-D8FFF0FA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540F87-26D1-F041-A6D8-EC0BDF3A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D8DF77-66A6-1A48-836A-052AC2F6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D12E35-2B39-D944-B4D6-100026F2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77C20-4893-DA42-8F7B-000FD33E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191B6A-1C4D-C140-889D-A41B8CF28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0555-DD08-2E4D-9E49-935B81F66920}" type="datetimeFigureOut">
              <a:rPr lang="it-IT" smtClean="0"/>
              <a:t>23/02/20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18C1EC-B1FE-9B41-A190-D6945A6CD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CF80A5-195C-5443-9976-30656A5DA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D178-BA95-EA48-9F18-F8B593214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97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Stato Gare Bari (INFN-UNIBA)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9677"/>
          </a:xfrm>
        </p:spPr>
        <p:txBody>
          <a:bodyPr>
            <a:normAutofit/>
          </a:bodyPr>
          <a:lstStyle/>
          <a:p>
            <a:r>
              <a:rPr lang="it-IT" sz="3600" dirty="0"/>
              <a:t>Domenico </a:t>
            </a:r>
            <a:r>
              <a:rPr lang="it-IT" sz="3600" dirty="0" err="1"/>
              <a:t>Elia,Giacinto</a:t>
            </a:r>
            <a:r>
              <a:rPr lang="it-IT" sz="3600" dirty="0"/>
              <a:t> </a:t>
            </a:r>
            <a:r>
              <a:rPr lang="it-IT" sz="3600" dirty="0" err="1"/>
              <a:t>Donvito</a:t>
            </a:r>
            <a:r>
              <a:rPr lang="it-IT" sz="3600" dirty="0"/>
              <a:t>,  Giorgio Maggi</a:t>
            </a:r>
          </a:p>
          <a:p>
            <a:r>
              <a:rPr lang="it-IT" dirty="0"/>
              <a:t>Riunione Comitato Scientifico </a:t>
            </a:r>
            <a:r>
              <a:rPr lang="it-IT" dirty="0" err="1"/>
              <a:t>IBiSCo</a:t>
            </a:r>
            <a:endParaRPr lang="it-IT" dirty="0"/>
          </a:p>
          <a:p>
            <a:r>
              <a:rPr lang="it-IT" dirty="0"/>
              <a:t>Catania 24 febbraio 2020</a:t>
            </a:r>
          </a:p>
          <a:p>
            <a:pPr algn="l"/>
            <a:endParaRPr lang="it-IT" baseline="300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6524A-F32C-4F42-BECA-F7C8FCAC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it-IT" dirty="0"/>
              <a:t>Stato Gare INFN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B71DC22-CDCD-6A44-BED7-CFFCD887D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22778"/>
              </p:ext>
            </p:extLst>
          </p:nvPr>
        </p:nvGraphicFramePr>
        <p:xfrm>
          <a:off x="838200" y="1215483"/>
          <a:ext cx="10515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336114374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3919556913"/>
                    </a:ext>
                  </a:extLst>
                </a:gridCol>
                <a:gridCol w="6487886">
                  <a:extLst>
                    <a:ext uri="{9D8B030D-6E8A-4147-A177-3AD203B41FA5}">
                      <a16:colId xmlns:a16="http://schemas.microsoft.com/office/drawing/2014/main" val="2668053261"/>
                    </a:ext>
                  </a:extLst>
                </a:gridCol>
              </a:tblGrid>
              <a:tr h="34717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48031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FF0000"/>
                          </a:solidFill>
                          <a:effectLst/>
                        </a:rPr>
                        <a:t>BA-01-CAL-INFN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FF0000"/>
                          </a:solidFill>
                          <a:effectLst/>
                        </a:rPr>
                        <a:t>€ 1,320,300.00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Insieme con </a:t>
                      </a:r>
                      <a:r>
                        <a:rPr lang="it-IT" dirty="0">
                          <a:solidFill>
                            <a:srgbClr val="FF0000"/>
                          </a:solidFill>
                          <a:effectLst/>
                        </a:rPr>
                        <a:t>BA-06-CAL-INFN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Capitolato pronto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26217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B050"/>
                          </a:solidFill>
                          <a:effectLst/>
                        </a:rPr>
                        <a:t>BA-02-CAL-INFN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B050"/>
                          </a:solidFill>
                          <a:effectLst/>
                        </a:rPr>
                        <a:t>€ 96,620.00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completata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63507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BA-03-IMP-INFN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000000"/>
                          </a:solidFill>
                          <a:effectLst/>
                        </a:rPr>
                        <a:t>€ 35,140.00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Raxk</a:t>
                      </a:r>
                      <a:r>
                        <a:rPr lang="it-IT" dirty="0"/>
                        <a:t>, Capitolato da finalizzare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81363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BA-04-IMP-INFN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€ 21,870.00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PDU, Capitolato da finalizzare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89057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BA-05-IMP-INFN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€ 167,840.00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UPS, Capitolato da scrivere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816130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FF0000"/>
                          </a:solidFill>
                          <a:effectLst/>
                        </a:rPr>
                        <a:t>BA-06-CAL-INFN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FF0000"/>
                          </a:solidFill>
                          <a:effectLst/>
                        </a:rPr>
                        <a:t>€ 449,320.00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343882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C00000"/>
                          </a:solidFill>
                          <a:effectLst/>
                        </a:rPr>
                        <a:t>BA-07-STO-INFN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C00000"/>
                          </a:solidFill>
                          <a:effectLst/>
                        </a:rPr>
                        <a:t>€ 154,800.00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Insieme con </a:t>
                      </a:r>
                      <a:r>
                        <a:rPr lang="it-IT" dirty="0">
                          <a:solidFill>
                            <a:srgbClr val="C00000"/>
                          </a:solidFill>
                          <a:effectLst/>
                        </a:rPr>
                        <a:t>BA-08-STO-INFN e BA-11-STO-INFN capitolato pronto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05734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C00000"/>
                          </a:solidFill>
                          <a:effectLst/>
                        </a:rPr>
                        <a:t>BA-08-STO-INFN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C00000"/>
                          </a:solidFill>
                          <a:effectLst/>
                        </a:rPr>
                        <a:t>€ 1,352,740.00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679371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BA-09-NET-INFN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€ 198,220.00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Insieme con </a:t>
                      </a:r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BA-10-NET-INFN e  BA-29-NET-INFN (gara rete)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282950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BA-10-NET-INFN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€ 69,540.00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40704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C00000"/>
                          </a:solidFill>
                          <a:effectLst/>
                        </a:rPr>
                        <a:t>BA-11-STO-INFN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C00000"/>
                          </a:solidFill>
                          <a:effectLst/>
                        </a:rPr>
                        <a:t>€ 101,260.00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870206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BA-12-STO-INFN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000000"/>
                          </a:solidFill>
                          <a:effectLst/>
                        </a:rPr>
                        <a:t>€ 46,970.00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Metadata</a:t>
                      </a:r>
                      <a:r>
                        <a:rPr lang="it-IT" dirty="0"/>
                        <a:t> server, capitolato da scrivere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72188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BA-14-NET-INFN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€ 28,060.00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Switch supervisione, capitolato da finalizzare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78387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BA-29-NET-INFN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70C0"/>
                          </a:solidFill>
                          <a:effectLst/>
                        </a:rPr>
                        <a:t>€ 351,360.00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8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69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C34B8B1-F53B-494E-9A0E-1957ED513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7" y="0"/>
            <a:ext cx="11930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B54CB-FD05-724D-958A-6BD8220C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2A596-738D-0F4D-A8EB-0084603F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it-IT" dirty="0"/>
              <a:t>Considerato che il numero di </a:t>
            </a:r>
            <a:r>
              <a:rPr lang="it-IT" dirty="0" err="1"/>
              <a:t>oggeti</a:t>
            </a:r>
            <a:r>
              <a:rPr lang="it-IT" dirty="0"/>
              <a:t> da acquistare deve essere esattamente uguale a quanto dichiarato nelle schede…</a:t>
            </a:r>
          </a:p>
          <a:p>
            <a:pPr fontAlgn="ctr"/>
            <a:r>
              <a:rPr lang="it-IT" dirty="0"/>
              <a:t>Per gli oggetti descritti alle schede</a:t>
            </a:r>
          </a:p>
          <a:p>
            <a:pPr fontAlgn="ctr"/>
            <a:endParaRPr lang="it-IT" dirty="0"/>
          </a:p>
          <a:p>
            <a:pPr fontAlgn="ctr"/>
            <a:r>
              <a:rPr lang="it-IT" dirty="0"/>
              <a:t>BA-03-IMP-INFN    € 35,140.00 </a:t>
            </a:r>
            <a:r>
              <a:rPr lang="it-IT" dirty="0" err="1"/>
              <a:t>Rack</a:t>
            </a:r>
            <a:r>
              <a:rPr lang="it-IT" dirty="0"/>
              <a:t>, Capitolato da finalizzare </a:t>
            </a:r>
          </a:p>
          <a:p>
            <a:pPr fontAlgn="ctr"/>
            <a:r>
              <a:rPr lang="it-IT" dirty="0"/>
              <a:t>BA-04-IMP-INFN    € 21,870.00 PDU, Capitolato da finalizzare 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Si propone </a:t>
            </a:r>
            <a:r>
              <a:rPr lang="it-IT" dirty="0" err="1"/>
              <a:t>fgarli</a:t>
            </a:r>
            <a:r>
              <a:rPr lang="it-IT" dirty="0"/>
              <a:t> collassare in un’unica scheda per passare da 12 </a:t>
            </a:r>
            <a:r>
              <a:rPr lang="it-IT" dirty="0" err="1"/>
              <a:t>rack</a:t>
            </a:r>
            <a:r>
              <a:rPr lang="it-IT" dirty="0"/>
              <a:t> e 24 PDU a 16 </a:t>
            </a:r>
            <a:r>
              <a:rPr lang="it-IT" dirty="0" err="1"/>
              <a:t>Rack</a:t>
            </a:r>
            <a:r>
              <a:rPr lang="it-IT" dirty="0"/>
              <a:t> e 32 PDU a parità </a:t>
            </a:r>
            <a:r>
              <a:rPr lang="it-IT"/>
              <a:t>di costo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3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6524A-F32C-4F42-BECA-F7C8FCAC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Gare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B71DC22-CDCD-6A44-BED7-CFFCD887D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797517"/>
              </p:ext>
            </p:extLst>
          </p:nvPr>
        </p:nvGraphicFramePr>
        <p:xfrm>
          <a:off x="838200" y="1471961"/>
          <a:ext cx="105156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496">
                  <a:extLst>
                    <a:ext uri="{9D8B030D-6E8A-4147-A177-3AD203B41FA5}">
                      <a16:colId xmlns:a16="http://schemas.microsoft.com/office/drawing/2014/main" val="3336114374"/>
                    </a:ext>
                  </a:extLst>
                </a:gridCol>
                <a:gridCol w="1480930">
                  <a:extLst>
                    <a:ext uri="{9D8B030D-6E8A-4147-A177-3AD203B41FA5}">
                      <a16:colId xmlns:a16="http://schemas.microsoft.com/office/drawing/2014/main" val="3919556913"/>
                    </a:ext>
                  </a:extLst>
                </a:gridCol>
                <a:gridCol w="6394174">
                  <a:extLst>
                    <a:ext uri="{9D8B030D-6E8A-4147-A177-3AD203B41FA5}">
                      <a16:colId xmlns:a16="http://schemas.microsoft.com/office/drawing/2014/main" val="2668053261"/>
                    </a:ext>
                  </a:extLst>
                </a:gridCol>
              </a:tblGrid>
              <a:tr h="13348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4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FF0000"/>
                          </a:solidFill>
                          <a:effectLst/>
                        </a:rPr>
                        <a:t>BA-15-IMP-UNIBA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FF0000"/>
                          </a:solidFill>
                          <a:effectLst/>
                        </a:rPr>
                        <a:t>€ 143,510.00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Insieme  con  </a:t>
                      </a:r>
                      <a:r>
                        <a:rPr lang="it-IT" dirty="0">
                          <a:solidFill>
                            <a:srgbClr val="FF0000"/>
                          </a:solidFill>
                          <a:effectLst/>
                        </a:rPr>
                        <a:t>BA-17-IMP-UNIBA, in dirittura di arrivo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3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000000"/>
                          </a:solidFill>
                          <a:effectLst/>
                        </a:rPr>
                        <a:t>BA-16-IMP-UNIBA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€ 27,220.00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Pronta per andare su </a:t>
                      </a:r>
                      <a:r>
                        <a:rPr lang="it-IT" dirty="0" err="1"/>
                        <a:t>MePA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0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FF0000"/>
                          </a:solidFill>
                          <a:effectLst/>
                        </a:rPr>
                        <a:t>BA-17-IMP-UNIBA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FF0000"/>
                          </a:solidFill>
                          <a:effectLst/>
                        </a:rPr>
                        <a:t>€ 724,580.00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2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BA-19-STO-UNIBA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000000"/>
                          </a:solidFill>
                          <a:effectLst/>
                        </a:rPr>
                        <a:t>€ 651,700.00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Tape </a:t>
                      </a:r>
                      <a:r>
                        <a:rPr lang="it-IT" dirty="0" err="1"/>
                        <a:t>library</a:t>
                      </a:r>
                      <a:r>
                        <a:rPr lang="it-IT" dirty="0"/>
                        <a:t>: capitolato da scrivere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53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70C0"/>
                          </a:solidFill>
                          <a:effectLst/>
                        </a:rPr>
                        <a:t>BA-20-CAL-UNIBA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70C0"/>
                          </a:solidFill>
                          <a:effectLst/>
                        </a:rPr>
                        <a:t>€ 224,660.00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70C0"/>
                          </a:solidFill>
                        </a:rPr>
                        <a:t>Insieme con </a:t>
                      </a:r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BA-28-CAL-UNIBA e BA-22-NET-UNIBA in CDA il 37 febbraio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2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BA-28-CAL-UNIBA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70C0"/>
                          </a:solidFill>
                          <a:effectLst/>
                        </a:rPr>
                        <a:t>€ 236,120.00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8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BA-21-NET-UNIBA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>
                          <a:solidFill>
                            <a:srgbClr val="000000"/>
                          </a:solidFill>
                          <a:effectLst/>
                        </a:rPr>
                        <a:t>€ 146,670.00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Cablaggio rete locale e potenziamento WAN: capitolato da scrivere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8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BA-22-NET-UNIBA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dirty="0">
                          <a:solidFill>
                            <a:srgbClr val="0070C0"/>
                          </a:solidFill>
                          <a:effectLst/>
                        </a:rPr>
                        <a:t>€ 16,010.00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92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6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249</Words>
  <Application>Microsoft Macintosh PowerPoint</Application>
  <PresentationFormat>Widescreen</PresentationFormat>
  <Paragraphs>73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Stato Gare Bari (INFN-UNIBA) </vt:lpstr>
      <vt:lpstr>Stato Gare INFN</vt:lpstr>
      <vt:lpstr>Presentazione standard di PowerPoint</vt:lpstr>
      <vt:lpstr>Presentazione standard di PowerPoint</vt:lpstr>
      <vt:lpstr>Stato Gare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 Impianti Ba </dc:title>
  <dc:creator>Prof. Giorgio Pietro Maggi</dc:creator>
  <cp:lastModifiedBy>Prof. Giorgio Pietro Maggi</cp:lastModifiedBy>
  <cp:revision>12</cp:revision>
  <dcterms:created xsi:type="dcterms:W3CDTF">2020-02-23T16:52:19Z</dcterms:created>
  <dcterms:modified xsi:type="dcterms:W3CDTF">2020-02-23T20:24:56Z</dcterms:modified>
</cp:coreProperties>
</file>