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3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78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52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785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17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5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92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75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40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378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25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849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3BDE4-5303-4B74-9F38-664FD3852391}" type="datetimeFigureOut">
              <a:rPr lang="it-IT" smtClean="0"/>
              <a:t>21/02/2020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B6371-2C32-4F83-878F-1F89F61BC1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462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17981"/>
            <a:ext cx="10515600" cy="1325563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0070C0"/>
                </a:solidFill>
              </a:rPr>
              <a:t>INFN-Napoli: stato delle gare Calcolo e Storage </a:t>
            </a:r>
            <a:endParaRPr lang="it-IT" sz="40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06453"/>
            <a:ext cx="11004330" cy="54368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3200" dirty="0" smtClean="0"/>
          </a:p>
          <a:p>
            <a:pPr lvl="1"/>
            <a:r>
              <a:rPr lang="it-IT" sz="2800" b="1" dirty="0" smtClean="0"/>
              <a:t>12/12 </a:t>
            </a:r>
            <a:r>
              <a:rPr lang="it-IT" sz="2800" b="1" dirty="0" smtClean="0"/>
              <a:t>«server di monitoraggio» </a:t>
            </a:r>
            <a:r>
              <a:rPr lang="it-IT" sz="2800" b="1" dirty="0" smtClean="0"/>
              <a:t> </a:t>
            </a:r>
            <a:r>
              <a:rPr lang="it-IT" sz="2800" dirty="0">
                <a:solidFill>
                  <a:srgbClr val="7030A0"/>
                </a:solidFill>
              </a:rPr>
              <a:t>NA-10-CAL-INFN 82 k€</a:t>
            </a:r>
          </a:p>
          <a:p>
            <a:pPr marL="914400" lvl="2" indent="0">
              <a:buNone/>
            </a:pPr>
            <a:r>
              <a:rPr lang="it-IT" sz="2400" b="1" dirty="0"/>
              <a:t>I</a:t>
            </a:r>
            <a:r>
              <a:rPr lang="it-IT" sz="2400" b="1" dirty="0" smtClean="0"/>
              <a:t>nstallati in 1G01 </a:t>
            </a:r>
            <a:r>
              <a:rPr lang="it-IT" sz="2400" dirty="0" smtClean="0"/>
              <a:t>(da </a:t>
            </a:r>
            <a:r>
              <a:rPr lang="it-IT" sz="2400" dirty="0" err="1" smtClean="0"/>
              <a:t>conv</a:t>
            </a:r>
            <a:r>
              <a:rPr lang="it-IT" sz="2400" dirty="0" smtClean="0"/>
              <a:t>. </a:t>
            </a:r>
            <a:r>
              <a:rPr lang="it-IT" sz="2400" dirty="0"/>
              <a:t>lotto3 </a:t>
            </a:r>
            <a:r>
              <a:rPr lang="it-IT" sz="2400" dirty="0" smtClean="0"/>
              <a:t> </a:t>
            </a:r>
            <a:r>
              <a:rPr lang="it-IT" sz="2400" i="1" dirty="0" smtClean="0"/>
              <a:t>Dell </a:t>
            </a:r>
            <a:r>
              <a:rPr lang="it-IT" sz="2400" i="1" dirty="0" err="1" smtClean="0"/>
              <a:t>PowerEdge</a:t>
            </a:r>
            <a:r>
              <a:rPr lang="it-IT" sz="2400" i="1" dirty="0" smtClean="0"/>
              <a:t> R7425, AMD EPYC 7301 2.2GHz, 16C/32T</a:t>
            </a:r>
            <a:r>
              <a:rPr lang="it-IT" sz="2400" dirty="0" smtClean="0"/>
              <a:t>) . </a:t>
            </a:r>
            <a:endParaRPr lang="it-IT" sz="2400" dirty="0" smtClean="0"/>
          </a:p>
          <a:p>
            <a:pPr marL="914400" lvl="2" indent="0">
              <a:buNone/>
            </a:pPr>
            <a:endParaRPr lang="it-IT" sz="2400" dirty="0" smtClean="0"/>
          </a:p>
          <a:p>
            <a:pPr lvl="1"/>
            <a:r>
              <a:rPr lang="it-IT" sz="2800" b="1" dirty="0" smtClean="0"/>
              <a:t>5/5 «nodi </a:t>
            </a:r>
            <a:r>
              <a:rPr lang="it-IT" sz="2800" b="1" dirty="0" err="1" smtClean="0"/>
              <a:t>many</a:t>
            </a:r>
            <a:r>
              <a:rPr lang="it-IT" sz="2800" b="1" dirty="0" smtClean="0"/>
              <a:t> core» </a:t>
            </a:r>
            <a:r>
              <a:rPr lang="it-IT" sz="2800" b="1" dirty="0" smtClean="0"/>
              <a:t>       </a:t>
            </a: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</a:rPr>
              <a:t>NA-33-CAL-INFN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</a:rPr>
              <a:t> 85 k€</a:t>
            </a:r>
          </a:p>
          <a:p>
            <a:pPr marL="903288" lvl="1" indent="0">
              <a:buNone/>
            </a:pPr>
            <a:r>
              <a:rPr lang="it-IT" sz="2800" b="1" i="1" dirty="0" smtClean="0"/>
              <a:t>	</a:t>
            </a:r>
            <a:r>
              <a:rPr lang="it-IT" i="1" dirty="0" smtClean="0"/>
              <a:t>in consegna </a:t>
            </a:r>
            <a:r>
              <a:rPr lang="it-IT" dirty="0" smtClean="0"/>
              <a:t>(da</a:t>
            </a:r>
            <a:r>
              <a:rPr lang="it-IT" dirty="0" smtClean="0"/>
              <a:t> </a:t>
            </a:r>
            <a:r>
              <a:rPr lang="it-IT" dirty="0" err="1" smtClean="0"/>
              <a:t>conv</a:t>
            </a:r>
            <a:r>
              <a:rPr lang="it-IT" dirty="0" smtClean="0"/>
              <a:t>. lotto5 </a:t>
            </a:r>
            <a:r>
              <a:rPr lang="it-IT" i="1" dirty="0" smtClean="0"/>
              <a:t>HPE DL560, 4 x Intel </a:t>
            </a:r>
            <a:r>
              <a:rPr lang="it-IT" i="1" dirty="0" err="1" smtClean="0"/>
              <a:t>Xeon</a:t>
            </a:r>
            <a:r>
              <a:rPr lang="it-IT" i="1" dirty="0" smtClean="0"/>
              <a:t>-Gold 6140 2.3GHz/18-core + 1 GPU Nvidia QUADRO P200</a:t>
            </a:r>
            <a:r>
              <a:rPr lang="it-IT" dirty="0" smtClean="0"/>
              <a:t>). </a:t>
            </a:r>
          </a:p>
          <a:p>
            <a:pPr marL="457200" lvl="1" indent="0">
              <a:buNone/>
            </a:pPr>
            <a:endParaRPr lang="it-IT" dirty="0"/>
          </a:p>
          <a:p>
            <a:pPr lvl="1"/>
            <a:r>
              <a:rPr lang="it-IT" sz="2800" b="1" dirty="0"/>
              <a:t>4/110 </a:t>
            </a:r>
            <a:r>
              <a:rPr lang="it-IT" sz="2800" b="1" dirty="0" smtClean="0"/>
              <a:t>«Server 2 </a:t>
            </a:r>
            <a:r>
              <a:rPr lang="it-IT" sz="2800" b="1" dirty="0"/>
              <a:t>vie» </a:t>
            </a:r>
            <a:r>
              <a:rPr lang="it-IT" sz="2800" b="1" dirty="0" smtClean="0"/>
              <a:t>          </a:t>
            </a:r>
            <a:r>
              <a:rPr lang="it-IT" sz="2800" dirty="0" smtClean="0">
                <a:solidFill>
                  <a:srgbClr val="7030A0"/>
                </a:solidFill>
              </a:rPr>
              <a:t>NA-02-CAL-INFN</a:t>
            </a:r>
            <a:r>
              <a:rPr lang="it-IT" sz="2800" b="1" dirty="0" smtClean="0">
                <a:solidFill>
                  <a:srgbClr val="7030A0"/>
                </a:solidFill>
              </a:rPr>
              <a:t> 30 k€</a:t>
            </a:r>
          </a:p>
          <a:p>
            <a:pPr marL="985838" lvl="1" indent="0">
              <a:buNone/>
            </a:pPr>
            <a:r>
              <a:rPr lang="it-IT" b="1" dirty="0" err="1" smtClean="0"/>
              <a:t>Quad</a:t>
            </a:r>
            <a:r>
              <a:rPr lang="it-IT" b="1" dirty="0" smtClean="0"/>
              <a:t> server installato in 1G01</a:t>
            </a:r>
            <a:r>
              <a:rPr lang="it-IT" dirty="0" smtClean="0"/>
              <a:t> (da </a:t>
            </a:r>
            <a:r>
              <a:rPr lang="it-IT" dirty="0" err="1" smtClean="0"/>
              <a:t>conv</a:t>
            </a:r>
            <a:r>
              <a:rPr lang="it-IT" dirty="0" smtClean="0"/>
              <a:t>. lotto7 Dell </a:t>
            </a:r>
            <a:r>
              <a:rPr lang="it-IT" dirty="0" err="1"/>
              <a:t>PowerEdge</a:t>
            </a:r>
            <a:r>
              <a:rPr lang="it-IT" dirty="0"/>
              <a:t> C6420 , 2x Intel </a:t>
            </a:r>
            <a:r>
              <a:rPr lang="it-IT" dirty="0" err="1"/>
              <a:t>Xeon</a:t>
            </a:r>
            <a:r>
              <a:rPr lang="it-IT" dirty="0"/>
              <a:t> Gold 5120 2.2GHz, 14C/28T). </a:t>
            </a:r>
            <a:r>
              <a:rPr lang="it-IT" dirty="0" smtClean="0"/>
              <a:t>  </a:t>
            </a:r>
          </a:p>
          <a:p>
            <a:pPr marL="457200" lvl="1" indent="0">
              <a:buNone/>
            </a:pPr>
            <a:r>
              <a:rPr lang="it-IT" sz="2800" dirty="0" smtClean="0"/>
              <a:t>Per i rimanenti 106 si stanno considerando le possibilità sul mercato</a:t>
            </a: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31387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FD1C04-8C3D-3840-A56A-26770D12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876"/>
            <a:ext cx="10515600" cy="1325563"/>
          </a:xfrm>
        </p:spPr>
        <p:txBody>
          <a:bodyPr/>
          <a:lstStyle/>
          <a:p>
            <a:r>
              <a:rPr lang="it-IT" dirty="0" smtClean="0"/>
              <a:t>Server </a:t>
            </a:r>
            <a:r>
              <a:rPr lang="it-IT" dirty="0"/>
              <a:t>due vie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3692F4-B1FD-3E45-85D2-5AA0ADF80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488950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NA-02-CAL-INFN:  </a:t>
            </a:r>
          </a:p>
          <a:p>
            <a:pPr lvl="1"/>
            <a:r>
              <a:rPr lang="it-IT" dirty="0"/>
              <a:t>110 server</a:t>
            </a:r>
          </a:p>
          <a:p>
            <a:pPr lvl="1"/>
            <a:r>
              <a:rPr lang="it-IT" dirty="0"/>
              <a:t>Somma assentita: </a:t>
            </a:r>
            <a:r>
              <a:rPr lang="it-IT" dirty="0">
                <a:solidFill>
                  <a:srgbClr val="FF0000"/>
                </a:solidFill>
              </a:rPr>
              <a:t>8.280 </a:t>
            </a:r>
            <a:r>
              <a:rPr lang="it-IT" dirty="0" err="1">
                <a:solidFill>
                  <a:srgbClr val="FF0000"/>
                </a:solidFill>
              </a:rPr>
              <a:t>Eur</a:t>
            </a:r>
            <a:r>
              <a:rPr lang="it-IT" dirty="0">
                <a:solidFill>
                  <a:srgbClr val="FF0000"/>
                </a:solidFill>
              </a:rPr>
              <a:t> + IVA per server = 10.101 </a:t>
            </a:r>
            <a:r>
              <a:rPr lang="it-IT" dirty="0" err="1">
                <a:solidFill>
                  <a:srgbClr val="FF0000"/>
                </a:solidFill>
              </a:rPr>
              <a:t>Eur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(1.111.180 </a:t>
            </a:r>
            <a:r>
              <a:rPr lang="it-IT" dirty="0" err="1">
                <a:solidFill>
                  <a:srgbClr val="002060"/>
                </a:solidFill>
              </a:rPr>
              <a:t>Eur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  <a:p>
            <a:pPr lvl="1"/>
            <a:endParaRPr lang="it-IT" dirty="0"/>
          </a:p>
          <a:p>
            <a:r>
              <a:rPr lang="it-IT" dirty="0"/>
              <a:t>Offerta ATLAS</a:t>
            </a:r>
          </a:p>
          <a:p>
            <a:pPr lvl="1"/>
            <a:r>
              <a:rPr lang="it-IT" dirty="0" err="1"/>
              <a:t>Quad</a:t>
            </a:r>
            <a:r>
              <a:rPr lang="it-IT" dirty="0"/>
              <a:t> - Dual CPU AMD </a:t>
            </a:r>
            <a:r>
              <a:rPr lang="it-IT" dirty="0" err="1"/>
              <a:t>Epyc</a:t>
            </a:r>
            <a:r>
              <a:rPr lang="it-IT" dirty="0"/>
              <a:t> 7452: 2x32 core fisici = 128 core virtuali</a:t>
            </a:r>
          </a:p>
          <a:p>
            <a:pPr lvl="1"/>
            <a:r>
              <a:rPr lang="it-IT" dirty="0"/>
              <a:t>256 GB RAM – 4 TB SSD – 5 Y garanzia</a:t>
            </a:r>
          </a:p>
          <a:p>
            <a:pPr lvl="1"/>
            <a:r>
              <a:rPr lang="it-IT" dirty="0"/>
              <a:t>31.662 </a:t>
            </a:r>
            <a:r>
              <a:rPr lang="it-IT" dirty="0" err="1"/>
              <a:t>Eur</a:t>
            </a:r>
            <a:r>
              <a:rPr lang="it-IT" dirty="0"/>
              <a:t> + IVA = 38.628 </a:t>
            </a:r>
            <a:r>
              <a:rPr lang="it-IT" dirty="0" err="1"/>
              <a:t>Eur</a:t>
            </a:r>
            <a:endParaRPr lang="it-IT" dirty="0"/>
          </a:p>
          <a:p>
            <a:pPr lvl="1"/>
            <a:r>
              <a:rPr lang="it-IT" dirty="0"/>
              <a:t>Singolo server: </a:t>
            </a:r>
            <a:r>
              <a:rPr lang="it-IT" dirty="0">
                <a:solidFill>
                  <a:srgbClr val="FF0000"/>
                </a:solidFill>
              </a:rPr>
              <a:t>7.915 </a:t>
            </a:r>
            <a:r>
              <a:rPr lang="it-IT" dirty="0" err="1">
                <a:solidFill>
                  <a:srgbClr val="FF0000"/>
                </a:solidFill>
              </a:rPr>
              <a:t>Eur</a:t>
            </a:r>
            <a:r>
              <a:rPr lang="it-IT" dirty="0">
                <a:solidFill>
                  <a:srgbClr val="FF0000"/>
                </a:solidFill>
              </a:rPr>
              <a:t> + IVA = 9.657 </a:t>
            </a:r>
            <a:r>
              <a:rPr lang="it-IT" dirty="0" err="1">
                <a:solidFill>
                  <a:srgbClr val="FF0000"/>
                </a:solidFill>
              </a:rPr>
              <a:t>Eur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(1.062.270 </a:t>
            </a:r>
            <a:r>
              <a:rPr lang="it-IT" dirty="0" err="1">
                <a:solidFill>
                  <a:srgbClr val="002060"/>
                </a:solidFill>
              </a:rPr>
              <a:t>Eur</a:t>
            </a:r>
            <a:r>
              <a:rPr lang="it-IT" dirty="0">
                <a:solidFill>
                  <a:srgbClr val="002060"/>
                </a:solidFill>
              </a:rPr>
              <a:t> 110 server)</a:t>
            </a:r>
          </a:p>
          <a:p>
            <a:pPr lvl="1"/>
            <a:r>
              <a:rPr lang="it-IT" dirty="0">
                <a:solidFill>
                  <a:srgbClr val="002060"/>
                </a:solidFill>
              </a:rPr>
              <a:t>Risparmio:  49 kEur = 4.4%</a:t>
            </a:r>
          </a:p>
          <a:p>
            <a:pPr lvl="1"/>
            <a:endParaRPr lang="it-IT" dirty="0">
              <a:solidFill>
                <a:schemeClr val="accent1"/>
              </a:solidFill>
            </a:endParaRPr>
          </a:p>
          <a:p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Possibile aumento della RAM e/o variazione di tipo A</a:t>
            </a:r>
          </a:p>
          <a:p>
            <a:endParaRPr lang="it-IT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519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8809" y="308758"/>
            <a:ext cx="10515600" cy="1484415"/>
          </a:xfrm>
        </p:spPr>
        <p:txBody>
          <a:bodyPr/>
          <a:lstStyle/>
          <a:p>
            <a:pPr marL="457200" lvl="1" indent="0">
              <a:buNone/>
            </a:pPr>
            <a:r>
              <a:rPr lang="it-IT" sz="3600" dirty="0"/>
              <a:t>10 nodi con </a:t>
            </a:r>
            <a:r>
              <a:rPr lang="it-IT" sz="3600" dirty="0" smtClean="0"/>
              <a:t>GPU + </a:t>
            </a:r>
            <a:r>
              <a:rPr lang="it-IT" sz="3600" dirty="0" err="1" smtClean="0"/>
              <a:t>switch</a:t>
            </a:r>
            <a:r>
              <a:rPr lang="it-IT" sz="3600" dirty="0" smtClean="0"/>
              <a:t> </a:t>
            </a:r>
            <a:r>
              <a:rPr lang="it-IT" sz="3600" dirty="0" err="1" smtClean="0"/>
              <a:t>Infiniband</a:t>
            </a:r>
            <a:r>
              <a:rPr lang="it-IT" sz="3600" dirty="0" smtClean="0"/>
              <a:t>  </a:t>
            </a:r>
          </a:p>
          <a:p>
            <a:pPr lvl="1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NA-07-CAL-INFN + NA-11-NET-INFN                 Base di gara  328 k €</a:t>
            </a:r>
          </a:p>
          <a:p>
            <a:pPr marL="457200" lvl="1" indent="0">
              <a:buNone/>
            </a:pPr>
            <a:r>
              <a:rPr lang="it-IT" dirty="0" smtClean="0"/>
              <a:t>gara pronta, inviata a INFN per approvazione </a:t>
            </a:r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8404965" y="2317315"/>
            <a:ext cx="3557392" cy="2617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it-IT" sz="1800" dirty="0"/>
              <a:t>4</a:t>
            </a:r>
            <a:r>
              <a:rPr lang="it-IT" sz="1800" dirty="0" smtClean="0"/>
              <a:t> nodi  integrati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it-IT" sz="1800" dirty="0" smtClean="0"/>
              <a:t>     nel cluster CNR-UNINA</a:t>
            </a:r>
          </a:p>
          <a:p>
            <a:pPr lvl="1"/>
            <a:r>
              <a:rPr lang="it-IT" sz="1800" dirty="0" smtClean="0"/>
              <a:t>6 nodi e lo </a:t>
            </a:r>
            <a:r>
              <a:rPr lang="it-IT" sz="1800" dirty="0" err="1" smtClean="0"/>
              <a:t>switch</a:t>
            </a:r>
            <a:r>
              <a:rPr lang="it-IT" sz="1800" dirty="0" smtClean="0"/>
              <a:t> </a:t>
            </a:r>
          </a:p>
          <a:p>
            <a:pPr marL="457200" lvl="1" indent="0">
              <a:buNone/>
            </a:pPr>
            <a:r>
              <a:rPr lang="it-IT" sz="1800" dirty="0" smtClean="0"/>
              <a:t>    formano un cluster INFN</a:t>
            </a:r>
          </a:p>
          <a:p>
            <a:pPr marL="457200" lvl="1" indent="0">
              <a:buNone/>
            </a:pPr>
            <a:endParaRPr lang="it-IT" sz="1800" dirty="0"/>
          </a:p>
          <a:p>
            <a:pPr marL="457200" lvl="1" indent="0">
              <a:buNone/>
            </a:pP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Requisti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 non identici per i due cluster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09" y="1742472"/>
            <a:ext cx="8584462" cy="501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6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Requisiti dei nodi con GPU x cluster INFN</a:t>
            </a:r>
            <a:endParaRPr lang="en-GB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86860"/>
            <a:ext cx="8155488" cy="501414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rgbClr val="7030A0"/>
                </a:solidFill>
              </a:rPr>
              <a:t>Una GPU v100 richiesta, una opzionale</a:t>
            </a:r>
          </a:p>
          <a:p>
            <a:r>
              <a:rPr lang="it-IT" dirty="0" smtClean="0">
                <a:solidFill>
                  <a:srgbClr val="7030A0"/>
                </a:solidFill>
              </a:rPr>
              <a:t>Doppia CPU, </a:t>
            </a:r>
            <a:r>
              <a:rPr lang="it-IT" dirty="0" err="1" smtClean="0">
                <a:solidFill>
                  <a:srgbClr val="7030A0"/>
                </a:solidFill>
              </a:rPr>
              <a:t>min</a:t>
            </a:r>
            <a:r>
              <a:rPr lang="it-IT" dirty="0" smtClean="0">
                <a:solidFill>
                  <a:srgbClr val="7030A0"/>
                </a:solidFill>
              </a:rPr>
              <a:t> 20core/CPU</a:t>
            </a:r>
          </a:p>
          <a:p>
            <a:r>
              <a:rPr lang="it-IT" dirty="0" smtClean="0">
                <a:solidFill>
                  <a:srgbClr val="7030A0"/>
                </a:solidFill>
              </a:rPr>
              <a:t>RAM minima 384 GB &amp; almeno 6GB per core fisico</a:t>
            </a:r>
            <a:endParaRPr lang="en-GB" dirty="0" smtClean="0">
              <a:solidFill>
                <a:srgbClr val="7030A0"/>
              </a:solidFill>
            </a:endParaRPr>
          </a:p>
          <a:p>
            <a:r>
              <a:rPr lang="en-GB" dirty="0" smtClean="0">
                <a:solidFill>
                  <a:srgbClr val="7030A0"/>
                </a:solidFill>
              </a:rPr>
              <a:t>2 CPU </a:t>
            </a:r>
            <a:r>
              <a:rPr lang="it-IT" dirty="0" smtClean="0">
                <a:solidFill>
                  <a:srgbClr val="7030A0"/>
                </a:solidFill>
              </a:rPr>
              <a:t>Doppio disco SSD di </a:t>
            </a:r>
            <a:r>
              <a:rPr lang="it-IT" dirty="0" err="1" smtClean="0">
                <a:solidFill>
                  <a:srgbClr val="7030A0"/>
                </a:solidFill>
              </a:rPr>
              <a:t>boot</a:t>
            </a:r>
            <a:endParaRPr lang="it-IT" dirty="0" smtClean="0">
              <a:solidFill>
                <a:srgbClr val="7030A0"/>
              </a:solidFill>
            </a:endParaRPr>
          </a:p>
          <a:p>
            <a:r>
              <a:rPr lang="it-IT" dirty="0" smtClean="0">
                <a:solidFill>
                  <a:srgbClr val="7030A0"/>
                </a:solidFill>
              </a:rPr>
              <a:t>Almeno 1 disco dati da 2TB</a:t>
            </a:r>
          </a:p>
          <a:p>
            <a:r>
              <a:rPr lang="it-IT" dirty="0" smtClean="0">
                <a:solidFill>
                  <a:srgbClr val="7030A0"/>
                </a:solidFill>
              </a:rPr>
              <a:t>2 porte </a:t>
            </a:r>
            <a:r>
              <a:rPr lang="en-GB" dirty="0" smtClean="0">
                <a:solidFill>
                  <a:srgbClr val="7030A0"/>
                </a:solidFill>
              </a:rPr>
              <a:t>10 </a:t>
            </a:r>
            <a:r>
              <a:rPr lang="en-GB" dirty="0" err="1" smtClean="0">
                <a:solidFill>
                  <a:srgbClr val="7030A0"/>
                </a:solidFill>
              </a:rPr>
              <a:t>GbE</a:t>
            </a:r>
            <a:r>
              <a:rPr lang="en-GB" dirty="0" smtClean="0">
                <a:solidFill>
                  <a:srgbClr val="7030A0"/>
                </a:solidFill>
              </a:rPr>
              <a:t> SFP+, porta </a:t>
            </a:r>
            <a:r>
              <a:rPr lang="en-GB" dirty="0" err="1" smtClean="0">
                <a:solidFill>
                  <a:srgbClr val="7030A0"/>
                </a:solidFill>
              </a:rPr>
              <a:t>Infiniband</a:t>
            </a:r>
            <a:endParaRPr lang="it-IT" dirty="0" smtClean="0">
              <a:solidFill>
                <a:srgbClr val="7030A0"/>
              </a:solidFill>
            </a:endParaRPr>
          </a:p>
          <a:p>
            <a:r>
              <a:rPr lang="it-IT" dirty="0" smtClean="0">
                <a:solidFill>
                  <a:srgbClr val="7030A0"/>
                </a:solidFill>
              </a:rPr>
              <a:t>Richiesto training di 3gg.</a:t>
            </a:r>
          </a:p>
          <a:p>
            <a:r>
              <a:rPr lang="it-IT" dirty="0" smtClean="0"/>
              <a:t>Punti aggiuntivi fino a 7 anni di garanzia</a:t>
            </a:r>
          </a:p>
          <a:p>
            <a:r>
              <a:rPr lang="it-IT" dirty="0" smtClean="0"/>
              <a:t>Valutazione discrezionale in base a:</a:t>
            </a:r>
          </a:p>
          <a:p>
            <a:pPr lvl="1"/>
            <a:r>
              <a:rPr lang="it-IT" dirty="0" smtClean="0"/>
              <a:t>Consumo elettrico</a:t>
            </a:r>
            <a:r>
              <a:rPr lang="it-IT" dirty="0"/>
              <a:t>, occupazione nei </a:t>
            </a:r>
            <a:r>
              <a:rPr lang="it-IT" dirty="0" err="1"/>
              <a:t>rack</a:t>
            </a:r>
            <a:r>
              <a:rPr lang="it-IT" dirty="0"/>
              <a:t>, funzionalità evolute, armonizzazione tra le varie componenti, software di gestione del </a:t>
            </a:r>
            <a:r>
              <a:rPr lang="it-IT" dirty="0" smtClean="0"/>
              <a:t>cluster</a:t>
            </a:r>
          </a:p>
          <a:p>
            <a:endParaRPr lang="en-GB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7037" y="809331"/>
            <a:ext cx="238125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0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277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INFN-Napoli: stato delle gare Calcolo e Storage </vt:lpstr>
      <vt:lpstr>Server due vie</vt:lpstr>
      <vt:lpstr>Presentazione standard di PowerPoint</vt:lpstr>
      <vt:lpstr>Requisiti dei nodi con GPU x cluster INFN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Napoli: Situazione acquisti sistemi di calcolo e storage</dc:title>
  <dc:creator>Alessandra</dc:creator>
  <cp:lastModifiedBy>Alessandra</cp:lastModifiedBy>
  <cp:revision>22</cp:revision>
  <dcterms:created xsi:type="dcterms:W3CDTF">2019-12-18T18:21:57Z</dcterms:created>
  <dcterms:modified xsi:type="dcterms:W3CDTF">2020-02-23T18:37:21Z</dcterms:modified>
</cp:coreProperties>
</file>