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8" r:id="rId4"/>
    <p:sldId id="269" r:id="rId5"/>
    <p:sldId id="262" r:id="rId6"/>
    <p:sldId id="267" r:id="rId7"/>
    <p:sldId id="263" r:id="rId8"/>
    <p:sldId id="265" r:id="rId9"/>
    <p:sldId id="27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862"/>
  </p:normalViewPr>
  <p:slideViewPr>
    <p:cSldViewPr snapToGrid="0" snapToObjects="1">
      <p:cViewPr varScale="1">
        <p:scale>
          <a:sx n="64" d="100"/>
          <a:sy n="64" d="100"/>
        </p:scale>
        <p:origin x="103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9FFD4-A7E0-8B49-B1AF-B8B2EB978813}" type="datetimeFigureOut">
              <a:rPr lang="it-IT" smtClean="0"/>
              <a:t>20/02/2020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BA4D6-1DEF-5447-8901-10FD96744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59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12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9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39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98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6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70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322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811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5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79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0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7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6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92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51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87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38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Bari - 05/12/18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0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Bari - 05/12/18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G. Carlino - IBISCO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7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quadro delle spese UNINA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09677"/>
          </a:xfrm>
        </p:spPr>
        <p:txBody>
          <a:bodyPr>
            <a:normAutofit/>
          </a:bodyPr>
          <a:lstStyle/>
          <a:p>
            <a:r>
              <a:rPr lang="it-IT" sz="3600" dirty="0"/>
              <a:t>G. Russo </a:t>
            </a:r>
          </a:p>
          <a:p>
            <a:r>
              <a:rPr lang="it-IT" dirty="0"/>
              <a:t>Riunione Comitato Scientifico </a:t>
            </a:r>
            <a:r>
              <a:rPr lang="it-IT" dirty="0" err="1"/>
              <a:t>IBiSCo</a:t>
            </a:r>
            <a:endParaRPr lang="it-IT" dirty="0"/>
          </a:p>
          <a:p>
            <a:r>
              <a:rPr lang="it-IT" dirty="0"/>
              <a:t>Catania 24 febbraio 2020</a:t>
            </a:r>
          </a:p>
          <a:p>
            <a:pPr algn="l"/>
            <a:endParaRPr lang="it-IT" baseline="30000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104773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Quadro sinottico impegni UNINA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Catania – 24/02/2020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</a:t>
            </a:fld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360" y="711161"/>
            <a:ext cx="8320724" cy="56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104773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I server «</a:t>
            </a:r>
            <a:r>
              <a:rPr lang="it-IT" b="1" dirty="0" err="1" smtClean="0">
                <a:solidFill>
                  <a:srgbClr val="0000FF"/>
                </a:solidFill>
              </a:rPr>
              <a:t>quad</a:t>
            </a:r>
            <a:r>
              <a:rPr lang="it-IT" b="1" dirty="0" smtClean="0">
                <a:solidFill>
                  <a:srgbClr val="0000FF"/>
                </a:solidFill>
              </a:rPr>
              <a:t>» (q.tà 3x4)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Catania – 24/02/2020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3</a:t>
            </a:fld>
            <a:endParaRPr lang="it-IT"/>
          </a:p>
        </p:txBody>
      </p:sp>
      <p:pic>
        <p:nvPicPr>
          <p:cNvPr id="19" name="Immagine 18" descr="C:\Users\dell\AppData\Local\Microsoft\Windows\INetCache\Content.Word\IMG_16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94" y="757610"/>
            <a:ext cx="3230880" cy="242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 descr="C:\Users\dell\AppData\Local\Microsoft\Windows\INetCache\Content.Word\IMG_16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68" y="757610"/>
            <a:ext cx="3251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olo 1"/>
          <p:cNvSpPr txBox="1">
            <a:spLocks/>
          </p:cNvSpPr>
          <p:nvPr/>
        </p:nvSpPr>
        <p:spPr>
          <a:xfrm>
            <a:off x="1790178" y="3414033"/>
            <a:ext cx="9320605" cy="624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0000FF"/>
                </a:solidFill>
              </a:rPr>
              <a:t>I server «con GPU» (q.tà 5)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25" name="Immagine 24" descr="C:\Users\guidorusso2\Desktop\IMG_172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1562" y="4155031"/>
            <a:ext cx="2479676" cy="215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magine 25" descr="C:\Users\guidorusso2\Desktop\IMG_173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8740" y="4180157"/>
            <a:ext cx="2630211" cy="2255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0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3798" y="667705"/>
            <a:ext cx="4054568" cy="624579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I server «servizi» (q.tà 11)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Catania – 24/02/2020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4</a:t>
            </a:fld>
            <a:endParaRPr lang="it-IT"/>
          </a:p>
        </p:txBody>
      </p:sp>
      <p:pic>
        <p:nvPicPr>
          <p:cNvPr id="8" name="Immagine 7" descr="G:\PON Infr 2014-2020\Gare\12) Acquisto server servizi in convenzione UNINA\20200114_1249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211" y="2672483"/>
            <a:ext cx="4383975" cy="256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C:\Users\guidorusso2\Desktop\IMG_17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0977" y="1527332"/>
            <a:ext cx="2946157" cy="221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C:\Users\guidorusso2\Desktop\IMG_17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98972" y="1587210"/>
            <a:ext cx="2896352" cy="228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C:\Users\guidorusso2\Desktop\IMG_173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4043" y="3845388"/>
            <a:ext cx="2814080" cy="22078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6378654" y="265770"/>
            <a:ext cx="4054568" cy="624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0000FF"/>
                </a:solidFill>
              </a:rPr>
              <a:t>I nodi di calcolo (q.tà 25)</a:t>
            </a:r>
            <a:endParaRPr lang="it-IT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Situazione spese UNINA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Catania – 24/02/2020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5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00FF"/>
                </a:solidFill>
              </a:rPr>
              <a:t>Impianti</a:t>
            </a:r>
            <a:r>
              <a:rPr lang="it-IT" dirty="0"/>
              <a:t>: gara 9/F/2019 consegnata; pubblicazione a febbraio; include:</a:t>
            </a:r>
          </a:p>
          <a:p>
            <a:pPr lvl="1"/>
            <a:r>
              <a:rPr lang="it-IT" dirty="0"/>
              <a:t>NA-13-IMP-UNINA</a:t>
            </a:r>
          </a:p>
          <a:p>
            <a:pPr lvl="1"/>
            <a:r>
              <a:rPr lang="it-IT" dirty="0"/>
              <a:t>NA-22-IMP-UNINA</a:t>
            </a:r>
          </a:p>
          <a:p>
            <a:pPr lvl="1"/>
            <a:r>
              <a:rPr lang="it-IT" dirty="0"/>
              <a:t>NA-23-IMP-UNINA</a:t>
            </a:r>
          </a:p>
          <a:p>
            <a:pPr lvl="1"/>
            <a:r>
              <a:rPr lang="it-IT" dirty="0"/>
              <a:t>NA-19-NET-UNINA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dirty="0">
                <a:solidFill>
                  <a:srgbClr val="0000FF"/>
                </a:solidFill>
              </a:rPr>
              <a:t>Impianti</a:t>
            </a:r>
            <a:r>
              <a:rPr lang="it-IT" dirty="0"/>
              <a:t>: gara 10/F/2019 consegnata; pubblicazione </a:t>
            </a:r>
            <a:r>
              <a:rPr lang="it-IT" dirty="0" err="1"/>
              <a:t>RdO</a:t>
            </a:r>
            <a:r>
              <a:rPr lang="it-IT" dirty="0"/>
              <a:t> a marzo; include:</a:t>
            </a:r>
          </a:p>
          <a:p>
            <a:pPr lvl="1"/>
            <a:r>
              <a:rPr lang="it-IT" dirty="0"/>
              <a:t>NA-21-IMP-UNINA</a:t>
            </a:r>
          </a:p>
        </p:txBody>
      </p:sp>
    </p:spTree>
    <p:extLst>
      <p:ext uri="{BB962C8B-B14F-4D97-AF65-F5344CB8AC3E}">
        <p14:creationId xmlns:p14="http://schemas.microsoft.com/office/powerpoint/2010/main" val="21330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4757" y="243040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Il cluster Infiniband con </a:t>
            </a:r>
            <a:r>
              <a:rPr lang="it-IT" b="1" dirty="0" smtClean="0">
                <a:solidFill>
                  <a:srgbClr val="0000FF"/>
                </a:solidFill>
              </a:rPr>
              <a:t>GPU – 28 nodi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12" y="44268"/>
            <a:ext cx="1333948" cy="1280232"/>
          </a:xfrm>
          <a:prstGeom prst="rect">
            <a:avLst/>
          </a:prstGeom>
        </p:spPr>
      </p:pic>
      <p:sp>
        <p:nvSpPr>
          <p:cNvPr id="34" name="Rettangolo arrotondato 33"/>
          <p:cNvSpPr/>
          <p:nvPr/>
        </p:nvSpPr>
        <p:spPr>
          <a:xfrm>
            <a:off x="2674763" y="4626789"/>
            <a:ext cx="4109156" cy="72248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</a:t>
            </a:r>
            <a:r>
              <a:rPr lang="it-IT" dirty="0"/>
              <a:t> </a:t>
            </a:r>
            <a:r>
              <a:rPr lang="it-IT" b="1" dirty="0">
                <a:solidFill>
                  <a:schemeClr val="tx1"/>
                </a:solidFill>
              </a:rPr>
              <a:t>10 </a:t>
            </a:r>
            <a:r>
              <a:rPr lang="it-IT" b="1" dirty="0" err="1">
                <a:solidFill>
                  <a:schemeClr val="tx1"/>
                </a:solidFill>
              </a:rPr>
              <a:t>Gb</a:t>
            </a:r>
            <a:r>
              <a:rPr lang="it-IT" b="1" dirty="0">
                <a:solidFill>
                  <a:schemeClr val="tx1"/>
                </a:solidFill>
              </a:rPr>
              <a:t> Ethernet con porte SFP+</a:t>
            </a:r>
          </a:p>
        </p:txBody>
      </p:sp>
      <p:sp>
        <p:nvSpPr>
          <p:cNvPr id="35" name="Rettangolo arrotondato 34"/>
          <p:cNvSpPr/>
          <p:nvPr/>
        </p:nvSpPr>
        <p:spPr>
          <a:xfrm>
            <a:off x="2550276" y="913068"/>
            <a:ext cx="3874116" cy="722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 Infiniband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648407" y="2224053"/>
            <a:ext cx="897466" cy="18062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Nodo con GPU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1760363" y="2224053"/>
            <a:ext cx="897466" cy="18062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Nodo con GPU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2914652" y="2224053"/>
            <a:ext cx="897466" cy="18062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Nodo con GPU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6335186" y="2224053"/>
            <a:ext cx="897466" cy="18062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Nodo con GPU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7489474" y="2224053"/>
            <a:ext cx="1068033" cy="18062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Nodo storage (master del cluster)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8877030" y="2224053"/>
            <a:ext cx="1025701" cy="18062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Nodo storage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4068941" y="2630453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/>
              <a:t>. . . . . . .</a:t>
            </a:r>
          </a:p>
        </p:txBody>
      </p:sp>
      <p:cxnSp>
        <p:nvCxnSpPr>
          <p:cNvPr id="43" name="Connettore diritto 42"/>
          <p:cNvCxnSpPr>
            <a:stCxn id="36" idx="0"/>
          </p:cNvCxnSpPr>
          <p:nvPr/>
        </p:nvCxnSpPr>
        <p:spPr>
          <a:xfrm flipV="1">
            <a:off x="1097140" y="1643574"/>
            <a:ext cx="1817512" cy="58047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 flipV="1">
            <a:off x="2030731" y="1651592"/>
            <a:ext cx="1332654" cy="57246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onnettore diritto 44"/>
          <p:cNvCxnSpPr/>
          <p:nvPr/>
        </p:nvCxnSpPr>
        <p:spPr>
          <a:xfrm flipV="1">
            <a:off x="7818264" y="1660890"/>
            <a:ext cx="68546" cy="5631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nettore diritto 45"/>
          <p:cNvCxnSpPr>
            <a:cxnSpLocks/>
            <a:endCxn id="41" idx="0"/>
          </p:cNvCxnSpPr>
          <p:nvPr/>
        </p:nvCxnSpPr>
        <p:spPr>
          <a:xfrm>
            <a:off x="9306987" y="1660890"/>
            <a:ext cx="82894" cy="5631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ttore diritto 46"/>
          <p:cNvCxnSpPr>
            <a:endCxn id="36" idx="2"/>
          </p:cNvCxnSpPr>
          <p:nvPr/>
        </p:nvCxnSpPr>
        <p:spPr>
          <a:xfrm flipH="1" flipV="1">
            <a:off x="1097140" y="4030275"/>
            <a:ext cx="2161120" cy="5965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ttore diritto 47"/>
          <p:cNvCxnSpPr/>
          <p:nvPr/>
        </p:nvCxnSpPr>
        <p:spPr>
          <a:xfrm flipV="1">
            <a:off x="3258260" y="1660890"/>
            <a:ext cx="788102" cy="5693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ttore diritto 48"/>
          <p:cNvCxnSpPr>
            <a:stCxn id="39" idx="0"/>
          </p:cNvCxnSpPr>
          <p:nvPr/>
        </p:nvCxnSpPr>
        <p:spPr>
          <a:xfrm flipH="1" flipV="1">
            <a:off x="6191253" y="1655233"/>
            <a:ext cx="592666" cy="5688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ttore diritto 49"/>
          <p:cNvCxnSpPr>
            <a:cxnSpLocks/>
            <a:stCxn id="40" idx="2"/>
          </p:cNvCxnSpPr>
          <p:nvPr/>
        </p:nvCxnSpPr>
        <p:spPr>
          <a:xfrm flipH="1">
            <a:off x="6335186" y="4030275"/>
            <a:ext cx="1688305" cy="5965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ttore diritto 50"/>
          <p:cNvCxnSpPr/>
          <p:nvPr/>
        </p:nvCxnSpPr>
        <p:spPr>
          <a:xfrm flipH="1" flipV="1">
            <a:off x="2119666" y="4019401"/>
            <a:ext cx="1730201" cy="6073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Connettore diritto 51"/>
          <p:cNvCxnSpPr>
            <a:endCxn id="38" idx="2"/>
          </p:cNvCxnSpPr>
          <p:nvPr/>
        </p:nvCxnSpPr>
        <p:spPr>
          <a:xfrm flipH="1" flipV="1">
            <a:off x="3363385" y="4030275"/>
            <a:ext cx="743305" cy="5965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Connettore diritto 52"/>
          <p:cNvCxnSpPr>
            <a:cxnSpLocks/>
          </p:cNvCxnSpPr>
          <p:nvPr/>
        </p:nvCxnSpPr>
        <p:spPr>
          <a:xfrm flipV="1">
            <a:off x="6776075" y="4031462"/>
            <a:ext cx="2605962" cy="634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3830057" y="1761911"/>
            <a:ext cx="182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0000FF"/>
                </a:solidFill>
              </a:rPr>
              <a:t>Cavi DAC in rame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4348744" y="4295169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0000FF"/>
                </a:solidFill>
              </a:rPr>
              <a:t>Cavi in fibra</a:t>
            </a:r>
          </a:p>
        </p:txBody>
      </p:sp>
      <p:cxnSp>
        <p:nvCxnSpPr>
          <p:cNvPr id="56" name="Connettore diritto 55"/>
          <p:cNvCxnSpPr/>
          <p:nvPr/>
        </p:nvCxnSpPr>
        <p:spPr>
          <a:xfrm flipH="1">
            <a:off x="5949991" y="4037233"/>
            <a:ext cx="968429" cy="58955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ttangolo arrotondato 56"/>
          <p:cNvSpPr/>
          <p:nvPr/>
        </p:nvSpPr>
        <p:spPr>
          <a:xfrm>
            <a:off x="2657829" y="6019006"/>
            <a:ext cx="4109156" cy="7224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</a:t>
            </a:r>
            <a:r>
              <a:rPr lang="it-IT" dirty="0"/>
              <a:t> </a:t>
            </a:r>
            <a:r>
              <a:rPr lang="it-IT" b="1" dirty="0">
                <a:solidFill>
                  <a:schemeClr val="tx1"/>
                </a:solidFill>
              </a:rPr>
              <a:t>1 </a:t>
            </a:r>
            <a:r>
              <a:rPr lang="it-IT" b="1" dirty="0" err="1">
                <a:solidFill>
                  <a:schemeClr val="tx1"/>
                </a:solidFill>
              </a:rPr>
              <a:t>Gb</a:t>
            </a:r>
            <a:r>
              <a:rPr lang="it-IT" b="1" dirty="0">
                <a:solidFill>
                  <a:schemeClr val="tx1"/>
                </a:solidFill>
              </a:rPr>
              <a:t> Ethernet in rame (management)</a:t>
            </a:r>
          </a:p>
        </p:txBody>
      </p:sp>
      <p:cxnSp>
        <p:nvCxnSpPr>
          <p:cNvPr id="58" name="Connettore diritto 57"/>
          <p:cNvCxnSpPr/>
          <p:nvPr/>
        </p:nvCxnSpPr>
        <p:spPr>
          <a:xfrm>
            <a:off x="6783919" y="5126579"/>
            <a:ext cx="2455332" cy="7099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Ovale 58"/>
          <p:cNvSpPr/>
          <p:nvPr/>
        </p:nvSpPr>
        <p:spPr>
          <a:xfrm>
            <a:off x="9146120" y="5481538"/>
            <a:ext cx="1670755" cy="1153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Centro stella del Data Center</a:t>
            </a:r>
          </a:p>
        </p:txBody>
      </p:sp>
      <p:cxnSp>
        <p:nvCxnSpPr>
          <p:cNvPr id="60" name="Connettore diritto 59"/>
          <p:cNvCxnSpPr/>
          <p:nvPr/>
        </p:nvCxnSpPr>
        <p:spPr>
          <a:xfrm>
            <a:off x="1963793" y="4012637"/>
            <a:ext cx="1281907" cy="198669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Connettore diritto 60"/>
          <p:cNvCxnSpPr/>
          <p:nvPr/>
        </p:nvCxnSpPr>
        <p:spPr>
          <a:xfrm>
            <a:off x="944005" y="4017539"/>
            <a:ext cx="2142068" cy="199960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Connettore diritto 61"/>
          <p:cNvCxnSpPr/>
          <p:nvPr/>
        </p:nvCxnSpPr>
        <p:spPr>
          <a:xfrm>
            <a:off x="3572922" y="4046503"/>
            <a:ext cx="239196" cy="197064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Connettore diritto 62"/>
          <p:cNvCxnSpPr/>
          <p:nvPr/>
        </p:nvCxnSpPr>
        <p:spPr>
          <a:xfrm flipH="1">
            <a:off x="6527097" y="4030275"/>
            <a:ext cx="2740377" cy="196905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Connettore diritto 63"/>
          <p:cNvCxnSpPr/>
          <p:nvPr/>
        </p:nvCxnSpPr>
        <p:spPr>
          <a:xfrm flipH="1">
            <a:off x="6112577" y="4046503"/>
            <a:ext cx="2085968" cy="195282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Connettore diritto 64"/>
          <p:cNvCxnSpPr/>
          <p:nvPr/>
        </p:nvCxnSpPr>
        <p:spPr>
          <a:xfrm flipH="1">
            <a:off x="5906901" y="4030275"/>
            <a:ext cx="1239496" cy="196905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1816680" y="5706755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0000FF"/>
                </a:solidFill>
              </a:rPr>
              <a:t>Cavi UTP</a:t>
            </a:r>
          </a:p>
        </p:txBody>
      </p:sp>
      <p:cxnSp>
        <p:nvCxnSpPr>
          <p:cNvPr id="67" name="Connettore diritto 66"/>
          <p:cNvCxnSpPr/>
          <p:nvPr/>
        </p:nvCxnSpPr>
        <p:spPr>
          <a:xfrm flipV="1">
            <a:off x="6766985" y="6337306"/>
            <a:ext cx="2466988" cy="603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5051294" y="560063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0000FF"/>
                </a:solidFill>
              </a:rPr>
              <a:t>Cavi UTP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7890558" y="581315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0000FF"/>
                </a:solidFill>
              </a:rPr>
              <a:t>Cavi in fibra</a:t>
            </a:r>
          </a:p>
        </p:txBody>
      </p:sp>
      <p:sp>
        <p:nvSpPr>
          <p:cNvPr id="70" name="Rettangolo arrotondato 69"/>
          <p:cNvSpPr/>
          <p:nvPr/>
        </p:nvSpPr>
        <p:spPr>
          <a:xfrm>
            <a:off x="6918420" y="917077"/>
            <a:ext cx="2982950" cy="722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 Infiniband</a:t>
            </a:r>
          </a:p>
        </p:txBody>
      </p:sp>
      <p:cxnSp>
        <p:nvCxnSpPr>
          <p:cNvPr id="71" name="Connettore diritto 70"/>
          <p:cNvCxnSpPr/>
          <p:nvPr/>
        </p:nvCxnSpPr>
        <p:spPr>
          <a:xfrm>
            <a:off x="6434205" y="1168014"/>
            <a:ext cx="484215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Connettore diritto 71"/>
          <p:cNvCxnSpPr>
            <a:endCxn id="70" idx="1"/>
          </p:cNvCxnSpPr>
          <p:nvPr/>
        </p:nvCxnSpPr>
        <p:spPr>
          <a:xfrm flipV="1">
            <a:off x="6410231" y="1278322"/>
            <a:ext cx="508189" cy="870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582559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I nodi dei due cluster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44" name="Rettangolo 43"/>
          <p:cNvSpPr/>
          <p:nvPr/>
        </p:nvSpPr>
        <p:spPr>
          <a:xfrm>
            <a:off x="9290754" y="1264356"/>
            <a:ext cx="2257778" cy="4775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733778" y="1264356"/>
            <a:ext cx="2257778" cy="4775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6" name="Rettangolo 45"/>
          <p:cNvSpPr/>
          <p:nvPr/>
        </p:nvSpPr>
        <p:spPr>
          <a:xfrm>
            <a:off x="3635022" y="1264356"/>
            <a:ext cx="2257778" cy="4775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/>
          <p:cNvSpPr/>
          <p:nvPr/>
        </p:nvSpPr>
        <p:spPr>
          <a:xfrm>
            <a:off x="6462888" y="1264356"/>
            <a:ext cx="2257778" cy="4775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arrotondato 48"/>
          <p:cNvSpPr/>
          <p:nvPr/>
        </p:nvSpPr>
        <p:spPr>
          <a:xfrm>
            <a:off x="3635022" y="5542847"/>
            <a:ext cx="2257778" cy="2822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 Infiniband</a:t>
            </a:r>
          </a:p>
        </p:txBody>
      </p:sp>
      <p:sp>
        <p:nvSpPr>
          <p:cNvPr id="50" name="Rettangolo arrotondato 49"/>
          <p:cNvSpPr/>
          <p:nvPr/>
        </p:nvSpPr>
        <p:spPr>
          <a:xfrm>
            <a:off x="6462887" y="5542847"/>
            <a:ext cx="2257778" cy="2822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 Infiniband</a:t>
            </a:r>
          </a:p>
        </p:txBody>
      </p:sp>
      <p:sp>
        <p:nvSpPr>
          <p:cNvPr id="51" name="Rettangolo arrotondato 50"/>
          <p:cNvSpPr/>
          <p:nvPr/>
        </p:nvSpPr>
        <p:spPr>
          <a:xfrm>
            <a:off x="3635022" y="4573234"/>
            <a:ext cx="2257778" cy="2822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storage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2" name="Rettangolo arrotondato 51"/>
          <p:cNvSpPr/>
          <p:nvPr/>
        </p:nvSpPr>
        <p:spPr>
          <a:xfrm>
            <a:off x="3635022" y="3466925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3" name="Rettangolo arrotondato 52"/>
          <p:cNvSpPr/>
          <p:nvPr/>
        </p:nvSpPr>
        <p:spPr>
          <a:xfrm>
            <a:off x="3635022" y="3094393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733778" y="3815645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5" name="Rettangolo arrotondato 54"/>
          <p:cNvSpPr/>
          <p:nvPr/>
        </p:nvSpPr>
        <p:spPr>
          <a:xfrm>
            <a:off x="733778" y="4182533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6" name="Rettangolo arrotondato 55"/>
          <p:cNvSpPr/>
          <p:nvPr/>
        </p:nvSpPr>
        <p:spPr>
          <a:xfrm>
            <a:off x="733778" y="3076224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7" name="Rettangolo arrotondato 56"/>
          <p:cNvSpPr/>
          <p:nvPr/>
        </p:nvSpPr>
        <p:spPr>
          <a:xfrm>
            <a:off x="733778" y="3448756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8" name="Rettangolo arrotondato 57"/>
          <p:cNvSpPr/>
          <p:nvPr/>
        </p:nvSpPr>
        <p:spPr>
          <a:xfrm>
            <a:off x="733778" y="2703692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9" name="Rettangolo arrotondato 58"/>
          <p:cNvSpPr/>
          <p:nvPr/>
        </p:nvSpPr>
        <p:spPr>
          <a:xfrm>
            <a:off x="6462888" y="3815645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0" name="Rettangolo arrotondato 59"/>
          <p:cNvSpPr/>
          <p:nvPr/>
        </p:nvSpPr>
        <p:spPr>
          <a:xfrm>
            <a:off x="6462888" y="4182533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1" name="Rettangolo arrotondato 60"/>
          <p:cNvSpPr/>
          <p:nvPr/>
        </p:nvSpPr>
        <p:spPr>
          <a:xfrm>
            <a:off x="6462888" y="3076224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2" name="Rettangolo arrotondato 61"/>
          <p:cNvSpPr/>
          <p:nvPr/>
        </p:nvSpPr>
        <p:spPr>
          <a:xfrm>
            <a:off x="6462888" y="3448756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3" name="Rettangolo arrotondato 62"/>
          <p:cNvSpPr/>
          <p:nvPr/>
        </p:nvSpPr>
        <p:spPr>
          <a:xfrm>
            <a:off x="6462888" y="2703692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4" name="Rettangolo arrotondato 63"/>
          <p:cNvSpPr/>
          <p:nvPr/>
        </p:nvSpPr>
        <p:spPr>
          <a:xfrm>
            <a:off x="9290754" y="3815645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5" name="Rettangolo arrotondato 64"/>
          <p:cNvSpPr/>
          <p:nvPr/>
        </p:nvSpPr>
        <p:spPr>
          <a:xfrm>
            <a:off x="9290754" y="4182533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6" name="Rettangolo arrotondato 65"/>
          <p:cNvSpPr/>
          <p:nvPr/>
        </p:nvSpPr>
        <p:spPr>
          <a:xfrm>
            <a:off x="9290754" y="3076224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7" name="Rettangolo arrotondato 66"/>
          <p:cNvSpPr/>
          <p:nvPr/>
        </p:nvSpPr>
        <p:spPr>
          <a:xfrm>
            <a:off x="9290754" y="3448756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8" name="Rettangolo arrotondato 67"/>
          <p:cNvSpPr/>
          <p:nvPr/>
        </p:nvSpPr>
        <p:spPr>
          <a:xfrm>
            <a:off x="9290754" y="2703692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9" name="Rettangolo arrotondato 68"/>
          <p:cNvSpPr/>
          <p:nvPr/>
        </p:nvSpPr>
        <p:spPr>
          <a:xfrm>
            <a:off x="733778" y="4569179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0" name="Rettangolo arrotondato 69"/>
          <p:cNvSpPr/>
          <p:nvPr/>
        </p:nvSpPr>
        <p:spPr>
          <a:xfrm>
            <a:off x="9290754" y="4569179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1" name="Rettangolo arrotondato 70"/>
          <p:cNvSpPr/>
          <p:nvPr/>
        </p:nvSpPr>
        <p:spPr>
          <a:xfrm>
            <a:off x="3635022" y="4951417"/>
            <a:ext cx="2257778" cy="5058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storage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(master del cluster)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2" name="Rettangolo arrotondato 71"/>
          <p:cNvSpPr/>
          <p:nvPr/>
        </p:nvSpPr>
        <p:spPr>
          <a:xfrm>
            <a:off x="6462888" y="4586111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3" name="Rettangolo arrotondato 72"/>
          <p:cNvSpPr/>
          <p:nvPr/>
        </p:nvSpPr>
        <p:spPr>
          <a:xfrm>
            <a:off x="3635022" y="4217636"/>
            <a:ext cx="2257778" cy="2822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storage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4" name="Rettangolo arrotondato 73"/>
          <p:cNvSpPr/>
          <p:nvPr/>
        </p:nvSpPr>
        <p:spPr>
          <a:xfrm>
            <a:off x="3635022" y="3833813"/>
            <a:ext cx="2257778" cy="2822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storage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5" name="Rettangolo arrotondato 74"/>
          <p:cNvSpPr/>
          <p:nvPr/>
        </p:nvSpPr>
        <p:spPr>
          <a:xfrm>
            <a:off x="3635022" y="1349025"/>
            <a:ext cx="2257778" cy="28222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 management</a:t>
            </a:r>
          </a:p>
        </p:txBody>
      </p:sp>
      <p:sp>
        <p:nvSpPr>
          <p:cNvPr id="76" name="Rettangolo arrotondato 75"/>
          <p:cNvSpPr/>
          <p:nvPr/>
        </p:nvSpPr>
        <p:spPr>
          <a:xfrm>
            <a:off x="6462888" y="1349025"/>
            <a:ext cx="2257778" cy="28222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 management</a:t>
            </a:r>
          </a:p>
        </p:txBody>
      </p:sp>
      <p:sp>
        <p:nvSpPr>
          <p:cNvPr id="77" name="Rettangolo arrotondato 76"/>
          <p:cNvSpPr/>
          <p:nvPr/>
        </p:nvSpPr>
        <p:spPr>
          <a:xfrm>
            <a:off x="733778" y="1374426"/>
            <a:ext cx="2257778" cy="28222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 management</a:t>
            </a:r>
          </a:p>
        </p:txBody>
      </p:sp>
      <p:sp>
        <p:nvSpPr>
          <p:cNvPr id="78" name="Rettangolo arrotondato 77"/>
          <p:cNvSpPr/>
          <p:nvPr/>
        </p:nvSpPr>
        <p:spPr>
          <a:xfrm>
            <a:off x="9290754" y="1374426"/>
            <a:ext cx="2257778" cy="28222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Switch management</a:t>
            </a:r>
          </a:p>
        </p:txBody>
      </p:sp>
      <p:sp>
        <p:nvSpPr>
          <p:cNvPr id="79" name="Rettangolo arrotondato 78"/>
          <p:cNvSpPr/>
          <p:nvPr/>
        </p:nvSpPr>
        <p:spPr>
          <a:xfrm>
            <a:off x="3635022" y="1679355"/>
            <a:ext cx="2257778" cy="28222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SW Chassis 10GbE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1339927" y="6143979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Rack «A»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4201276" y="6135516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Rack «B»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7053007" y="6143979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Rack «C»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9778372" y="615790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Rack «D»</a:t>
            </a:r>
          </a:p>
        </p:txBody>
      </p:sp>
      <p:sp>
        <p:nvSpPr>
          <p:cNvPr id="84" name="Rettangolo arrotondato 59">
            <a:extLst>
              <a:ext uri="{FF2B5EF4-FFF2-40B4-BE49-F238E27FC236}">
                <a16:creationId xmlns:a16="http://schemas.microsoft.com/office/drawing/2014/main" id="{DB2CCCEA-D0D3-45E4-BE7E-B0CA9ADB7D4E}"/>
              </a:ext>
            </a:extLst>
          </p:cNvPr>
          <p:cNvSpPr/>
          <p:nvPr/>
        </p:nvSpPr>
        <p:spPr>
          <a:xfrm>
            <a:off x="3635022" y="2727039"/>
            <a:ext cx="2257778" cy="282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Nodo con GPU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5" name="Rettangolo arrotondato 84"/>
          <p:cNvSpPr/>
          <p:nvPr/>
        </p:nvSpPr>
        <p:spPr>
          <a:xfrm>
            <a:off x="733778" y="1756836"/>
            <a:ext cx="2257778" cy="28222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Patch panel ottico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6" name="Rettangolo arrotondato 85"/>
          <p:cNvSpPr/>
          <p:nvPr/>
        </p:nvSpPr>
        <p:spPr>
          <a:xfrm>
            <a:off x="3635022" y="2012550"/>
            <a:ext cx="2257778" cy="28222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Patch panel ottico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7" name="Rettangolo arrotondato 86"/>
          <p:cNvSpPr/>
          <p:nvPr/>
        </p:nvSpPr>
        <p:spPr>
          <a:xfrm>
            <a:off x="6462887" y="1756836"/>
            <a:ext cx="2257778" cy="28222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Patch panel ottico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8" name="Rettangolo arrotondato 87"/>
          <p:cNvSpPr/>
          <p:nvPr/>
        </p:nvSpPr>
        <p:spPr>
          <a:xfrm>
            <a:off x="9290754" y="1774993"/>
            <a:ext cx="2257778" cy="28222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Patch panel ottico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9" name="Rettangolo arrotondato 88"/>
          <p:cNvSpPr/>
          <p:nvPr/>
        </p:nvSpPr>
        <p:spPr>
          <a:xfrm>
            <a:off x="3635022" y="2347318"/>
            <a:ext cx="2257778" cy="28222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 smtClean="0">
                <a:solidFill>
                  <a:schemeClr val="tx1"/>
                </a:solidFill>
              </a:rPr>
              <a:t>Patch panel aggregatore</a:t>
            </a:r>
            <a:endParaRPr lang="it-IT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58093" y="6492875"/>
            <a:ext cx="2743200" cy="365125"/>
          </a:xfrm>
        </p:spPr>
        <p:txBody>
          <a:bodyPr/>
          <a:lstStyle/>
          <a:p>
            <a:r>
              <a:rPr lang="it-IT" dirty="0"/>
              <a:t>Catania – 24/02/2020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8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4779" y="197424"/>
            <a:ext cx="5502441" cy="770220"/>
          </a:xfrm>
        </p:spPr>
        <p:txBody>
          <a:bodyPr/>
          <a:lstStyle/>
          <a:p>
            <a:r>
              <a:rPr lang="it-IT" b="1" dirty="0" smtClean="0">
                <a:solidFill>
                  <a:srgbClr val="0000FF"/>
                </a:solidFill>
              </a:rPr>
              <a:t>I singoli </a:t>
            </a:r>
            <a:r>
              <a:rPr lang="it-IT" b="1" dirty="0">
                <a:solidFill>
                  <a:srgbClr val="0000FF"/>
                </a:solidFill>
              </a:rPr>
              <a:t>nodi</a:t>
            </a:r>
            <a:endParaRPr lang="it-IT" dirty="0"/>
          </a:p>
        </p:txBody>
      </p:sp>
      <p:sp>
        <p:nvSpPr>
          <p:cNvPr id="130" name="Rettangolo 129"/>
          <p:cNvSpPr/>
          <p:nvPr/>
        </p:nvSpPr>
        <p:spPr>
          <a:xfrm>
            <a:off x="4135009" y="1029865"/>
            <a:ext cx="2257778" cy="5385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1" name="Rettangolo arrotondato 130"/>
          <p:cNvSpPr/>
          <p:nvPr/>
        </p:nvSpPr>
        <p:spPr>
          <a:xfrm>
            <a:off x="4326269" y="1244355"/>
            <a:ext cx="768295" cy="5983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GPU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2" name="Rettangolo arrotondato 131"/>
          <p:cNvSpPr/>
          <p:nvPr/>
        </p:nvSpPr>
        <p:spPr>
          <a:xfrm>
            <a:off x="5285824" y="1244355"/>
            <a:ext cx="768295" cy="598311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GPU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3" name="Rettangolo arrotondato 132"/>
          <p:cNvSpPr/>
          <p:nvPr/>
        </p:nvSpPr>
        <p:spPr>
          <a:xfrm>
            <a:off x="5285824" y="2057154"/>
            <a:ext cx="768295" cy="598311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GPU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4" name="Rettangolo arrotondato 133"/>
          <p:cNvSpPr/>
          <p:nvPr/>
        </p:nvSpPr>
        <p:spPr>
          <a:xfrm>
            <a:off x="4326269" y="2057155"/>
            <a:ext cx="768295" cy="598311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GPU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5" name="Rettangolo arrotondato 134"/>
          <p:cNvSpPr/>
          <p:nvPr/>
        </p:nvSpPr>
        <p:spPr>
          <a:xfrm>
            <a:off x="4326269" y="2864309"/>
            <a:ext cx="768295" cy="598311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Disco boot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6" name="Rettangolo arrotondato 135"/>
          <p:cNvSpPr/>
          <p:nvPr/>
        </p:nvSpPr>
        <p:spPr>
          <a:xfrm>
            <a:off x="5285823" y="2864309"/>
            <a:ext cx="768295" cy="598311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Disco boot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7" name="Rettangolo arrotondato 136"/>
          <p:cNvSpPr/>
          <p:nvPr/>
        </p:nvSpPr>
        <p:spPr>
          <a:xfrm>
            <a:off x="4326267" y="4955580"/>
            <a:ext cx="768295" cy="59831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#1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8" name="Rettangolo arrotondato 137"/>
          <p:cNvSpPr/>
          <p:nvPr/>
        </p:nvSpPr>
        <p:spPr>
          <a:xfrm>
            <a:off x="5285821" y="4955580"/>
            <a:ext cx="768295" cy="59831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#2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9" name="Rettangolo arrotondato 138"/>
          <p:cNvSpPr/>
          <p:nvPr/>
        </p:nvSpPr>
        <p:spPr>
          <a:xfrm>
            <a:off x="4326266" y="3576921"/>
            <a:ext cx="768295" cy="59831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Disco dati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0" name="Rettangolo arrotondato 139"/>
          <p:cNvSpPr/>
          <p:nvPr/>
        </p:nvSpPr>
        <p:spPr>
          <a:xfrm>
            <a:off x="4337552" y="4283184"/>
            <a:ext cx="768295" cy="59831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RAM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1" name="Rettangolo arrotondato 140"/>
          <p:cNvSpPr/>
          <p:nvPr/>
        </p:nvSpPr>
        <p:spPr>
          <a:xfrm>
            <a:off x="5285821" y="4261309"/>
            <a:ext cx="768295" cy="59831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RAM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2" name="Rettangolo arrotondato 141"/>
          <p:cNvSpPr/>
          <p:nvPr/>
        </p:nvSpPr>
        <p:spPr>
          <a:xfrm>
            <a:off x="4337552" y="5661133"/>
            <a:ext cx="768295" cy="598311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>
                <a:solidFill>
                  <a:schemeClr val="tx1"/>
                </a:solidFill>
              </a:rPr>
              <a:t>Power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3" name="Rettangolo arrotondato 142"/>
          <p:cNvSpPr/>
          <p:nvPr/>
        </p:nvSpPr>
        <p:spPr>
          <a:xfrm>
            <a:off x="5297106" y="5661133"/>
            <a:ext cx="768295" cy="598311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tx1"/>
                </a:solidFill>
              </a:rPr>
              <a:t>Power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2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6" name="Rettangolo arrotondato 155"/>
          <p:cNvSpPr/>
          <p:nvPr/>
        </p:nvSpPr>
        <p:spPr>
          <a:xfrm>
            <a:off x="6613753" y="2100852"/>
            <a:ext cx="768295" cy="598311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7" name="Rettangolo arrotondato 156"/>
          <p:cNvSpPr/>
          <p:nvPr/>
        </p:nvSpPr>
        <p:spPr>
          <a:xfrm>
            <a:off x="6613755" y="1407574"/>
            <a:ext cx="768295" cy="598311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8" name="Rettangolo arrotondato 157"/>
          <p:cNvSpPr/>
          <p:nvPr/>
        </p:nvSpPr>
        <p:spPr>
          <a:xfrm>
            <a:off x="6613753" y="2804574"/>
            <a:ext cx="768295" cy="59831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9" name="CasellaDiTesto 158"/>
          <p:cNvSpPr txBox="1"/>
          <p:nvPr/>
        </p:nvSpPr>
        <p:spPr>
          <a:xfrm>
            <a:off x="7475033" y="1497885"/>
            <a:ext cx="182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(1) </a:t>
            </a:r>
            <a:r>
              <a:rPr lang="it-IT" dirty="0" smtClean="0"/>
              <a:t>Richiesta base</a:t>
            </a:r>
            <a:endParaRPr lang="it-IT" dirty="0"/>
          </a:p>
        </p:txBody>
      </p:sp>
      <p:sp>
        <p:nvSpPr>
          <p:cNvPr id="160" name="CasellaDiTesto 159"/>
          <p:cNvSpPr txBox="1"/>
          <p:nvPr/>
        </p:nvSpPr>
        <p:spPr>
          <a:xfrm>
            <a:off x="7437908" y="2220373"/>
            <a:ext cx="380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(2) Miglioria per aggiunta componente</a:t>
            </a:r>
            <a:endParaRPr lang="it-IT" dirty="0"/>
          </a:p>
        </p:txBody>
      </p:sp>
      <p:sp>
        <p:nvSpPr>
          <p:cNvPr id="161" name="CasellaDiTesto 160"/>
          <p:cNvSpPr txBox="1"/>
          <p:nvPr/>
        </p:nvSpPr>
        <p:spPr>
          <a:xfrm>
            <a:off x="7475033" y="2942861"/>
            <a:ext cx="378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(3) Miglioria per quantità componente</a:t>
            </a:r>
            <a:endParaRPr lang="it-IT" dirty="0"/>
          </a:p>
        </p:txBody>
      </p:sp>
      <p:sp>
        <p:nvSpPr>
          <p:cNvPr id="162" name="CasellaDiTesto 161"/>
          <p:cNvSpPr txBox="1"/>
          <p:nvPr/>
        </p:nvSpPr>
        <p:spPr>
          <a:xfrm>
            <a:off x="6613753" y="3835295"/>
            <a:ext cx="4741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(1) Non è necessaria alcuna miglioria</a:t>
            </a:r>
          </a:p>
          <a:p>
            <a:r>
              <a:rPr lang="it-IT" dirty="0" smtClean="0"/>
              <a:t>(2) Esempio; altre GPU</a:t>
            </a:r>
          </a:p>
          <a:p>
            <a:r>
              <a:rPr lang="it-IT" dirty="0" smtClean="0"/>
              <a:t>(3) Esempio: più RAM; disco più capace; più core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38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58093" y="6492875"/>
            <a:ext cx="2743200" cy="365125"/>
          </a:xfrm>
        </p:spPr>
        <p:txBody>
          <a:bodyPr/>
          <a:lstStyle/>
          <a:p>
            <a:r>
              <a:rPr lang="it-IT" dirty="0"/>
              <a:t>Catania – 24/02/2020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Russo - IBISCO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9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9464" y="220746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0000FF"/>
                </a:solidFill>
              </a:rPr>
              <a:t>I singoli </a:t>
            </a:r>
            <a:r>
              <a:rPr lang="it-IT" b="1" dirty="0">
                <a:solidFill>
                  <a:srgbClr val="0000FF"/>
                </a:solidFill>
              </a:rPr>
              <a:t>nodi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723" y="1614768"/>
            <a:ext cx="8837477" cy="48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Widescreen</PresentationFormat>
  <Paragraphs>129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Il quadro delle spese UNINA</vt:lpstr>
      <vt:lpstr>Quadro sinottico impegni UNINA</vt:lpstr>
      <vt:lpstr>I server «quad» (q.tà 3x4)</vt:lpstr>
      <vt:lpstr>I server «servizi» (q.tà 11)</vt:lpstr>
      <vt:lpstr>Situazione spese UNINA</vt:lpstr>
      <vt:lpstr>Il cluster Infiniband con GPU – 28 nodi</vt:lpstr>
      <vt:lpstr>I nodi dei due cluster</vt:lpstr>
      <vt:lpstr>I singoli nodi</vt:lpstr>
      <vt:lpstr>I singoli nodi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2019-09-20T12:52:27Z</dcterms:created>
  <dcterms:modified xsi:type="dcterms:W3CDTF">2020-02-20T20:08:42Z</dcterms:modified>
</cp:coreProperties>
</file>