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648" r:id="rId1"/>
  </p:sldMasterIdLst>
  <p:notesMasterIdLst>
    <p:notesMasterId r:id="rId29"/>
  </p:notesMasterIdLst>
  <p:sldIdLst>
    <p:sldId id="256" r:id="rId2"/>
    <p:sldId id="268" r:id="rId3"/>
    <p:sldId id="275" r:id="rId4"/>
    <p:sldId id="269" r:id="rId5"/>
    <p:sldId id="270" r:id="rId6"/>
    <p:sldId id="271" r:id="rId7"/>
    <p:sldId id="272" r:id="rId8"/>
    <p:sldId id="273" r:id="rId9"/>
    <p:sldId id="283" r:id="rId10"/>
    <p:sldId id="282" r:id="rId11"/>
    <p:sldId id="278" r:id="rId12"/>
    <p:sldId id="295" r:id="rId13"/>
    <p:sldId id="296" r:id="rId14"/>
    <p:sldId id="284" r:id="rId15"/>
    <p:sldId id="285" r:id="rId16"/>
    <p:sldId id="286" r:id="rId17"/>
    <p:sldId id="287" r:id="rId18"/>
    <p:sldId id="288" r:id="rId19"/>
    <p:sldId id="289" r:id="rId20"/>
    <p:sldId id="290" r:id="rId21"/>
    <p:sldId id="291" r:id="rId22"/>
    <p:sldId id="277" r:id="rId23"/>
    <p:sldId id="279" r:id="rId24"/>
    <p:sldId id="280" r:id="rId25"/>
    <p:sldId id="281" r:id="rId26"/>
    <p:sldId id="274" r:id="rId27"/>
    <p:sldId id="276" r:id="rId28"/>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636"/>
    <p:restoredTop sz="97190"/>
  </p:normalViewPr>
  <p:slideViewPr>
    <p:cSldViewPr snapToGrid="0" snapToObjects="1">
      <p:cViewPr varScale="1">
        <p:scale>
          <a:sx n="166" d="100"/>
          <a:sy n="166" d="100"/>
        </p:scale>
        <p:origin x="688" y="17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9A9FFD4-A7E0-8B49-B1AF-B8B2EB978813}" type="datetimeFigureOut">
              <a:rPr lang="it-IT" smtClean="0"/>
              <a:t>22/02/20</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D6BA4D6-1DEF-5447-8901-10FD967449F7}" type="slidenum">
              <a:rPr lang="it-IT" smtClean="0"/>
              <a:t>‹N›</a:t>
            </a:fld>
            <a:endParaRPr lang="it-IT"/>
          </a:p>
        </p:txBody>
      </p:sp>
    </p:spTree>
    <p:extLst>
      <p:ext uri="{BB962C8B-B14F-4D97-AF65-F5344CB8AC3E}">
        <p14:creationId xmlns:p14="http://schemas.microsoft.com/office/powerpoint/2010/main" val="14765972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7D6BA4D6-1DEF-5447-8901-10FD967449F7}" type="slidenum">
              <a:rPr lang="it-IT" smtClean="0"/>
              <a:t>1</a:t>
            </a:fld>
            <a:endParaRPr lang="it-IT"/>
          </a:p>
        </p:txBody>
      </p:sp>
    </p:spTree>
    <p:extLst>
      <p:ext uri="{BB962C8B-B14F-4D97-AF65-F5344CB8AC3E}">
        <p14:creationId xmlns:p14="http://schemas.microsoft.com/office/powerpoint/2010/main" val="5141241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7D6BA4D6-1DEF-5447-8901-10FD967449F7}" type="slidenum">
              <a:rPr lang="it-IT" smtClean="0"/>
              <a:t>10</a:t>
            </a:fld>
            <a:endParaRPr lang="it-IT"/>
          </a:p>
        </p:txBody>
      </p:sp>
    </p:spTree>
    <p:extLst>
      <p:ext uri="{BB962C8B-B14F-4D97-AF65-F5344CB8AC3E}">
        <p14:creationId xmlns:p14="http://schemas.microsoft.com/office/powerpoint/2010/main" val="9744755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7D6BA4D6-1DEF-5447-8901-10FD967449F7}" type="slidenum">
              <a:rPr lang="it-IT" smtClean="0"/>
              <a:t>11</a:t>
            </a:fld>
            <a:endParaRPr lang="it-IT"/>
          </a:p>
        </p:txBody>
      </p:sp>
    </p:spTree>
    <p:extLst>
      <p:ext uri="{BB962C8B-B14F-4D97-AF65-F5344CB8AC3E}">
        <p14:creationId xmlns:p14="http://schemas.microsoft.com/office/powerpoint/2010/main" val="38415481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7D6BA4D6-1DEF-5447-8901-10FD967449F7}" type="slidenum">
              <a:rPr lang="it-IT" smtClean="0"/>
              <a:t>12</a:t>
            </a:fld>
            <a:endParaRPr lang="it-IT"/>
          </a:p>
        </p:txBody>
      </p:sp>
    </p:spTree>
    <p:extLst>
      <p:ext uri="{BB962C8B-B14F-4D97-AF65-F5344CB8AC3E}">
        <p14:creationId xmlns:p14="http://schemas.microsoft.com/office/powerpoint/2010/main" val="19896474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7D6BA4D6-1DEF-5447-8901-10FD967449F7}" type="slidenum">
              <a:rPr lang="it-IT" smtClean="0"/>
              <a:t>13</a:t>
            </a:fld>
            <a:endParaRPr lang="it-IT"/>
          </a:p>
        </p:txBody>
      </p:sp>
    </p:spTree>
    <p:extLst>
      <p:ext uri="{BB962C8B-B14F-4D97-AF65-F5344CB8AC3E}">
        <p14:creationId xmlns:p14="http://schemas.microsoft.com/office/powerpoint/2010/main" val="41742355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en-US" dirty="0"/>
          </a:p>
        </p:txBody>
      </p:sp>
      <p:sp>
        <p:nvSpPr>
          <p:cNvPr id="4" name="Segnaposto numero diapositiva 3"/>
          <p:cNvSpPr>
            <a:spLocks noGrp="1"/>
          </p:cNvSpPr>
          <p:nvPr>
            <p:ph type="sldNum" sz="quarter" idx="10"/>
          </p:nvPr>
        </p:nvSpPr>
        <p:spPr/>
        <p:txBody>
          <a:bodyPr/>
          <a:lstStyle/>
          <a:p>
            <a:fld id="{79E09416-29A7-448B-8233-8287ABE23A7D}" type="slidenum">
              <a:rPr lang="en-GB" smtClean="0"/>
              <a:pPr/>
              <a:t>14</a:t>
            </a:fld>
            <a:endParaRPr lang="en-GB"/>
          </a:p>
        </p:txBody>
      </p:sp>
    </p:spTree>
    <p:extLst>
      <p:ext uri="{BB962C8B-B14F-4D97-AF65-F5344CB8AC3E}">
        <p14:creationId xmlns:p14="http://schemas.microsoft.com/office/powerpoint/2010/main" val="35116457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en-US"/>
          </a:p>
        </p:txBody>
      </p:sp>
      <p:sp>
        <p:nvSpPr>
          <p:cNvPr id="4" name="Segnaposto numero diapositiva 3"/>
          <p:cNvSpPr>
            <a:spLocks noGrp="1"/>
          </p:cNvSpPr>
          <p:nvPr>
            <p:ph type="sldNum" sz="quarter" idx="10"/>
          </p:nvPr>
        </p:nvSpPr>
        <p:spPr/>
        <p:txBody>
          <a:bodyPr/>
          <a:lstStyle/>
          <a:p>
            <a:fld id="{79E09416-29A7-448B-8233-8287ABE23A7D}" type="slidenum">
              <a:rPr lang="en-GB" smtClean="0"/>
              <a:pPr/>
              <a:t>15</a:t>
            </a:fld>
            <a:endParaRPr lang="en-GB"/>
          </a:p>
        </p:txBody>
      </p:sp>
    </p:spTree>
    <p:extLst>
      <p:ext uri="{BB962C8B-B14F-4D97-AF65-F5344CB8AC3E}">
        <p14:creationId xmlns:p14="http://schemas.microsoft.com/office/powerpoint/2010/main" val="169284111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en-US"/>
          </a:p>
        </p:txBody>
      </p:sp>
      <p:sp>
        <p:nvSpPr>
          <p:cNvPr id="4" name="Segnaposto numero diapositiva 3"/>
          <p:cNvSpPr>
            <a:spLocks noGrp="1"/>
          </p:cNvSpPr>
          <p:nvPr>
            <p:ph type="sldNum" sz="quarter" idx="10"/>
          </p:nvPr>
        </p:nvSpPr>
        <p:spPr/>
        <p:txBody>
          <a:bodyPr/>
          <a:lstStyle/>
          <a:p>
            <a:fld id="{79E09416-29A7-448B-8233-8287ABE23A7D}" type="slidenum">
              <a:rPr lang="en-GB" smtClean="0"/>
              <a:pPr/>
              <a:t>16</a:t>
            </a:fld>
            <a:endParaRPr lang="en-GB"/>
          </a:p>
        </p:txBody>
      </p:sp>
    </p:spTree>
    <p:extLst>
      <p:ext uri="{BB962C8B-B14F-4D97-AF65-F5344CB8AC3E}">
        <p14:creationId xmlns:p14="http://schemas.microsoft.com/office/powerpoint/2010/main" val="134021589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en-US"/>
          </a:p>
        </p:txBody>
      </p:sp>
      <p:sp>
        <p:nvSpPr>
          <p:cNvPr id="4" name="Segnaposto numero diapositiva 3"/>
          <p:cNvSpPr>
            <a:spLocks noGrp="1"/>
          </p:cNvSpPr>
          <p:nvPr>
            <p:ph type="sldNum" sz="quarter" idx="10"/>
          </p:nvPr>
        </p:nvSpPr>
        <p:spPr/>
        <p:txBody>
          <a:bodyPr/>
          <a:lstStyle/>
          <a:p>
            <a:fld id="{79E09416-29A7-448B-8233-8287ABE23A7D}" type="slidenum">
              <a:rPr lang="en-GB" smtClean="0"/>
              <a:pPr/>
              <a:t>17</a:t>
            </a:fld>
            <a:endParaRPr lang="en-GB"/>
          </a:p>
        </p:txBody>
      </p:sp>
    </p:spTree>
    <p:extLst>
      <p:ext uri="{BB962C8B-B14F-4D97-AF65-F5344CB8AC3E}">
        <p14:creationId xmlns:p14="http://schemas.microsoft.com/office/powerpoint/2010/main" val="396803784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en-US"/>
          </a:p>
        </p:txBody>
      </p:sp>
      <p:sp>
        <p:nvSpPr>
          <p:cNvPr id="4" name="Segnaposto numero diapositiva 3"/>
          <p:cNvSpPr>
            <a:spLocks noGrp="1"/>
          </p:cNvSpPr>
          <p:nvPr>
            <p:ph type="sldNum" sz="quarter" idx="10"/>
          </p:nvPr>
        </p:nvSpPr>
        <p:spPr/>
        <p:txBody>
          <a:bodyPr/>
          <a:lstStyle/>
          <a:p>
            <a:fld id="{79E09416-29A7-448B-8233-8287ABE23A7D}" type="slidenum">
              <a:rPr lang="en-GB" smtClean="0"/>
              <a:pPr/>
              <a:t>18</a:t>
            </a:fld>
            <a:endParaRPr lang="en-GB"/>
          </a:p>
        </p:txBody>
      </p:sp>
    </p:spTree>
    <p:extLst>
      <p:ext uri="{BB962C8B-B14F-4D97-AF65-F5344CB8AC3E}">
        <p14:creationId xmlns:p14="http://schemas.microsoft.com/office/powerpoint/2010/main" val="110611522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en-US"/>
          </a:p>
        </p:txBody>
      </p:sp>
      <p:sp>
        <p:nvSpPr>
          <p:cNvPr id="4" name="Segnaposto numero diapositiva 3"/>
          <p:cNvSpPr>
            <a:spLocks noGrp="1"/>
          </p:cNvSpPr>
          <p:nvPr>
            <p:ph type="sldNum" sz="quarter" idx="10"/>
          </p:nvPr>
        </p:nvSpPr>
        <p:spPr/>
        <p:txBody>
          <a:bodyPr/>
          <a:lstStyle/>
          <a:p>
            <a:fld id="{79E09416-29A7-448B-8233-8287ABE23A7D}" type="slidenum">
              <a:rPr lang="en-GB" smtClean="0"/>
              <a:pPr/>
              <a:t>19</a:t>
            </a:fld>
            <a:endParaRPr lang="en-GB"/>
          </a:p>
        </p:txBody>
      </p:sp>
    </p:spTree>
    <p:extLst>
      <p:ext uri="{BB962C8B-B14F-4D97-AF65-F5344CB8AC3E}">
        <p14:creationId xmlns:p14="http://schemas.microsoft.com/office/powerpoint/2010/main" val="20610279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7D6BA4D6-1DEF-5447-8901-10FD967449F7}" type="slidenum">
              <a:rPr lang="it-IT" smtClean="0"/>
              <a:t>2</a:t>
            </a:fld>
            <a:endParaRPr lang="it-IT"/>
          </a:p>
        </p:txBody>
      </p:sp>
    </p:spTree>
    <p:extLst>
      <p:ext uri="{BB962C8B-B14F-4D97-AF65-F5344CB8AC3E}">
        <p14:creationId xmlns:p14="http://schemas.microsoft.com/office/powerpoint/2010/main" val="327829411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en-US"/>
          </a:p>
        </p:txBody>
      </p:sp>
      <p:sp>
        <p:nvSpPr>
          <p:cNvPr id="4" name="Segnaposto numero diapositiva 3"/>
          <p:cNvSpPr>
            <a:spLocks noGrp="1"/>
          </p:cNvSpPr>
          <p:nvPr>
            <p:ph type="sldNum" sz="quarter" idx="10"/>
          </p:nvPr>
        </p:nvSpPr>
        <p:spPr/>
        <p:txBody>
          <a:bodyPr/>
          <a:lstStyle/>
          <a:p>
            <a:fld id="{79E09416-29A7-448B-8233-8287ABE23A7D}" type="slidenum">
              <a:rPr lang="en-GB" smtClean="0"/>
              <a:pPr/>
              <a:t>20</a:t>
            </a:fld>
            <a:endParaRPr lang="en-GB"/>
          </a:p>
        </p:txBody>
      </p:sp>
    </p:spTree>
    <p:extLst>
      <p:ext uri="{BB962C8B-B14F-4D97-AF65-F5344CB8AC3E}">
        <p14:creationId xmlns:p14="http://schemas.microsoft.com/office/powerpoint/2010/main" val="132562682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en-US"/>
          </a:p>
        </p:txBody>
      </p:sp>
      <p:sp>
        <p:nvSpPr>
          <p:cNvPr id="4" name="Segnaposto numero diapositiva 3"/>
          <p:cNvSpPr>
            <a:spLocks noGrp="1"/>
          </p:cNvSpPr>
          <p:nvPr>
            <p:ph type="sldNum" sz="quarter" idx="10"/>
          </p:nvPr>
        </p:nvSpPr>
        <p:spPr/>
        <p:txBody>
          <a:bodyPr/>
          <a:lstStyle/>
          <a:p>
            <a:fld id="{79E09416-29A7-448B-8233-8287ABE23A7D}" type="slidenum">
              <a:rPr lang="en-GB" smtClean="0"/>
              <a:pPr/>
              <a:t>21</a:t>
            </a:fld>
            <a:endParaRPr lang="en-GB"/>
          </a:p>
        </p:txBody>
      </p:sp>
    </p:spTree>
    <p:extLst>
      <p:ext uri="{BB962C8B-B14F-4D97-AF65-F5344CB8AC3E}">
        <p14:creationId xmlns:p14="http://schemas.microsoft.com/office/powerpoint/2010/main" val="401622111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7D6BA4D6-1DEF-5447-8901-10FD967449F7}" type="slidenum">
              <a:rPr lang="it-IT" smtClean="0"/>
              <a:t>22</a:t>
            </a:fld>
            <a:endParaRPr lang="it-IT"/>
          </a:p>
        </p:txBody>
      </p:sp>
    </p:spTree>
    <p:extLst>
      <p:ext uri="{BB962C8B-B14F-4D97-AF65-F5344CB8AC3E}">
        <p14:creationId xmlns:p14="http://schemas.microsoft.com/office/powerpoint/2010/main" val="360753280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7D6BA4D6-1DEF-5447-8901-10FD967449F7}" type="slidenum">
              <a:rPr lang="it-IT" smtClean="0"/>
              <a:t>23</a:t>
            </a:fld>
            <a:endParaRPr lang="it-IT"/>
          </a:p>
        </p:txBody>
      </p:sp>
    </p:spTree>
    <p:extLst>
      <p:ext uri="{BB962C8B-B14F-4D97-AF65-F5344CB8AC3E}">
        <p14:creationId xmlns:p14="http://schemas.microsoft.com/office/powerpoint/2010/main" val="100094417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7D6BA4D6-1DEF-5447-8901-10FD967449F7}" type="slidenum">
              <a:rPr lang="it-IT" smtClean="0"/>
              <a:t>24</a:t>
            </a:fld>
            <a:endParaRPr lang="it-IT"/>
          </a:p>
        </p:txBody>
      </p:sp>
    </p:spTree>
    <p:extLst>
      <p:ext uri="{BB962C8B-B14F-4D97-AF65-F5344CB8AC3E}">
        <p14:creationId xmlns:p14="http://schemas.microsoft.com/office/powerpoint/2010/main" val="178393438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7D6BA4D6-1DEF-5447-8901-10FD967449F7}" type="slidenum">
              <a:rPr lang="it-IT" smtClean="0"/>
              <a:t>25</a:t>
            </a:fld>
            <a:endParaRPr lang="it-IT"/>
          </a:p>
        </p:txBody>
      </p:sp>
    </p:spTree>
    <p:extLst>
      <p:ext uri="{BB962C8B-B14F-4D97-AF65-F5344CB8AC3E}">
        <p14:creationId xmlns:p14="http://schemas.microsoft.com/office/powerpoint/2010/main" val="323758400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7D6BA4D6-1DEF-5447-8901-10FD967449F7}" type="slidenum">
              <a:rPr lang="it-IT" smtClean="0"/>
              <a:t>26</a:t>
            </a:fld>
            <a:endParaRPr lang="it-IT"/>
          </a:p>
        </p:txBody>
      </p:sp>
    </p:spTree>
    <p:extLst>
      <p:ext uri="{BB962C8B-B14F-4D97-AF65-F5344CB8AC3E}">
        <p14:creationId xmlns:p14="http://schemas.microsoft.com/office/powerpoint/2010/main" val="325976946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7D6BA4D6-1DEF-5447-8901-10FD967449F7}" type="slidenum">
              <a:rPr lang="it-IT" smtClean="0"/>
              <a:t>27</a:t>
            </a:fld>
            <a:endParaRPr lang="it-IT"/>
          </a:p>
        </p:txBody>
      </p:sp>
    </p:spTree>
    <p:extLst>
      <p:ext uri="{BB962C8B-B14F-4D97-AF65-F5344CB8AC3E}">
        <p14:creationId xmlns:p14="http://schemas.microsoft.com/office/powerpoint/2010/main" val="28941029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7D6BA4D6-1DEF-5447-8901-10FD967449F7}" type="slidenum">
              <a:rPr lang="it-IT" smtClean="0"/>
              <a:t>3</a:t>
            </a:fld>
            <a:endParaRPr lang="it-IT"/>
          </a:p>
        </p:txBody>
      </p:sp>
    </p:spTree>
    <p:extLst>
      <p:ext uri="{BB962C8B-B14F-4D97-AF65-F5344CB8AC3E}">
        <p14:creationId xmlns:p14="http://schemas.microsoft.com/office/powerpoint/2010/main" val="24159988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7D6BA4D6-1DEF-5447-8901-10FD967449F7}" type="slidenum">
              <a:rPr lang="it-IT" smtClean="0"/>
              <a:t>4</a:t>
            </a:fld>
            <a:endParaRPr lang="it-IT"/>
          </a:p>
        </p:txBody>
      </p:sp>
    </p:spTree>
    <p:extLst>
      <p:ext uri="{BB962C8B-B14F-4D97-AF65-F5344CB8AC3E}">
        <p14:creationId xmlns:p14="http://schemas.microsoft.com/office/powerpoint/2010/main" val="3915765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7D6BA4D6-1DEF-5447-8901-10FD967449F7}" type="slidenum">
              <a:rPr lang="it-IT" smtClean="0"/>
              <a:t>5</a:t>
            </a:fld>
            <a:endParaRPr lang="it-IT"/>
          </a:p>
        </p:txBody>
      </p:sp>
    </p:spTree>
    <p:extLst>
      <p:ext uri="{BB962C8B-B14F-4D97-AF65-F5344CB8AC3E}">
        <p14:creationId xmlns:p14="http://schemas.microsoft.com/office/powerpoint/2010/main" val="30898182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7D6BA4D6-1DEF-5447-8901-10FD967449F7}" type="slidenum">
              <a:rPr lang="it-IT" smtClean="0"/>
              <a:t>6</a:t>
            </a:fld>
            <a:endParaRPr lang="it-IT"/>
          </a:p>
        </p:txBody>
      </p:sp>
    </p:spTree>
    <p:extLst>
      <p:ext uri="{BB962C8B-B14F-4D97-AF65-F5344CB8AC3E}">
        <p14:creationId xmlns:p14="http://schemas.microsoft.com/office/powerpoint/2010/main" val="7130289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7D6BA4D6-1DEF-5447-8901-10FD967449F7}" type="slidenum">
              <a:rPr lang="it-IT" smtClean="0"/>
              <a:t>7</a:t>
            </a:fld>
            <a:endParaRPr lang="it-IT"/>
          </a:p>
        </p:txBody>
      </p:sp>
    </p:spTree>
    <p:extLst>
      <p:ext uri="{BB962C8B-B14F-4D97-AF65-F5344CB8AC3E}">
        <p14:creationId xmlns:p14="http://schemas.microsoft.com/office/powerpoint/2010/main" val="31335061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7D6BA4D6-1DEF-5447-8901-10FD967449F7}" type="slidenum">
              <a:rPr lang="it-IT" smtClean="0"/>
              <a:t>8</a:t>
            </a:fld>
            <a:endParaRPr lang="it-IT"/>
          </a:p>
        </p:txBody>
      </p:sp>
    </p:spTree>
    <p:extLst>
      <p:ext uri="{BB962C8B-B14F-4D97-AF65-F5344CB8AC3E}">
        <p14:creationId xmlns:p14="http://schemas.microsoft.com/office/powerpoint/2010/main" val="9924779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7D6BA4D6-1DEF-5447-8901-10FD967449F7}" type="slidenum">
              <a:rPr lang="it-IT" smtClean="0"/>
              <a:t>9</a:t>
            </a:fld>
            <a:endParaRPr lang="it-IT"/>
          </a:p>
        </p:txBody>
      </p:sp>
    </p:spTree>
    <p:extLst>
      <p:ext uri="{BB962C8B-B14F-4D97-AF65-F5344CB8AC3E}">
        <p14:creationId xmlns:p14="http://schemas.microsoft.com/office/powerpoint/2010/main" val="25036994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stile</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r>
              <a:rPr lang="it-IT"/>
              <a:t>Bari - 05/12/18</a:t>
            </a:r>
          </a:p>
        </p:txBody>
      </p:sp>
      <p:sp>
        <p:nvSpPr>
          <p:cNvPr id="5" name="Segnaposto piè di pagina 4"/>
          <p:cNvSpPr>
            <a:spLocks noGrp="1"/>
          </p:cNvSpPr>
          <p:nvPr>
            <p:ph type="ftr" sz="quarter" idx="11"/>
          </p:nvPr>
        </p:nvSpPr>
        <p:spPr/>
        <p:txBody>
          <a:bodyPr/>
          <a:lstStyle/>
          <a:p>
            <a:r>
              <a:rPr lang="it-IT"/>
              <a:t>G. Carlino - IBISCO</a:t>
            </a:r>
          </a:p>
        </p:txBody>
      </p:sp>
      <p:sp>
        <p:nvSpPr>
          <p:cNvPr id="6" name="Segnaposto numero diapositiva 5"/>
          <p:cNvSpPr>
            <a:spLocks noGrp="1"/>
          </p:cNvSpPr>
          <p:nvPr>
            <p:ph type="sldNum" sz="quarter" idx="12"/>
          </p:nvPr>
        </p:nvSpPr>
        <p:spPr/>
        <p:txBody>
          <a:bodyPr/>
          <a:lstStyle/>
          <a:p>
            <a:fld id="{D34C3E3B-CA28-2640-8C42-4E498BACB79B}" type="slidenum">
              <a:rPr lang="it-IT" smtClean="0"/>
              <a:t>‹N›</a:t>
            </a:fld>
            <a:endParaRPr lang="it-IT"/>
          </a:p>
        </p:txBody>
      </p:sp>
    </p:spTree>
    <p:extLst>
      <p:ext uri="{BB962C8B-B14F-4D97-AF65-F5344CB8AC3E}">
        <p14:creationId xmlns:p14="http://schemas.microsoft.com/office/powerpoint/2010/main" val="15107960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testo verticale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r>
              <a:rPr lang="it-IT"/>
              <a:t>Bari - 05/12/18</a:t>
            </a:r>
          </a:p>
        </p:txBody>
      </p:sp>
      <p:sp>
        <p:nvSpPr>
          <p:cNvPr id="5" name="Segnaposto piè di pagina 4"/>
          <p:cNvSpPr>
            <a:spLocks noGrp="1"/>
          </p:cNvSpPr>
          <p:nvPr>
            <p:ph type="ftr" sz="quarter" idx="11"/>
          </p:nvPr>
        </p:nvSpPr>
        <p:spPr/>
        <p:txBody>
          <a:bodyPr/>
          <a:lstStyle/>
          <a:p>
            <a:r>
              <a:rPr lang="it-IT"/>
              <a:t>G. Carlino - IBISCO</a:t>
            </a:r>
          </a:p>
        </p:txBody>
      </p:sp>
      <p:sp>
        <p:nvSpPr>
          <p:cNvPr id="6" name="Segnaposto numero diapositiva 5"/>
          <p:cNvSpPr>
            <a:spLocks noGrp="1"/>
          </p:cNvSpPr>
          <p:nvPr>
            <p:ph type="sldNum" sz="quarter" idx="12"/>
          </p:nvPr>
        </p:nvSpPr>
        <p:spPr/>
        <p:txBody>
          <a:bodyPr/>
          <a:lstStyle/>
          <a:p>
            <a:fld id="{D34C3E3B-CA28-2640-8C42-4E498BACB79B}" type="slidenum">
              <a:rPr lang="it-IT" smtClean="0"/>
              <a:t>‹N›</a:t>
            </a:fld>
            <a:endParaRPr lang="it-IT"/>
          </a:p>
        </p:txBody>
      </p:sp>
    </p:spTree>
    <p:extLst>
      <p:ext uri="{BB962C8B-B14F-4D97-AF65-F5344CB8AC3E}">
        <p14:creationId xmlns:p14="http://schemas.microsoft.com/office/powerpoint/2010/main" val="2382056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i">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stile</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r>
              <a:rPr lang="it-IT"/>
              <a:t>Bari - 05/12/18</a:t>
            </a:r>
          </a:p>
        </p:txBody>
      </p:sp>
      <p:sp>
        <p:nvSpPr>
          <p:cNvPr id="5" name="Segnaposto piè di pagina 4"/>
          <p:cNvSpPr>
            <a:spLocks noGrp="1"/>
          </p:cNvSpPr>
          <p:nvPr>
            <p:ph type="ftr" sz="quarter" idx="11"/>
          </p:nvPr>
        </p:nvSpPr>
        <p:spPr/>
        <p:txBody>
          <a:bodyPr/>
          <a:lstStyle/>
          <a:p>
            <a:r>
              <a:rPr lang="it-IT"/>
              <a:t>G. Carlino - IBISCO</a:t>
            </a:r>
          </a:p>
        </p:txBody>
      </p:sp>
      <p:sp>
        <p:nvSpPr>
          <p:cNvPr id="6" name="Segnaposto numero diapositiva 5"/>
          <p:cNvSpPr>
            <a:spLocks noGrp="1"/>
          </p:cNvSpPr>
          <p:nvPr>
            <p:ph type="sldNum" sz="quarter" idx="12"/>
          </p:nvPr>
        </p:nvSpPr>
        <p:spPr/>
        <p:txBody>
          <a:bodyPr/>
          <a:lstStyle/>
          <a:p>
            <a:fld id="{D34C3E3B-CA28-2640-8C42-4E498BACB79B}" type="slidenum">
              <a:rPr lang="it-IT" smtClean="0"/>
              <a:t>‹N›</a:t>
            </a:fld>
            <a:endParaRPr lang="it-IT"/>
          </a:p>
        </p:txBody>
      </p:sp>
    </p:spTree>
    <p:extLst>
      <p:ext uri="{BB962C8B-B14F-4D97-AF65-F5344CB8AC3E}">
        <p14:creationId xmlns:p14="http://schemas.microsoft.com/office/powerpoint/2010/main" val="6124717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r>
              <a:rPr lang="it-IT"/>
              <a:t>Bari - 05/12/18</a:t>
            </a:r>
          </a:p>
        </p:txBody>
      </p:sp>
      <p:sp>
        <p:nvSpPr>
          <p:cNvPr id="5" name="Segnaposto piè di pagina 4"/>
          <p:cNvSpPr>
            <a:spLocks noGrp="1"/>
          </p:cNvSpPr>
          <p:nvPr>
            <p:ph type="ftr" sz="quarter" idx="11"/>
          </p:nvPr>
        </p:nvSpPr>
        <p:spPr/>
        <p:txBody>
          <a:bodyPr/>
          <a:lstStyle/>
          <a:p>
            <a:r>
              <a:rPr lang="it-IT"/>
              <a:t>G. Carlino - IBISCO</a:t>
            </a:r>
          </a:p>
        </p:txBody>
      </p:sp>
      <p:sp>
        <p:nvSpPr>
          <p:cNvPr id="6" name="Segnaposto numero diapositiva 5"/>
          <p:cNvSpPr>
            <a:spLocks noGrp="1"/>
          </p:cNvSpPr>
          <p:nvPr>
            <p:ph type="sldNum" sz="quarter" idx="12"/>
          </p:nvPr>
        </p:nvSpPr>
        <p:spPr/>
        <p:txBody>
          <a:bodyPr/>
          <a:lstStyle/>
          <a:p>
            <a:fld id="{D34C3E3B-CA28-2640-8C42-4E498BACB79B}" type="slidenum">
              <a:rPr lang="it-IT" smtClean="0"/>
              <a:t>‹N›</a:t>
            </a:fld>
            <a:endParaRPr lang="it-IT"/>
          </a:p>
        </p:txBody>
      </p:sp>
    </p:spTree>
    <p:extLst>
      <p:ext uri="{BB962C8B-B14F-4D97-AF65-F5344CB8AC3E}">
        <p14:creationId xmlns:p14="http://schemas.microsoft.com/office/powerpoint/2010/main" val="101763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stile</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p:cNvSpPr>
            <a:spLocks noGrp="1"/>
          </p:cNvSpPr>
          <p:nvPr>
            <p:ph type="dt" sz="half" idx="10"/>
          </p:nvPr>
        </p:nvSpPr>
        <p:spPr/>
        <p:txBody>
          <a:bodyPr/>
          <a:lstStyle/>
          <a:p>
            <a:r>
              <a:rPr lang="it-IT"/>
              <a:t>Bari - 05/12/18</a:t>
            </a:r>
          </a:p>
        </p:txBody>
      </p:sp>
      <p:sp>
        <p:nvSpPr>
          <p:cNvPr id="5" name="Segnaposto piè di pagina 4"/>
          <p:cNvSpPr>
            <a:spLocks noGrp="1"/>
          </p:cNvSpPr>
          <p:nvPr>
            <p:ph type="ftr" sz="quarter" idx="11"/>
          </p:nvPr>
        </p:nvSpPr>
        <p:spPr/>
        <p:txBody>
          <a:bodyPr/>
          <a:lstStyle/>
          <a:p>
            <a:r>
              <a:rPr lang="it-IT"/>
              <a:t>G. Carlino - IBISCO</a:t>
            </a:r>
          </a:p>
        </p:txBody>
      </p:sp>
      <p:sp>
        <p:nvSpPr>
          <p:cNvPr id="6" name="Segnaposto numero diapositiva 5"/>
          <p:cNvSpPr>
            <a:spLocks noGrp="1"/>
          </p:cNvSpPr>
          <p:nvPr>
            <p:ph type="sldNum" sz="quarter" idx="12"/>
          </p:nvPr>
        </p:nvSpPr>
        <p:spPr/>
        <p:txBody>
          <a:bodyPr/>
          <a:lstStyle/>
          <a:p>
            <a:fld id="{D34C3E3B-CA28-2640-8C42-4E498BACB79B}" type="slidenum">
              <a:rPr lang="it-IT" smtClean="0"/>
              <a:t>‹N›</a:t>
            </a:fld>
            <a:endParaRPr lang="it-IT"/>
          </a:p>
        </p:txBody>
      </p:sp>
    </p:spTree>
    <p:extLst>
      <p:ext uri="{BB962C8B-B14F-4D97-AF65-F5344CB8AC3E}">
        <p14:creationId xmlns:p14="http://schemas.microsoft.com/office/powerpoint/2010/main" val="9419261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r>
              <a:rPr lang="it-IT"/>
              <a:t>Bari - 05/12/18</a:t>
            </a:r>
          </a:p>
        </p:txBody>
      </p:sp>
      <p:sp>
        <p:nvSpPr>
          <p:cNvPr id="6" name="Segnaposto piè di pagina 5"/>
          <p:cNvSpPr>
            <a:spLocks noGrp="1"/>
          </p:cNvSpPr>
          <p:nvPr>
            <p:ph type="ftr" sz="quarter" idx="11"/>
          </p:nvPr>
        </p:nvSpPr>
        <p:spPr/>
        <p:txBody>
          <a:bodyPr/>
          <a:lstStyle/>
          <a:p>
            <a:r>
              <a:rPr lang="it-IT"/>
              <a:t>G. Carlino - IBISCO</a:t>
            </a:r>
          </a:p>
        </p:txBody>
      </p:sp>
      <p:sp>
        <p:nvSpPr>
          <p:cNvPr id="7" name="Segnaposto numero diapositiva 6"/>
          <p:cNvSpPr>
            <a:spLocks noGrp="1"/>
          </p:cNvSpPr>
          <p:nvPr>
            <p:ph type="sldNum" sz="quarter" idx="12"/>
          </p:nvPr>
        </p:nvSpPr>
        <p:spPr/>
        <p:txBody>
          <a:bodyPr/>
          <a:lstStyle/>
          <a:p>
            <a:fld id="{D34C3E3B-CA28-2640-8C42-4E498BACB79B}" type="slidenum">
              <a:rPr lang="it-IT" smtClean="0"/>
              <a:t>‹N›</a:t>
            </a:fld>
            <a:endParaRPr lang="it-IT"/>
          </a:p>
        </p:txBody>
      </p:sp>
    </p:spTree>
    <p:extLst>
      <p:ext uri="{BB962C8B-B14F-4D97-AF65-F5344CB8AC3E}">
        <p14:creationId xmlns:p14="http://schemas.microsoft.com/office/powerpoint/2010/main" val="18515132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stile</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r>
              <a:rPr lang="it-IT"/>
              <a:t>Bari - 05/12/18</a:t>
            </a:r>
          </a:p>
        </p:txBody>
      </p:sp>
      <p:sp>
        <p:nvSpPr>
          <p:cNvPr id="8" name="Segnaposto piè di pagina 7"/>
          <p:cNvSpPr>
            <a:spLocks noGrp="1"/>
          </p:cNvSpPr>
          <p:nvPr>
            <p:ph type="ftr" sz="quarter" idx="11"/>
          </p:nvPr>
        </p:nvSpPr>
        <p:spPr/>
        <p:txBody>
          <a:bodyPr/>
          <a:lstStyle/>
          <a:p>
            <a:r>
              <a:rPr lang="it-IT"/>
              <a:t>G. Carlino - IBISCO</a:t>
            </a:r>
          </a:p>
        </p:txBody>
      </p:sp>
      <p:sp>
        <p:nvSpPr>
          <p:cNvPr id="9" name="Segnaposto numero diapositiva 8"/>
          <p:cNvSpPr>
            <a:spLocks noGrp="1"/>
          </p:cNvSpPr>
          <p:nvPr>
            <p:ph type="sldNum" sz="quarter" idx="12"/>
          </p:nvPr>
        </p:nvSpPr>
        <p:spPr/>
        <p:txBody>
          <a:bodyPr/>
          <a:lstStyle/>
          <a:p>
            <a:fld id="{D34C3E3B-CA28-2640-8C42-4E498BACB79B}" type="slidenum">
              <a:rPr lang="it-IT" smtClean="0"/>
              <a:t>‹N›</a:t>
            </a:fld>
            <a:endParaRPr lang="it-IT"/>
          </a:p>
        </p:txBody>
      </p:sp>
    </p:spTree>
    <p:extLst>
      <p:ext uri="{BB962C8B-B14F-4D97-AF65-F5344CB8AC3E}">
        <p14:creationId xmlns:p14="http://schemas.microsoft.com/office/powerpoint/2010/main" val="13458704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data 2"/>
          <p:cNvSpPr>
            <a:spLocks noGrp="1"/>
          </p:cNvSpPr>
          <p:nvPr>
            <p:ph type="dt" sz="half" idx="10"/>
          </p:nvPr>
        </p:nvSpPr>
        <p:spPr/>
        <p:txBody>
          <a:bodyPr/>
          <a:lstStyle/>
          <a:p>
            <a:r>
              <a:rPr lang="it-IT"/>
              <a:t>Bari - 05/12/18</a:t>
            </a:r>
          </a:p>
        </p:txBody>
      </p:sp>
      <p:sp>
        <p:nvSpPr>
          <p:cNvPr id="4" name="Segnaposto piè di pagina 3"/>
          <p:cNvSpPr>
            <a:spLocks noGrp="1"/>
          </p:cNvSpPr>
          <p:nvPr>
            <p:ph type="ftr" sz="quarter" idx="11"/>
          </p:nvPr>
        </p:nvSpPr>
        <p:spPr/>
        <p:txBody>
          <a:bodyPr/>
          <a:lstStyle/>
          <a:p>
            <a:r>
              <a:rPr lang="it-IT"/>
              <a:t>G. Carlino - IBISCO</a:t>
            </a:r>
          </a:p>
        </p:txBody>
      </p:sp>
      <p:sp>
        <p:nvSpPr>
          <p:cNvPr id="5" name="Segnaposto numero diapositiva 4"/>
          <p:cNvSpPr>
            <a:spLocks noGrp="1"/>
          </p:cNvSpPr>
          <p:nvPr>
            <p:ph type="sldNum" sz="quarter" idx="12"/>
          </p:nvPr>
        </p:nvSpPr>
        <p:spPr/>
        <p:txBody>
          <a:bodyPr/>
          <a:lstStyle/>
          <a:p>
            <a:fld id="{D34C3E3B-CA28-2640-8C42-4E498BACB79B}" type="slidenum">
              <a:rPr lang="it-IT" smtClean="0"/>
              <a:t>‹N›</a:t>
            </a:fld>
            <a:endParaRPr lang="it-IT"/>
          </a:p>
        </p:txBody>
      </p:sp>
    </p:spTree>
    <p:extLst>
      <p:ext uri="{BB962C8B-B14F-4D97-AF65-F5344CB8AC3E}">
        <p14:creationId xmlns:p14="http://schemas.microsoft.com/office/powerpoint/2010/main" val="5989118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r>
              <a:rPr lang="it-IT"/>
              <a:t>Bari - 05/12/18</a:t>
            </a:r>
          </a:p>
        </p:txBody>
      </p:sp>
      <p:sp>
        <p:nvSpPr>
          <p:cNvPr id="3" name="Segnaposto piè di pagina 2"/>
          <p:cNvSpPr>
            <a:spLocks noGrp="1"/>
          </p:cNvSpPr>
          <p:nvPr>
            <p:ph type="ftr" sz="quarter" idx="11"/>
          </p:nvPr>
        </p:nvSpPr>
        <p:spPr/>
        <p:txBody>
          <a:bodyPr/>
          <a:lstStyle/>
          <a:p>
            <a:r>
              <a:rPr lang="it-IT"/>
              <a:t>G. Carlino - IBISCO</a:t>
            </a:r>
          </a:p>
        </p:txBody>
      </p:sp>
      <p:sp>
        <p:nvSpPr>
          <p:cNvPr id="4" name="Segnaposto numero diapositiva 3"/>
          <p:cNvSpPr>
            <a:spLocks noGrp="1"/>
          </p:cNvSpPr>
          <p:nvPr>
            <p:ph type="sldNum" sz="quarter" idx="12"/>
          </p:nvPr>
        </p:nvSpPr>
        <p:spPr/>
        <p:txBody>
          <a:bodyPr/>
          <a:lstStyle/>
          <a:p>
            <a:fld id="{D34C3E3B-CA28-2640-8C42-4E498BACB79B}" type="slidenum">
              <a:rPr lang="it-IT" smtClean="0"/>
              <a:t>‹N›</a:t>
            </a:fld>
            <a:endParaRPr lang="it-IT"/>
          </a:p>
        </p:txBody>
      </p:sp>
    </p:spTree>
    <p:extLst>
      <p:ext uri="{BB962C8B-B14F-4D97-AF65-F5344CB8AC3E}">
        <p14:creationId xmlns:p14="http://schemas.microsoft.com/office/powerpoint/2010/main" val="6563825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stile</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r>
              <a:rPr lang="it-IT"/>
              <a:t>Bari - 05/12/18</a:t>
            </a:r>
          </a:p>
        </p:txBody>
      </p:sp>
      <p:sp>
        <p:nvSpPr>
          <p:cNvPr id="6" name="Segnaposto piè di pagina 5"/>
          <p:cNvSpPr>
            <a:spLocks noGrp="1"/>
          </p:cNvSpPr>
          <p:nvPr>
            <p:ph type="ftr" sz="quarter" idx="11"/>
          </p:nvPr>
        </p:nvSpPr>
        <p:spPr/>
        <p:txBody>
          <a:bodyPr/>
          <a:lstStyle/>
          <a:p>
            <a:r>
              <a:rPr lang="it-IT"/>
              <a:t>G. Carlino - IBISCO</a:t>
            </a:r>
          </a:p>
        </p:txBody>
      </p:sp>
      <p:sp>
        <p:nvSpPr>
          <p:cNvPr id="7" name="Segnaposto numero diapositiva 6"/>
          <p:cNvSpPr>
            <a:spLocks noGrp="1"/>
          </p:cNvSpPr>
          <p:nvPr>
            <p:ph type="sldNum" sz="quarter" idx="12"/>
          </p:nvPr>
        </p:nvSpPr>
        <p:spPr/>
        <p:txBody>
          <a:bodyPr/>
          <a:lstStyle/>
          <a:p>
            <a:fld id="{D34C3E3B-CA28-2640-8C42-4E498BACB79B}" type="slidenum">
              <a:rPr lang="it-IT" smtClean="0"/>
              <a:t>‹N›</a:t>
            </a:fld>
            <a:endParaRPr lang="it-IT"/>
          </a:p>
        </p:txBody>
      </p:sp>
    </p:spTree>
    <p:extLst>
      <p:ext uri="{BB962C8B-B14F-4D97-AF65-F5344CB8AC3E}">
        <p14:creationId xmlns:p14="http://schemas.microsoft.com/office/powerpoint/2010/main" val="1985778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stile</a:t>
            </a:r>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r>
              <a:rPr lang="it-IT"/>
              <a:t>Bari - 05/12/18</a:t>
            </a:r>
          </a:p>
        </p:txBody>
      </p:sp>
      <p:sp>
        <p:nvSpPr>
          <p:cNvPr id="6" name="Segnaposto piè di pagina 5"/>
          <p:cNvSpPr>
            <a:spLocks noGrp="1"/>
          </p:cNvSpPr>
          <p:nvPr>
            <p:ph type="ftr" sz="quarter" idx="11"/>
          </p:nvPr>
        </p:nvSpPr>
        <p:spPr/>
        <p:txBody>
          <a:bodyPr/>
          <a:lstStyle/>
          <a:p>
            <a:r>
              <a:rPr lang="it-IT"/>
              <a:t>G. Carlino - IBISCO</a:t>
            </a:r>
          </a:p>
        </p:txBody>
      </p:sp>
      <p:sp>
        <p:nvSpPr>
          <p:cNvPr id="7" name="Segnaposto numero diapositiva 6"/>
          <p:cNvSpPr>
            <a:spLocks noGrp="1"/>
          </p:cNvSpPr>
          <p:nvPr>
            <p:ph type="sldNum" sz="quarter" idx="12"/>
          </p:nvPr>
        </p:nvSpPr>
        <p:spPr/>
        <p:txBody>
          <a:bodyPr/>
          <a:lstStyle/>
          <a:p>
            <a:fld id="{D34C3E3B-CA28-2640-8C42-4E498BACB79B}" type="slidenum">
              <a:rPr lang="it-IT" smtClean="0"/>
              <a:t>‹N›</a:t>
            </a:fld>
            <a:endParaRPr lang="it-IT"/>
          </a:p>
        </p:txBody>
      </p:sp>
    </p:spTree>
    <p:extLst>
      <p:ext uri="{BB962C8B-B14F-4D97-AF65-F5344CB8AC3E}">
        <p14:creationId xmlns:p14="http://schemas.microsoft.com/office/powerpoint/2010/main" val="3082030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stile</a:t>
            </a:r>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it-IT"/>
              <a:t>Bari - 05/12/18</a:t>
            </a:r>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it-IT"/>
              <a:t>G. Carlino - IBISCO</a:t>
            </a:r>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4C3E3B-CA28-2640-8C42-4E498BACB79B}" type="slidenum">
              <a:rPr lang="it-IT" smtClean="0"/>
              <a:t>‹N›</a:t>
            </a:fld>
            <a:endParaRPr lang="it-IT"/>
          </a:p>
        </p:txBody>
      </p:sp>
    </p:spTree>
    <p:extLst>
      <p:ext uri="{BB962C8B-B14F-4D97-AF65-F5344CB8AC3E}">
        <p14:creationId xmlns:p14="http://schemas.microsoft.com/office/powerpoint/2010/main" val="1205799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hyperlink" Target="https://istnazfisnucl-my.sharepoint.com/:w:/g/personal/barbera_infn_it/ETD1CgSSCxNNst-2HgdtULIBxZbhdn-zx3Bb2nqg2QUbJA?e=5dyz6J"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istnazfisnucl-my.sharepoint.com/:x:/g/personal/barbera_infn_it/EVDFH54P2BVPumQgnIrtsnABjr979I08083e1X18LA1hSw?e=VSDVT6"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fontScale="90000"/>
          </a:bodyPr>
          <a:lstStyle/>
          <a:p>
            <a:r>
              <a:rPr lang="it-IT" dirty="0"/>
              <a:t>Bando Capitale Umano</a:t>
            </a:r>
            <a:br>
              <a:rPr lang="it-IT" dirty="0"/>
            </a:br>
            <a:r>
              <a:rPr lang="it-IT" dirty="0"/>
              <a:t>Avviso 2595 del 24.12.2019</a:t>
            </a:r>
            <a:br>
              <a:rPr lang="it-IT" dirty="0"/>
            </a:br>
            <a:endParaRPr lang="it-IT" dirty="0"/>
          </a:p>
        </p:txBody>
      </p:sp>
      <p:sp>
        <p:nvSpPr>
          <p:cNvPr id="3" name="Sottotitolo 2"/>
          <p:cNvSpPr>
            <a:spLocks noGrp="1"/>
          </p:cNvSpPr>
          <p:nvPr>
            <p:ph type="subTitle" idx="1"/>
          </p:nvPr>
        </p:nvSpPr>
        <p:spPr>
          <a:xfrm>
            <a:off x="1524000" y="3602037"/>
            <a:ext cx="9144000" cy="2209677"/>
          </a:xfrm>
        </p:spPr>
        <p:txBody>
          <a:bodyPr>
            <a:normAutofit/>
          </a:bodyPr>
          <a:lstStyle/>
          <a:p>
            <a:r>
              <a:rPr lang="it-IT" sz="3600" dirty="0"/>
              <a:t>Donvito, Carlino, Barbera, Russo </a:t>
            </a:r>
          </a:p>
          <a:p>
            <a:r>
              <a:rPr lang="it-IT" dirty="0"/>
              <a:t>Riunione Comitato Scientifico </a:t>
            </a:r>
            <a:r>
              <a:rPr lang="it-IT" dirty="0" err="1"/>
              <a:t>IBiSCo</a:t>
            </a:r>
            <a:endParaRPr lang="it-IT" dirty="0"/>
          </a:p>
          <a:p>
            <a:r>
              <a:rPr lang="it-IT" dirty="0"/>
              <a:t>Catania 24 febbraio 2020</a:t>
            </a:r>
          </a:p>
          <a:p>
            <a:pPr algn="l"/>
            <a:endParaRPr lang="it-IT" baseline="30000" dirty="0"/>
          </a:p>
        </p:txBody>
      </p:sp>
      <p:pic>
        <p:nvPicPr>
          <p:cNvPr id="5" name="Segnaposto contenuto 3"/>
          <p:cNvPicPr>
            <a:picLocks noChangeAspect="1"/>
          </p:cNvPicPr>
          <p:nvPr/>
        </p:nvPicPr>
        <p:blipFill>
          <a:blip r:embed="rId3"/>
          <a:stretch>
            <a:fillRect/>
          </a:stretch>
        </p:blipFill>
        <p:spPr>
          <a:xfrm>
            <a:off x="139850" y="0"/>
            <a:ext cx="1333948" cy="1280232"/>
          </a:xfrm>
          <a:prstGeom prst="rect">
            <a:avLst/>
          </a:prstGeom>
        </p:spPr>
      </p:pic>
    </p:spTree>
    <p:extLst>
      <p:ext uri="{BB962C8B-B14F-4D97-AF65-F5344CB8AC3E}">
        <p14:creationId xmlns:p14="http://schemas.microsoft.com/office/powerpoint/2010/main" val="9242208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033194" y="365125"/>
            <a:ext cx="9320605" cy="624579"/>
          </a:xfrm>
        </p:spPr>
        <p:txBody>
          <a:bodyPr>
            <a:normAutofit fontScale="90000"/>
          </a:bodyPr>
          <a:lstStyle/>
          <a:p>
            <a:br>
              <a:rPr lang="it-IT" b="1" dirty="0">
                <a:solidFill>
                  <a:srgbClr val="0000FF"/>
                </a:solidFill>
              </a:rPr>
            </a:br>
            <a:r>
              <a:rPr lang="it-IT" b="1" dirty="0">
                <a:solidFill>
                  <a:srgbClr val="0000FF"/>
                </a:solidFill>
              </a:rPr>
              <a:t>QUANTIFICAZIONE IMPORTI UNITARI (</a:t>
            </a:r>
            <a:r>
              <a:rPr lang="it-IT" b="1" dirty="0">
                <a:solidFill>
                  <a:srgbClr val="FF0000"/>
                </a:solidFill>
              </a:rPr>
              <a:t>bozza</a:t>
            </a:r>
            <a:r>
              <a:rPr lang="it-IT" b="1" dirty="0">
                <a:solidFill>
                  <a:srgbClr val="0000FF"/>
                </a:solidFill>
              </a:rPr>
              <a:t>)</a:t>
            </a:r>
            <a:br>
              <a:rPr lang="it-IT" b="1" dirty="0">
                <a:solidFill>
                  <a:srgbClr val="0000FF"/>
                </a:solidFill>
              </a:rPr>
            </a:br>
            <a:endParaRPr lang="it-IT" b="1" dirty="0">
              <a:solidFill>
                <a:srgbClr val="0000FF"/>
              </a:solidFill>
            </a:endParaRPr>
          </a:p>
        </p:txBody>
      </p:sp>
      <p:pic>
        <p:nvPicPr>
          <p:cNvPr id="4" name="Segnaposto contenuto 3"/>
          <p:cNvPicPr>
            <a:picLocks noChangeAspect="1"/>
          </p:cNvPicPr>
          <p:nvPr/>
        </p:nvPicPr>
        <p:blipFill>
          <a:blip r:embed="rId3"/>
          <a:stretch>
            <a:fillRect/>
          </a:stretch>
        </p:blipFill>
        <p:spPr>
          <a:xfrm>
            <a:off x="139850" y="0"/>
            <a:ext cx="1333948" cy="1280232"/>
          </a:xfrm>
          <a:prstGeom prst="rect">
            <a:avLst/>
          </a:prstGeom>
        </p:spPr>
      </p:pic>
      <p:sp>
        <p:nvSpPr>
          <p:cNvPr id="5" name="Segnaposto data 4"/>
          <p:cNvSpPr>
            <a:spLocks noGrp="1"/>
          </p:cNvSpPr>
          <p:nvPr>
            <p:ph type="dt" sz="half" idx="10"/>
          </p:nvPr>
        </p:nvSpPr>
        <p:spPr/>
        <p:txBody>
          <a:bodyPr/>
          <a:lstStyle/>
          <a:p>
            <a:r>
              <a:rPr lang="it-IT" dirty="0"/>
              <a:t>Catania – 24/02/2020</a:t>
            </a:r>
          </a:p>
        </p:txBody>
      </p:sp>
      <p:sp>
        <p:nvSpPr>
          <p:cNvPr id="6" name="Segnaposto piè di pagina 5"/>
          <p:cNvSpPr>
            <a:spLocks noGrp="1"/>
          </p:cNvSpPr>
          <p:nvPr>
            <p:ph type="ftr" sz="quarter" idx="11"/>
          </p:nvPr>
        </p:nvSpPr>
        <p:spPr>
          <a:xfrm>
            <a:off x="4038599" y="6356350"/>
            <a:ext cx="5021179" cy="365125"/>
          </a:xfrm>
        </p:spPr>
        <p:txBody>
          <a:bodyPr/>
          <a:lstStyle/>
          <a:p>
            <a:r>
              <a:rPr lang="it-IT" dirty="0"/>
              <a:t>Donvito, Carlino, Barbera, Russo - IBISCO</a:t>
            </a:r>
          </a:p>
        </p:txBody>
      </p:sp>
      <p:sp>
        <p:nvSpPr>
          <p:cNvPr id="7" name="Segnaposto numero diapositiva 6"/>
          <p:cNvSpPr>
            <a:spLocks noGrp="1"/>
          </p:cNvSpPr>
          <p:nvPr>
            <p:ph type="sldNum" sz="quarter" idx="12"/>
          </p:nvPr>
        </p:nvSpPr>
        <p:spPr/>
        <p:txBody>
          <a:bodyPr/>
          <a:lstStyle/>
          <a:p>
            <a:fld id="{D34C3E3B-CA28-2640-8C42-4E498BACB79B}" type="slidenum">
              <a:rPr lang="it-IT" smtClean="0"/>
              <a:t>10</a:t>
            </a:fld>
            <a:endParaRPr lang="it-IT"/>
          </a:p>
        </p:txBody>
      </p:sp>
      <p:graphicFrame>
        <p:nvGraphicFramePr>
          <p:cNvPr id="9" name="Tabella 8"/>
          <p:cNvGraphicFramePr>
            <a:graphicFrameLocks noGrp="1"/>
          </p:cNvGraphicFramePr>
          <p:nvPr>
            <p:extLst>
              <p:ext uri="{D42A27DB-BD31-4B8C-83A1-F6EECF244321}">
                <p14:modId xmlns:p14="http://schemas.microsoft.com/office/powerpoint/2010/main" val="2563937727"/>
              </p:ext>
            </p:extLst>
          </p:nvPr>
        </p:nvGraphicFramePr>
        <p:xfrm>
          <a:off x="838200" y="1280232"/>
          <a:ext cx="10242884" cy="5145900"/>
        </p:xfrm>
        <a:graphic>
          <a:graphicData uri="http://schemas.openxmlformats.org/drawingml/2006/table">
            <a:tbl>
              <a:tblPr>
                <a:tableStyleId>{5C22544A-7EE6-4342-B048-85BDC9FD1C3A}</a:tableStyleId>
              </a:tblPr>
              <a:tblGrid>
                <a:gridCol w="7599002">
                  <a:extLst>
                    <a:ext uri="{9D8B030D-6E8A-4147-A177-3AD203B41FA5}">
                      <a16:colId xmlns:a16="http://schemas.microsoft.com/office/drawing/2014/main" val="4200406217"/>
                    </a:ext>
                  </a:extLst>
                </a:gridCol>
                <a:gridCol w="2643882">
                  <a:extLst>
                    <a:ext uri="{9D8B030D-6E8A-4147-A177-3AD203B41FA5}">
                      <a16:colId xmlns:a16="http://schemas.microsoft.com/office/drawing/2014/main" val="827621993"/>
                    </a:ext>
                  </a:extLst>
                </a:gridCol>
              </a:tblGrid>
              <a:tr h="0">
                <a:tc>
                  <a:txBody>
                    <a:bodyPr/>
                    <a:lstStyle/>
                    <a:p>
                      <a:pPr algn="l" fontAlgn="ctr"/>
                      <a:r>
                        <a:rPr lang="it-IT" sz="2800" u="none" strike="noStrike" dirty="0">
                          <a:effectLst/>
                        </a:rPr>
                        <a:t>Importo assegni Biennali Junior</a:t>
                      </a:r>
                      <a:endParaRPr lang="it-IT" sz="2800" b="0" i="0" u="none" strike="noStrike" dirty="0">
                        <a:solidFill>
                          <a:srgbClr val="000000"/>
                        </a:solidFill>
                        <a:effectLst/>
                        <a:latin typeface="Times New Roman" panose="02020603050405020304" pitchFamily="18" charset="0"/>
                      </a:endParaRPr>
                    </a:p>
                  </a:txBody>
                  <a:tcPr marL="0" marR="0" marT="0" marB="0" anchor="ctr"/>
                </a:tc>
                <a:tc>
                  <a:txBody>
                    <a:bodyPr/>
                    <a:lstStyle/>
                    <a:p>
                      <a:pPr algn="l" fontAlgn="ctr"/>
                      <a:r>
                        <a:rPr lang="it-IT" sz="2800" b="1" u="none" strike="noStrike" dirty="0">
                          <a:solidFill>
                            <a:srgbClr val="0000FF"/>
                          </a:solidFill>
                          <a:effectLst/>
                        </a:rPr>
                        <a:t> €               47.800 </a:t>
                      </a:r>
                      <a:endParaRPr lang="it-IT" sz="2800" b="1" i="0" u="none" strike="noStrike" dirty="0">
                        <a:solidFill>
                          <a:srgbClr val="0000FF"/>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1276826932"/>
                  </a:ext>
                </a:extLst>
              </a:tr>
              <a:tr h="362656">
                <a:tc>
                  <a:txBody>
                    <a:bodyPr/>
                    <a:lstStyle/>
                    <a:p>
                      <a:pPr algn="l" fontAlgn="ctr"/>
                      <a:r>
                        <a:rPr lang="it-IT" sz="2800" i="1" u="none" strike="noStrike" dirty="0">
                          <a:effectLst/>
                        </a:rPr>
                        <a:t>Importo altri costi</a:t>
                      </a:r>
                      <a:endParaRPr lang="it-IT" sz="2800" b="0" i="1" u="none" strike="noStrike" dirty="0">
                        <a:solidFill>
                          <a:srgbClr val="000000"/>
                        </a:solidFill>
                        <a:effectLst/>
                        <a:latin typeface="Times New Roman" panose="02020603050405020304" pitchFamily="18" charset="0"/>
                      </a:endParaRPr>
                    </a:p>
                  </a:txBody>
                  <a:tcPr marL="0" marR="0" marT="0" marB="0" anchor="ctr"/>
                </a:tc>
                <a:tc>
                  <a:txBody>
                    <a:bodyPr/>
                    <a:lstStyle/>
                    <a:p>
                      <a:pPr algn="l" fontAlgn="ctr"/>
                      <a:r>
                        <a:rPr lang="it-IT" sz="2800" b="1" u="none" strike="noStrike" dirty="0">
                          <a:solidFill>
                            <a:srgbClr val="0000FF"/>
                          </a:solidFill>
                          <a:effectLst/>
                        </a:rPr>
                        <a:t> €                 9.560 </a:t>
                      </a:r>
                      <a:endParaRPr lang="it-IT" sz="2800" b="1" i="0" u="none" strike="noStrike" dirty="0">
                        <a:solidFill>
                          <a:srgbClr val="0000FF"/>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3772975619"/>
                  </a:ext>
                </a:extLst>
              </a:tr>
              <a:tr h="362656">
                <a:tc>
                  <a:txBody>
                    <a:bodyPr/>
                    <a:lstStyle/>
                    <a:p>
                      <a:pPr algn="l" fontAlgn="ctr"/>
                      <a:r>
                        <a:rPr lang="it-IT" sz="2800" u="none" strike="noStrike" dirty="0">
                          <a:effectLst/>
                        </a:rPr>
                        <a:t>Importo assegni Biennali Senior</a:t>
                      </a:r>
                      <a:endParaRPr lang="it-IT" sz="2800" b="0" i="0" u="none" strike="noStrike" dirty="0">
                        <a:solidFill>
                          <a:srgbClr val="000000"/>
                        </a:solidFill>
                        <a:effectLst/>
                        <a:latin typeface="Times New Roman" panose="02020603050405020304" pitchFamily="18" charset="0"/>
                      </a:endParaRPr>
                    </a:p>
                  </a:txBody>
                  <a:tcPr marL="0" marR="0" marT="0" marB="0" anchor="ctr"/>
                </a:tc>
                <a:tc>
                  <a:txBody>
                    <a:bodyPr/>
                    <a:lstStyle/>
                    <a:p>
                      <a:pPr algn="l" fontAlgn="ctr"/>
                      <a:r>
                        <a:rPr lang="it-IT" sz="2800" b="1" u="none" strike="noStrike" dirty="0">
                          <a:solidFill>
                            <a:srgbClr val="0000FF"/>
                          </a:solidFill>
                          <a:effectLst/>
                        </a:rPr>
                        <a:t> €               72.600 </a:t>
                      </a:r>
                      <a:endParaRPr lang="it-IT" sz="2800" b="1" i="0" u="none" strike="noStrike" dirty="0">
                        <a:solidFill>
                          <a:srgbClr val="0000FF"/>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1365473523"/>
                  </a:ext>
                </a:extLst>
              </a:tr>
              <a:tr h="416250">
                <a:tc>
                  <a:txBody>
                    <a:bodyPr/>
                    <a:lstStyle/>
                    <a:p>
                      <a:pPr algn="l" fontAlgn="ctr"/>
                      <a:r>
                        <a:rPr lang="it-IT" sz="2800" i="1" u="none" strike="noStrike" dirty="0">
                          <a:effectLst/>
                        </a:rPr>
                        <a:t>Importo altri costi</a:t>
                      </a:r>
                      <a:endParaRPr lang="it-IT" sz="2800" b="0" i="1" u="none" strike="noStrike" dirty="0">
                        <a:solidFill>
                          <a:srgbClr val="000000"/>
                        </a:solidFill>
                        <a:effectLst/>
                        <a:latin typeface="Times New Roman" panose="02020603050405020304" pitchFamily="18" charset="0"/>
                      </a:endParaRPr>
                    </a:p>
                  </a:txBody>
                  <a:tcPr marL="0" marR="0" marT="0" marB="0" anchor="ctr"/>
                </a:tc>
                <a:tc>
                  <a:txBody>
                    <a:bodyPr/>
                    <a:lstStyle/>
                    <a:p>
                      <a:pPr algn="l" fontAlgn="ctr"/>
                      <a:r>
                        <a:rPr lang="it-IT" sz="2800" b="1" u="none" strike="noStrike" dirty="0">
                          <a:solidFill>
                            <a:srgbClr val="0000FF"/>
                          </a:solidFill>
                          <a:effectLst/>
                        </a:rPr>
                        <a:t> €               14.520 </a:t>
                      </a:r>
                      <a:endParaRPr lang="it-IT" sz="2800" b="1" i="0" u="none" strike="noStrike" dirty="0">
                        <a:solidFill>
                          <a:srgbClr val="0000FF"/>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3769822864"/>
                  </a:ext>
                </a:extLst>
              </a:tr>
              <a:tr h="416250">
                <a:tc>
                  <a:txBody>
                    <a:bodyPr/>
                    <a:lstStyle/>
                    <a:p>
                      <a:pPr algn="l" fontAlgn="ctr"/>
                      <a:r>
                        <a:rPr lang="it-IT" sz="2800" u="none" strike="noStrike" dirty="0">
                          <a:effectLst/>
                        </a:rPr>
                        <a:t>Importo assegni Triennali Junior</a:t>
                      </a:r>
                      <a:endParaRPr lang="it-IT" sz="2800" b="0" i="0" u="none" strike="noStrike" dirty="0">
                        <a:solidFill>
                          <a:srgbClr val="000000"/>
                        </a:solidFill>
                        <a:effectLst/>
                        <a:latin typeface="Times New Roman" panose="02020603050405020304" pitchFamily="18" charset="0"/>
                      </a:endParaRPr>
                    </a:p>
                  </a:txBody>
                  <a:tcPr marL="0" marR="0" marT="0" marB="0" anchor="ctr"/>
                </a:tc>
                <a:tc>
                  <a:txBody>
                    <a:bodyPr/>
                    <a:lstStyle/>
                    <a:p>
                      <a:pPr algn="l" fontAlgn="ctr"/>
                      <a:r>
                        <a:rPr lang="it-IT" sz="2800" b="1" u="none" strike="noStrike" dirty="0">
                          <a:solidFill>
                            <a:srgbClr val="0000FF"/>
                          </a:solidFill>
                          <a:effectLst/>
                        </a:rPr>
                        <a:t> €               71.700 </a:t>
                      </a:r>
                      <a:endParaRPr lang="it-IT" sz="2800" b="1" i="0" u="none" strike="noStrike" dirty="0">
                        <a:solidFill>
                          <a:srgbClr val="0000FF"/>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2775853254"/>
                  </a:ext>
                </a:extLst>
              </a:tr>
              <a:tr h="416250">
                <a:tc>
                  <a:txBody>
                    <a:bodyPr/>
                    <a:lstStyle/>
                    <a:p>
                      <a:pPr algn="l" fontAlgn="ctr"/>
                      <a:r>
                        <a:rPr lang="it-IT" sz="2800" i="1" u="none" strike="noStrike" dirty="0">
                          <a:effectLst/>
                        </a:rPr>
                        <a:t>Importo altri costi</a:t>
                      </a:r>
                      <a:endParaRPr lang="it-IT" sz="2800" b="0" i="1" u="none" strike="noStrike" dirty="0">
                        <a:solidFill>
                          <a:srgbClr val="000000"/>
                        </a:solidFill>
                        <a:effectLst/>
                        <a:latin typeface="Times New Roman" panose="02020603050405020304" pitchFamily="18" charset="0"/>
                      </a:endParaRPr>
                    </a:p>
                  </a:txBody>
                  <a:tcPr marL="0" marR="0" marT="0" marB="0" anchor="ctr"/>
                </a:tc>
                <a:tc>
                  <a:txBody>
                    <a:bodyPr/>
                    <a:lstStyle/>
                    <a:p>
                      <a:pPr algn="l" fontAlgn="ctr"/>
                      <a:r>
                        <a:rPr lang="it-IT" sz="2800" b="1" u="none" strike="noStrike" dirty="0">
                          <a:solidFill>
                            <a:srgbClr val="0000FF"/>
                          </a:solidFill>
                          <a:effectLst/>
                        </a:rPr>
                        <a:t> €               14.340 </a:t>
                      </a:r>
                      <a:endParaRPr lang="it-IT" sz="2800" b="1" i="0" u="none" strike="noStrike" dirty="0">
                        <a:solidFill>
                          <a:srgbClr val="0000FF"/>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2266099658"/>
                  </a:ext>
                </a:extLst>
              </a:tr>
              <a:tr h="416250">
                <a:tc>
                  <a:txBody>
                    <a:bodyPr/>
                    <a:lstStyle/>
                    <a:p>
                      <a:pPr algn="l" fontAlgn="ctr"/>
                      <a:r>
                        <a:rPr lang="it-IT" sz="2800" u="none" strike="noStrike" dirty="0">
                          <a:effectLst/>
                        </a:rPr>
                        <a:t>Importo assegni Triennali Senior</a:t>
                      </a:r>
                      <a:endParaRPr lang="it-IT" sz="2800" b="0" i="0" u="none" strike="noStrike" dirty="0">
                        <a:solidFill>
                          <a:srgbClr val="000000"/>
                        </a:solidFill>
                        <a:effectLst/>
                        <a:latin typeface="Times New Roman" panose="02020603050405020304" pitchFamily="18" charset="0"/>
                      </a:endParaRPr>
                    </a:p>
                  </a:txBody>
                  <a:tcPr marL="0" marR="0" marT="0" marB="0" anchor="ctr"/>
                </a:tc>
                <a:tc>
                  <a:txBody>
                    <a:bodyPr/>
                    <a:lstStyle/>
                    <a:p>
                      <a:pPr algn="l" fontAlgn="ctr"/>
                      <a:r>
                        <a:rPr lang="it-IT" sz="2800" b="1" u="none" strike="noStrike" dirty="0">
                          <a:solidFill>
                            <a:srgbClr val="0000FF"/>
                          </a:solidFill>
                          <a:effectLst/>
                        </a:rPr>
                        <a:t> €             108.900 </a:t>
                      </a:r>
                      <a:endParaRPr lang="it-IT" sz="2800" b="1" i="0" u="none" strike="noStrike" dirty="0">
                        <a:solidFill>
                          <a:srgbClr val="0000FF"/>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1888349988"/>
                  </a:ext>
                </a:extLst>
              </a:tr>
              <a:tr h="416250">
                <a:tc>
                  <a:txBody>
                    <a:bodyPr/>
                    <a:lstStyle/>
                    <a:p>
                      <a:pPr algn="l" fontAlgn="ctr"/>
                      <a:r>
                        <a:rPr lang="it-IT" sz="2800" i="1" u="none" strike="noStrike" dirty="0">
                          <a:effectLst/>
                        </a:rPr>
                        <a:t>Importo altri costi</a:t>
                      </a:r>
                      <a:endParaRPr lang="it-IT" sz="2800" b="0" i="1" u="none" strike="noStrike" dirty="0">
                        <a:solidFill>
                          <a:srgbClr val="000000"/>
                        </a:solidFill>
                        <a:effectLst/>
                        <a:latin typeface="Times New Roman" panose="02020603050405020304" pitchFamily="18" charset="0"/>
                      </a:endParaRPr>
                    </a:p>
                  </a:txBody>
                  <a:tcPr marL="0" marR="0" marT="0" marB="0" anchor="ctr"/>
                </a:tc>
                <a:tc>
                  <a:txBody>
                    <a:bodyPr/>
                    <a:lstStyle/>
                    <a:p>
                      <a:pPr algn="l" fontAlgn="ctr"/>
                      <a:r>
                        <a:rPr lang="it-IT" sz="2800" b="1" u="none" strike="noStrike" dirty="0">
                          <a:solidFill>
                            <a:srgbClr val="0000FF"/>
                          </a:solidFill>
                          <a:effectLst/>
                        </a:rPr>
                        <a:t> €               21.780 </a:t>
                      </a:r>
                      <a:endParaRPr lang="it-IT" sz="2800" b="1" i="0" u="none" strike="noStrike" dirty="0">
                        <a:solidFill>
                          <a:srgbClr val="0000FF"/>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3318418738"/>
                  </a:ext>
                </a:extLst>
              </a:tr>
              <a:tr h="416250">
                <a:tc>
                  <a:txBody>
                    <a:bodyPr/>
                    <a:lstStyle/>
                    <a:p>
                      <a:pPr algn="l" fontAlgn="ctr"/>
                      <a:r>
                        <a:rPr lang="it-IT" sz="2800" u="none" strike="noStrike" dirty="0">
                          <a:effectLst/>
                        </a:rPr>
                        <a:t>Importo Borse di Ricerca Biennali</a:t>
                      </a:r>
                      <a:endParaRPr lang="it-IT" sz="2800" b="0" i="0" u="none" strike="noStrike" dirty="0">
                        <a:solidFill>
                          <a:srgbClr val="000000"/>
                        </a:solidFill>
                        <a:effectLst/>
                        <a:latin typeface="Times New Roman" panose="02020603050405020304" pitchFamily="18" charset="0"/>
                      </a:endParaRPr>
                    </a:p>
                  </a:txBody>
                  <a:tcPr marL="0" marR="0" marT="0" marB="0" anchor="ctr"/>
                </a:tc>
                <a:tc>
                  <a:txBody>
                    <a:bodyPr/>
                    <a:lstStyle/>
                    <a:p>
                      <a:pPr algn="l" fontAlgn="ctr"/>
                      <a:r>
                        <a:rPr lang="it-IT" sz="2800" b="1" u="none" strike="noStrike" dirty="0">
                          <a:solidFill>
                            <a:srgbClr val="0000FF"/>
                          </a:solidFill>
                          <a:effectLst/>
                        </a:rPr>
                        <a:t> €               47.800 </a:t>
                      </a:r>
                      <a:endParaRPr lang="it-IT" sz="2800" b="1" i="0" u="none" strike="noStrike" dirty="0">
                        <a:solidFill>
                          <a:srgbClr val="0000FF"/>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4005381293"/>
                  </a:ext>
                </a:extLst>
              </a:tr>
              <a:tr h="416250">
                <a:tc>
                  <a:txBody>
                    <a:bodyPr/>
                    <a:lstStyle/>
                    <a:p>
                      <a:pPr algn="l" fontAlgn="ctr"/>
                      <a:r>
                        <a:rPr lang="it-IT" sz="2800" i="1" u="none" strike="noStrike" dirty="0">
                          <a:effectLst/>
                        </a:rPr>
                        <a:t>Importo altri costi</a:t>
                      </a:r>
                      <a:endParaRPr lang="it-IT" sz="2800" b="0" i="1" u="none" strike="noStrike" dirty="0">
                        <a:solidFill>
                          <a:srgbClr val="000000"/>
                        </a:solidFill>
                        <a:effectLst/>
                        <a:latin typeface="Times New Roman" panose="02020603050405020304" pitchFamily="18" charset="0"/>
                      </a:endParaRPr>
                    </a:p>
                  </a:txBody>
                  <a:tcPr marL="0" marR="0" marT="0" marB="0" anchor="ctr"/>
                </a:tc>
                <a:tc>
                  <a:txBody>
                    <a:bodyPr/>
                    <a:lstStyle/>
                    <a:p>
                      <a:pPr algn="l" fontAlgn="ctr"/>
                      <a:r>
                        <a:rPr lang="it-IT" sz="2800" b="1" u="none" strike="noStrike" dirty="0">
                          <a:solidFill>
                            <a:srgbClr val="0000FF"/>
                          </a:solidFill>
                          <a:effectLst/>
                        </a:rPr>
                        <a:t> €                 9.560 </a:t>
                      </a:r>
                      <a:endParaRPr lang="it-IT" sz="2800" b="1" i="0" u="none" strike="noStrike" dirty="0">
                        <a:solidFill>
                          <a:srgbClr val="0000FF"/>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795008106"/>
                  </a:ext>
                </a:extLst>
              </a:tr>
              <a:tr h="416250">
                <a:tc>
                  <a:txBody>
                    <a:bodyPr/>
                    <a:lstStyle/>
                    <a:p>
                      <a:pPr algn="l" fontAlgn="ctr"/>
                      <a:r>
                        <a:rPr lang="it-IT" sz="2800" u="none" strike="noStrike">
                          <a:effectLst/>
                        </a:rPr>
                        <a:t>Importo Borse di Ricerca Triennali</a:t>
                      </a:r>
                      <a:endParaRPr lang="it-IT" sz="2800" b="0" i="0" u="none" strike="noStrike">
                        <a:solidFill>
                          <a:srgbClr val="000000"/>
                        </a:solidFill>
                        <a:effectLst/>
                        <a:latin typeface="Times New Roman" panose="02020603050405020304" pitchFamily="18" charset="0"/>
                      </a:endParaRPr>
                    </a:p>
                  </a:txBody>
                  <a:tcPr marL="0" marR="0" marT="0" marB="0" anchor="ctr"/>
                </a:tc>
                <a:tc>
                  <a:txBody>
                    <a:bodyPr/>
                    <a:lstStyle/>
                    <a:p>
                      <a:pPr algn="l" fontAlgn="ctr"/>
                      <a:r>
                        <a:rPr lang="it-IT" sz="2800" b="1" u="none" strike="noStrike" dirty="0">
                          <a:solidFill>
                            <a:srgbClr val="0000FF"/>
                          </a:solidFill>
                          <a:effectLst/>
                        </a:rPr>
                        <a:t> €               71.700 </a:t>
                      </a:r>
                      <a:endParaRPr lang="it-IT" sz="2800" b="1" i="0" u="none" strike="noStrike" dirty="0">
                        <a:solidFill>
                          <a:srgbClr val="0000FF"/>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268324961"/>
                  </a:ext>
                </a:extLst>
              </a:tr>
              <a:tr h="451980">
                <a:tc>
                  <a:txBody>
                    <a:bodyPr/>
                    <a:lstStyle/>
                    <a:p>
                      <a:pPr algn="l" fontAlgn="ctr"/>
                      <a:r>
                        <a:rPr lang="it-IT" sz="2800" i="1" u="none" strike="noStrike" dirty="0">
                          <a:effectLst/>
                        </a:rPr>
                        <a:t>Importo altri costi</a:t>
                      </a:r>
                      <a:endParaRPr lang="it-IT" sz="2800" b="0" i="1" u="none" strike="noStrike" dirty="0">
                        <a:solidFill>
                          <a:srgbClr val="000000"/>
                        </a:solidFill>
                        <a:effectLst/>
                        <a:latin typeface="Times New Roman" panose="02020603050405020304" pitchFamily="18" charset="0"/>
                      </a:endParaRPr>
                    </a:p>
                  </a:txBody>
                  <a:tcPr marL="0" marR="0" marT="0" marB="0" anchor="ctr"/>
                </a:tc>
                <a:tc>
                  <a:txBody>
                    <a:bodyPr/>
                    <a:lstStyle/>
                    <a:p>
                      <a:pPr algn="l" fontAlgn="ctr"/>
                      <a:r>
                        <a:rPr lang="it-IT" sz="2800" b="1" u="none" strike="noStrike" dirty="0">
                          <a:solidFill>
                            <a:srgbClr val="0000FF"/>
                          </a:solidFill>
                          <a:effectLst/>
                        </a:rPr>
                        <a:t> €               14.340 </a:t>
                      </a:r>
                      <a:endParaRPr lang="it-IT" sz="2800" b="1" i="0" u="none" strike="noStrike" dirty="0">
                        <a:solidFill>
                          <a:srgbClr val="0000FF"/>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3434945671"/>
                  </a:ext>
                </a:extLst>
              </a:tr>
            </a:tbl>
          </a:graphicData>
        </a:graphic>
      </p:graphicFrame>
    </p:spTree>
    <p:extLst>
      <p:ext uri="{BB962C8B-B14F-4D97-AF65-F5344CB8AC3E}">
        <p14:creationId xmlns:p14="http://schemas.microsoft.com/office/powerpoint/2010/main" val="3013108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033194" y="365125"/>
            <a:ext cx="9320605" cy="624579"/>
          </a:xfrm>
        </p:spPr>
        <p:txBody>
          <a:bodyPr>
            <a:normAutofit fontScale="90000"/>
          </a:bodyPr>
          <a:lstStyle/>
          <a:p>
            <a:r>
              <a:rPr lang="it-IT" b="1" dirty="0">
                <a:solidFill>
                  <a:srgbClr val="0000FF"/>
                </a:solidFill>
              </a:rPr>
              <a:t>Allegato B (Sezioni 1, 2, 3) – a cura R.B.</a:t>
            </a:r>
          </a:p>
        </p:txBody>
      </p:sp>
      <p:pic>
        <p:nvPicPr>
          <p:cNvPr id="4" name="Segnaposto contenuto 3"/>
          <p:cNvPicPr>
            <a:picLocks noChangeAspect="1"/>
          </p:cNvPicPr>
          <p:nvPr/>
        </p:nvPicPr>
        <p:blipFill>
          <a:blip r:embed="rId3"/>
          <a:stretch>
            <a:fillRect/>
          </a:stretch>
        </p:blipFill>
        <p:spPr>
          <a:xfrm>
            <a:off x="139850" y="0"/>
            <a:ext cx="1333948" cy="1280232"/>
          </a:xfrm>
          <a:prstGeom prst="rect">
            <a:avLst/>
          </a:prstGeom>
        </p:spPr>
      </p:pic>
      <p:sp>
        <p:nvSpPr>
          <p:cNvPr id="5" name="Segnaposto data 4"/>
          <p:cNvSpPr>
            <a:spLocks noGrp="1"/>
          </p:cNvSpPr>
          <p:nvPr>
            <p:ph type="dt" sz="half" idx="10"/>
          </p:nvPr>
        </p:nvSpPr>
        <p:spPr/>
        <p:txBody>
          <a:bodyPr/>
          <a:lstStyle/>
          <a:p>
            <a:r>
              <a:rPr lang="it-IT" dirty="0"/>
              <a:t>Catania – 24/02/2020</a:t>
            </a:r>
          </a:p>
        </p:txBody>
      </p:sp>
      <p:sp>
        <p:nvSpPr>
          <p:cNvPr id="6" name="Segnaposto piè di pagina 5"/>
          <p:cNvSpPr>
            <a:spLocks noGrp="1"/>
          </p:cNvSpPr>
          <p:nvPr>
            <p:ph type="ftr" sz="quarter" idx="11"/>
          </p:nvPr>
        </p:nvSpPr>
        <p:spPr>
          <a:xfrm>
            <a:off x="4038599" y="6356350"/>
            <a:ext cx="5021179" cy="365125"/>
          </a:xfrm>
        </p:spPr>
        <p:txBody>
          <a:bodyPr/>
          <a:lstStyle/>
          <a:p>
            <a:r>
              <a:rPr lang="it-IT" dirty="0"/>
              <a:t>Donvito, Carlino, Barbera, Russo - IBISCO</a:t>
            </a:r>
          </a:p>
        </p:txBody>
      </p:sp>
      <p:sp>
        <p:nvSpPr>
          <p:cNvPr id="7" name="Segnaposto numero diapositiva 6"/>
          <p:cNvSpPr>
            <a:spLocks noGrp="1"/>
          </p:cNvSpPr>
          <p:nvPr>
            <p:ph type="sldNum" sz="quarter" idx="12"/>
          </p:nvPr>
        </p:nvSpPr>
        <p:spPr/>
        <p:txBody>
          <a:bodyPr/>
          <a:lstStyle/>
          <a:p>
            <a:fld id="{D34C3E3B-CA28-2640-8C42-4E498BACB79B}" type="slidenum">
              <a:rPr lang="it-IT" smtClean="0"/>
              <a:t>11</a:t>
            </a:fld>
            <a:endParaRPr lang="it-IT"/>
          </a:p>
        </p:txBody>
      </p:sp>
      <p:sp>
        <p:nvSpPr>
          <p:cNvPr id="9" name="Segnaposto contenuto 8"/>
          <p:cNvSpPr>
            <a:spLocks noGrp="1"/>
          </p:cNvSpPr>
          <p:nvPr>
            <p:ph idx="1"/>
          </p:nvPr>
        </p:nvSpPr>
        <p:spPr/>
        <p:txBody>
          <a:bodyPr>
            <a:normAutofit/>
          </a:bodyPr>
          <a:lstStyle/>
          <a:p>
            <a:pPr marL="457200" indent="-457200">
              <a:lnSpc>
                <a:spcPct val="100000"/>
              </a:lnSpc>
              <a:buFont typeface="+mj-lt"/>
              <a:buAutoNum type="arabicPeriod"/>
            </a:pPr>
            <a:r>
              <a:rPr lang="it-IT" sz="2400" kern="0" dirty="0">
                <a:latin typeface="Lato Regular"/>
              </a:rPr>
              <a:t>Descrizione degli obiettivi da perseguire con il rafforzamento del personale nell’ambito della compagine di progetto e modello organizzativo</a:t>
            </a:r>
          </a:p>
          <a:p>
            <a:pPr marL="457200" indent="-457200">
              <a:lnSpc>
                <a:spcPct val="100000"/>
              </a:lnSpc>
              <a:buFont typeface="+mj-lt"/>
              <a:buAutoNum type="arabicPeriod"/>
            </a:pPr>
            <a:r>
              <a:rPr lang="it-IT" sz="2400" kern="0" dirty="0">
                <a:latin typeface="Lato Regular"/>
              </a:rPr>
              <a:t>Descrizione delle attività previste per le unità di personale aggiuntive</a:t>
            </a:r>
          </a:p>
          <a:p>
            <a:pPr marL="457200" indent="-457200">
              <a:lnSpc>
                <a:spcPct val="100000"/>
              </a:lnSpc>
              <a:buFont typeface="+mj-lt"/>
              <a:buAutoNum type="arabicPeriod"/>
            </a:pPr>
            <a:r>
              <a:rPr lang="it-IT" sz="2400" kern="0" dirty="0">
                <a:latin typeface="Lato Regular"/>
              </a:rPr>
              <a:t>Descrizione delle unità di personale aggiuntivo (assegnisti/borsisti) da finanziare nell’ambito del Piano Stralcio FSC (qualificazioni, competenze, profilo scientifico e titoli di studio richiesti per ciascuna unità aggiuntiva)</a:t>
            </a:r>
          </a:p>
          <a:p>
            <a:pPr marL="1189038" lvl="1" indent="-457200">
              <a:lnSpc>
                <a:spcPct val="100000"/>
              </a:lnSpc>
              <a:buFont typeface="+mj-lt"/>
              <a:buAutoNum type="alphaLcPeriod"/>
            </a:pPr>
            <a:r>
              <a:rPr lang="it-IT" sz="2000" kern="0" dirty="0">
                <a:latin typeface="Lato Regular"/>
              </a:rPr>
              <a:t>gestione e sviluppo della </a:t>
            </a:r>
            <a:r>
              <a:rPr lang="it-IT" sz="2000" kern="0" dirty="0" err="1">
                <a:latin typeface="Lato Regular"/>
              </a:rPr>
              <a:t>governance</a:t>
            </a:r>
            <a:endParaRPr lang="it-IT" sz="2000" kern="0" dirty="0">
              <a:latin typeface="Lato Regular"/>
            </a:endParaRPr>
          </a:p>
          <a:p>
            <a:pPr marL="1189038" lvl="1" indent="-457200">
              <a:lnSpc>
                <a:spcPct val="100000"/>
              </a:lnSpc>
              <a:buFont typeface="+mj-lt"/>
              <a:buAutoNum type="alphaLcPeriod"/>
            </a:pPr>
            <a:r>
              <a:rPr lang="it-IT" sz="2000" kern="0" dirty="0">
                <a:latin typeface="Lato Regular"/>
              </a:rPr>
              <a:t>partecipazione alle attività tecnico-scientifiche relative a progetti/programmi di ricerca, anche nell'ottica di favorire l'addestramento al funzionamento e all'utilizzo di sistemi "open </a:t>
            </a:r>
            <a:r>
              <a:rPr lang="it-IT" sz="2000" kern="0" dirty="0" err="1">
                <a:latin typeface="Lato Regular"/>
              </a:rPr>
              <a:t>access</a:t>
            </a:r>
            <a:r>
              <a:rPr lang="it-IT" sz="2000" kern="0" dirty="0">
                <a:latin typeface="Lato Regular"/>
              </a:rPr>
              <a:t>" e di gestione aperta dei dati (open data)</a:t>
            </a:r>
          </a:p>
          <a:p>
            <a:pPr marL="1189038" lvl="1" indent="-457200">
              <a:lnSpc>
                <a:spcPct val="100000"/>
              </a:lnSpc>
              <a:buFont typeface="+mj-lt"/>
              <a:buAutoNum type="alphaLcPeriod"/>
            </a:pPr>
            <a:r>
              <a:rPr lang="it-IT" sz="2000" kern="0" dirty="0">
                <a:latin typeface="Lato Regular"/>
              </a:rPr>
              <a:t>promozione di reti di collaborazione</a:t>
            </a:r>
          </a:p>
        </p:txBody>
      </p:sp>
    </p:spTree>
    <p:extLst>
      <p:ext uri="{BB962C8B-B14F-4D97-AF65-F5344CB8AC3E}">
        <p14:creationId xmlns:p14="http://schemas.microsoft.com/office/powerpoint/2010/main" val="31995493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033194" y="365125"/>
            <a:ext cx="9320605" cy="624579"/>
          </a:xfrm>
        </p:spPr>
        <p:txBody>
          <a:bodyPr>
            <a:normAutofit fontScale="90000"/>
          </a:bodyPr>
          <a:lstStyle/>
          <a:p>
            <a:r>
              <a:rPr lang="it-IT" b="1" dirty="0">
                <a:solidFill>
                  <a:srgbClr val="0000FF"/>
                </a:solidFill>
              </a:rPr>
              <a:t>Allegato B (Sezioni 4, 5)</a:t>
            </a:r>
          </a:p>
        </p:txBody>
      </p:sp>
      <p:pic>
        <p:nvPicPr>
          <p:cNvPr id="4" name="Segnaposto contenuto 3"/>
          <p:cNvPicPr>
            <a:picLocks noChangeAspect="1"/>
          </p:cNvPicPr>
          <p:nvPr/>
        </p:nvPicPr>
        <p:blipFill>
          <a:blip r:embed="rId3"/>
          <a:stretch>
            <a:fillRect/>
          </a:stretch>
        </p:blipFill>
        <p:spPr>
          <a:xfrm>
            <a:off x="139850" y="0"/>
            <a:ext cx="1333948" cy="1280232"/>
          </a:xfrm>
          <a:prstGeom prst="rect">
            <a:avLst/>
          </a:prstGeom>
        </p:spPr>
      </p:pic>
      <p:sp>
        <p:nvSpPr>
          <p:cNvPr id="5" name="Segnaposto data 4"/>
          <p:cNvSpPr>
            <a:spLocks noGrp="1"/>
          </p:cNvSpPr>
          <p:nvPr>
            <p:ph type="dt" sz="half" idx="10"/>
          </p:nvPr>
        </p:nvSpPr>
        <p:spPr/>
        <p:txBody>
          <a:bodyPr/>
          <a:lstStyle/>
          <a:p>
            <a:r>
              <a:rPr lang="it-IT" dirty="0"/>
              <a:t>Catania – 24/02/2020</a:t>
            </a:r>
          </a:p>
        </p:txBody>
      </p:sp>
      <p:sp>
        <p:nvSpPr>
          <p:cNvPr id="6" name="Segnaposto piè di pagina 5"/>
          <p:cNvSpPr>
            <a:spLocks noGrp="1"/>
          </p:cNvSpPr>
          <p:nvPr>
            <p:ph type="ftr" sz="quarter" idx="11"/>
          </p:nvPr>
        </p:nvSpPr>
        <p:spPr>
          <a:xfrm>
            <a:off x="4038599" y="6356350"/>
            <a:ext cx="5021179" cy="365125"/>
          </a:xfrm>
        </p:spPr>
        <p:txBody>
          <a:bodyPr/>
          <a:lstStyle/>
          <a:p>
            <a:r>
              <a:rPr lang="it-IT" dirty="0"/>
              <a:t>Donvito, Carlino, Barbera, Russo - IBISCO</a:t>
            </a:r>
          </a:p>
        </p:txBody>
      </p:sp>
      <p:sp>
        <p:nvSpPr>
          <p:cNvPr id="7" name="Segnaposto numero diapositiva 6"/>
          <p:cNvSpPr>
            <a:spLocks noGrp="1"/>
          </p:cNvSpPr>
          <p:nvPr>
            <p:ph type="sldNum" sz="quarter" idx="12"/>
          </p:nvPr>
        </p:nvSpPr>
        <p:spPr/>
        <p:txBody>
          <a:bodyPr/>
          <a:lstStyle/>
          <a:p>
            <a:fld id="{D34C3E3B-CA28-2640-8C42-4E498BACB79B}" type="slidenum">
              <a:rPr lang="it-IT" smtClean="0"/>
              <a:t>12</a:t>
            </a:fld>
            <a:endParaRPr lang="it-IT"/>
          </a:p>
        </p:txBody>
      </p:sp>
      <p:sp>
        <p:nvSpPr>
          <p:cNvPr id="9" name="Segnaposto contenuto 8"/>
          <p:cNvSpPr>
            <a:spLocks noGrp="1"/>
          </p:cNvSpPr>
          <p:nvPr>
            <p:ph idx="1"/>
          </p:nvPr>
        </p:nvSpPr>
        <p:spPr/>
        <p:txBody>
          <a:bodyPr>
            <a:normAutofit/>
          </a:bodyPr>
          <a:lstStyle/>
          <a:p>
            <a:pPr marL="457200" indent="-457200">
              <a:lnSpc>
                <a:spcPct val="100000"/>
              </a:lnSpc>
              <a:buFont typeface="+mj-lt"/>
              <a:buAutoNum type="arabicPeriod" startAt="4"/>
            </a:pPr>
            <a:r>
              <a:rPr lang="it-IT" sz="2400" kern="0" dirty="0">
                <a:latin typeface="Lato Regular"/>
              </a:rPr>
              <a:t>Impatto e innovatività del progetto e risultati attesi dal rafforzamento del personale, con esplicitazione del valore aggiunto atteso dal Piano con riguardo</a:t>
            </a:r>
          </a:p>
          <a:p>
            <a:pPr marL="1189038" lvl="1" indent="-457200">
              <a:lnSpc>
                <a:spcPct val="100000"/>
              </a:lnSpc>
              <a:buAutoNum type="alphaLcParenR"/>
            </a:pPr>
            <a:r>
              <a:rPr lang="it-IT" sz="2000" kern="0" dirty="0">
                <a:latin typeface="Lato Regular"/>
              </a:rPr>
              <a:t>al sistema delle Infrastrutture di Ricerca</a:t>
            </a:r>
          </a:p>
          <a:p>
            <a:pPr marL="1189038" lvl="1" indent="-457200">
              <a:lnSpc>
                <a:spcPct val="100000"/>
              </a:lnSpc>
              <a:buAutoNum type="alphaLcParenR"/>
            </a:pPr>
            <a:r>
              <a:rPr lang="it-IT" sz="2000" kern="0" dirty="0">
                <a:latin typeface="Lato Regular"/>
              </a:rPr>
              <a:t>alla partecipazione a bandi competitivi in ambito nazionale e internazionale</a:t>
            </a:r>
          </a:p>
          <a:p>
            <a:pPr marL="1189038" lvl="1" indent="-457200">
              <a:lnSpc>
                <a:spcPct val="100000"/>
              </a:lnSpc>
              <a:buAutoNum type="alphaLcParenR"/>
            </a:pPr>
            <a:r>
              <a:rPr lang="it-IT" sz="2000" kern="0" dirty="0">
                <a:latin typeface="Lato Regular"/>
              </a:rPr>
              <a:t>alle potenzialità di avvio e/o sviluppo di collaborazioni con istituzioni e/o infrastrutture scientifiche nazionali o internazionali</a:t>
            </a:r>
          </a:p>
          <a:p>
            <a:pPr lvl="1" indent="0">
              <a:lnSpc>
                <a:spcPct val="100000"/>
              </a:lnSpc>
            </a:pPr>
            <a:endParaRPr lang="it-IT" sz="2000" kern="0" dirty="0">
              <a:latin typeface="Lato Regular"/>
            </a:endParaRPr>
          </a:p>
          <a:p>
            <a:pPr marL="457200" indent="-457200">
              <a:lnSpc>
                <a:spcPct val="100000"/>
              </a:lnSpc>
              <a:buAutoNum type="arabicPeriod" startAt="4"/>
            </a:pPr>
            <a:r>
              <a:rPr lang="it-IT" sz="2400" kern="0" dirty="0">
                <a:latin typeface="Lato Regular"/>
              </a:rPr>
              <a:t>Contributo del Piano al perseguimento dei principi orizzontali comunitari (sviluppo sostenibile, pari opportunità e non discriminazione e parità tra uomini e donne)</a:t>
            </a:r>
          </a:p>
        </p:txBody>
      </p:sp>
    </p:spTree>
    <p:extLst>
      <p:ext uri="{BB962C8B-B14F-4D97-AF65-F5344CB8AC3E}">
        <p14:creationId xmlns:p14="http://schemas.microsoft.com/office/powerpoint/2010/main" val="17360770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033194" y="365125"/>
            <a:ext cx="9320605" cy="624579"/>
          </a:xfrm>
        </p:spPr>
        <p:txBody>
          <a:bodyPr>
            <a:normAutofit fontScale="90000"/>
          </a:bodyPr>
          <a:lstStyle/>
          <a:p>
            <a:r>
              <a:rPr lang="it-IT" b="1" dirty="0">
                <a:solidFill>
                  <a:srgbClr val="0000FF"/>
                </a:solidFill>
              </a:rPr>
              <a:t>Stato attuale dell’Allegato B</a:t>
            </a:r>
          </a:p>
        </p:txBody>
      </p:sp>
      <p:pic>
        <p:nvPicPr>
          <p:cNvPr id="4" name="Segnaposto contenuto 3"/>
          <p:cNvPicPr>
            <a:picLocks noChangeAspect="1"/>
          </p:cNvPicPr>
          <p:nvPr/>
        </p:nvPicPr>
        <p:blipFill>
          <a:blip r:embed="rId3"/>
          <a:stretch>
            <a:fillRect/>
          </a:stretch>
        </p:blipFill>
        <p:spPr>
          <a:xfrm>
            <a:off x="139850" y="0"/>
            <a:ext cx="1333948" cy="1280232"/>
          </a:xfrm>
          <a:prstGeom prst="rect">
            <a:avLst/>
          </a:prstGeom>
        </p:spPr>
      </p:pic>
      <p:sp>
        <p:nvSpPr>
          <p:cNvPr id="5" name="Segnaposto data 4"/>
          <p:cNvSpPr>
            <a:spLocks noGrp="1"/>
          </p:cNvSpPr>
          <p:nvPr>
            <p:ph type="dt" sz="half" idx="10"/>
          </p:nvPr>
        </p:nvSpPr>
        <p:spPr/>
        <p:txBody>
          <a:bodyPr/>
          <a:lstStyle/>
          <a:p>
            <a:r>
              <a:rPr lang="it-IT" dirty="0"/>
              <a:t>Catania – 24/02/2020</a:t>
            </a:r>
          </a:p>
        </p:txBody>
      </p:sp>
      <p:sp>
        <p:nvSpPr>
          <p:cNvPr id="6" name="Segnaposto piè di pagina 5"/>
          <p:cNvSpPr>
            <a:spLocks noGrp="1"/>
          </p:cNvSpPr>
          <p:nvPr>
            <p:ph type="ftr" sz="quarter" idx="11"/>
          </p:nvPr>
        </p:nvSpPr>
        <p:spPr>
          <a:xfrm>
            <a:off x="4038599" y="6356350"/>
            <a:ext cx="5021179" cy="365125"/>
          </a:xfrm>
        </p:spPr>
        <p:txBody>
          <a:bodyPr/>
          <a:lstStyle/>
          <a:p>
            <a:r>
              <a:rPr lang="it-IT" dirty="0"/>
              <a:t>Donvito, Carlino, Barbera, Russo - IBISCO</a:t>
            </a:r>
          </a:p>
        </p:txBody>
      </p:sp>
      <p:sp>
        <p:nvSpPr>
          <p:cNvPr id="7" name="Segnaposto numero diapositiva 6"/>
          <p:cNvSpPr>
            <a:spLocks noGrp="1"/>
          </p:cNvSpPr>
          <p:nvPr>
            <p:ph type="sldNum" sz="quarter" idx="12"/>
          </p:nvPr>
        </p:nvSpPr>
        <p:spPr/>
        <p:txBody>
          <a:bodyPr/>
          <a:lstStyle/>
          <a:p>
            <a:fld id="{D34C3E3B-CA28-2640-8C42-4E498BACB79B}" type="slidenum">
              <a:rPr lang="it-IT" smtClean="0"/>
              <a:t>13</a:t>
            </a:fld>
            <a:endParaRPr lang="it-IT"/>
          </a:p>
        </p:txBody>
      </p:sp>
      <p:sp>
        <p:nvSpPr>
          <p:cNvPr id="9" name="Segnaposto contenuto 8"/>
          <p:cNvSpPr>
            <a:spLocks noGrp="1"/>
          </p:cNvSpPr>
          <p:nvPr>
            <p:ph idx="1"/>
          </p:nvPr>
        </p:nvSpPr>
        <p:spPr/>
        <p:txBody>
          <a:bodyPr>
            <a:normAutofit/>
          </a:bodyPr>
          <a:lstStyle/>
          <a:p>
            <a:pPr marL="0" indent="0">
              <a:lnSpc>
                <a:spcPct val="100000"/>
              </a:lnSpc>
              <a:buNone/>
            </a:pPr>
            <a:r>
              <a:rPr lang="it-IT" sz="2400" dirty="0">
                <a:latin typeface="Lato Regular"/>
              </a:rPr>
              <a:t>In rete, condiviso, al link che segue.</a:t>
            </a:r>
            <a:endParaRPr lang="it-IT" sz="2400" dirty="0">
              <a:latin typeface="Lato Regular"/>
              <a:hlinkClick r:id="rId4"/>
            </a:endParaRPr>
          </a:p>
          <a:p>
            <a:pPr marL="0" indent="0">
              <a:lnSpc>
                <a:spcPct val="100000"/>
              </a:lnSpc>
              <a:buNone/>
            </a:pPr>
            <a:endParaRPr lang="it-IT" sz="2400" dirty="0">
              <a:latin typeface="Lato Regular"/>
              <a:hlinkClick r:id="rId4"/>
            </a:endParaRPr>
          </a:p>
          <a:p>
            <a:pPr marL="0" indent="0">
              <a:lnSpc>
                <a:spcPct val="100000"/>
              </a:lnSpc>
              <a:buNone/>
            </a:pPr>
            <a:r>
              <a:rPr lang="it-IT" sz="2400" dirty="0">
                <a:latin typeface="Lato Regular"/>
                <a:hlinkClick r:id="rId4"/>
              </a:rPr>
              <a:t>https://istnazfisnucl-my.sharepoint.com/:w:/g/personal/barbera_infn_it/ETD1CgSSCxNNst-2HgdtULIBxZbhdn-zx3Bb2nqg2QUbJA?e=5dyz6J</a:t>
            </a:r>
            <a:endParaRPr lang="it-IT" sz="2400" kern="0" dirty="0">
              <a:latin typeface="Lato Regular"/>
            </a:endParaRPr>
          </a:p>
        </p:txBody>
      </p:sp>
    </p:spTree>
    <p:extLst>
      <p:ext uri="{BB962C8B-B14F-4D97-AF65-F5344CB8AC3E}">
        <p14:creationId xmlns:p14="http://schemas.microsoft.com/office/powerpoint/2010/main" val="24941442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CasellaDiTesto 29">
            <a:extLst>
              <a:ext uri="{FF2B5EF4-FFF2-40B4-BE49-F238E27FC236}">
                <a16:creationId xmlns:a16="http://schemas.microsoft.com/office/drawing/2014/main" id="{C65E51D6-F209-42F9-81CF-1BBB74898D38}"/>
              </a:ext>
            </a:extLst>
          </p:cNvPr>
          <p:cNvSpPr txBox="1"/>
          <p:nvPr/>
        </p:nvSpPr>
        <p:spPr>
          <a:xfrm>
            <a:off x="7641953" y="4816945"/>
            <a:ext cx="423129" cy="338554"/>
          </a:xfrm>
          <a:prstGeom prst="rect">
            <a:avLst/>
          </a:prstGeom>
          <a:noFill/>
        </p:spPr>
        <p:txBody>
          <a:bodyPr wrap="none" rtlCol="0">
            <a:spAutoFit/>
          </a:bodyPr>
          <a:lstStyle/>
          <a:p>
            <a:r>
              <a:rPr lang="it-IT" sz="1600" b="1" dirty="0">
                <a:solidFill>
                  <a:srgbClr val="FF0000"/>
                </a:solidFill>
              </a:rPr>
              <a:t>BA</a:t>
            </a:r>
          </a:p>
        </p:txBody>
      </p:sp>
      <p:pic>
        <p:nvPicPr>
          <p:cNvPr id="26" name="Immagine 25">
            <a:extLst>
              <a:ext uri="{FF2B5EF4-FFF2-40B4-BE49-F238E27FC236}">
                <a16:creationId xmlns:a16="http://schemas.microsoft.com/office/drawing/2014/main" id="{8CCC41B4-729E-4ECD-B339-5919EB20E945}"/>
              </a:ext>
            </a:extLst>
          </p:cNvPr>
          <p:cNvPicPr>
            <a:picLocks noChangeAspect="1"/>
          </p:cNvPicPr>
          <p:nvPr/>
        </p:nvPicPr>
        <p:blipFill>
          <a:blip r:embed="rId3"/>
          <a:stretch>
            <a:fillRect/>
          </a:stretch>
        </p:blipFill>
        <p:spPr>
          <a:xfrm>
            <a:off x="2135560" y="2619764"/>
            <a:ext cx="7362832" cy="5057708"/>
          </a:xfrm>
          <a:prstGeom prst="rect">
            <a:avLst/>
          </a:prstGeom>
        </p:spPr>
      </p:pic>
      <p:sp>
        <p:nvSpPr>
          <p:cNvPr id="4" name="Segnaposto numero diapositiva 3"/>
          <p:cNvSpPr>
            <a:spLocks noGrp="1"/>
          </p:cNvSpPr>
          <p:nvPr>
            <p:ph type="sldNum" sz="quarter" idx="12"/>
          </p:nvPr>
        </p:nvSpPr>
        <p:spPr/>
        <p:txBody>
          <a:bodyPr/>
          <a:lstStyle/>
          <a:p>
            <a:fld id="{5BF16100-B8A3-4576-9DD2-C1BF33AC416A}" type="slidenum">
              <a:rPr lang="it-IT" smtClean="0">
                <a:latin typeface="Lato Regular"/>
              </a:rPr>
              <a:t>14</a:t>
            </a:fld>
            <a:endParaRPr lang="it-IT" dirty="0">
              <a:latin typeface="Lato Regular"/>
            </a:endParaRPr>
          </a:p>
        </p:txBody>
      </p:sp>
      <p:sp>
        <p:nvSpPr>
          <p:cNvPr id="9" name="Titolo 1">
            <a:extLst>
              <a:ext uri="{FF2B5EF4-FFF2-40B4-BE49-F238E27FC236}">
                <a16:creationId xmlns:a16="http://schemas.microsoft.com/office/drawing/2014/main" id="{9733BCA5-5A82-4259-992F-4A5C19DECBA4}"/>
              </a:ext>
            </a:extLst>
          </p:cNvPr>
          <p:cNvSpPr>
            <a:spLocks noGrp="1"/>
          </p:cNvSpPr>
          <p:nvPr>
            <p:ph type="title"/>
          </p:nvPr>
        </p:nvSpPr>
        <p:spPr>
          <a:xfrm>
            <a:off x="138843" y="81813"/>
            <a:ext cx="8640960" cy="1143000"/>
          </a:xfrm>
        </p:spPr>
        <p:txBody>
          <a:bodyPr>
            <a:normAutofit/>
          </a:bodyPr>
          <a:lstStyle/>
          <a:p>
            <a:r>
              <a:rPr lang="it-IT" dirty="0">
                <a:solidFill>
                  <a:srgbClr val="0000FF"/>
                </a:solidFill>
                <a:latin typeface="Lato Regular"/>
              </a:rPr>
              <a:t>Sezione 1 – Obiettivi </a:t>
            </a:r>
            <a:endParaRPr lang="it-IT" sz="2400" dirty="0">
              <a:solidFill>
                <a:srgbClr val="0000FF"/>
              </a:solidFill>
              <a:latin typeface="Lato Regular"/>
            </a:endParaRPr>
          </a:p>
        </p:txBody>
      </p:sp>
      <p:grpSp>
        <p:nvGrpSpPr>
          <p:cNvPr id="31" name="Gruppo 30">
            <a:extLst>
              <a:ext uri="{FF2B5EF4-FFF2-40B4-BE49-F238E27FC236}">
                <a16:creationId xmlns:a16="http://schemas.microsoft.com/office/drawing/2014/main" id="{0DD18DFA-1F43-4A0D-A496-D0C0A5EE44C4}"/>
              </a:ext>
            </a:extLst>
          </p:cNvPr>
          <p:cNvGrpSpPr/>
          <p:nvPr/>
        </p:nvGrpSpPr>
        <p:grpSpPr>
          <a:xfrm>
            <a:off x="6288157" y="4816945"/>
            <a:ext cx="1776924" cy="1578084"/>
            <a:chOff x="4116449" y="4102648"/>
            <a:chExt cx="1776924" cy="1578084"/>
          </a:xfrm>
        </p:grpSpPr>
        <p:sp>
          <p:nvSpPr>
            <p:cNvPr id="32" name="CasellaDiTesto 31">
              <a:extLst>
                <a:ext uri="{FF2B5EF4-FFF2-40B4-BE49-F238E27FC236}">
                  <a16:creationId xmlns:a16="http://schemas.microsoft.com/office/drawing/2014/main" id="{525CB3C1-127C-4C32-BF7D-3BBA4080E3FE}"/>
                </a:ext>
              </a:extLst>
            </p:cNvPr>
            <p:cNvSpPr txBox="1"/>
            <p:nvPr/>
          </p:nvSpPr>
          <p:spPr>
            <a:xfrm>
              <a:off x="5016665" y="5342178"/>
              <a:ext cx="395686" cy="338554"/>
            </a:xfrm>
            <a:prstGeom prst="rect">
              <a:avLst/>
            </a:prstGeom>
            <a:noFill/>
          </p:spPr>
          <p:txBody>
            <a:bodyPr wrap="none" rtlCol="0">
              <a:spAutoFit/>
            </a:bodyPr>
            <a:lstStyle/>
            <a:p>
              <a:r>
                <a:rPr lang="it-IT" sz="1600" b="1" dirty="0">
                  <a:solidFill>
                    <a:srgbClr val="FF0000"/>
                  </a:solidFill>
                </a:rPr>
                <a:t>CT</a:t>
              </a:r>
            </a:p>
          </p:txBody>
        </p:sp>
        <p:sp>
          <p:nvSpPr>
            <p:cNvPr id="33" name="CasellaDiTesto 32">
              <a:extLst>
                <a:ext uri="{FF2B5EF4-FFF2-40B4-BE49-F238E27FC236}">
                  <a16:creationId xmlns:a16="http://schemas.microsoft.com/office/drawing/2014/main" id="{25A7C0A8-D925-4442-A66F-E9597E9492E4}"/>
                </a:ext>
              </a:extLst>
            </p:cNvPr>
            <p:cNvSpPr txBox="1"/>
            <p:nvPr/>
          </p:nvSpPr>
          <p:spPr>
            <a:xfrm>
              <a:off x="4116449" y="4738645"/>
              <a:ext cx="444352" cy="338554"/>
            </a:xfrm>
            <a:prstGeom prst="rect">
              <a:avLst/>
            </a:prstGeom>
            <a:noFill/>
          </p:spPr>
          <p:txBody>
            <a:bodyPr wrap="none" rtlCol="0">
              <a:spAutoFit/>
            </a:bodyPr>
            <a:lstStyle/>
            <a:p>
              <a:r>
                <a:rPr lang="it-IT" sz="1600" b="1" dirty="0">
                  <a:solidFill>
                    <a:srgbClr val="FF0000"/>
                  </a:solidFill>
                </a:rPr>
                <a:t>NA</a:t>
              </a:r>
            </a:p>
          </p:txBody>
        </p:sp>
        <p:sp>
          <p:nvSpPr>
            <p:cNvPr id="34" name="CasellaDiTesto 33">
              <a:extLst>
                <a:ext uri="{FF2B5EF4-FFF2-40B4-BE49-F238E27FC236}">
                  <a16:creationId xmlns:a16="http://schemas.microsoft.com/office/drawing/2014/main" id="{60DEE898-ED27-461D-873E-7AB8BDEAC55F}"/>
                </a:ext>
              </a:extLst>
            </p:cNvPr>
            <p:cNvSpPr txBox="1"/>
            <p:nvPr/>
          </p:nvSpPr>
          <p:spPr>
            <a:xfrm>
              <a:off x="5470244" y="4102648"/>
              <a:ext cx="423129" cy="338554"/>
            </a:xfrm>
            <a:prstGeom prst="rect">
              <a:avLst/>
            </a:prstGeom>
            <a:noFill/>
          </p:spPr>
          <p:txBody>
            <a:bodyPr wrap="none" rtlCol="0">
              <a:spAutoFit/>
            </a:bodyPr>
            <a:lstStyle/>
            <a:p>
              <a:r>
                <a:rPr lang="it-IT" sz="1600" b="1" dirty="0">
                  <a:solidFill>
                    <a:srgbClr val="FF0000"/>
                  </a:solidFill>
                </a:rPr>
                <a:t>BA</a:t>
              </a:r>
            </a:p>
          </p:txBody>
        </p:sp>
        <p:grpSp>
          <p:nvGrpSpPr>
            <p:cNvPr id="35" name="Gruppo 34">
              <a:extLst>
                <a:ext uri="{FF2B5EF4-FFF2-40B4-BE49-F238E27FC236}">
                  <a16:creationId xmlns:a16="http://schemas.microsoft.com/office/drawing/2014/main" id="{59CF97A7-AF24-4715-90C0-3AD1C4AC438C}"/>
                </a:ext>
              </a:extLst>
            </p:cNvPr>
            <p:cNvGrpSpPr/>
            <p:nvPr/>
          </p:nvGrpSpPr>
          <p:grpSpPr>
            <a:xfrm>
              <a:off x="4405412" y="4349387"/>
              <a:ext cx="1130787" cy="1040541"/>
              <a:chOff x="4696698" y="4390041"/>
              <a:chExt cx="1130787" cy="1040541"/>
            </a:xfrm>
          </p:grpSpPr>
          <p:sp>
            <p:nvSpPr>
              <p:cNvPr id="36" name="Ovale 35">
                <a:extLst>
                  <a:ext uri="{FF2B5EF4-FFF2-40B4-BE49-F238E27FC236}">
                    <a16:creationId xmlns:a16="http://schemas.microsoft.com/office/drawing/2014/main" id="{A2F1CBE4-FA67-41F0-8BF7-F00AAA07C739}"/>
                  </a:ext>
                </a:extLst>
              </p:cNvPr>
              <p:cNvSpPr/>
              <p:nvPr/>
            </p:nvSpPr>
            <p:spPr>
              <a:xfrm>
                <a:off x="5120254" y="5214558"/>
                <a:ext cx="216024" cy="216024"/>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7" name="Ovale 36">
                <a:extLst>
                  <a:ext uri="{FF2B5EF4-FFF2-40B4-BE49-F238E27FC236}">
                    <a16:creationId xmlns:a16="http://schemas.microsoft.com/office/drawing/2014/main" id="{D8F55603-1649-4C6B-BDD9-E987F79002FD}"/>
                  </a:ext>
                </a:extLst>
              </p:cNvPr>
              <p:cNvSpPr/>
              <p:nvPr/>
            </p:nvSpPr>
            <p:spPr>
              <a:xfrm>
                <a:off x="5611461" y="4390041"/>
                <a:ext cx="216024" cy="216024"/>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8" name="Ovale 37">
                <a:extLst>
                  <a:ext uri="{FF2B5EF4-FFF2-40B4-BE49-F238E27FC236}">
                    <a16:creationId xmlns:a16="http://schemas.microsoft.com/office/drawing/2014/main" id="{D2C4EC20-A419-4D7D-AFAE-710D66CFEA8E}"/>
                  </a:ext>
                </a:extLst>
              </p:cNvPr>
              <p:cNvSpPr/>
              <p:nvPr/>
            </p:nvSpPr>
            <p:spPr>
              <a:xfrm>
                <a:off x="4696698" y="4606065"/>
                <a:ext cx="216024" cy="216024"/>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grpSp>
      <p:sp>
        <p:nvSpPr>
          <p:cNvPr id="47" name="CasellaDiTesto 46">
            <a:extLst>
              <a:ext uri="{FF2B5EF4-FFF2-40B4-BE49-F238E27FC236}">
                <a16:creationId xmlns:a16="http://schemas.microsoft.com/office/drawing/2014/main" id="{5B4D140D-F32C-42E4-9232-B90E5A2D46E3}"/>
              </a:ext>
            </a:extLst>
          </p:cNvPr>
          <p:cNvSpPr txBox="1"/>
          <p:nvPr/>
        </p:nvSpPr>
        <p:spPr>
          <a:xfrm>
            <a:off x="5222478" y="4801263"/>
            <a:ext cx="500458" cy="338554"/>
          </a:xfrm>
          <a:prstGeom prst="rect">
            <a:avLst/>
          </a:prstGeom>
          <a:noFill/>
        </p:spPr>
        <p:txBody>
          <a:bodyPr wrap="none" rtlCol="0">
            <a:spAutoFit/>
          </a:bodyPr>
          <a:lstStyle/>
          <a:p>
            <a:r>
              <a:rPr lang="it-IT" sz="1600" b="1" dirty="0">
                <a:solidFill>
                  <a:srgbClr val="FFFF00"/>
                </a:solidFill>
              </a:rPr>
              <a:t>LNF</a:t>
            </a:r>
          </a:p>
        </p:txBody>
      </p:sp>
      <p:sp>
        <p:nvSpPr>
          <p:cNvPr id="48" name="Ovale 47">
            <a:extLst>
              <a:ext uri="{FF2B5EF4-FFF2-40B4-BE49-F238E27FC236}">
                <a16:creationId xmlns:a16="http://schemas.microsoft.com/office/drawing/2014/main" id="{740C98C2-AADF-4298-A524-9E47BEEDEFD1}"/>
              </a:ext>
            </a:extLst>
          </p:cNvPr>
          <p:cNvSpPr/>
          <p:nvPr/>
        </p:nvSpPr>
        <p:spPr>
          <a:xfrm>
            <a:off x="5777441" y="4986222"/>
            <a:ext cx="216024" cy="216024"/>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nvGrpSpPr>
          <p:cNvPr id="76" name="Gruppo 75">
            <a:extLst>
              <a:ext uri="{FF2B5EF4-FFF2-40B4-BE49-F238E27FC236}">
                <a16:creationId xmlns:a16="http://schemas.microsoft.com/office/drawing/2014/main" id="{C4E5FC6A-783B-44A4-B9BE-E96F97926C30}"/>
              </a:ext>
            </a:extLst>
          </p:cNvPr>
          <p:cNvGrpSpPr/>
          <p:nvPr/>
        </p:nvGrpSpPr>
        <p:grpSpPr>
          <a:xfrm>
            <a:off x="1775520" y="3702788"/>
            <a:ext cx="8088186" cy="3038580"/>
            <a:chOff x="251520" y="3702788"/>
            <a:chExt cx="8088186" cy="3038580"/>
          </a:xfrm>
        </p:grpSpPr>
        <p:grpSp>
          <p:nvGrpSpPr>
            <p:cNvPr id="68" name="Gruppo 67">
              <a:extLst>
                <a:ext uri="{FF2B5EF4-FFF2-40B4-BE49-F238E27FC236}">
                  <a16:creationId xmlns:a16="http://schemas.microsoft.com/office/drawing/2014/main" id="{E89A4D5B-78FD-48B5-8457-9E284AC9CD11}"/>
                </a:ext>
              </a:extLst>
            </p:cNvPr>
            <p:cNvGrpSpPr/>
            <p:nvPr/>
          </p:nvGrpSpPr>
          <p:grpSpPr>
            <a:xfrm>
              <a:off x="251520" y="3702788"/>
              <a:ext cx="8088186" cy="3038580"/>
              <a:chOff x="251520" y="3702788"/>
              <a:chExt cx="8088186" cy="3038580"/>
            </a:xfrm>
          </p:grpSpPr>
          <p:grpSp>
            <p:nvGrpSpPr>
              <p:cNvPr id="66" name="Gruppo 65">
                <a:extLst>
                  <a:ext uri="{FF2B5EF4-FFF2-40B4-BE49-F238E27FC236}">
                    <a16:creationId xmlns:a16="http://schemas.microsoft.com/office/drawing/2014/main" id="{415BCCD9-6EAB-4E21-AEF1-C25056905AD4}"/>
                  </a:ext>
                </a:extLst>
              </p:cNvPr>
              <p:cNvGrpSpPr/>
              <p:nvPr/>
            </p:nvGrpSpPr>
            <p:grpSpPr>
              <a:xfrm>
                <a:off x="251520" y="3702788"/>
                <a:ext cx="8088186" cy="3038580"/>
                <a:chOff x="251520" y="3702788"/>
                <a:chExt cx="8088186" cy="3038580"/>
              </a:xfrm>
            </p:grpSpPr>
            <p:grpSp>
              <p:nvGrpSpPr>
                <p:cNvPr id="51" name="Gruppo 50">
                  <a:extLst>
                    <a:ext uri="{FF2B5EF4-FFF2-40B4-BE49-F238E27FC236}">
                      <a16:creationId xmlns:a16="http://schemas.microsoft.com/office/drawing/2014/main" id="{C014AC9C-49D0-4624-B0AD-5F62E0FBCEA6}"/>
                    </a:ext>
                  </a:extLst>
                </p:cNvPr>
                <p:cNvGrpSpPr/>
                <p:nvPr/>
              </p:nvGrpSpPr>
              <p:grpSpPr>
                <a:xfrm>
                  <a:off x="251520" y="3702788"/>
                  <a:ext cx="8088186" cy="3038580"/>
                  <a:chOff x="242558" y="3047489"/>
                  <a:chExt cx="8088186" cy="3038580"/>
                </a:xfrm>
              </p:grpSpPr>
              <p:sp>
                <p:nvSpPr>
                  <p:cNvPr id="52" name="Rombo 51">
                    <a:extLst>
                      <a:ext uri="{FF2B5EF4-FFF2-40B4-BE49-F238E27FC236}">
                        <a16:creationId xmlns:a16="http://schemas.microsoft.com/office/drawing/2014/main" id="{78F79C84-C04D-4B2C-9B10-5B484677E00E}"/>
                      </a:ext>
                    </a:extLst>
                  </p:cNvPr>
                  <p:cNvSpPr/>
                  <p:nvPr/>
                </p:nvSpPr>
                <p:spPr>
                  <a:xfrm rot="620585">
                    <a:off x="242558" y="3047489"/>
                    <a:ext cx="8088186" cy="3038580"/>
                  </a:xfrm>
                  <a:prstGeom prst="diamond">
                    <a:avLst/>
                  </a:prstGeom>
                  <a:solidFill>
                    <a:schemeClr val="accent4">
                      <a:lumMod val="40000"/>
                      <a:lumOff val="60000"/>
                      <a:alpha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grpSp>
                <p:nvGrpSpPr>
                  <p:cNvPr id="53" name="Gruppo 52">
                    <a:extLst>
                      <a:ext uri="{FF2B5EF4-FFF2-40B4-BE49-F238E27FC236}">
                        <a16:creationId xmlns:a16="http://schemas.microsoft.com/office/drawing/2014/main" id="{0248EF37-A2E6-4935-8F1C-3CEEF4816EB2}"/>
                      </a:ext>
                    </a:extLst>
                  </p:cNvPr>
                  <p:cNvGrpSpPr/>
                  <p:nvPr/>
                </p:nvGrpSpPr>
                <p:grpSpPr>
                  <a:xfrm>
                    <a:off x="5053120" y="4415169"/>
                    <a:ext cx="1139765" cy="1042950"/>
                    <a:chOff x="4696698" y="4370480"/>
                    <a:chExt cx="1139765" cy="1042950"/>
                  </a:xfrm>
                </p:grpSpPr>
                <p:sp>
                  <p:nvSpPr>
                    <p:cNvPr id="58" name="Ovale 57">
                      <a:extLst>
                        <a:ext uri="{FF2B5EF4-FFF2-40B4-BE49-F238E27FC236}">
                          <a16:creationId xmlns:a16="http://schemas.microsoft.com/office/drawing/2014/main" id="{229C00FF-CA21-4B63-992C-CFA685091C7C}"/>
                        </a:ext>
                      </a:extLst>
                    </p:cNvPr>
                    <p:cNvSpPr/>
                    <p:nvPr/>
                  </p:nvSpPr>
                  <p:spPr>
                    <a:xfrm>
                      <a:off x="5154079" y="5197406"/>
                      <a:ext cx="216024" cy="216024"/>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9" name="Ovale 58">
                      <a:extLst>
                        <a:ext uri="{FF2B5EF4-FFF2-40B4-BE49-F238E27FC236}">
                          <a16:creationId xmlns:a16="http://schemas.microsoft.com/office/drawing/2014/main" id="{95D2E07C-B9BC-42F7-BF69-11F46874B335}"/>
                        </a:ext>
                      </a:extLst>
                    </p:cNvPr>
                    <p:cNvSpPr/>
                    <p:nvPr/>
                  </p:nvSpPr>
                  <p:spPr>
                    <a:xfrm>
                      <a:off x="5620439" y="4370480"/>
                      <a:ext cx="216024" cy="216024"/>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0" name="Ovale 59">
                      <a:extLst>
                        <a:ext uri="{FF2B5EF4-FFF2-40B4-BE49-F238E27FC236}">
                          <a16:creationId xmlns:a16="http://schemas.microsoft.com/office/drawing/2014/main" id="{4D99D96E-57AB-45CB-9855-1599EE1DF623}"/>
                        </a:ext>
                      </a:extLst>
                    </p:cNvPr>
                    <p:cNvSpPr/>
                    <p:nvPr/>
                  </p:nvSpPr>
                  <p:spPr>
                    <a:xfrm>
                      <a:off x="4696698" y="4606065"/>
                      <a:ext cx="216024" cy="216024"/>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cxnSp>
                  <p:nvCxnSpPr>
                    <p:cNvPr id="61" name="Connettore diritto 60">
                      <a:extLst>
                        <a:ext uri="{FF2B5EF4-FFF2-40B4-BE49-F238E27FC236}">
                          <a16:creationId xmlns:a16="http://schemas.microsoft.com/office/drawing/2014/main" id="{84938BC7-18B4-4BD7-B36E-B1958A213842}"/>
                        </a:ext>
                      </a:extLst>
                    </p:cNvPr>
                    <p:cNvCxnSpPr>
                      <a:cxnSpLocks/>
                      <a:stCxn id="60" idx="4"/>
                      <a:endCxn id="58" idx="0"/>
                    </p:cNvCxnSpPr>
                    <p:nvPr/>
                  </p:nvCxnSpPr>
                  <p:spPr>
                    <a:xfrm>
                      <a:off x="4804710" y="4822089"/>
                      <a:ext cx="457381" cy="37531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Connettore diritto 61">
                      <a:extLst>
                        <a:ext uri="{FF2B5EF4-FFF2-40B4-BE49-F238E27FC236}">
                          <a16:creationId xmlns:a16="http://schemas.microsoft.com/office/drawing/2014/main" id="{8ABC3854-01CD-448B-8A4F-C1471EE4EC93}"/>
                        </a:ext>
                      </a:extLst>
                    </p:cNvPr>
                    <p:cNvCxnSpPr>
                      <a:cxnSpLocks/>
                      <a:endCxn id="59" idx="2"/>
                    </p:cNvCxnSpPr>
                    <p:nvPr/>
                  </p:nvCxnSpPr>
                  <p:spPr>
                    <a:xfrm flipV="1">
                      <a:off x="4923357" y="4478492"/>
                      <a:ext cx="697082" cy="22431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Connettore diritto 62">
                      <a:extLst>
                        <a:ext uri="{FF2B5EF4-FFF2-40B4-BE49-F238E27FC236}">
                          <a16:creationId xmlns:a16="http://schemas.microsoft.com/office/drawing/2014/main" id="{326D5BB8-50BC-446B-AF03-B677B7F355D5}"/>
                        </a:ext>
                      </a:extLst>
                    </p:cNvPr>
                    <p:cNvCxnSpPr>
                      <a:cxnSpLocks/>
                      <a:stCxn id="59" idx="3"/>
                      <a:endCxn id="58" idx="7"/>
                    </p:cNvCxnSpPr>
                    <p:nvPr/>
                  </p:nvCxnSpPr>
                  <p:spPr>
                    <a:xfrm flipH="1">
                      <a:off x="5338467" y="4554868"/>
                      <a:ext cx="313608" cy="67417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4" name="CasellaDiTesto 53">
                    <a:extLst>
                      <a:ext uri="{FF2B5EF4-FFF2-40B4-BE49-F238E27FC236}">
                        <a16:creationId xmlns:a16="http://schemas.microsoft.com/office/drawing/2014/main" id="{3CC54D88-0B6B-4F36-8D2B-CB7809520B08}"/>
                      </a:ext>
                    </a:extLst>
                  </p:cNvPr>
                  <p:cNvSpPr txBox="1"/>
                  <p:nvPr/>
                </p:nvSpPr>
                <p:spPr>
                  <a:xfrm rot="20565146">
                    <a:off x="5109589" y="4281418"/>
                    <a:ext cx="950197" cy="338554"/>
                  </a:xfrm>
                  <a:prstGeom prst="rect">
                    <a:avLst/>
                  </a:prstGeom>
                  <a:noFill/>
                </p:spPr>
                <p:txBody>
                  <a:bodyPr wrap="none" rtlCol="0">
                    <a:spAutoFit/>
                  </a:bodyPr>
                  <a:lstStyle/>
                  <a:p>
                    <a:r>
                      <a:rPr lang="it-IT" sz="1600" b="1" dirty="0"/>
                      <a:t>100 Gb/s</a:t>
                    </a:r>
                  </a:p>
                </p:txBody>
              </p:sp>
              <p:sp>
                <p:nvSpPr>
                  <p:cNvPr id="55" name="CasellaDiTesto 54">
                    <a:extLst>
                      <a:ext uri="{FF2B5EF4-FFF2-40B4-BE49-F238E27FC236}">
                        <a16:creationId xmlns:a16="http://schemas.microsoft.com/office/drawing/2014/main" id="{2EC0B56B-5EBA-4AA1-B376-B24419A95033}"/>
                      </a:ext>
                    </a:extLst>
                  </p:cNvPr>
                  <p:cNvSpPr txBox="1"/>
                  <p:nvPr/>
                </p:nvSpPr>
                <p:spPr>
                  <a:xfrm rot="17521981">
                    <a:off x="5501653" y="4881813"/>
                    <a:ext cx="950197" cy="338554"/>
                  </a:xfrm>
                  <a:prstGeom prst="rect">
                    <a:avLst/>
                  </a:prstGeom>
                  <a:noFill/>
                </p:spPr>
                <p:txBody>
                  <a:bodyPr wrap="none" rtlCol="0">
                    <a:spAutoFit/>
                  </a:bodyPr>
                  <a:lstStyle/>
                  <a:p>
                    <a:r>
                      <a:rPr lang="it-IT" sz="1600" b="1" dirty="0"/>
                      <a:t>100 Gb/s</a:t>
                    </a:r>
                  </a:p>
                </p:txBody>
              </p:sp>
              <p:sp>
                <p:nvSpPr>
                  <p:cNvPr id="56" name="CasellaDiTesto 55">
                    <a:extLst>
                      <a:ext uri="{FF2B5EF4-FFF2-40B4-BE49-F238E27FC236}">
                        <a16:creationId xmlns:a16="http://schemas.microsoft.com/office/drawing/2014/main" id="{0200A92C-780C-48F1-BB9B-FF31D3238706}"/>
                      </a:ext>
                    </a:extLst>
                  </p:cNvPr>
                  <p:cNvSpPr txBox="1"/>
                  <p:nvPr/>
                </p:nvSpPr>
                <p:spPr>
                  <a:xfrm rot="2323045">
                    <a:off x="4660172" y="4940921"/>
                    <a:ext cx="950197" cy="338554"/>
                  </a:xfrm>
                  <a:prstGeom prst="rect">
                    <a:avLst/>
                  </a:prstGeom>
                  <a:noFill/>
                </p:spPr>
                <p:txBody>
                  <a:bodyPr wrap="none" rtlCol="0">
                    <a:spAutoFit/>
                  </a:bodyPr>
                  <a:lstStyle/>
                  <a:p>
                    <a:r>
                      <a:rPr lang="it-IT" sz="1600" b="1" dirty="0"/>
                      <a:t>100 Gb/s</a:t>
                    </a:r>
                  </a:p>
                </p:txBody>
              </p:sp>
              <p:sp>
                <p:nvSpPr>
                  <p:cNvPr id="57" name="CasellaDiTesto 56">
                    <a:extLst>
                      <a:ext uri="{FF2B5EF4-FFF2-40B4-BE49-F238E27FC236}">
                        <a16:creationId xmlns:a16="http://schemas.microsoft.com/office/drawing/2014/main" id="{D4AC446C-9F2E-4676-B704-48813CBD0DF1}"/>
                      </a:ext>
                    </a:extLst>
                  </p:cNvPr>
                  <p:cNvSpPr txBox="1"/>
                  <p:nvPr/>
                </p:nvSpPr>
                <p:spPr>
                  <a:xfrm rot="1851277">
                    <a:off x="622456" y="4403506"/>
                    <a:ext cx="2417457" cy="338554"/>
                  </a:xfrm>
                  <a:prstGeom prst="rect">
                    <a:avLst/>
                  </a:prstGeom>
                  <a:noFill/>
                </p:spPr>
                <p:txBody>
                  <a:bodyPr wrap="none" rtlCol="0">
                    <a:spAutoFit/>
                  </a:bodyPr>
                  <a:lstStyle/>
                  <a:p>
                    <a:r>
                      <a:rPr lang="it-IT" sz="1600" b="1" dirty="0"/>
                      <a:t>Infrastruttura di rete WAN</a:t>
                    </a:r>
                  </a:p>
                </p:txBody>
              </p:sp>
            </p:grpSp>
            <p:cxnSp>
              <p:nvCxnSpPr>
                <p:cNvPr id="27" name="Connettore diritto 26">
                  <a:extLst>
                    <a:ext uri="{FF2B5EF4-FFF2-40B4-BE49-F238E27FC236}">
                      <a16:creationId xmlns:a16="http://schemas.microsoft.com/office/drawing/2014/main" id="{3CDC2244-8EC6-44E5-8277-04CCC29B8971}"/>
                    </a:ext>
                  </a:extLst>
                </p:cNvPr>
                <p:cNvCxnSpPr>
                  <a:cxnSpLocks/>
                </p:cNvCxnSpPr>
                <p:nvPr/>
              </p:nvCxnSpPr>
              <p:spPr>
                <a:xfrm>
                  <a:off x="4469465" y="5166597"/>
                  <a:ext cx="603889" cy="172650"/>
                </a:xfrm>
                <a:prstGeom prst="line">
                  <a:avLst/>
                </a:prstGeom>
                <a:ln w="25400"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tx1"/>
                </a:fontRef>
              </p:style>
            </p:cxnSp>
          </p:grpSp>
          <p:sp>
            <p:nvSpPr>
              <p:cNvPr id="67" name="CasellaDiTesto 66">
                <a:extLst>
                  <a:ext uri="{FF2B5EF4-FFF2-40B4-BE49-F238E27FC236}">
                    <a16:creationId xmlns:a16="http://schemas.microsoft.com/office/drawing/2014/main" id="{2BB702E1-A0BD-4477-81B9-FEF89598774F}"/>
                  </a:ext>
                </a:extLst>
              </p:cNvPr>
              <p:cNvSpPr txBox="1"/>
              <p:nvPr/>
            </p:nvSpPr>
            <p:spPr>
              <a:xfrm rot="21044565">
                <a:off x="4504146" y="6283789"/>
                <a:ext cx="3461204" cy="338554"/>
              </a:xfrm>
              <a:prstGeom prst="rect">
                <a:avLst/>
              </a:prstGeom>
              <a:noFill/>
            </p:spPr>
            <p:txBody>
              <a:bodyPr wrap="none" rtlCol="0">
                <a:spAutoFit/>
              </a:bodyPr>
              <a:lstStyle/>
              <a:p>
                <a:r>
                  <a:rPr lang="it-IT" sz="1600" b="1" dirty="0"/>
                  <a:t>OR01, OR03, OR06, OR08, OR09, OR14</a:t>
                </a:r>
              </a:p>
            </p:txBody>
          </p:sp>
        </p:grpSp>
        <p:sp>
          <p:nvSpPr>
            <p:cNvPr id="74" name="CasellaDiTesto 73">
              <a:extLst>
                <a:ext uri="{FF2B5EF4-FFF2-40B4-BE49-F238E27FC236}">
                  <a16:creationId xmlns:a16="http://schemas.microsoft.com/office/drawing/2014/main" id="{7A4C0BE2-6475-4BE4-9B1B-D54421418B88}"/>
                </a:ext>
              </a:extLst>
            </p:cNvPr>
            <p:cNvSpPr txBox="1"/>
            <p:nvPr/>
          </p:nvSpPr>
          <p:spPr>
            <a:xfrm rot="938592">
              <a:off x="4227888" y="4847919"/>
              <a:ext cx="950197" cy="338554"/>
            </a:xfrm>
            <a:prstGeom prst="rect">
              <a:avLst/>
            </a:prstGeom>
            <a:noFill/>
          </p:spPr>
          <p:txBody>
            <a:bodyPr wrap="none" rtlCol="0">
              <a:spAutoFit/>
            </a:bodyPr>
            <a:lstStyle/>
            <a:p>
              <a:r>
                <a:rPr lang="it-IT" sz="1600" b="1" dirty="0"/>
                <a:t>100 Gb/s</a:t>
              </a:r>
            </a:p>
          </p:txBody>
        </p:sp>
      </p:grpSp>
      <p:grpSp>
        <p:nvGrpSpPr>
          <p:cNvPr id="78" name="Gruppo 77">
            <a:extLst>
              <a:ext uri="{FF2B5EF4-FFF2-40B4-BE49-F238E27FC236}">
                <a16:creationId xmlns:a16="http://schemas.microsoft.com/office/drawing/2014/main" id="{18072DF8-B84A-48A2-9D9B-ED76E94EF513}"/>
              </a:ext>
            </a:extLst>
          </p:cNvPr>
          <p:cNvGrpSpPr/>
          <p:nvPr/>
        </p:nvGrpSpPr>
        <p:grpSpPr>
          <a:xfrm>
            <a:off x="1786244" y="2996952"/>
            <a:ext cx="8088186" cy="3038580"/>
            <a:chOff x="262244" y="2996952"/>
            <a:chExt cx="8088186" cy="3038580"/>
          </a:xfrm>
        </p:grpSpPr>
        <p:grpSp>
          <p:nvGrpSpPr>
            <p:cNvPr id="69" name="Gruppo 68">
              <a:extLst>
                <a:ext uri="{FF2B5EF4-FFF2-40B4-BE49-F238E27FC236}">
                  <a16:creationId xmlns:a16="http://schemas.microsoft.com/office/drawing/2014/main" id="{D694CC68-7F38-4DDF-8C0E-92611BF4AF99}"/>
                </a:ext>
              </a:extLst>
            </p:cNvPr>
            <p:cNvGrpSpPr/>
            <p:nvPr/>
          </p:nvGrpSpPr>
          <p:grpSpPr>
            <a:xfrm>
              <a:off x="262244" y="2996952"/>
              <a:ext cx="8088186" cy="3038580"/>
              <a:chOff x="236105" y="2713359"/>
              <a:chExt cx="8088186" cy="3038580"/>
            </a:xfrm>
          </p:grpSpPr>
          <p:sp>
            <p:nvSpPr>
              <p:cNvPr id="70" name="Rombo 69">
                <a:extLst>
                  <a:ext uri="{FF2B5EF4-FFF2-40B4-BE49-F238E27FC236}">
                    <a16:creationId xmlns:a16="http://schemas.microsoft.com/office/drawing/2014/main" id="{96E492AE-E1A6-40CC-B7E8-F0363873368A}"/>
                  </a:ext>
                </a:extLst>
              </p:cNvPr>
              <p:cNvSpPr/>
              <p:nvPr/>
            </p:nvSpPr>
            <p:spPr>
              <a:xfrm rot="620585">
                <a:off x="236105" y="2713359"/>
                <a:ext cx="8088186" cy="3038580"/>
              </a:xfrm>
              <a:prstGeom prst="diamond">
                <a:avLst/>
              </a:prstGeom>
              <a:solidFill>
                <a:schemeClr val="accent2">
                  <a:lumMod val="60000"/>
                  <a:lumOff val="40000"/>
                  <a:alpha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71" name="CasellaDiTesto 70">
                <a:extLst>
                  <a:ext uri="{FF2B5EF4-FFF2-40B4-BE49-F238E27FC236}">
                    <a16:creationId xmlns:a16="http://schemas.microsoft.com/office/drawing/2014/main" id="{AC47D390-467C-47A2-8F8D-38DEE49C7F1E}"/>
                  </a:ext>
                </a:extLst>
              </p:cNvPr>
              <p:cNvSpPr txBox="1"/>
              <p:nvPr/>
            </p:nvSpPr>
            <p:spPr>
              <a:xfrm rot="1851277">
                <a:off x="1096416" y="3997896"/>
                <a:ext cx="2184188" cy="338554"/>
              </a:xfrm>
              <a:prstGeom prst="rect">
                <a:avLst/>
              </a:prstGeom>
              <a:noFill/>
            </p:spPr>
            <p:txBody>
              <a:bodyPr wrap="none" rtlCol="0">
                <a:spAutoFit/>
              </a:bodyPr>
              <a:lstStyle/>
              <a:p>
                <a:r>
                  <a:rPr lang="it-IT" sz="1600" b="1" dirty="0"/>
                  <a:t>Infrastruttura di calcolo</a:t>
                </a:r>
              </a:p>
            </p:txBody>
          </p:sp>
          <p:sp>
            <p:nvSpPr>
              <p:cNvPr id="72" name="CasellaDiTesto 71">
                <a:extLst>
                  <a:ext uri="{FF2B5EF4-FFF2-40B4-BE49-F238E27FC236}">
                    <a16:creationId xmlns:a16="http://schemas.microsoft.com/office/drawing/2014/main" id="{37932F83-3729-4B47-9543-2ACFDF73082C}"/>
                  </a:ext>
                </a:extLst>
              </p:cNvPr>
              <p:cNvSpPr txBox="1"/>
              <p:nvPr/>
            </p:nvSpPr>
            <p:spPr>
              <a:xfrm>
                <a:off x="2793090" y="3027162"/>
                <a:ext cx="3335337" cy="1661993"/>
              </a:xfrm>
              <a:prstGeom prst="rect">
                <a:avLst/>
              </a:prstGeom>
              <a:noFill/>
            </p:spPr>
            <p:txBody>
              <a:bodyPr wrap="none" rtlCol="0">
                <a:spAutoFit/>
              </a:bodyPr>
              <a:lstStyle/>
              <a:p>
                <a:r>
                  <a:rPr lang="it-IT" b="1" dirty="0"/>
                  <a:t>Cloud con:</a:t>
                </a:r>
              </a:p>
              <a:p>
                <a:pPr marL="285750" indent="-285750">
                  <a:buFont typeface="Arial" panose="020B0604020202020204" pitchFamily="34" charset="0"/>
                  <a:buChar char="•"/>
                </a:pPr>
                <a:r>
                  <a:rPr lang="it-IT" b="1" dirty="0"/>
                  <a:t>&gt;30.000 CPU &amp; GPU</a:t>
                </a:r>
              </a:p>
              <a:p>
                <a:pPr marL="285750" indent="-285750">
                  <a:buFont typeface="Arial" panose="020B0604020202020204" pitchFamily="34" charset="0"/>
                  <a:buChar char="•"/>
                </a:pPr>
                <a:r>
                  <a:rPr lang="it-IT" b="1" dirty="0"/>
                  <a:t>LAN </a:t>
                </a:r>
              </a:p>
              <a:p>
                <a:pPr marL="742950" lvl="1" indent="-285750">
                  <a:buFont typeface="Arial" panose="020B0604020202020204" pitchFamily="34" charset="0"/>
                  <a:buChar char="•"/>
                </a:pPr>
                <a:r>
                  <a:rPr lang="it-IT" sz="1600" b="1" dirty="0" err="1"/>
                  <a:t>GigaEth</a:t>
                </a:r>
                <a:r>
                  <a:rPr lang="it-IT" sz="1600" b="1" dirty="0"/>
                  <a:t> (multipli di 10 Gb/s)</a:t>
                </a:r>
              </a:p>
              <a:p>
                <a:pPr marL="742950" lvl="1" indent="-285750">
                  <a:buFont typeface="Arial" panose="020B0604020202020204" pitchFamily="34" charset="0"/>
                  <a:buChar char="•"/>
                </a:pPr>
                <a:r>
                  <a:rPr lang="it-IT" sz="1600" b="1" dirty="0" err="1"/>
                  <a:t>Infiniband</a:t>
                </a:r>
                <a:endParaRPr lang="it-IT" sz="1600" b="1" dirty="0"/>
              </a:p>
              <a:p>
                <a:endParaRPr lang="it-IT" sz="1600" b="1" dirty="0"/>
              </a:p>
            </p:txBody>
          </p:sp>
        </p:grpSp>
        <p:sp>
          <p:nvSpPr>
            <p:cNvPr id="73" name="CasellaDiTesto 72">
              <a:extLst>
                <a:ext uri="{FF2B5EF4-FFF2-40B4-BE49-F238E27FC236}">
                  <a16:creationId xmlns:a16="http://schemas.microsoft.com/office/drawing/2014/main" id="{C854944B-5DB9-4A3D-82FF-7DD68E63C5CF}"/>
                </a:ext>
              </a:extLst>
            </p:cNvPr>
            <p:cNvSpPr txBox="1"/>
            <p:nvPr/>
          </p:nvSpPr>
          <p:spPr>
            <a:xfrm rot="1818149">
              <a:off x="706752" y="4550164"/>
              <a:ext cx="2794355" cy="338554"/>
            </a:xfrm>
            <a:prstGeom prst="rect">
              <a:avLst/>
            </a:prstGeom>
            <a:noFill/>
          </p:spPr>
          <p:txBody>
            <a:bodyPr wrap="none" rtlCol="0">
              <a:spAutoFit/>
            </a:bodyPr>
            <a:lstStyle/>
            <a:p>
              <a:r>
                <a:rPr lang="it-IT" sz="1600" b="1" dirty="0"/>
                <a:t>OR01, OR6, OR12, OR13, OR15</a:t>
              </a:r>
            </a:p>
          </p:txBody>
        </p:sp>
      </p:grpSp>
      <p:grpSp>
        <p:nvGrpSpPr>
          <p:cNvPr id="84" name="Gruppo 83">
            <a:extLst>
              <a:ext uri="{FF2B5EF4-FFF2-40B4-BE49-F238E27FC236}">
                <a16:creationId xmlns:a16="http://schemas.microsoft.com/office/drawing/2014/main" id="{DC3C720D-35ED-4C02-B421-B220146D89B6}"/>
              </a:ext>
            </a:extLst>
          </p:cNvPr>
          <p:cNvGrpSpPr/>
          <p:nvPr/>
        </p:nvGrpSpPr>
        <p:grpSpPr>
          <a:xfrm>
            <a:off x="1756897" y="2204864"/>
            <a:ext cx="8088186" cy="3038580"/>
            <a:chOff x="232897" y="2204864"/>
            <a:chExt cx="8088186" cy="3038580"/>
          </a:xfrm>
        </p:grpSpPr>
        <p:grpSp>
          <p:nvGrpSpPr>
            <p:cNvPr id="79" name="Gruppo 78">
              <a:extLst>
                <a:ext uri="{FF2B5EF4-FFF2-40B4-BE49-F238E27FC236}">
                  <a16:creationId xmlns:a16="http://schemas.microsoft.com/office/drawing/2014/main" id="{8B392746-FFBF-4BBD-9C2F-8A5836B354B7}"/>
                </a:ext>
              </a:extLst>
            </p:cNvPr>
            <p:cNvGrpSpPr/>
            <p:nvPr/>
          </p:nvGrpSpPr>
          <p:grpSpPr>
            <a:xfrm>
              <a:off x="232897" y="2204864"/>
              <a:ext cx="8088186" cy="3038580"/>
              <a:chOff x="226444" y="2695655"/>
              <a:chExt cx="8088186" cy="3038580"/>
            </a:xfrm>
          </p:grpSpPr>
          <p:sp>
            <p:nvSpPr>
              <p:cNvPr id="80" name="Rombo 79">
                <a:extLst>
                  <a:ext uri="{FF2B5EF4-FFF2-40B4-BE49-F238E27FC236}">
                    <a16:creationId xmlns:a16="http://schemas.microsoft.com/office/drawing/2014/main" id="{ABB5D710-1BA7-4834-9A0D-D67648B1617C}"/>
                  </a:ext>
                </a:extLst>
              </p:cNvPr>
              <p:cNvSpPr/>
              <p:nvPr/>
            </p:nvSpPr>
            <p:spPr>
              <a:xfrm rot="620585">
                <a:off x="226444" y="2695655"/>
                <a:ext cx="8088186" cy="3038580"/>
              </a:xfrm>
              <a:prstGeom prst="diamond">
                <a:avLst/>
              </a:prstGeom>
              <a:solidFill>
                <a:schemeClr val="tx1">
                  <a:lumMod val="95000"/>
                  <a:lumOff val="5000"/>
                  <a:alpha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81" name="CasellaDiTesto 80">
                <a:extLst>
                  <a:ext uri="{FF2B5EF4-FFF2-40B4-BE49-F238E27FC236}">
                    <a16:creationId xmlns:a16="http://schemas.microsoft.com/office/drawing/2014/main" id="{416A514B-BEDA-4DF7-BA7D-DF9B35F31440}"/>
                  </a:ext>
                </a:extLst>
              </p:cNvPr>
              <p:cNvSpPr txBox="1"/>
              <p:nvPr/>
            </p:nvSpPr>
            <p:spPr>
              <a:xfrm rot="1861629">
                <a:off x="922693" y="4228998"/>
                <a:ext cx="3548920" cy="338554"/>
              </a:xfrm>
              <a:prstGeom prst="rect">
                <a:avLst/>
              </a:prstGeom>
              <a:noFill/>
            </p:spPr>
            <p:txBody>
              <a:bodyPr wrap="none" rtlCol="0">
                <a:spAutoFit/>
              </a:bodyPr>
              <a:lstStyle/>
              <a:p>
                <a:r>
                  <a:rPr lang="it-IT" sz="1600" b="1" dirty="0">
                    <a:solidFill>
                      <a:schemeClr val="bg1"/>
                    </a:solidFill>
                  </a:rPr>
                  <a:t>Infrastruttura di storage e </a:t>
                </a:r>
                <a:r>
                  <a:rPr lang="it-IT" sz="1600" b="1" dirty="0" err="1">
                    <a:solidFill>
                      <a:schemeClr val="bg1"/>
                    </a:solidFill>
                  </a:rPr>
                  <a:t>visualizz</a:t>
                </a:r>
                <a:r>
                  <a:rPr lang="it-IT" sz="1600" b="1" dirty="0">
                    <a:solidFill>
                      <a:schemeClr val="bg1"/>
                    </a:solidFill>
                  </a:rPr>
                  <a:t>. dati</a:t>
                </a:r>
              </a:p>
            </p:txBody>
          </p:sp>
          <p:sp>
            <p:nvSpPr>
              <p:cNvPr id="82" name="CasellaDiTesto 81">
                <a:extLst>
                  <a:ext uri="{FF2B5EF4-FFF2-40B4-BE49-F238E27FC236}">
                    <a16:creationId xmlns:a16="http://schemas.microsoft.com/office/drawing/2014/main" id="{597FB104-0026-4722-9907-EE6E2AA735D8}"/>
                  </a:ext>
                </a:extLst>
              </p:cNvPr>
              <p:cNvSpPr txBox="1"/>
              <p:nvPr/>
            </p:nvSpPr>
            <p:spPr>
              <a:xfrm>
                <a:off x="2793090" y="3027162"/>
                <a:ext cx="2285626" cy="1200329"/>
              </a:xfrm>
              <a:prstGeom prst="rect">
                <a:avLst/>
              </a:prstGeom>
              <a:noFill/>
            </p:spPr>
            <p:txBody>
              <a:bodyPr wrap="none" rtlCol="0">
                <a:spAutoFit/>
              </a:bodyPr>
              <a:lstStyle/>
              <a:p>
                <a:r>
                  <a:rPr lang="it-IT" b="1" dirty="0">
                    <a:solidFill>
                      <a:schemeClr val="bg1"/>
                    </a:solidFill>
                  </a:rPr>
                  <a:t>«Data </a:t>
                </a:r>
                <a:r>
                  <a:rPr lang="it-IT" b="1" dirty="0" err="1">
                    <a:solidFill>
                      <a:schemeClr val="bg1"/>
                    </a:solidFill>
                  </a:rPr>
                  <a:t>lake</a:t>
                </a:r>
                <a:r>
                  <a:rPr lang="it-IT" b="1" dirty="0">
                    <a:solidFill>
                      <a:schemeClr val="bg1"/>
                    </a:solidFill>
                  </a:rPr>
                  <a:t>» con:</a:t>
                </a:r>
              </a:p>
              <a:p>
                <a:pPr marL="285750" indent="-285750">
                  <a:buFont typeface="Arial" panose="020B0604020202020204" pitchFamily="34" charset="0"/>
                  <a:buChar char="•"/>
                </a:pPr>
                <a:r>
                  <a:rPr lang="it-IT" b="1" dirty="0">
                    <a:solidFill>
                      <a:schemeClr val="bg1"/>
                    </a:solidFill>
                  </a:rPr>
                  <a:t>&gt;30 PB di disco</a:t>
                </a:r>
              </a:p>
              <a:p>
                <a:pPr marL="285750" indent="-285750">
                  <a:buFont typeface="Arial" panose="020B0604020202020204" pitchFamily="34" charset="0"/>
                  <a:buChar char="•"/>
                </a:pPr>
                <a:r>
                  <a:rPr lang="it-IT" b="1" dirty="0">
                    <a:solidFill>
                      <a:schemeClr val="bg1"/>
                    </a:solidFill>
                  </a:rPr>
                  <a:t>O(10</a:t>
                </a:r>
                <a:r>
                  <a:rPr lang="it-IT" b="1" baseline="30000" dirty="0">
                    <a:solidFill>
                      <a:schemeClr val="bg1"/>
                    </a:solidFill>
                  </a:rPr>
                  <a:t>2</a:t>
                </a:r>
                <a:r>
                  <a:rPr lang="it-IT" b="1" dirty="0">
                    <a:solidFill>
                      <a:schemeClr val="bg1"/>
                    </a:solidFill>
                  </a:rPr>
                  <a:t>) PB di nastro</a:t>
                </a:r>
              </a:p>
              <a:p>
                <a:pPr marL="285750" indent="-285750">
                  <a:buFont typeface="Arial" panose="020B0604020202020204" pitchFamily="34" charset="0"/>
                  <a:buChar char="•"/>
                </a:pPr>
                <a:r>
                  <a:rPr lang="it-IT" b="1" dirty="0">
                    <a:solidFill>
                      <a:schemeClr val="bg1"/>
                    </a:solidFill>
                  </a:rPr>
                  <a:t>VR CAVE a Catania </a:t>
                </a:r>
              </a:p>
            </p:txBody>
          </p:sp>
        </p:grpSp>
        <p:sp>
          <p:nvSpPr>
            <p:cNvPr id="83" name="CasellaDiTesto 82">
              <a:extLst>
                <a:ext uri="{FF2B5EF4-FFF2-40B4-BE49-F238E27FC236}">
                  <a16:creationId xmlns:a16="http://schemas.microsoft.com/office/drawing/2014/main" id="{F4452837-D1A5-4F0B-9127-301286BCAF6F}"/>
                </a:ext>
              </a:extLst>
            </p:cNvPr>
            <p:cNvSpPr txBox="1"/>
            <p:nvPr/>
          </p:nvSpPr>
          <p:spPr>
            <a:xfrm rot="1861629">
              <a:off x="965340" y="3924477"/>
              <a:ext cx="2898550" cy="338554"/>
            </a:xfrm>
            <a:prstGeom prst="rect">
              <a:avLst/>
            </a:prstGeom>
            <a:noFill/>
          </p:spPr>
          <p:txBody>
            <a:bodyPr wrap="none" rtlCol="0">
              <a:spAutoFit/>
            </a:bodyPr>
            <a:lstStyle/>
            <a:p>
              <a:r>
                <a:rPr lang="it-IT" sz="1600" b="1" dirty="0">
                  <a:solidFill>
                    <a:schemeClr val="bg1"/>
                  </a:solidFill>
                </a:rPr>
                <a:t>OR01, OR04, OR05, OR06, OR07</a:t>
              </a:r>
            </a:p>
          </p:txBody>
        </p:sp>
      </p:grpSp>
      <p:grpSp>
        <p:nvGrpSpPr>
          <p:cNvPr id="85" name="Gruppo 84">
            <a:extLst>
              <a:ext uri="{FF2B5EF4-FFF2-40B4-BE49-F238E27FC236}">
                <a16:creationId xmlns:a16="http://schemas.microsoft.com/office/drawing/2014/main" id="{8F23A216-987D-4BA6-92C8-1AF254FA7662}"/>
              </a:ext>
            </a:extLst>
          </p:cNvPr>
          <p:cNvGrpSpPr/>
          <p:nvPr/>
        </p:nvGrpSpPr>
        <p:grpSpPr>
          <a:xfrm>
            <a:off x="1775520" y="1483888"/>
            <a:ext cx="6624736" cy="2405425"/>
            <a:chOff x="563616" y="771008"/>
            <a:chExt cx="5727487" cy="1986745"/>
          </a:xfrm>
        </p:grpSpPr>
        <p:grpSp>
          <p:nvGrpSpPr>
            <p:cNvPr id="86" name="Gruppo 85">
              <a:extLst>
                <a:ext uri="{FF2B5EF4-FFF2-40B4-BE49-F238E27FC236}">
                  <a16:creationId xmlns:a16="http://schemas.microsoft.com/office/drawing/2014/main" id="{BDE55F58-FE67-4F70-9B1B-34E1017BA4AF}"/>
                </a:ext>
              </a:extLst>
            </p:cNvPr>
            <p:cNvGrpSpPr/>
            <p:nvPr/>
          </p:nvGrpSpPr>
          <p:grpSpPr>
            <a:xfrm>
              <a:off x="563616" y="771008"/>
              <a:ext cx="5727487" cy="1986745"/>
              <a:chOff x="6767" y="1736821"/>
              <a:chExt cx="8263844" cy="2942608"/>
            </a:xfrm>
            <a:solidFill>
              <a:schemeClr val="accent1"/>
            </a:solidFill>
          </p:grpSpPr>
          <p:sp>
            <p:nvSpPr>
              <p:cNvPr id="88" name="Rombo 87">
                <a:extLst>
                  <a:ext uri="{FF2B5EF4-FFF2-40B4-BE49-F238E27FC236}">
                    <a16:creationId xmlns:a16="http://schemas.microsoft.com/office/drawing/2014/main" id="{3A3FA7C9-4499-409E-8D06-55766730CFD3}"/>
                  </a:ext>
                </a:extLst>
              </p:cNvPr>
              <p:cNvSpPr/>
              <p:nvPr/>
            </p:nvSpPr>
            <p:spPr>
              <a:xfrm rot="620585">
                <a:off x="6767" y="1736821"/>
                <a:ext cx="8263844" cy="2942608"/>
              </a:xfrm>
              <a:prstGeom prst="diamond">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89" name="CasellaDiTesto 88">
                <a:extLst>
                  <a:ext uri="{FF2B5EF4-FFF2-40B4-BE49-F238E27FC236}">
                    <a16:creationId xmlns:a16="http://schemas.microsoft.com/office/drawing/2014/main" id="{1085538F-7681-45E8-9C78-833D4D969384}"/>
                  </a:ext>
                </a:extLst>
              </p:cNvPr>
              <p:cNvSpPr txBox="1"/>
              <p:nvPr/>
            </p:nvSpPr>
            <p:spPr>
              <a:xfrm rot="1875916">
                <a:off x="813705" y="3404410"/>
                <a:ext cx="3064461" cy="414160"/>
              </a:xfrm>
              <a:prstGeom prst="rect">
                <a:avLst/>
              </a:prstGeom>
              <a:noFill/>
            </p:spPr>
            <p:txBody>
              <a:bodyPr wrap="none" rtlCol="0">
                <a:spAutoFit/>
              </a:bodyPr>
              <a:lstStyle/>
              <a:p>
                <a:r>
                  <a:rPr lang="it-IT" sz="1600" b="1" dirty="0">
                    <a:solidFill>
                      <a:schemeClr val="bg1"/>
                    </a:solidFill>
                  </a:rPr>
                  <a:t>Federazione di </a:t>
                </a:r>
                <a:r>
                  <a:rPr lang="it-IT" sz="1600" b="1" dirty="0" err="1">
                    <a:solidFill>
                      <a:schemeClr val="bg1"/>
                    </a:solidFill>
                  </a:rPr>
                  <a:t>LoD</a:t>
                </a:r>
                <a:r>
                  <a:rPr lang="it-IT" sz="1600" b="1" dirty="0">
                    <a:solidFill>
                      <a:schemeClr val="bg1"/>
                    </a:solidFill>
                  </a:rPr>
                  <a:t> – OR06</a:t>
                </a:r>
              </a:p>
            </p:txBody>
          </p:sp>
        </p:grpSp>
        <p:pic>
          <p:nvPicPr>
            <p:cNvPr id="87" name="Immagine 86">
              <a:extLst>
                <a:ext uri="{FF2B5EF4-FFF2-40B4-BE49-F238E27FC236}">
                  <a16:creationId xmlns:a16="http://schemas.microsoft.com/office/drawing/2014/main" id="{1E88CFC1-FE94-48CF-8557-B6F6CFA826B1}"/>
                </a:ext>
              </a:extLst>
            </p:cNvPr>
            <p:cNvPicPr>
              <a:picLocks noChangeAspect="1"/>
            </p:cNvPicPr>
            <p:nvPr/>
          </p:nvPicPr>
          <p:blipFill>
            <a:blip r:embed="rId4"/>
            <a:stretch>
              <a:fillRect/>
            </a:stretch>
          </p:blipFill>
          <p:spPr>
            <a:xfrm rot="1933335">
              <a:off x="1698022" y="1163082"/>
              <a:ext cx="525770" cy="518791"/>
            </a:xfrm>
            <a:prstGeom prst="rect">
              <a:avLst/>
            </a:prstGeom>
          </p:spPr>
        </p:pic>
      </p:grpSp>
      <p:grpSp>
        <p:nvGrpSpPr>
          <p:cNvPr id="90" name="Gruppo 89">
            <a:extLst>
              <a:ext uri="{FF2B5EF4-FFF2-40B4-BE49-F238E27FC236}">
                <a16:creationId xmlns:a16="http://schemas.microsoft.com/office/drawing/2014/main" id="{E8F23C05-60F1-41EB-A16D-6C65DEAC77BB}"/>
              </a:ext>
            </a:extLst>
          </p:cNvPr>
          <p:cNvGrpSpPr/>
          <p:nvPr/>
        </p:nvGrpSpPr>
        <p:grpSpPr>
          <a:xfrm>
            <a:off x="10001370" y="1157086"/>
            <a:ext cx="582331" cy="5564348"/>
            <a:chOff x="8477369" y="1157086"/>
            <a:chExt cx="582331" cy="5564348"/>
          </a:xfrm>
        </p:grpSpPr>
        <p:sp>
          <p:nvSpPr>
            <p:cNvPr id="91" name="Rettangolo 90">
              <a:extLst>
                <a:ext uri="{FF2B5EF4-FFF2-40B4-BE49-F238E27FC236}">
                  <a16:creationId xmlns:a16="http://schemas.microsoft.com/office/drawing/2014/main" id="{F68ABDD6-140C-455E-89D6-7F3BF517B9E2}"/>
                </a:ext>
              </a:extLst>
            </p:cNvPr>
            <p:cNvSpPr/>
            <p:nvPr/>
          </p:nvSpPr>
          <p:spPr>
            <a:xfrm>
              <a:off x="8477369" y="1157086"/>
              <a:ext cx="582331" cy="5564348"/>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2" name="CasellaDiTesto 91">
              <a:extLst>
                <a:ext uri="{FF2B5EF4-FFF2-40B4-BE49-F238E27FC236}">
                  <a16:creationId xmlns:a16="http://schemas.microsoft.com/office/drawing/2014/main" id="{3235418C-502A-4EE7-A800-AEF5CF2DAB99}"/>
                </a:ext>
              </a:extLst>
            </p:cNvPr>
            <p:cNvSpPr txBox="1"/>
            <p:nvPr/>
          </p:nvSpPr>
          <p:spPr>
            <a:xfrm rot="16200000">
              <a:off x="6337613" y="3741680"/>
              <a:ext cx="4809715" cy="430887"/>
            </a:xfrm>
            <a:prstGeom prst="rect">
              <a:avLst/>
            </a:prstGeom>
            <a:noFill/>
          </p:spPr>
          <p:txBody>
            <a:bodyPr wrap="none" rtlCol="0">
              <a:spAutoFit/>
            </a:bodyPr>
            <a:lstStyle/>
            <a:p>
              <a:r>
                <a:rPr lang="it-IT" sz="2200" b="1" dirty="0">
                  <a:solidFill>
                    <a:schemeClr val="bg1"/>
                  </a:solidFill>
                </a:rPr>
                <a:t>Infrastruttura di </a:t>
              </a:r>
              <a:r>
                <a:rPr lang="it-IT" sz="2200" b="1" dirty="0" err="1">
                  <a:solidFill>
                    <a:schemeClr val="bg1"/>
                  </a:solidFill>
                </a:rPr>
                <a:t>AuthN</a:t>
              </a:r>
              <a:r>
                <a:rPr lang="it-IT" sz="2200" b="1" dirty="0">
                  <a:solidFill>
                    <a:schemeClr val="bg1"/>
                  </a:solidFill>
                </a:rPr>
                <a:t> &amp; </a:t>
              </a:r>
              <a:r>
                <a:rPr lang="it-IT" sz="2200" b="1" dirty="0" err="1">
                  <a:solidFill>
                    <a:schemeClr val="bg1"/>
                  </a:solidFill>
                </a:rPr>
                <a:t>AuthZ</a:t>
              </a:r>
              <a:r>
                <a:rPr lang="it-IT" sz="2200" b="1" dirty="0">
                  <a:solidFill>
                    <a:schemeClr val="bg1"/>
                  </a:solidFill>
                </a:rPr>
                <a:t> – OR06</a:t>
              </a:r>
            </a:p>
          </p:txBody>
        </p:sp>
      </p:grpSp>
      <p:grpSp>
        <p:nvGrpSpPr>
          <p:cNvPr id="114" name="Gruppo 113">
            <a:extLst>
              <a:ext uri="{FF2B5EF4-FFF2-40B4-BE49-F238E27FC236}">
                <a16:creationId xmlns:a16="http://schemas.microsoft.com/office/drawing/2014/main" id="{6FEA432C-5210-473A-AE7D-85D4F3F6D519}"/>
              </a:ext>
            </a:extLst>
          </p:cNvPr>
          <p:cNvGrpSpPr/>
          <p:nvPr/>
        </p:nvGrpSpPr>
        <p:grpSpPr>
          <a:xfrm>
            <a:off x="4339969" y="1082906"/>
            <a:ext cx="4420605" cy="3263750"/>
            <a:chOff x="2759659" y="943159"/>
            <a:chExt cx="4420605" cy="3263750"/>
          </a:xfrm>
        </p:grpSpPr>
        <p:grpSp>
          <p:nvGrpSpPr>
            <p:cNvPr id="115" name="Gruppo 114">
              <a:extLst>
                <a:ext uri="{FF2B5EF4-FFF2-40B4-BE49-F238E27FC236}">
                  <a16:creationId xmlns:a16="http://schemas.microsoft.com/office/drawing/2014/main" id="{17D4F9AE-3E63-497E-9225-E02D1EAAC791}"/>
                </a:ext>
              </a:extLst>
            </p:cNvPr>
            <p:cNvGrpSpPr/>
            <p:nvPr/>
          </p:nvGrpSpPr>
          <p:grpSpPr>
            <a:xfrm>
              <a:off x="4927116" y="1155624"/>
              <a:ext cx="760398" cy="1836574"/>
              <a:chOff x="5107746" y="721343"/>
              <a:chExt cx="914400" cy="2601850"/>
            </a:xfrm>
          </p:grpSpPr>
          <p:sp>
            <p:nvSpPr>
              <p:cNvPr id="128" name="Cilindro 127">
                <a:extLst>
                  <a:ext uri="{FF2B5EF4-FFF2-40B4-BE49-F238E27FC236}">
                    <a16:creationId xmlns:a16="http://schemas.microsoft.com/office/drawing/2014/main" id="{F38737C0-1DC2-4130-934A-D644E7AB19C7}"/>
                  </a:ext>
                </a:extLst>
              </p:cNvPr>
              <p:cNvSpPr/>
              <p:nvPr/>
            </p:nvSpPr>
            <p:spPr>
              <a:xfrm>
                <a:off x="5107746" y="1162954"/>
                <a:ext cx="914400" cy="2160239"/>
              </a:xfrm>
              <a:prstGeom prst="can">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29" name="CasellaDiTesto 128">
                <a:extLst>
                  <a:ext uri="{FF2B5EF4-FFF2-40B4-BE49-F238E27FC236}">
                    <a16:creationId xmlns:a16="http://schemas.microsoft.com/office/drawing/2014/main" id="{09ECF937-FC06-4B87-B676-645682ABE287}"/>
                  </a:ext>
                </a:extLst>
              </p:cNvPr>
              <p:cNvSpPr txBox="1"/>
              <p:nvPr/>
            </p:nvSpPr>
            <p:spPr>
              <a:xfrm rot="16200000">
                <a:off x="4837161" y="2083896"/>
                <a:ext cx="1426159" cy="629187"/>
              </a:xfrm>
              <a:prstGeom prst="rect">
                <a:avLst/>
              </a:prstGeom>
              <a:noFill/>
            </p:spPr>
            <p:txBody>
              <a:bodyPr wrap="none" rtlCol="0">
                <a:spAutoFit/>
              </a:bodyPr>
              <a:lstStyle/>
              <a:p>
                <a:pPr algn="ctr"/>
                <a:r>
                  <a:rPr lang="it-IT" sz="1400" b="1" dirty="0"/>
                  <a:t>Interfaccia </a:t>
                </a:r>
              </a:p>
              <a:p>
                <a:pPr algn="ctr"/>
                <a:r>
                  <a:rPr lang="it-IT" sz="1400" b="1" dirty="0"/>
                  <a:t>Standard</a:t>
                </a:r>
              </a:p>
            </p:txBody>
          </p:sp>
          <p:pic>
            <p:nvPicPr>
              <p:cNvPr id="130" name="Immagine 129">
                <a:extLst>
                  <a:ext uri="{FF2B5EF4-FFF2-40B4-BE49-F238E27FC236}">
                    <a16:creationId xmlns:a16="http://schemas.microsoft.com/office/drawing/2014/main" id="{A6134A02-809A-4D68-8184-37C203432101}"/>
                  </a:ext>
                </a:extLst>
              </p:cNvPr>
              <p:cNvPicPr>
                <a:picLocks noChangeAspect="1"/>
              </p:cNvPicPr>
              <p:nvPr/>
            </p:nvPicPr>
            <p:blipFill>
              <a:blip r:embed="rId5"/>
              <a:stretch>
                <a:fillRect/>
              </a:stretch>
            </p:blipFill>
            <p:spPr>
              <a:xfrm>
                <a:off x="5123334" y="721343"/>
                <a:ext cx="891051" cy="883221"/>
              </a:xfrm>
              <a:prstGeom prst="rect">
                <a:avLst/>
              </a:prstGeom>
              <a:ln>
                <a:solidFill>
                  <a:schemeClr val="tx1"/>
                </a:solidFill>
              </a:ln>
            </p:spPr>
          </p:pic>
        </p:grpSp>
        <p:grpSp>
          <p:nvGrpSpPr>
            <p:cNvPr id="116" name="Gruppo 115">
              <a:extLst>
                <a:ext uri="{FF2B5EF4-FFF2-40B4-BE49-F238E27FC236}">
                  <a16:creationId xmlns:a16="http://schemas.microsoft.com/office/drawing/2014/main" id="{2B14D9D0-9925-4C43-BEA4-079577F99727}"/>
                </a:ext>
              </a:extLst>
            </p:cNvPr>
            <p:cNvGrpSpPr/>
            <p:nvPr/>
          </p:nvGrpSpPr>
          <p:grpSpPr>
            <a:xfrm>
              <a:off x="2759659" y="943159"/>
              <a:ext cx="762485" cy="1868447"/>
              <a:chOff x="2289447" y="930423"/>
              <a:chExt cx="916910" cy="2647004"/>
            </a:xfrm>
          </p:grpSpPr>
          <p:sp>
            <p:nvSpPr>
              <p:cNvPr id="125" name="Cilindro 124">
                <a:extLst>
                  <a:ext uri="{FF2B5EF4-FFF2-40B4-BE49-F238E27FC236}">
                    <a16:creationId xmlns:a16="http://schemas.microsoft.com/office/drawing/2014/main" id="{7967203F-93C3-4C03-A095-63162AA801D1}"/>
                  </a:ext>
                </a:extLst>
              </p:cNvPr>
              <p:cNvSpPr/>
              <p:nvPr/>
            </p:nvSpPr>
            <p:spPr>
              <a:xfrm>
                <a:off x="2291957" y="1417188"/>
                <a:ext cx="914400" cy="2160239"/>
              </a:xfrm>
              <a:prstGeom prst="can">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26" name="CasellaDiTesto 125">
                <a:extLst>
                  <a:ext uri="{FF2B5EF4-FFF2-40B4-BE49-F238E27FC236}">
                    <a16:creationId xmlns:a16="http://schemas.microsoft.com/office/drawing/2014/main" id="{72855A97-E233-465A-A281-5F2D3788AE0D}"/>
                  </a:ext>
                </a:extLst>
              </p:cNvPr>
              <p:cNvSpPr txBox="1"/>
              <p:nvPr/>
            </p:nvSpPr>
            <p:spPr>
              <a:xfrm rot="16200000">
                <a:off x="2034488" y="2394508"/>
                <a:ext cx="1426159" cy="629187"/>
              </a:xfrm>
              <a:prstGeom prst="rect">
                <a:avLst/>
              </a:prstGeom>
              <a:noFill/>
            </p:spPr>
            <p:txBody>
              <a:bodyPr wrap="none" rtlCol="0">
                <a:spAutoFit/>
              </a:bodyPr>
              <a:lstStyle/>
              <a:p>
                <a:pPr algn="ctr"/>
                <a:r>
                  <a:rPr lang="it-IT" sz="1400" b="1" dirty="0"/>
                  <a:t>Interfaccia </a:t>
                </a:r>
              </a:p>
              <a:p>
                <a:pPr algn="ctr"/>
                <a:r>
                  <a:rPr lang="it-IT" sz="1400" b="1" dirty="0"/>
                  <a:t>Standard</a:t>
                </a:r>
              </a:p>
            </p:txBody>
          </p:sp>
          <p:pic>
            <p:nvPicPr>
              <p:cNvPr id="127" name="Immagine 126">
                <a:extLst>
                  <a:ext uri="{FF2B5EF4-FFF2-40B4-BE49-F238E27FC236}">
                    <a16:creationId xmlns:a16="http://schemas.microsoft.com/office/drawing/2014/main" id="{28EB8312-9617-4836-8EA8-8BCF13544451}"/>
                  </a:ext>
                </a:extLst>
              </p:cNvPr>
              <p:cNvPicPr>
                <a:picLocks noChangeAspect="1"/>
              </p:cNvPicPr>
              <p:nvPr/>
            </p:nvPicPr>
            <p:blipFill>
              <a:blip r:embed="rId6"/>
              <a:stretch>
                <a:fillRect/>
              </a:stretch>
            </p:blipFill>
            <p:spPr>
              <a:xfrm>
                <a:off x="2289447" y="930423"/>
                <a:ext cx="914401" cy="914401"/>
              </a:xfrm>
              <a:prstGeom prst="rect">
                <a:avLst/>
              </a:prstGeom>
              <a:ln>
                <a:solidFill>
                  <a:schemeClr val="tx1"/>
                </a:solidFill>
              </a:ln>
            </p:spPr>
          </p:pic>
        </p:grpSp>
        <p:grpSp>
          <p:nvGrpSpPr>
            <p:cNvPr id="117" name="Gruppo 116">
              <a:extLst>
                <a:ext uri="{FF2B5EF4-FFF2-40B4-BE49-F238E27FC236}">
                  <a16:creationId xmlns:a16="http://schemas.microsoft.com/office/drawing/2014/main" id="{B5B65977-C7C4-4FAB-B45F-9BD9D5B1B3B6}"/>
                </a:ext>
              </a:extLst>
            </p:cNvPr>
            <p:cNvGrpSpPr/>
            <p:nvPr/>
          </p:nvGrpSpPr>
          <p:grpSpPr>
            <a:xfrm>
              <a:off x="6419866" y="2088959"/>
              <a:ext cx="760398" cy="1909870"/>
              <a:chOff x="6496793" y="1768360"/>
              <a:chExt cx="914400" cy="2705687"/>
            </a:xfrm>
          </p:grpSpPr>
          <p:sp>
            <p:nvSpPr>
              <p:cNvPr id="122" name="Cilindro 121">
                <a:extLst>
                  <a:ext uri="{FF2B5EF4-FFF2-40B4-BE49-F238E27FC236}">
                    <a16:creationId xmlns:a16="http://schemas.microsoft.com/office/drawing/2014/main" id="{3E946367-64F6-4270-976B-6BF2524CD5BC}"/>
                  </a:ext>
                </a:extLst>
              </p:cNvPr>
              <p:cNvSpPr/>
              <p:nvPr/>
            </p:nvSpPr>
            <p:spPr>
              <a:xfrm>
                <a:off x="6496793" y="2313808"/>
                <a:ext cx="914400" cy="2160239"/>
              </a:xfrm>
              <a:prstGeom prst="can">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23" name="CasellaDiTesto 122">
                <a:extLst>
                  <a:ext uri="{FF2B5EF4-FFF2-40B4-BE49-F238E27FC236}">
                    <a16:creationId xmlns:a16="http://schemas.microsoft.com/office/drawing/2014/main" id="{BE1747CD-BD1B-4D30-8823-03A4346A2667}"/>
                  </a:ext>
                </a:extLst>
              </p:cNvPr>
              <p:cNvSpPr txBox="1"/>
              <p:nvPr/>
            </p:nvSpPr>
            <p:spPr>
              <a:xfrm rot="16200000">
                <a:off x="6240914" y="3199351"/>
                <a:ext cx="1426158" cy="629187"/>
              </a:xfrm>
              <a:prstGeom prst="rect">
                <a:avLst/>
              </a:prstGeom>
              <a:noFill/>
            </p:spPr>
            <p:txBody>
              <a:bodyPr wrap="none" rtlCol="0">
                <a:spAutoFit/>
              </a:bodyPr>
              <a:lstStyle/>
              <a:p>
                <a:pPr algn="ctr"/>
                <a:r>
                  <a:rPr lang="it-IT" sz="1400" b="1" dirty="0"/>
                  <a:t>Interfaccia </a:t>
                </a:r>
              </a:p>
              <a:p>
                <a:pPr algn="ctr"/>
                <a:r>
                  <a:rPr lang="it-IT" sz="1400" b="1" dirty="0"/>
                  <a:t>Standard</a:t>
                </a:r>
              </a:p>
            </p:txBody>
          </p:sp>
          <p:pic>
            <p:nvPicPr>
              <p:cNvPr id="124" name="Immagine 123">
                <a:extLst>
                  <a:ext uri="{FF2B5EF4-FFF2-40B4-BE49-F238E27FC236}">
                    <a16:creationId xmlns:a16="http://schemas.microsoft.com/office/drawing/2014/main" id="{8A6DE3DE-2BC0-4A04-A28C-D51FF7A8EEBF}"/>
                  </a:ext>
                </a:extLst>
              </p:cNvPr>
              <p:cNvPicPr>
                <a:picLocks noChangeAspect="1"/>
              </p:cNvPicPr>
              <p:nvPr/>
            </p:nvPicPr>
            <p:blipFill>
              <a:blip r:embed="rId5"/>
              <a:stretch>
                <a:fillRect/>
              </a:stretch>
            </p:blipFill>
            <p:spPr>
              <a:xfrm>
                <a:off x="6508763" y="1768360"/>
                <a:ext cx="902430" cy="883220"/>
              </a:xfrm>
              <a:prstGeom prst="rect">
                <a:avLst/>
              </a:prstGeom>
              <a:ln>
                <a:solidFill>
                  <a:schemeClr val="tx1"/>
                </a:solidFill>
              </a:ln>
            </p:spPr>
          </p:pic>
        </p:grpSp>
        <p:grpSp>
          <p:nvGrpSpPr>
            <p:cNvPr id="118" name="Gruppo 117">
              <a:extLst>
                <a:ext uri="{FF2B5EF4-FFF2-40B4-BE49-F238E27FC236}">
                  <a16:creationId xmlns:a16="http://schemas.microsoft.com/office/drawing/2014/main" id="{A1576738-D142-428B-AED9-DA4B5885C163}"/>
                </a:ext>
              </a:extLst>
            </p:cNvPr>
            <p:cNvGrpSpPr/>
            <p:nvPr/>
          </p:nvGrpSpPr>
          <p:grpSpPr>
            <a:xfrm>
              <a:off x="3881540" y="2247549"/>
              <a:ext cx="776550" cy="1959360"/>
              <a:chOff x="3756475" y="1711887"/>
              <a:chExt cx="933823" cy="2775799"/>
            </a:xfrm>
          </p:grpSpPr>
          <p:sp>
            <p:nvSpPr>
              <p:cNvPr id="119" name="Cilindro 118">
                <a:extLst>
                  <a:ext uri="{FF2B5EF4-FFF2-40B4-BE49-F238E27FC236}">
                    <a16:creationId xmlns:a16="http://schemas.microsoft.com/office/drawing/2014/main" id="{5BA499E3-95CD-4503-9F5E-0945CB6F12DB}"/>
                  </a:ext>
                </a:extLst>
              </p:cNvPr>
              <p:cNvSpPr/>
              <p:nvPr/>
            </p:nvSpPr>
            <p:spPr>
              <a:xfrm>
                <a:off x="3756475" y="2327447"/>
                <a:ext cx="922887" cy="2160239"/>
              </a:xfrm>
              <a:prstGeom prst="can">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20" name="CasellaDiTesto 119">
                <a:extLst>
                  <a:ext uri="{FF2B5EF4-FFF2-40B4-BE49-F238E27FC236}">
                    <a16:creationId xmlns:a16="http://schemas.microsoft.com/office/drawing/2014/main" id="{BD584AD4-A3ED-4618-BF4A-D20FE54F28DA}"/>
                  </a:ext>
                </a:extLst>
              </p:cNvPr>
              <p:cNvSpPr txBox="1"/>
              <p:nvPr/>
            </p:nvSpPr>
            <p:spPr>
              <a:xfrm rot="16200000">
                <a:off x="3500596" y="3225519"/>
                <a:ext cx="1426159" cy="629187"/>
              </a:xfrm>
              <a:prstGeom prst="rect">
                <a:avLst/>
              </a:prstGeom>
              <a:noFill/>
            </p:spPr>
            <p:txBody>
              <a:bodyPr wrap="none" rtlCol="0">
                <a:spAutoFit/>
              </a:bodyPr>
              <a:lstStyle/>
              <a:p>
                <a:pPr algn="ctr"/>
                <a:r>
                  <a:rPr lang="it-IT" sz="1400" b="1" dirty="0"/>
                  <a:t>Interfaccia </a:t>
                </a:r>
              </a:p>
              <a:p>
                <a:pPr algn="ctr"/>
                <a:r>
                  <a:rPr lang="it-IT" sz="1400" b="1" dirty="0"/>
                  <a:t>Standard</a:t>
                </a:r>
              </a:p>
            </p:txBody>
          </p:sp>
          <p:pic>
            <p:nvPicPr>
              <p:cNvPr id="121" name="Immagine 120">
                <a:extLst>
                  <a:ext uri="{FF2B5EF4-FFF2-40B4-BE49-F238E27FC236}">
                    <a16:creationId xmlns:a16="http://schemas.microsoft.com/office/drawing/2014/main" id="{17DC7E12-920C-4CDF-820A-3CFBC8F98C2F}"/>
                  </a:ext>
                </a:extLst>
              </p:cNvPr>
              <p:cNvPicPr>
                <a:picLocks noChangeAspect="1"/>
              </p:cNvPicPr>
              <p:nvPr/>
            </p:nvPicPr>
            <p:blipFill>
              <a:blip r:embed="rId6"/>
              <a:stretch>
                <a:fillRect/>
              </a:stretch>
            </p:blipFill>
            <p:spPr>
              <a:xfrm>
                <a:off x="3775897" y="1711887"/>
                <a:ext cx="914401" cy="914401"/>
              </a:xfrm>
              <a:prstGeom prst="rect">
                <a:avLst/>
              </a:prstGeom>
              <a:ln>
                <a:solidFill>
                  <a:schemeClr val="tx1"/>
                </a:solidFill>
              </a:ln>
            </p:spPr>
          </p:pic>
        </p:grpSp>
      </p:grpSp>
      <p:grpSp>
        <p:nvGrpSpPr>
          <p:cNvPr id="131" name="Gruppo 130">
            <a:extLst>
              <a:ext uri="{FF2B5EF4-FFF2-40B4-BE49-F238E27FC236}">
                <a16:creationId xmlns:a16="http://schemas.microsoft.com/office/drawing/2014/main" id="{5717DD20-80CB-4B4B-9939-B9B126AC54CA}"/>
              </a:ext>
            </a:extLst>
          </p:cNvPr>
          <p:cNvGrpSpPr/>
          <p:nvPr/>
        </p:nvGrpSpPr>
        <p:grpSpPr>
          <a:xfrm>
            <a:off x="2314578" y="911795"/>
            <a:ext cx="3293731" cy="3018685"/>
            <a:chOff x="734268" y="772047"/>
            <a:chExt cx="3293731" cy="3018685"/>
          </a:xfrm>
        </p:grpSpPr>
        <p:sp>
          <p:nvSpPr>
            <p:cNvPr id="132" name="CasellaDiTesto 131">
              <a:extLst>
                <a:ext uri="{FF2B5EF4-FFF2-40B4-BE49-F238E27FC236}">
                  <a16:creationId xmlns:a16="http://schemas.microsoft.com/office/drawing/2014/main" id="{8054EB50-F2FA-4D0F-8D99-8D5FA121C0DF}"/>
                </a:ext>
              </a:extLst>
            </p:cNvPr>
            <p:cNvSpPr txBox="1"/>
            <p:nvPr/>
          </p:nvSpPr>
          <p:spPr>
            <a:xfrm>
              <a:off x="734268" y="772047"/>
              <a:ext cx="1513556" cy="369332"/>
            </a:xfrm>
            <a:prstGeom prst="rect">
              <a:avLst/>
            </a:prstGeom>
            <a:noFill/>
          </p:spPr>
          <p:txBody>
            <a:bodyPr wrap="square" rtlCol="0">
              <a:spAutoFit/>
            </a:bodyPr>
            <a:lstStyle/>
            <a:p>
              <a:pPr algn="ctr"/>
              <a:r>
                <a:rPr lang="it-IT" b="1" dirty="0"/>
                <a:t>Applicazioni</a:t>
              </a:r>
            </a:p>
          </p:txBody>
        </p:sp>
        <p:cxnSp>
          <p:nvCxnSpPr>
            <p:cNvPr id="133" name="Connettore 2 132">
              <a:extLst>
                <a:ext uri="{FF2B5EF4-FFF2-40B4-BE49-F238E27FC236}">
                  <a16:creationId xmlns:a16="http://schemas.microsoft.com/office/drawing/2014/main" id="{89DA2F8C-977A-4ECC-8D9A-6648AE2B3E38}"/>
                </a:ext>
              </a:extLst>
            </p:cNvPr>
            <p:cNvCxnSpPr>
              <a:cxnSpLocks/>
              <a:stCxn id="132" idx="2"/>
            </p:cNvCxnSpPr>
            <p:nvPr/>
          </p:nvCxnSpPr>
          <p:spPr>
            <a:xfrm>
              <a:off x="1491046" y="1141379"/>
              <a:ext cx="2536953" cy="2649353"/>
            </a:xfrm>
            <a:prstGeom prst="straightConnector1">
              <a:avLst/>
            </a:prstGeom>
            <a:ln w="508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4" name="Connettore 2 133">
              <a:extLst>
                <a:ext uri="{FF2B5EF4-FFF2-40B4-BE49-F238E27FC236}">
                  <a16:creationId xmlns:a16="http://schemas.microsoft.com/office/drawing/2014/main" id="{69751750-8045-4DF8-AB28-4A7E38658879}"/>
                </a:ext>
              </a:extLst>
            </p:cNvPr>
            <p:cNvCxnSpPr>
              <a:cxnSpLocks/>
            </p:cNvCxnSpPr>
            <p:nvPr/>
          </p:nvCxnSpPr>
          <p:spPr>
            <a:xfrm>
              <a:off x="1603154" y="1165615"/>
              <a:ext cx="1296687" cy="794766"/>
            </a:xfrm>
            <a:prstGeom prst="straightConnector1">
              <a:avLst/>
            </a:prstGeom>
            <a:ln w="508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35" name="Gruppo 134">
            <a:extLst>
              <a:ext uri="{FF2B5EF4-FFF2-40B4-BE49-F238E27FC236}">
                <a16:creationId xmlns:a16="http://schemas.microsoft.com/office/drawing/2014/main" id="{3C5A0EA6-BEC3-4D08-B294-CBFD150FDE83}"/>
              </a:ext>
            </a:extLst>
          </p:cNvPr>
          <p:cNvGrpSpPr/>
          <p:nvPr/>
        </p:nvGrpSpPr>
        <p:grpSpPr>
          <a:xfrm>
            <a:off x="7137005" y="764704"/>
            <a:ext cx="1996028" cy="1648796"/>
            <a:chOff x="5556696" y="624957"/>
            <a:chExt cx="1996028" cy="1648796"/>
          </a:xfrm>
        </p:grpSpPr>
        <p:sp>
          <p:nvSpPr>
            <p:cNvPr id="136" name="CasellaDiTesto 135">
              <a:extLst>
                <a:ext uri="{FF2B5EF4-FFF2-40B4-BE49-F238E27FC236}">
                  <a16:creationId xmlns:a16="http://schemas.microsoft.com/office/drawing/2014/main" id="{5531352F-E86E-4320-A89D-C48C04515E26}"/>
                </a:ext>
              </a:extLst>
            </p:cNvPr>
            <p:cNvSpPr txBox="1"/>
            <p:nvPr/>
          </p:nvSpPr>
          <p:spPr>
            <a:xfrm>
              <a:off x="6747247" y="624957"/>
              <a:ext cx="805477" cy="369332"/>
            </a:xfrm>
            <a:prstGeom prst="rect">
              <a:avLst/>
            </a:prstGeom>
            <a:noFill/>
          </p:spPr>
          <p:txBody>
            <a:bodyPr wrap="none" rtlCol="0">
              <a:spAutoFit/>
            </a:bodyPr>
            <a:lstStyle/>
            <a:p>
              <a:pPr algn="ctr"/>
              <a:r>
                <a:rPr lang="it-IT" b="1" dirty="0"/>
                <a:t>Servizi</a:t>
              </a:r>
            </a:p>
          </p:txBody>
        </p:sp>
        <p:cxnSp>
          <p:nvCxnSpPr>
            <p:cNvPr id="137" name="Connettore 2 136">
              <a:extLst>
                <a:ext uri="{FF2B5EF4-FFF2-40B4-BE49-F238E27FC236}">
                  <a16:creationId xmlns:a16="http://schemas.microsoft.com/office/drawing/2014/main" id="{B153AB3F-3A42-493D-9FC2-C066414722F9}"/>
                </a:ext>
              </a:extLst>
            </p:cNvPr>
            <p:cNvCxnSpPr>
              <a:cxnSpLocks/>
            </p:cNvCxnSpPr>
            <p:nvPr/>
          </p:nvCxnSpPr>
          <p:spPr>
            <a:xfrm flipH="1">
              <a:off x="5556696" y="1100095"/>
              <a:ext cx="1391568" cy="1173658"/>
            </a:xfrm>
            <a:prstGeom prst="straightConnector1">
              <a:avLst/>
            </a:prstGeom>
            <a:ln w="508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8" name="Connettore 2 137">
              <a:extLst>
                <a:ext uri="{FF2B5EF4-FFF2-40B4-BE49-F238E27FC236}">
                  <a16:creationId xmlns:a16="http://schemas.microsoft.com/office/drawing/2014/main" id="{A3C6CBAA-AA72-41BC-9641-1754D05B8A37}"/>
                </a:ext>
              </a:extLst>
            </p:cNvPr>
            <p:cNvCxnSpPr>
              <a:cxnSpLocks/>
              <a:endCxn id="124" idx="0"/>
            </p:cNvCxnSpPr>
            <p:nvPr/>
          </p:nvCxnSpPr>
          <p:spPr>
            <a:xfrm flipH="1">
              <a:off x="6861351" y="1239842"/>
              <a:ext cx="364680" cy="988864"/>
            </a:xfrm>
            <a:prstGeom prst="straightConnector1">
              <a:avLst/>
            </a:prstGeom>
            <a:ln w="508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45" name="Gruppo 144">
            <a:extLst>
              <a:ext uri="{FF2B5EF4-FFF2-40B4-BE49-F238E27FC236}">
                <a16:creationId xmlns:a16="http://schemas.microsoft.com/office/drawing/2014/main" id="{3004A695-CE26-4EFF-BB34-A81E8BAC6298}"/>
              </a:ext>
            </a:extLst>
          </p:cNvPr>
          <p:cNvGrpSpPr/>
          <p:nvPr/>
        </p:nvGrpSpPr>
        <p:grpSpPr>
          <a:xfrm>
            <a:off x="3738650" y="-27384"/>
            <a:ext cx="6965863" cy="996595"/>
            <a:chOff x="2214649" y="-27384"/>
            <a:chExt cx="6965863" cy="996595"/>
          </a:xfrm>
        </p:grpSpPr>
        <p:sp>
          <p:nvSpPr>
            <p:cNvPr id="139" name="CasellaDiTesto 138">
              <a:extLst>
                <a:ext uri="{FF2B5EF4-FFF2-40B4-BE49-F238E27FC236}">
                  <a16:creationId xmlns:a16="http://schemas.microsoft.com/office/drawing/2014/main" id="{773A66C1-3C31-4D7E-8289-8431B7D57635}"/>
                </a:ext>
              </a:extLst>
            </p:cNvPr>
            <p:cNvSpPr txBox="1"/>
            <p:nvPr/>
          </p:nvSpPr>
          <p:spPr>
            <a:xfrm>
              <a:off x="4112674" y="-27384"/>
              <a:ext cx="5067838" cy="369332"/>
            </a:xfrm>
            <a:prstGeom prst="rect">
              <a:avLst/>
            </a:prstGeom>
            <a:noFill/>
          </p:spPr>
          <p:txBody>
            <a:bodyPr wrap="square" rtlCol="0">
              <a:spAutoFit/>
            </a:bodyPr>
            <a:lstStyle/>
            <a:p>
              <a:pPr algn="ctr"/>
              <a:r>
                <a:rPr lang="it-IT" b="1" dirty="0"/>
                <a:t>Personale per gestire, sviluppare e supportare</a:t>
              </a:r>
            </a:p>
          </p:txBody>
        </p:sp>
        <p:cxnSp>
          <p:nvCxnSpPr>
            <p:cNvPr id="140" name="Connettore 2 139">
              <a:extLst>
                <a:ext uri="{FF2B5EF4-FFF2-40B4-BE49-F238E27FC236}">
                  <a16:creationId xmlns:a16="http://schemas.microsoft.com/office/drawing/2014/main" id="{3336B610-E5D0-4F39-B79B-54C1FC11545A}"/>
                </a:ext>
              </a:extLst>
            </p:cNvPr>
            <p:cNvCxnSpPr>
              <a:cxnSpLocks/>
              <a:stCxn id="139" idx="2"/>
            </p:cNvCxnSpPr>
            <p:nvPr/>
          </p:nvCxnSpPr>
          <p:spPr>
            <a:xfrm>
              <a:off x="6646593" y="341948"/>
              <a:ext cx="577495" cy="541843"/>
            </a:xfrm>
            <a:prstGeom prst="straightConnector1">
              <a:avLst/>
            </a:prstGeom>
            <a:ln w="508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2" name="Connettore 2 141">
              <a:extLst>
                <a:ext uri="{FF2B5EF4-FFF2-40B4-BE49-F238E27FC236}">
                  <a16:creationId xmlns:a16="http://schemas.microsoft.com/office/drawing/2014/main" id="{F752D925-7510-4EF2-8622-88E6586CEF6B}"/>
                </a:ext>
              </a:extLst>
            </p:cNvPr>
            <p:cNvCxnSpPr>
              <a:cxnSpLocks/>
              <a:stCxn id="139" idx="2"/>
            </p:cNvCxnSpPr>
            <p:nvPr/>
          </p:nvCxnSpPr>
          <p:spPr>
            <a:xfrm flipH="1">
              <a:off x="2214649" y="341948"/>
              <a:ext cx="4431944" cy="627263"/>
            </a:xfrm>
            <a:prstGeom prst="straightConnector1">
              <a:avLst/>
            </a:prstGeom>
            <a:ln w="508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8615665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6"/>
                                        </p:tgtEl>
                                        <p:attrNameLst>
                                          <p:attrName>style.visibility</p:attrName>
                                        </p:attrNameLst>
                                      </p:cBhvr>
                                      <p:to>
                                        <p:strVal val="visible"/>
                                      </p:to>
                                    </p:set>
                                    <p:animEffect transition="in" filter="fade">
                                      <p:cBhvr>
                                        <p:cTn id="7" dur="500"/>
                                        <p:tgtEl>
                                          <p:spTgt spid="7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8"/>
                                        </p:tgtEl>
                                        <p:attrNameLst>
                                          <p:attrName>style.visibility</p:attrName>
                                        </p:attrNameLst>
                                      </p:cBhvr>
                                      <p:to>
                                        <p:strVal val="visible"/>
                                      </p:to>
                                    </p:set>
                                    <p:animEffect transition="in" filter="fade">
                                      <p:cBhvr>
                                        <p:cTn id="12" dur="500"/>
                                        <p:tgtEl>
                                          <p:spTgt spid="7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4"/>
                                        </p:tgtEl>
                                        <p:attrNameLst>
                                          <p:attrName>style.visibility</p:attrName>
                                        </p:attrNameLst>
                                      </p:cBhvr>
                                      <p:to>
                                        <p:strVal val="visible"/>
                                      </p:to>
                                    </p:set>
                                    <p:animEffect transition="in" filter="fade">
                                      <p:cBhvr>
                                        <p:cTn id="17" dur="500"/>
                                        <p:tgtEl>
                                          <p:spTgt spid="8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5"/>
                                        </p:tgtEl>
                                        <p:attrNameLst>
                                          <p:attrName>style.visibility</p:attrName>
                                        </p:attrNameLst>
                                      </p:cBhvr>
                                      <p:to>
                                        <p:strVal val="visible"/>
                                      </p:to>
                                    </p:set>
                                    <p:animEffect transition="in" filter="fade">
                                      <p:cBhvr>
                                        <p:cTn id="22" dur="500"/>
                                        <p:tgtEl>
                                          <p:spTgt spid="85"/>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2" fill="hold" nodeType="clickEffect">
                                  <p:stCondLst>
                                    <p:cond delay="0"/>
                                  </p:stCondLst>
                                  <p:childTnLst>
                                    <p:set>
                                      <p:cBhvr>
                                        <p:cTn id="26" dur="1" fill="hold">
                                          <p:stCondLst>
                                            <p:cond delay="0"/>
                                          </p:stCondLst>
                                        </p:cTn>
                                        <p:tgtEl>
                                          <p:spTgt spid="90"/>
                                        </p:tgtEl>
                                        <p:attrNameLst>
                                          <p:attrName>style.visibility</p:attrName>
                                        </p:attrNameLst>
                                      </p:cBhvr>
                                      <p:to>
                                        <p:strVal val="visible"/>
                                      </p:to>
                                    </p:set>
                                    <p:anim calcmode="lin" valueType="num">
                                      <p:cBhvr additive="base">
                                        <p:cTn id="27" dur="500" fill="hold"/>
                                        <p:tgtEl>
                                          <p:spTgt spid="90"/>
                                        </p:tgtEl>
                                        <p:attrNameLst>
                                          <p:attrName>ppt_x</p:attrName>
                                        </p:attrNameLst>
                                      </p:cBhvr>
                                      <p:tavLst>
                                        <p:tav tm="0">
                                          <p:val>
                                            <p:strVal val="1+#ppt_w/2"/>
                                          </p:val>
                                        </p:tav>
                                        <p:tav tm="100000">
                                          <p:val>
                                            <p:strVal val="#ppt_x"/>
                                          </p:val>
                                        </p:tav>
                                      </p:tavLst>
                                    </p:anim>
                                    <p:anim calcmode="lin" valueType="num">
                                      <p:cBhvr additive="base">
                                        <p:cTn id="28" dur="500" fill="hold"/>
                                        <p:tgtEl>
                                          <p:spTgt spid="90"/>
                                        </p:tgtEl>
                                        <p:attrNameLst>
                                          <p:attrName>ppt_y</p:attrName>
                                        </p:attrNameLst>
                                      </p:cBhvr>
                                      <p:tavLst>
                                        <p:tav tm="0">
                                          <p:val>
                                            <p:strVal val="#ppt_y"/>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114"/>
                                        </p:tgtEl>
                                        <p:attrNameLst>
                                          <p:attrName>style.visibility</p:attrName>
                                        </p:attrNameLst>
                                      </p:cBhvr>
                                      <p:to>
                                        <p:strVal val="visible"/>
                                      </p:to>
                                    </p:set>
                                    <p:animEffect transition="in" filter="fade">
                                      <p:cBhvr>
                                        <p:cTn id="33" dur="500"/>
                                        <p:tgtEl>
                                          <p:spTgt spid="114"/>
                                        </p:tgtEl>
                                      </p:cBhvr>
                                    </p:animEffect>
                                  </p:childTnLst>
                                </p:cTn>
                              </p:par>
                              <p:par>
                                <p:cTn id="34" presetID="10" presetClass="entr" presetSubtype="0" fill="hold" nodeType="withEffect">
                                  <p:stCondLst>
                                    <p:cond delay="0"/>
                                  </p:stCondLst>
                                  <p:childTnLst>
                                    <p:set>
                                      <p:cBhvr>
                                        <p:cTn id="35" dur="1" fill="hold">
                                          <p:stCondLst>
                                            <p:cond delay="0"/>
                                          </p:stCondLst>
                                        </p:cTn>
                                        <p:tgtEl>
                                          <p:spTgt spid="131"/>
                                        </p:tgtEl>
                                        <p:attrNameLst>
                                          <p:attrName>style.visibility</p:attrName>
                                        </p:attrNameLst>
                                      </p:cBhvr>
                                      <p:to>
                                        <p:strVal val="visible"/>
                                      </p:to>
                                    </p:set>
                                    <p:animEffect transition="in" filter="fade">
                                      <p:cBhvr>
                                        <p:cTn id="36" dur="500"/>
                                        <p:tgtEl>
                                          <p:spTgt spid="131"/>
                                        </p:tgtEl>
                                      </p:cBhvr>
                                    </p:animEffect>
                                  </p:childTnLst>
                                </p:cTn>
                              </p:par>
                              <p:par>
                                <p:cTn id="37" presetID="10" presetClass="entr" presetSubtype="0" fill="hold" nodeType="withEffect">
                                  <p:stCondLst>
                                    <p:cond delay="0"/>
                                  </p:stCondLst>
                                  <p:childTnLst>
                                    <p:set>
                                      <p:cBhvr>
                                        <p:cTn id="38" dur="1" fill="hold">
                                          <p:stCondLst>
                                            <p:cond delay="0"/>
                                          </p:stCondLst>
                                        </p:cTn>
                                        <p:tgtEl>
                                          <p:spTgt spid="135"/>
                                        </p:tgtEl>
                                        <p:attrNameLst>
                                          <p:attrName>style.visibility</p:attrName>
                                        </p:attrNameLst>
                                      </p:cBhvr>
                                      <p:to>
                                        <p:strVal val="visible"/>
                                      </p:to>
                                    </p:set>
                                    <p:animEffect transition="in" filter="fade">
                                      <p:cBhvr>
                                        <p:cTn id="39" dur="500"/>
                                        <p:tgtEl>
                                          <p:spTgt spid="135"/>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145"/>
                                        </p:tgtEl>
                                        <p:attrNameLst>
                                          <p:attrName>style.visibility</p:attrName>
                                        </p:attrNameLst>
                                      </p:cBhvr>
                                      <p:to>
                                        <p:strVal val="visible"/>
                                      </p:to>
                                    </p:set>
                                    <p:animEffect transition="in" filter="fade">
                                      <p:cBhvr>
                                        <p:cTn id="44" dur="500"/>
                                        <p:tgtEl>
                                          <p:spTgt spid="1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fld id="{5BF16100-B8A3-4576-9DD2-C1BF33AC416A}" type="slidenum">
              <a:rPr lang="it-IT" smtClean="0">
                <a:latin typeface="Lato Regular"/>
              </a:rPr>
              <a:t>15</a:t>
            </a:fld>
            <a:endParaRPr lang="it-IT" dirty="0">
              <a:latin typeface="Lato Regular"/>
            </a:endParaRPr>
          </a:p>
        </p:txBody>
      </p:sp>
      <p:sp>
        <p:nvSpPr>
          <p:cNvPr id="9" name="Titolo 1">
            <a:extLst>
              <a:ext uri="{FF2B5EF4-FFF2-40B4-BE49-F238E27FC236}">
                <a16:creationId xmlns:a16="http://schemas.microsoft.com/office/drawing/2014/main" id="{9733BCA5-5A82-4259-992F-4A5C19DECBA4}"/>
              </a:ext>
            </a:extLst>
          </p:cNvPr>
          <p:cNvSpPr>
            <a:spLocks noGrp="1"/>
          </p:cNvSpPr>
          <p:nvPr>
            <p:ph type="title"/>
          </p:nvPr>
        </p:nvSpPr>
        <p:spPr>
          <a:xfrm>
            <a:off x="6768625" y="2175484"/>
            <a:ext cx="8640960" cy="1143000"/>
          </a:xfrm>
        </p:spPr>
        <p:txBody>
          <a:bodyPr>
            <a:normAutofit/>
          </a:bodyPr>
          <a:lstStyle/>
          <a:p>
            <a:r>
              <a:rPr lang="it-IT" b="1" u="sng" dirty="0">
                <a:solidFill>
                  <a:srgbClr val="FF0000"/>
                </a:solidFill>
                <a:latin typeface="Lato Regular"/>
              </a:rPr>
              <a:t>provvisorio</a:t>
            </a:r>
            <a:endParaRPr lang="it-IT" sz="2400" b="1" u="sng" dirty="0">
              <a:solidFill>
                <a:srgbClr val="FF0000"/>
              </a:solidFill>
              <a:latin typeface="Lato Regular"/>
            </a:endParaRPr>
          </a:p>
        </p:txBody>
      </p:sp>
      <p:sp>
        <p:nvSpPr>
          <p:cNvPr id="12" name="Espace réservé du contenu 3">
            <a:extLst>
              <a:ext uri="{FF2B5EF4-FFF2-40B4-BE49-F238E27FC236}">
                <a16:creationId xmlns:a16="http://schemas.microsoft.com/office/drawing/2014/main" id="{9AE7F049-03B8-4E0A-B83E-441051E850D2}"/>
              </a:ext>
            </a:extLst>
          </p:cNvPr>
          <p:cNvSpPr txBox="1">
            <a:spLocks/>
          </p:cNvSpPr>
          <p:nvPr/>
        </p:nvSpPr>
        <p:spPr>
          <a:xfrm>
            <a:off x="391886" y="1100286"/>
            <a:ext cx="11218689" cy="5087016"/>
          </a:xfrm>
          <a:prstGeom prst="rect">
            <a:avLst/>
          </a:prstGeom>
          <a:solidFill>
            <a:schemeClr val="bg1"/>
          </a:solidFill>
        </p:spPr>
        <p:txBody>
          <a:bodyPr/>
          <a:lstStyle>
            <a:lvl1pPr marL="0" indent="0">
              <a:lnSpc>
                <a:spcPct val="120000"/>
              </a:lnSpc>
              <a:buNone/>
              <a:defRPr lang="fr-FR" sz="2000" b="1" dirty="0" smtClean="0">
                <a:solidFill>
                  <a:schemeClr val="accent1"/>
                </a:solidFill>
                <a:latin typeface="Avenir Book"/>
                <a:cs typeface="Avenir Book"/>
              </a:defRPr>
            </a:lvl1pPr>
            <a:lvl2pPr marL="731838" indent="-285750">
              <a:lnSpc>
                <a:spcPct val="120000"/>
              </a:lnSpc>
              <a:defRPr lang="fr-FR" sz="1600" b="1" dirty="0" smtClean="0">
                <a:latin typeface="Avenir Book"/>
                <a:cs typeface="Avenir Book"/>
              </a:defRPr>
            </a:lvl2pPr>
            <a:lvl3pPr marL="1200150" indent="-285750">
              <a:lnSpc>
                <a:spcPct val="120000"/>
              </a:lnSpc>
              <a:defRPr lang="fr-FR" sz="1600" b="1" dirty="0" smtClean="0">
                <a:latin typeface="Avenir Book"/>
                <a:cs typeface="Avenir Book"/>
              </a:defRPr>
            </a:lvl3pPr>
            <a:lvl4pPr>
              <a:defRPr>
                <a:latin typeface="Avenir Book"/>
                <a:cs typeface="Avenir Book"/>
              </a:defRPr>
            </a:lvl4pPr>
            <a:lvl5pPr>
              <a:defRPr>
                <a:latin typeface="Avenir Book"/>
                <a:cs typeface="Avenir Book"/>
              </a:defRPr>
            </a:lvl5pPr>
          </a:lstStyle>
          <a:p>
            <a:pPr marL="342900" indent="-342900">
              <a:lnSpc>
                <a:spcPct val="100000"/>
              </a:lnSpc>
              <a:buFont typeface="Arial" panose="020B0604020202020204" pitchFamily="34" charset="0"/>
              <a:buChar char="•"/>
            </a:pPr>
            <a:r>
              <a:rPr lang="it-IT" sz="2400" b="0" kern="0" dirty="0">
                <a:solidFill>
                  <a:schemeClr val="tx1"/>
                </a:solidFill>
                <a:latin typeface="Lato Regular"/>
                <a:cs typeface="+mn-cs"/>
              </a:rPr>
              <a:t> Comitato Finanziario </a:t>
            </a:r>
          </a:p>
          <a:p>
            <a:pPr marL="1074738" lvl="1" indent="-342900">
              <a:lnSpc>
                <a:spcPct val="100000"/>
              </a:lnSpc>
              <a:buFont typeface="Arial" panose="020B0604020202020204" pitchFamily="34" charset="0"/>
              <a:buChar char="•"/>
            </a:pPr>
            <a:r>
              <a:rPr lang="it-IT" sz="2000" b="0" kern="0" dirty="0">
                <a:latin typeface="Lato Regular"/>
                <a:cs typeface="+mn-cs"/>
              </a:rPr>
              <a:t>Identico al Comitato Finanziario di IBISCO</a:t>
            </a:r>
          </a:p>
          <a:p>
            <a:pPr marL="1074738" lvl="1" indent="-342900">
              <a:lnSpc>
                <a:spcPct val="100000"/>
              </a:lnSpc>
              <a:buFont typeface="Arial" panose="020B0604020202020204" pitchFamily="34" charset="0"/>
              <a:buChar char="•"/>
            </a:pPr>
            <a:r>
              <a:rPr lang="it-IT" sz="2000" b="0" kern="0" dirty="0">
                <a:latin typeface="Lato Regular"/>
                <a:cs typeface="+mn-cs"/>
              </a:rPr>
              <a:t>Verifica la regolarità dell’andamento delle spese, anche ex-ante, e verifica la loro ammissibilità ai fini della rendicontazione. Emana un regolamento interno di rendicontazione e note procedurali aggiuntive, ove necessario, che vengono trasmesse a tutti i soggetti della compagine. </a:t>
            </a:r>
          </a:p>
          <a:p>
            <a:pPr marL="342900" indent="-342900">
              <a:lnSpc>
                <a:spcPct val="100000"/>
              </a:lnSpc>
              <a:buFont typeface="Arial" panose="020B0604020202020204" pitchFamily="34" charset="0"/>
              <a:buChar char="•"/>
            </a:pPr>
            <a:r>
              <a:rPr lang="it-IT" sz="2400" b="0" kern="0" dirty="0">
                <a:solidFill>
                  <a:schemeClr val="tx1"/>
                </a:solidFill>
                <a:latin typeface="Lato Regular"/>
                <a:cs typeface="+mn-cs"/>
              </a:rPr>
              <a:t>Comitato di Gestione del Personale</a:t>
            </a:r>
          </a:p>
          <a:p>
            <a:pPr marL="1074738" lvl="1" indent="-342900">
              <a:lnSpc>
                <a:spcPct val="100000"/>
              </a:lnSpc>
              <a:buFont typeface="Arial" panose="020B0604020202020204" pitchFamily="34" charset="0"/>
              <a:buChar char="•"/>
            </a:pPr>
            <a:r>
              <a:rPr lang="it-IT" sz="2000" b="0" kern="0" dirty="0">
                <a:latin typeface="Lato Regular"/>
                <a:cs typeface="+mn-cs"/>
              </a:rPr>
              <a:t>Coordinatore Scientifico del progetto IBISCO, Responsabili Scientifici degli Assegni di Ricerca e delle Borse di Ricerca</a:t>
            </a:r>
          </a:p>
          <a:p>
            <a:pPr marL="1074738" lvl="1" indent="-342900">
              <a:lnSpc>
                <a:spcPct val="100000"/>
              </a:lnSpc>
              <a:buFont typeface="Arial" panose="020B0604020202020204" pitchFamily="34" charset="0"/>
              <a:buChar char="•"/>
            </a:pPr>
            <a:r>
              <a:rPr lang="it-IT" sz="2000" b="0" kern="0" dirty="0">
                <a:latin typeface="Lato Regular"/>
                <a:cs typeface="+mn-cs"/>
              </a:rPr>
              <a:t>Si occupa di definire e rispettare le tempistiche delle procedure di selezione del nuovo personale, in ottemperanza alle norme vigenti all’interno dei vari soggetti della compagine. Verifica l’andamento delle attività dei vari temi di ricerca, identificando proattivamente eventuali criticità e risolvendole.  All’interno del Comitato di Gestione del Personale saranno individuati i responsabili delle macro-attività</a:t>
            </a:r>
          </a:p>
          <a:p>
            <a:pPr marL="342900" indent="-342900">
              <a:lnSpc>
                <a:spcPct val="100000"/>
              </a:lnSpc>
              <a:buFont typeface="Arial" panose="020B0604020202020204" pitchFamily="34" charset="0"/>
              <a:buChar char="•"/>
            </a:pPr>
            <a:r>
              <a:rPr lang="it-IT" sz="2400" b="0" kern="0" dirty="0">
                <a:solidFill>
                  <a:srgbClr val="FF0000"/>
                </a:solidFill>
                <a:latin typeface="Lato Regular"/>
                <a:cs typeface="+mn-cs"/>
              </a:rPr>
              <a:t>Potrebbe essere utile avere un «forum» per ciascuna «area tecnica (networking/</a:t>
            </a:r>
            <a:r>
              <a:rPr lang="it-IT" sz="2400" b="0" kern="0" dirty="0" err="1">
                <a:solidFill>
                  <a:srgbClr val="FF0000"/>
                </a:solidFill>
                <a:latin typeface="Lato Regular"/>
                <a:cs typeface="+mn-cs"/>
              </a:rPr>
              <a:t>storage</a:t>
            </a:r>
            <a:r>
              <a:rPr lang="it-IT" sz="2400" b="0" kern="0" dirty="0">
                <a:solidFill>
                  <a:srgbClr val="FF0000"/>
                </a:solidFill>
                <a:latin typeface="Lato Regular"/>
                <a:cs typeface="+mn-cs"/>
              </a:rPr>
              <a:t>/…/open data/AAI, </a:t>
            </a:r>
            <a:r>
              <a:rPr lang="it-IT" sz="2400" b="0" kern="0" dirty="0" err="1">
                <a:solidFill>
                  <a:srgbClr val="FF0000"/>
                </a:solidFill>
                <a:latin typeface="Lato Regular"/>
                <a:cs typeface="+mn-cs"/>
              </a:rPr>
              <a:t>etc</a:t>
            </a:r>
            <a:r>
              <a:rPr lang="it-IT" sz="2400" b="0" kern="0" dirty="0">
                <a:solidFill>
                  <a:srgbClr val="FF0000"/>
                </a:solidFill>
                <a:latin typeface="Lato Regular"/>
                <a:cs typeface="+mn-cs"/>
              </a:rPr>
              <a:t>)» / «macro attività» per condividere esperienze, risultati, problemi</a:t>
            </a:r>
          </a:p>
        </p:txBody>
      </p:sp>
      <p:sp>
        <p:nvSpPr>
          <p:cNvPr id="5" name="Titolo 1"/>
          <p:cNvSpPr txBox="1">
            <a:spLocks/>
          </p:cNvSpPr>
          <p:nvPr/>
        </p:nvSpPr>
        <p:spPr>
          <a:xfrm>
            <a:off x="1082699" y="303254"/>
            <a:ext cx="9320605" cy="624579"/>
          </a:xfrm>
          <a:prstGeom prst="rect">
            <a:avLst/>
          </a:prstGeom>
        </p:spPr>
        <p:txBody>
          <a:bodyPr vert="horz" lIns="91440" tIns="45720" rIns="91440" bIns="45720" rtlCol="0" anchor="ctr">
            <a:normAutofit fontScale="90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it-IT" b="1" dirty="0">
                <a:solidFill>
                  <a:srgbClr val="0000FF"/>
                </a:solidFill>
              </a:rPr>
              <a:t>Sezione 1 – Modello organizzativo </a:t>
            </a:r>
            <a:r>
              <a:rPr lang="it-IT" b="1" dirty="0">
                <a:solidFill>
                  <a:srgbClr val="FF0000"/>
                </a:solidFill>
              </a:rPr>
              <a:t>(bozza)</a:t>
            </a:r>
          </a:p>
        </p:txBody>
      </p:sp>
    </p:spTree>
    <p:extLst>
      <p:ext uri="{BB962C8B-B14F-4D97-AF65-F5344CB8AC3E}">
        <p14:creationId xmlns:p14="http://schemas.microsoft.com/office/powerpoint/2010/main" val="23359925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fld id="{5BF16100-B8A3-4576-9DD2-C1BF33AC416A}" type="slidenum">
              <a:rPr lang="it-IT" smtClean="0">
                <a:latin typeface="Lato Regular"/>
              </a:rPr>
              <a:t>16</a:t>
            </a:fld>
            <a:endParaRPr lang="it-IT" dirty="0">
              <a:latin typeface="Lato Regular"/>
            </a:endParaRPr>
          </a:p>
        </p:txBody>
      </p:sp>
      <p:sp>
        <p:nvSpPr>
          <p:cNvPr id="12" name="Espace réservé du contenu 3">
            <a:extLst>
              <a:ext uri="{FF2B5EF4-FFF2-40B4-BE49-F238E27FC236}">
                <a16:creationId xmlns:a16="http://schemas.microsoft.com/office/drawing/2014/main" id="{9AE7F049-03B8-4E0A-B83E-441051E850D2}"/>
              </a:ext>
            </a:extLst>
          </p:cNvPr>
          <p:cNvSpPr txBox="1">
            <a:spLocks/>
          </p:cNvSpPr>
          <p:nvPr/>
        </p:nvSpPr>
        <p:spPr>
          <a:xfrm>
            <a:off x="1631504" y="1196753"/>
            <a:ext cx="8982236" cy="4789109"/>
          </a:xfrm>
          <a:prstGeom prst="rect">
            <a:avLst/>
          </a:prstGeom>
          <a:solidFill>
            <a:schemeClr val="bg1"/>
          </a:solidFill>
        </p:spPr>
        <p:txBody>
          <a:bodyPr/>
          <a:lstStyle>
            <a:lvl1pPr marL="0" indent="0">
              <a:lnSpc>
                <a:spcPct val="120000"/>
              </a:lnSpc>
              <a:buNone/>
              <a:defRPr lang="fr-FR" sz="2000" b="1" dirty="0" smtClean="0">
                <a:solidFill>
                  <a:schemeClr val="accent1"/>
                </a:solidFill>
                <a:latin typeface="Avenir Book"/>
                <a:cs typeface="Avenir Book"/>
              </a:defRPr>
            </a:lvl1pPr>
            <a:lvl2pPr marL="731838" indent="-285750">
              <a:lnSpc>
                <a:spcPct val="120000"/>
              </a:lnSpc>
              <a:defRPr lang="fr-FR" sz="1600" b="1" dirty="0" smtClean="0">
                <a:latin typeface="Avenir Book"/>
                <a:cs typeface="Avenir Book"/>
              </a:defRPr>
            </a:lvl2pPr>
            <a:lvl3pPr marL="1200150" indent="-285750">
              <a:lnSpc>
                <a:spcPct val="120000"/>
              </a:lnSpc>
              <a:defRPr lang="fr-FR" sz="1600" b="1" dirty="0" smtClean="0">
                <a:latin typeface="Avenir Book"/>
                <a:cs typeface="Avenir Book"/>
              </a:defRPr>
            </a:lvl3pPr>
            <a:lvl4pPr>
              <a:defRPr>
                <a:latin typeface="Avenir Book"/>
                <a:cs typeface="Avenir Book"/>
              </a:defRPr>
            </a:lvl4pPr>
            <a:lvl5pPr>
              <a:defRPr>
                <a:latin typeface="Avenir Book"/>
                <a:cs typeface="Avenir Book"/>
              </a:defRPr>
            </a:lvl5pPr>
          </a:lstStyle>
          <a:p>
            <a:pPr marL="342900" indent="-342900">
              <a:lnSpc>
                <a:spcPct val="100000"/>
              </a:lnSpc>
              <a:buFont typeface="Arial" panose="020B0604020202020204" pitchFamily="34" charset="0"/>
              <a:buChar char="•"/>
            </a:pPr>
            <a:r>
              <a:rPr lang="it-IT" sz="2400" b="0" kern="0" dirty="0">
                <a:solidFill>
                  <a:schemeClr val="tx1"/>
                </a:solidFill>
                <a:latin typeface="Lato Regular"/>
                <a:cs typeface="+mn-cs"/>
              </a:rPr>
              <a:t> Macro-attività A1) - Gestione e supporto dell’infrastruttura</a:t>
            </a:r>
          </a:p>
          <a:p>
            <a:pPr marL="1074738" lvl="1" indent="-342900">
              <a:lnSpc>
                <a:spcPct val="100000"/>
              </a:lnSpc>
              <a:buFont typeface="Arial" panose="020B0604020202020204" pitchFamily="34" charset="0"/>
              <a:buChar char="•"/>
            </a:pPr>
            <a:r>
              <a:rPr lang="it-IT" sz="2000" b="0" kern="0" dirty="0">
                <a:latin typeface="Lato Regular"/>
                <a:cs typeface="+mn-cs"/>
              </a:rPr>
              <a:t>Questa attività supporterà sia la gestione operativa “day-by-day” dell’infrastruttura IBISCO sia lo sviluppo di metodologie, applicazioni e servizi che ne facilitino l’accesso e l’uso, ne massimizzino l’efficienza e ne gestiscano i miglioramenti in base e per effetto dell’evoluzione tecnologica. </a:t>
            </a:r>
          </a:p>
          <a:p>
            <a:pPr marL="1074738" lvl="1" indent="-342900">
              <a:lnSpc>
                <a:spcPct val="100000"/>
              </a:lnSpc>
              <a:buFont typeface="Arial" panose="020B0604020202020204" pitchFamily="34" charset="0"/>
              <a:buChar char="•"/>
            </a:pPr>
            <a:r>
              <a:rPr lang="it-IT" sz="2000" b="0" kern="0" dirty="0">
                <a:solidFill>
                  <a:srgbClr val="FF0000"/>
                </a:solidFill>
                <a:latin typeface="Lato Regular"/>
                <a:cs typeface="+mn-cs"/>
              </a:rPr>
              <a:t>Aggiungerei anche la sua messa in operazione con le più moderne tecnologie nel campo in oggetto (rete, </a:t>
            </a:r>
            <a:r>
              <a:rPr lang="it-IT" sz="2000" b="0" kern="0" dirty="0" err="1">
                <a:solidFill>
                  <a:srgbClr val="FF0000"/>
                </a:solidFill>
                <a:latin typeface="Lato Regular"/>
                <a:cs typeface="+mn-cs"/>
              </a:rPr>
              <a:t>computing</a:t>
            </a:r>
            <a:r>
              <a:rPr lang="it-IT" sz="2000" b="0" kern="0" dirty="0">
                <a:solidFill>
                  <a:srgbClr val="FF0000"/>
                </a:solidFill>
                <a:latin typeface="Lato Regular"/>
                <a:cs typeface="+mn-cs"/>
              </a:rPr>
              <a:t>, </a:t>
            </a:r>
            <a:r>
              <a:rPr lang="it-IT" sz="2000" b="0" kern="0" dirty="0" err="1">
                <a:solidFill>
                  <a:srgbClr val="FF0000"/>
                </a:solidFill>
                <a:latin typeface="Lato Regular"/>
                <a:cs typeface="+mn-cs"/>
              </a:rPr>
              <a:t>storage</a:t>
            </a:r>
            <a:r>
              <a:rPr lang="it-IT" sz="2000" b="0" kern="0" dirty="0">
                <a:solidFill>
                  <a:srgbClr val="FF0000"/>
                </a:solidFill>
                <a:latin typeface="Lato Regular"/>
                <a:cs typeface="+mn-cs"/>
              </a:rPr>
              <a:t>, </a:t>
            </a:r>
            <a:r>
              <a:rPr lang="it-IT" sz="2000" b="0" kern="0" dirty="0" err="1">
                <a:solidFill>
                  <a:srgbClr val="FF0000"/>
                </a:solidFill>
                <a:latin typeface="Lato Regular"/>
                <a:cs typeface="+mn-cs"/>
              </a:rPr>
              <a:t>etc</a:t>
            </a:r>
            <a:r>
              <a:rPr lang="it-IT" sz="2000" b="0" kern="0" dirty="0">
                <a:solidFill>
                  <a:srgbClr val="FF0000"/>
                </a:solidFill>
                <a:latin typeface="Lato Regular"/>
                <a:cs typeface="+mn-cs"/>
              </a:rPr>
              <a:t>)</a:t>
            </a:r>
          </a:p>
          <a:p>
            <a:pPr marL="1074738" lvl="1" indent="-342900">
              <a:lnSpc>
                <a:spcPct val="100000"/>
              </a:lnSpc>
              <a:buFont typeface="Arial" panose="020B0604020202020204" pitchFamily="34" charset="0"/>
              <a:buChar char="•"/>
            </a:pPr>
            <a:endParaRPr lang="it-IT" sz="2000" b="0" kern="0" dirty="0">
              <a:latin typeface="Lato Regular"/>
              <a:cs typeface="+mn-cs"/>
            </a:endParaRPr>
          </a:p>
          <a:p>
            <a:pPr marL="342900" indent="-342900">
              <a:lnSpc>
                <a:spcPct val="100000"/>
              </a:lnSpc>
              <a:buFont typeface="Arial" panose="020B0604020202020204" pitchFamily="34" charset="0"/>
              <a:buChar char="•"/>
            </a:pPr>
            <a:r>
              <a:rPr lang="it-IT" sz="2400" b="0" kern="0" dirty="0">
                <a:solidFill>
                  <a:schemeClr val="tx1"/>
                </a:solidFill>
                <a:latin typeface="Lato Regular"/>
              </a:rPr>
              <a:t>Macro-attività </a:t>
            </a:r>
            <a:r>
              <a:rPr lang="it-IT" sz="2400" b="0" kern="0" dirty="0">
                <a:solidFill>
                  <a:schemeClr val="tx1"/>
                </a:solidFill>
                <a:latin typeface="Lato Regular"/>
                <a:cs typeface="+mn-cs"/>
              </a:rPr>
              <a:t>A2) - Supporto delle comunità scientifiche già identificate</a:t>
            </a:r>
          </a:p>
          <a:p>
            <a:pPr marL="1074738" lvl="1" indent="-342900">
              <a:lnSpc>
                <a:spcPct val="100000"/>
              </a:lnSpc>
              <a:buFont typeface="Arial" panose="020B0604020202020204" pitchFamily="34" charset="0"/>
              <a:buChar char="•"/>
            </a:pPr>
            <a:r>
              <a:rPr lang="it-IT" sz="2000" b="0" kern="0" dirty="0">
                <a:latin typeface="Lato Regular"/>
                <a:cs typeface="+mn-cs"/>
              </a:rPr>
              <a:t>In A2 rientreranno lo sviluppo, l’installazione, la distribuzione e l’efficiente esecuzione di applicazioni e servizi afferenti ai partner del progetto, ivi incluse l’identificazione, l’adozione e l’uso di tecnologie innovative di Big Data Preservation &amp; Analytics in conformità ai principi FAIR. </a:t>
            </a:r>
          </a:p>
          <a:p>
            <a:pPr>
              <a:lnSpc>
                <a:spcPct val="100000"/>
              </a:lnSpc>
            </a:pPr>
            <a:endParaRPr lang="it-IT" b="0" kern="0" dirty="0">
              <a:solidFill>
                <a:schemeClr val="tx1"/>
              </a:solidFill>
              <a:latin typeface="Lato Regular"/>
              <a:cs typeface="+mn-cs"/>
            </a:endParaRPr>
          </a:p>
        </p:txBody>
      </p:sp>
      <p:sp>
        <p:nvSpPr>
          <p:cNvPr id="5" name="Titolo 1"/>
          <p:cNvSpPr txBox="1">
            <a:spLocks/>
          </p:cNvSpPr>
          <p:nvPr/>
        </p:nvSpPr>
        <p:spPr>
          <a:xfrm>
            <a:off x="1082699" y="303254"/>
            <a:ext cx="9320605" cy="624579"/>
          </a:xfrm>
          <a:prstGeom prst="rect">
            <a:avLst/>
          </a:prstGeom>
        </p:spPr>
        <p:txBody>
          <a:bodyPr vert="horz" lIns="91440" tIns="45720" rIns="91440" bIns="45720" rtlCol="0" anchor="ctr">
            <a:normAutofit fontScale="8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it-IT" b="1" dirty="0">
                <a:solidFill>
                  <a:srgbClr val="0000FF"/>
                </a:solidFill>
              </a:rPr>
              <a:t>Sezione 2 – Descrizione delle attività, 1/3 </a:t>
            </a:r>
            <a:r>
              <a:rPr lang="it-IT" b="1" dirty="0">
                <a:solidFill>
                  <a:srgbClr val="FF0000"/>
                </a:solidFill>
              </a:rPr>
              <a:t>(bozza)</a:t>
            </a:r>
          </a:p>
        </p:txBody>
      </p:sp>
    </p:spTree>
    <p:extLst>
      <p:ext uri="{BB962C8B-B14F-4D97-AF65-F5344CB8AC3E}">
        <p14:creationId xmlns:p14="http://schemas.microsoft.com/office/powerpoint/2010/main" val="5772517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fld id="{5BF16100-B8A3-4576-9DD2-C1BF33AC416A}" type="slidenum">
              <a:rPr lang="it-IT" smtClean="0">
                <a:latin typeface="Lato Regular"/>
              </a:rPr>
              <a:t>17</a:t>
            </a:fld>
            <a:endParaRPr lang="it-IT" dirty="0">
              <a:latin typeface="Lato Regular"/>
            </a:endParaRPr>
          </a:p>
        </p:txBody>
      </p:sp>
      <p:sp>
        <p:nvSpPr>
          <p:cNvPr id="12" name="Espace réservé du contenu 3">
            <a:extLst>
              <a:ext uri="{FF2B5EF4-FFF2-40B4-BE49-F238E27FC236}">
                <a16:creationId xmlns:a16="http://schemas.microsoft.com/office/drawing/2014/main" id="{9AE7F049-03B8-4E0A-B83E-441051E850D2}"/>
              </a:ext>
            </a:extLst>
          </p:cNvPr>
          <p:cNvSpPr txBox="1">
            <a:spLocks/>
          </p:cNvSpPr>
          <p:nvPr/>
        </p:nvSpPr>
        <p:spPr>
          <a:xfrm>
            <a:off x="852928" y="1196753"/>
            <a:ext cx="10500872" cy="4620060"/>
          </a:xfrm>
          <a:prstGeom prst="rect">
            <a:avLst/>
          </a:prstGeom>
          <a:solidFill>
            <a:schemeClr val="bg1"/>
          </a:solidFill>
        </p:spPr>
        <p:txBody>
          <a:bodyPr/>
          <a:lstStyle>
            <a:lvl1pPr marL="0" indent="0">
              <a:lnSpc>
                <a:spcPct val="120000"/>
              </a:lnSpc>
              <a:buNone/>
              <a:defRPr lang="fr-FR" sz="2000" b="1" dirty="0" smtClean="0">
                <a:solidFill>
                  <a:schemeClr val="accent1"/>
                </a:solidFill>
                <a:latin typeface="Avenir Book"/>
                <a:cs typeface="Avenir Book"/>
              </a:defRPr>
            </a:lvl1pPr>
            <a:lvl2pPr marL="731838" indent="-285750">
              <a:lnSpc>
                <a:spcPct val="120000"/>
              </a:lnSpc>
              <a:defRPr lang="fr-FR" sz="1600" b="1" dirty="0" smtClean="0">
                <a:latin typeface="Avenir Book"/>
                <a:cs typeface="Avenir Book"/>
              </a:defRPr>
            </a:lvl2pPr>
            <a:lvl3pPr marL="1200150" indent="-285750">
              <a:lnSpc>
                <a:spcPct val="120000"/>
              </a:lnSpc>
              <a:defRPr lang="fr-FR" sz="1600" b="1" dirty="0" smtClean="0">
                <a:latin typeface="Avenir Book"/>
                <a:cs typeface="Avenir Book"/>
              </a:defRPr>
            </a:lvl3pPr>
            <a:lvl4pPr>
              <a:defRPr>
                <a:latin typeface="Avenir Book"/>
                <a:cs typeface="Avenir Book"/>
              </a:defRPr>
            </a:lvl4pPr>
            <a:lvl5pPr>
              <a:defRPr>
                <a:latin typeface="Avenir Book"/>
                <a:cs typeface="Avenir Book"/>
              </a:defRPr>
            </a:lvl5pPr>
          </a:lstStyle>
          <a:p>
            <a:pPr marL="342900" indent="-342900">
              <a:lnSpc>
                <a:spcPct val="100000"/>
              </a:lnSpc>
              <a:buFont typeface="Arial" panose="020B0604020202020204" pitchFamily="34" charset="0"/>
              <a:buChar char="•"/>
            </a:pPr>
            <a:r>
              <a:rPr lang="it-IT" sz="2400" b="0" kern="0" dirty="0">
                <a:solidFill>
                  <a:schemeClr val="tx1"/>
                </a:solidFill>
                <a:latin typeface="Lato Regular"/>
              </a:rPr>
              <a:t>Macro-attività </a:t>
            </a:r>
            <a:r>
              <a:rPr lang="it-IT" sz="2400" b="0" kern="0" dirty="0">
                <a:solidFill>
                  <a:schemeClr val="tx1"/>
                </a:solidFill>
                <a:latin typeface="Lato Regular"/>
                <a:cs typeface="+mn-cs"/>
              </a:rPr>
              <a:t>A3) - Identificazione e supporto di nuove comunità</a:t>
            </a:r>
          </a:p>
          <a:p>
            <a:pPr marL="1074738" lvl="1" indent="-342900">
              <a:lnSpc>
                <a:spcPct val="100000"/>
              </a:lnSpc>
              <a:buFont typeface="Arial" panose="020B0604020202020204" pitchFamily="34" charset="0"/>
              <a:buChar char="•"/>
            </a:pPr>
            <a:r>
              <a:rPr lang="it-IT" sz="2000" b="0" kern="0" dirty="0">
                <a:latin typeface="Lato Regular"/>
                <a:cs typeface="+mn-cs"/>
              </a:rPr>
              <a:t>Sfruttando l’enorme rete di contatti nazionali e internazionali stabilita dai partner di IBISCO, ed il gran numero di manifestazioni di interesse ricevute per l’uso dell’infrastruttura (cfr. Sezione 4.c), A3 si occuperà dell’identificazione, della selezione e del supporto di nuove comunità, sia scientifiche sia appartenenti all’impresa, alla Pubblica Amministrazione e alla Società civile.</a:t>
            </a:r>
          </a:p>
          <a:p>
            <a:pPr marL="1074738" lvl="1" indent="-342900">
              <a:lnSpc>
                <a:spcPct val="100000"/>
              </a:lnSpc>
              <a:buFont typeface="Arial" panose="020B0604020202020204" pitchFamily="34" charset="0"/>
              <a:buChar char="•"/>
            </a:pPr>
            <a:endParaRPr lang="it-IT" sz="2000" b="0" kern="0" dirty="0">
              <a:latin typeface="Lato Regular"/>
              <a:cs typeface="+mn-cs"/>
            </a:endParaRPr>
          </a:p>
          <a:p>
            <a:pPr marL="342900" indent="-342900">
              <a:lnSpc>
                <a:spcPct val="100000"/>
              </a:lnSpc>
              <a:buFont typeface="Arial" panose="020B0604020202020204" pitchFamily="34" charset="0"/>
              <a:buChar char="•"/>
            </a:pPr>
            <a:r>
              <a:rPr lang="it-IT" sz="2400" b="0" kern="0" dirty="0">
                <a:solidFill>
                  <a:schemeClr val="tx1"/>
                </a:solidFill>
                <a:latin typeface="Lato Regular"/>
              </a:rPr>
              <a:t>Macro-attività </a:t>
            </a:r>
            <a:r>
              <a:rPr lang="it-IT" sz="2400" b="0" kern="0" dirty="0">
                <a:solidFill>
                  <a:schemeClr val="tx1"/>
                </a:solidFill>
                <a:latin typeface="Lato Regular"/>
                <a:cs typeface="+mn-cs"/>
              </a:rPr>
              <a:t>A4) - Formazione</a:t>
            </a:r>
          </a:p>
          <a:p>
            <a:pPr marL="1074738" lvl="1" indent="-342900">
              <a:lnSpc>
                <a:spcPct val="100000"/>
              </a:lnSpc>
              <a:buFont typeface="Arial" panose="020B0604020202020204" pitchFamily="34" charset="0"/>
              <a:buChar char="•"/>
            </a:pPr>
            <a:r>
              <a:rPr lang="it-IT" sz="2000" b="0" kern="0" dirty="0">
                <a:latin typeface="Lato Regular"/>
                <a:cs typeface="+mn-cs"/>
              </a:rPr>
              <a:t>L’adozione dell’infrastruttura IBISCO passerà attraverso dimostrazioni pratiche della sua potenza, versatilità e semplicità di accesso e uso. A4 si occuperà dell’organizzazione ed esecuzione di 4 hackfest (2 nel 2022 e 2 nel 2023), eventi di formazione intensiva, di durata almeno settimanale, ai quali parteciperanno rappresentanti delle nuove comunità identificate da A3.</a:t>
            </a:r>
          </a:p>
        </p:txBody>
      </p:sp>
      <p:sp>
        <p:nvSpPr>
          <p:cNvPr id="6" name="Titolo 1"/>
          <p:cNvSpPr txBox="1">
            <a:spLocks/>
          </p:cNvSpPr>
          <p:nvPr/>
        </p:nvSpPr>
        <p:spPr>
          <a:xfrm>
            <a:off x="1082699" y="303254"/>
            <a:ext cx="9320605" cy="624579"/>
          </a:xfrm>
          <a:prstGeom prst="rect">
            <a:avLst/>
          </a:prstGeom>
        </p:spPr>
        <p:txBody>
          <a:bodyPr vert="horz" lIns="91440" tIns="45720" rIns="91440" bIns="45720" rtlCol="0" anchor="ctr">
            <a:normAutofit fontScale="8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it-IT" b="1" dirty="0">
                <a:solidFill>
                  <a:srgbClr val="0000FF"/>
                </a:solidFill>
              </a:rPr>
              <a:t>Sezione 2 – Descrizione delle attività, 2/3 </a:t>
            </a:r>
            <a:r>
              <a:rPr lang="it-IT" b="1" dirty="0">
                <a:solidFill>
                  <a:srgbClr val="FF0000"/>
                </a:solidFill>
              </a:rPr>
              <a:t>(bozza)</a:t>
            </a:r>
          </a:p>
        </p:txBody>
      </p:sp>
    </p:spTree>
    <p:extLst>
      <p:ext uri="{BB962C8B-B14F-4D97-AF65-F5344CB8AC3E}">
        <p14:creationId xmlns:p14="http://schemas.microsoft.com/office/powerpoint/2010/main" val="31970048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fld id="{5BF16100-B8A3-4576-9DD2-C1BF33AC416A}" type="slidenum">
              <a:rPr lang="it-IT" smtClean="0">
                <a:latin typeface="Lato Regular"/>
              </a:rPr>
              <a:t>18</a:t>
            </a:fld>
            <a:endParaRPr lang="it-IT" dirty="0">
              <a:latin typeface="Lato Regular"/>
            </a:endParaRPr>
          </a:p>
        </p:txBody>
      </p:sp>
      <p:sp>
        <p:nvSpPr>
          <p:cNvPr id="12" name="Espace réservé du contenu 3">
            <a:extLst>
              <a:ext uri="{FF2B5EF4-FFF2-40B4-BE49-F238E27FC236}">
                <a16:creationId xmlns:a16="http://schemas.microsoft.com/office/drawing/2014/main" id="{9AE7F049-03B8-4E0A-B83E-441051E850D2}"/>
              </a:ext>
            </a:extLst>
          </p:cNvPr>
          <p:cNvSpPr txBox="1">
            <a:spLocks/>
          </p:cNvSpPr>
          <p:nvPr/>
        </p:nvSpPr>
        <p:spPr>
          <a:xfrm>
            <a:off x="783771" y="1196753"/>
            <a:ext cx="10427234" cy="3867025"/>
          </a:xfrm>
          <a:prstGeom prst="rect">
            <a:avLst/>
          </a:prstGeom>
          <a:solidFill>
            <a:schemeClr val="bg1"/>
          </a:solidFill>
        </p:spPr>
        <p:txBody>
          <a:bodyPr/>
          <a:lstStyle>
            <a:lvl1pPr marL="0" indent="0">
              <a:lnSpc>
                <a:spcPct val="120000"/>
              </a:lnSpc>
              <a:buNone/>
              <a:defRPr lang="fr-FR" sz="2000" b="1" dirty="0" smtClean="0">
                <a:solidFill>
                  <a:schemeClr val="accent1"/>
                </a:solidFill>
                <a:latin typeface="Avenir Book"/>
                <a:cs typeface="Avenir Book"/>
              </a:defRPr>
            </a:lvl1pPr>
            <a:lvl2pPr marL="731838" indent="-285750">
              <a:lnSpc>
                <a:spcPct val="120000"/>
              </a:lnSpc>
              <a:defRPr lang="fr-FR" sz="1600" b="1" dirty="0" smtClean="0">
                <a:latin typeface="Avenir Book"/>
                <a:cs typeface="Avenir Book"/>
              </a:defRPr>
            </a:lvl2pPr>
            <a:lvl3pPr marL="1200150" indent="-285750">
              <a:lnSpc>
                <a:spcPct val="120000"/>
              </a:lnSpc>
              <a:defRPr lang="fr-FR" sz="1600" b="1" dirty="0" smtClean="0">
                <a:latin typeface="Avenir Book"/>
                <a:cs typeface="Avenir Book"/>
              </a:defRPr>
            </a:lvl3pPr>
            <a:lvl4pPr>
              <a:defRPr>
                <a:latin typeface="Avenir Book"/>
                <a:cs typeface="Avenir Book"/>
              </a:defRPr>
            </a:lvl4pPr>
            <a:lvl5pPr>
              <a:defRPr>
                <a:latin typeface="Avenir Book"/>
                <a:cs typeface="Avenir Book"/>
              </a:defRPr>
            </a:lvl5pPr>
          </a:lstStyle>
          <a:p>
            <a:pPr marL="342900" indent="-342900">
              <a:lnSpc>
                <a:spcPct val="100000"/>
              </a:lnSpc>
              <a:buFont typeface="Arial" panose="020B0604020202020204" pitchFamily="34" charset="0"/>
              <a:buChar char="•"/>
            </a:pPr>
            <a:r>
              <a:rPr lang="it-IT" sz="2400" b="0" kern="0" dirty="0">
                <a:solidFill>
                  <a:schemeClr val="tx1"/>
                </a:solidFill>
                <a:latin typeface="Lato Regular"/>
              </a:rPr>
              <a:t>Macro-attività </a:t>
            </a:r>
            <a:r>
              <a:rPr lang="it-IT" sz="2400" b="0" kern="0" dirty="0">
                <a:solidFill>
                  <a:schemeClr val="tx1"/>
                </a:solidFill>
                <a:latin typeface="Lato Regular"/>
                <a:cs typeface="+mn-cs"/>
              </a:rPr>
              <a:t>A5) - Scouting e perseguimento di nuove opportunità</a:t>
            </a:r>
          </a:p>
          <a:p>
            <a:pPr marL="1074738" lvl="1" indent="-342900">
              <a:lnSpc>
                <a:spcPct val="100000"/>
              </a:lnSpc>
              <a:buFont typeface="Arial" panose="020B0604020202020204" pitchFamily="34" charset="0"/>
              <a:buChar char="•"/>
            </a:pPr>
            <a:r>
              <a:rPr lang="it-IT" sz="2000" b="0" kern="0" dirty="0">
                <a:latin typeface="Lato Regular"/>
                <a:cs typeface="+mn-cs"/>
              </a:rPr>
              <a:t>L’arco temporale nel quale si svilupperà il presente Piano di potenziamento si sovrappone perfettamente con l’inizio del Programma “Horizon Europe” e dei programmi nazionali e regionali (PON e POR) 2021-2027. A5 si farà carico dello scouting di bandi per i quali l’infrastruttura IBISCO rappresenti un asset indispensabile e, sotto la supervisione del personale di staff dei partner, della redazione delle proposte progettuali.</a:t>
            </a:r>
          </a:p>
          <a:p>
            <a:pPr marL="1074738" lvl="1" indent="-342900">
              <a:lnSpc>
                <a:spcPct val="100000"/>
              </a:lnSpc>
              <a:buFont typeface="Arial" panose="020B0604020202020204" pitchFamily="34" charset="0"/>
              <a:buChar char="•"/>
            </a:pPr>
            <a:r>
              <a:rPr lang="it-IT" sz="2000" b="0" kern="0" dirty="0">
                <a:solidFill>
                  <a:srgbClr val="FF0000"/>
                </a:solidFill>
                <a:latin typeface="Lato Regular"/>
                <a:cs typeface="+mn-cs"/>
              </a:rPr>
              <a:t>Partecipazione alle attività EOSC</a:t>
            </a:r>
          </a:p>
          <a:p>
            <a:pPr marL="1074738" lvl="1" indent="-342900">
              <a:lnSpc>
                <a:spcPct val="100000"/>
              </a:lnSpc>
              <a:buFont typeface="Arial" panose="020B0604020202020204" pitchFamily="34" charset="0"/>
              <a:buChar char="•"/>
            </a:pPr>
            <a:r>
              <a:rPr lang="it-IT" sz="2000" b="0" kern="0" dirty="0">
                <a:solidFill>
                  <a:srgbClr val="FF0000"/>
                </a:solidFill>
                <a:latin typeface="Lato Regular"/>
                <a:cs typeface="+mn-cs"/>
              </a:rPr>
              <a:t>Partecipazione come supporto alle attività di ESFRI e altre iniziative simili</a:t>
            </a:r>
          </a:p>
        </p:txBody>
      </p:sp>
      <p:sp>
        <p:nvSpPr>
          <p:cNvPr id="6" name="Titolo 1"/>
          <p:cNvSpPr txBox="1">
            <a:spLocks/>
          </p:cNvSpPr>
          <p:nvPr/>
        </p:nvSpPr>
        <p:spPr>
          <a:xfrm>
            <a:off x="1082699" y="303254"/>
            <a:ext cx="9320605" cy="624579"/>
          </a:xfrm>
          <a:prstGeom prst="rect">
            <a:avLst/>
          </a:prstGeom>
        </p:spPr>
        <p:txBody>
          <a:bodyPr vert="horz" lIns="91440" tIns="45720" rIns="91440" bIns="45720" rtlCol="0" anchor="ctr">
            <a:normAutofit fontScale="8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it-IT" b="1" dirty="0">
                <a:solidFill>
                  <a:srgbClr val="0000FF"/>
                </a:solidFill>
              </a:rPr>
              <a:t>Sezione 2 – Descrizione delle attività, 3/3 </a:t>
            </a:r>
            <a:r>
              <a:rPr lang="it-IT" b="1" dirty="0">
                <a:solidFill>
                  <a:srgbClr val="FF0000"/>
                </a:solidFill>
              </a:rPr>
              <a:t>(bozza)</a:t>
            </a:r>
          </a:p>
        </p:txBody>
      </p:sp>
    </p:spTree>
    <p:extLst>
      <p:ext uri="{BB962C8B-B14F-4D97-AF65-F5344CB8AC3E}">
        <p14:creationId xmlns:p14="http://schemas.microsoft.com/office/powerpoint/2010/main" val="17309019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fld id="{5BF16100-B8A3-4576-9DD2-C1BF33AC416A}" type="slidenum">
              <a:rPr lang="it-IT" smtClean="0">
                <a:latin typeface="Lato Regular"/>
              </a:rPr>
              <a:t>19</a:t>
            </a:fld>
            <a:endParaRPr lang="it-IT" dirty="0">
              <a:latin typeface="Lato Regular"/>
            </a:endParaRPr>
          </a:p>
        </p:txBody>
      </p:sp>
      <p:sp>
        <p:nvSpPr>
          <p:cNvPr id="5" name="Titolo 1">
            <a:extLst>
              <a:ext uri="{FF2B5EF4-FFF2-40B4-BE49-F238E27FC236}">
                <a16:creationId xmlns:a16="http://schemas.microsoft.com/office/drawing/2014/main" id="{42EEC0B0-92D3-4FEE-9EA9-689DFE7C47A2}"/>
              </a:ext>
            </a:extLst>
          </p:cNvPr>
          <p:cNvSpPr txBox="1">
            <a:spLocks/>
          </p:cNvSpPr>
          <p:nvPr/>
        </p:nvSpPr>
        <p:spPr>
          <a:xfrm>
            <a:off x="1587624" y="2998868"/>
            <a:ext cx="9766176" cy="3238444"/>
          </a:xfrm>
          <a:prstGeom prst="rect">
            <a:avLst/>
          </a:prstGeom>
        </p:spPr>
        <p:txBody>
          <a:bodyPr vert="horz" anchor="b" anchorCtr="0">
            <a:normAutofit/>
          </a:bodyPr>
          <a:lstStyle>
            <a:lvl1pPr algn="l" rtl="0" eaLnBrk="1" latinLnBrk="0" hangingPunct="1">
              <a:spcBef>
                <a:spcPct val="0"/>
              </a:spcBef>
              <a:buNone/>
              <a:defRPr kumimoji="0" sz="3200" kern="1200">
                <a:solidFill>
                  <a:schemeClr val="tx2"/>
                </a:solidFill>
                <a:latin typeface="+mj-lt"/>
                <a:ea typeface="+mj-ea"/>
                <a:cs typeface="+mj-cs"/>
              </a:defRPr>
            </a:lvl1pPr>
          </a:lstStyle>
          <a:p>
            <a:pPr algn="ctr"/>
            <a:r>
              <a:rPr lang="it-IT" sz="4000" dirty="0">
                <a:solidFill>
                  <a:schemeClr val="tx1"/>
                </a:solidFill>
                <a:latin typeface="Lato Regular"/>
              </a:rPr>
              <a:t>Elenco del personale e tabella dei costi</a:t>
            </a:r>
            <a:br>
              <a:rPr lang="it-IT" sz="4000" dirty="0">
                <a:solidFill>
                  <a:schemeClr val="tx1"/>
                </a:solidFill>
                <a:latin typeface="Lato Regular"/>
              </a:rPr>
            </a:br>
            <a:r>
              <a:rPr lang="it-IT" sz="2600" dirty="0">
                <a:solidFill>
                  <a:schemeClr val="tx1"/>
                </a:solidFill>
                <a:latin typeface="Lato Regular"/>
                <a:hlinkClick r:id="rId3"/>
              </a:rPr>
              <a:t>https://istnazfisnucl-my.sharepoint.com/:x:/g/personal/barbera_infn_it/EVDFH54P2BVPumQgnIrtsnABjr979I08083e1X18LA1hSw?e=VSDVT6</a:t>
            </a:r>
            <a:r>
              <a:rPr lang="it-IT" sz="2600" dirty="0">
                <a:solidFill>
                  <a:schemeClr val="tx1"/>
                </a:solidFill>
                <a:latin typeface="Lato Regular"/>
              </a:rPr>
              <a:t> </a:t>
            </a:r>
            <a:endParaRPr lang="it-IT" sz="2400" dirty="0">
              <a:solidFill>
                <a:schemeClr val="tx1"/>
              </a:solidFill>
              <a:latin typeface="Lato Regular"/>
            </a:endParaRPr>
          </a:p>
        </p:txBody>
      </p:sp>
      <p:sp>
        <p:nvSpPr>
          <p:cNvPr id="6" name="Espace réservé du contenu 3">
            <a:extLst>
              <a:ext uri="{FF2B5EF4-FFF2-40B4-BE49-F238E27FC236}">
                <a16:creationId xmlns:a16="http://schemas.microsoft.com/office/drawing/2014/main" id="{DF39D1F4-7FE9-46AF-9CCA-035E391497E6}"/>
              </a:ext>
            </a:extLst>
          </p:cNvPr>
          <p:cNvSpPr txBox="1">
            <a:spLocks/>
          </p:cNvSpPr>
          <p:nvPr/>
        </p:nvSpPr>
        <p:spPr>
          <a:xfrm>
            <a:off x="1082699" y="1046871"/>
            <a:ext cx="8982236" cy="1632362"/>
          </a:xfrm>
          <a:prstGeom prst="rect">
            <a:avLst/>
          </a:prstGeom>
          <a:solidFill>
            <a:schemeClr val="bg1"/>
          </a:solidFill>
        </p:spPr>
        <p:txBody>
          <a:bodyPr/>
          <a:lstStyle>
            <a:lvl1pPr marL="0" indent="0">
              <a:lnSpc>
                <a:spcPct val="120000"/>
              </a:lnSpc>
              <a:buNone/>
              <a:defRPr lang="fr-FR" sz="2000" b="1" dirty="0" smtClean="0">
                <a:solidFill>
                  <a:schemeClr val="accent1"/>
                </a:solidFill>
                <a:latin typeface="Avenir Book"/>
                <a:cs typeface="Avenir Book"/>
              </a:defRPr>
            </a:lvl1pPr>
            <a:lvl2pPr marL="731838" indent="-285750">
              <a:lnSpc>
                <a:spcPct val="120000"/>
              </a:lnSpc>
              <a:defRPr lang="fr-FR" sz="1600" b="1" dirty="0" smtClean="0">
                <a:latin typeface="Avenir Book"/>
                <a:cs typeface="Avenir Book"/>
              </a:defRPr>
            </a:lvl2pPr>
            <a:lvl3pPr marL="1200150" indent="-285750">
              <a:lnSpc>
                <a:spcPct val="120000"/>
              </a:lnSpc>
              <a:defRPr lang="fr-FR" sz="1600" b="1" dirty="0" smtClean="0">
                <a:latin typeface="Avenir Book"/>
                <a:cs typeface="Avenir Book"/>
              </a:defRPr>
            </a:lvl3pPr>
            <a:lvl4pPr>
              <a:defRPr>
                <a:latin typeface="Avenir Book"/>
                <a:cs typeface="Avenir Book"/>
              </a:defRPr>
            </a:lvl4pPr>
            <a:lvl5pPr>
              <a:defRPr>
                <a:latin typeface="Avenir Book"/>
                <a:cs typeface="Avenir Book"/>
              </a:defRPr>
            </a:lvl5pPr>
          </a:lstStyle>
          <a:p>
            <a:pPr marL="342900" indent="-342900">
              <a:lnSpc>
                <a:spcPct val="100000"/>
              </a:lnSpc>
              <a:buFont typeface="Arial" panose="020B0604020202020204" pitchFamily="34" charset="0"/>
              <a:buChar char="•"/>
            </a:pPr>
            <a:r>
              <a:rPr lang="it-IT" sz="3200" b="0" kern="0" dirty="0">
                <a:solidFill>
                  <a:schemeClr val="tx1"/>
                </a:solidFill>
                <a:latin typeface="Lato Regular"/>
                <a:cs typeface="+mn-cs"/>
              </a:rPr>
              <a:t>28 unità</a:t>
            </a:r>
          </a:p>
          <a:p>
            <a:pPr marL="1074738" lvl="1" indent="-342900">
              <a:lnSpc>
                <a:spcPct val="100000"/>
              </a:lnSpc>
              <a:buFont typeface="Arial" panose="020B0604020202020204" pitchFamily="34" charset="0"/>
              <a:buChar char="•"/>
            </a:pPr>
            <a:r>
              <a:rPr lang="it-IT" sz="2800" b="0" kern="0" dirty="0">
                <a:latin typeface="Lato Regular"/>
                <a:cs typeface="+mn-cs"/>
              </a:rPr>
              <a:t>23 Assegni di Ricerca (18 con profilo «junior», 5 con profilo «senior») </a:t>
            </a:r>
          </a:p>
          <a:p>
            <a:pPr marL="1074738" lvl="1" indent="-342900">
              <a:lnSpc>
                <a:spcPct val="100000"/>
              </a:lnSpc>
              <a:buFont typeface="Arial" panose="020B0604020202020204" pitchFamily="34" charset="0"/>
              <a:buChar char="•"/>
            </a:pPr>
            <a:r>
              <a:rPr lang="it-IT" sz="2800" b="0" kern="0" dirty="0">
                <a:latin typeface="Lato Regular"/>
                <a:cs typeface="+mn-cs"/>
              </a:rPr>
              <a:t>5 Borse di Ricerca</a:t>
            </a:r>
          </a:p>
          <a:p>
            <a:pPr marL="1074738" lvl="1" indent="-342900">
              <a:lnSpc>
                <a:spcPct val="100000"/>
              </a:lnSpc>
              <a:buFont typeface="Arial" panose="020B0604020202020204" pitchFamily="34" charset="0"/>
              <a:buChar char="•"/>
            </a:pPr>
            <a:r>
              <a:rPr lang="it-IT" sz="2800" b="0" kern="0" dirty="0">
                <a:latin typeface="Lato Regular"/>
                <a:cs typeface="+mn-cs"/>
              </a:rPr>
              <a:t>21 nel Mezzogiorno, 7 nel Centro-Nord</a:t>
            </a:r>
          </a:p>
          <a:p>
            <a:pPr marL="342900" indent="-342900">
              <a:lnSpc>
                <a:spcPct val="100000"/>
              </a:lnSpc>
              <a:buFont typeface="Arial" panose="020B0604020202020204" pitchFamily="34" charset="0"/>
              <a:buChar char="•"/>
            </a:pPr>
            <a:r>
              <a:rPr lang="it-IT" sz="3200" b="0" kern="0" dirty="0">
                <a:solidFill>
                  <a:schemeClr val="tx1"/>
                </a:solidFill>
                <a:latin typeface="Lato Regular"/>
                <a:cs typeface="+mn-cs"/>
              </a:rPr>
              <a:t>52 anni-persona</a:t>
            </a:r>
            <a:endParaRPr lang="it-IT" sz="2000" b="0" kern="0" dirty="0">
              <a:latin typeface="Lato Regular"/>
              <a:cs typeface="+mn-cs"/>
            </a:endParaRPr>
          </a:p>
          <a:p>
            <a:pPr>
              <a:lnSpc>
                <a:spcPct val="100000"/>
              </a:lnSpc>
            </a:pPr>
            <a:endParaRPr lang="it-IT" b="0" kern="0" dirty="0">
              <a:solidFill>
                <a:schemeClr val="tx1"/>
              </a:solidFill>
              <a:latin typeface="Lato Regular"/>
              <a:cs typeface="+mn-cs"/>
            </a:endParaRPr>
          </a:p>
        </p:txBody>
      </p:sp>
      <p:sp>
        <p:nvSpPr>
          <p:cNvPr id="10" name="Titolo 1"/>
          <p:cNvSpPr txBox="1">
            <a:spLocks/>
          </p:cNvSpPr>
          <p:nvPr/>
        </p:nvSpPr>
        <p:spPr>
          <a:xfrm>
            <a:off x="1082699" y="303254"/>
            <a:ext cx="9320605" cy="624579"/>
          </a:xfrm>
          <a:prstGeom prst="rect">
            <a:avLst/>
          </a:prstGeom>
        </p:spPr>
        <p:txBody>
          <a:bodyPr vert="horz" lIns="91440" tIns="45720" rIns="91440" bIns="45720" rtlCol="0" anchor="ctr">
            <a:normAutofit fontScale="90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it-IT" b="1" dirty="0">
                <a:solidFill>
                  <a:srgbClr val="0000FF"/>
                </a:solidFill>
              </a:rPr>
              <a:t>Sezione 3 – Personale aggiuntivo </a:t>
            </a:r>
            <a:r>
              <a:rPr lang="it-IT" b="1" dirty="0">
                <a:solidFill>
                  <a:srgbClr val="FF0000"/>
                </a:solidFill>
              </a:rPr>
              <a:t>(bozza)</a:t>
            </a:r>
          </a:p>
        </p:txBody>
      </p:sp>
    </p:spTree>
    <p:extLst>
      <p:ext uri="{BB962C8B-B14F-4D97-AF65-F5344CB8AC3E}">
        <p14:creationId xmlns:p14="http://schemas.microsoft.com/office/powerpoint/2010/main" val="8983291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033194" y="365125"/>
            <a:ext cx="9320605" cy="624579"/>
          </a:xfrm>
        </p:spPr>
        <p:txBody>
          <a:bodyPr>
            <a:noAutofit/>
          </a:bodyPr>
          <a:lstStyle/>
          <a:p>
            <a:r>
              <a:rPr lang="it-IT" sz="3200" b="1" i="1" dirty="0">
                <a:solidFill>
                  <a:srgbClr val="0000FF"/>
                </a:solidFill>
              </a:rPr>
              <a:t>PIANO STRALCIO RICERCA E INNOVAZIONE 2015-2017</a:t>
            </a:r>
            <a:endParaRPr lang="it-IT" sz="3200" b="1" dirty="0">
              <a:solidFill>
                <a:srgbClr val="0000FF"/>
              </a:solidFill>
            </a:endParaRPr>
          </a:p>
        </p:txBody>
      </p:sp>
      <p:pic>
        <p:nvPicPr>
          <p:cNvPr id="4" name="Segnaposto contenuto 3"/>
          <p:cNvPicPr>
            <a:picLocks noChangeAspect="1"/>
          </p:cNvPicPr>
          <p:nvPr/>
        </p:nvPicPr>
        <p:blipFill>
          <a:blip r:embed="rId3"/>
          <a:stretch>
            <a:fillRect/>
          </a:stretch>
        </p:blipFill>
        <p:spPr>
          <a:xfrm>
            <a:off x="139850" y="0"/>
            <a:ext cx="1333948" cy="1280232"/>
          </a:xfrm>
          <a:prstGeom prst="rect">
            <a:avLst/>
          </a:prstGeom>
        </p:spPr>
      </p:pic>
      <p:sp>
        <p:nvSpPr>
          <p:cNvPr id="5" name="Segnaposto data 4"/>
          <p:cNvSpPr>
            <a:spLocks noGrp="1"/>
          </p:cNvSpPr>
          <p:nvPr>
            <p:ph type="dt" sz="half" idx="10"/>
          </p:nvPr>
        </p:nvSpPr>
        <p:spPr/>
        <p:txBody>
          <a:bodyPr/>
          <a:lstStyle/>
          <a:p>
            <a:r>
              <a:rPr lang="it-IT" dirty="0"/>
              <a:t>Catania – 24/02/2020</a:t>
            </a:r>
          </a:p>
        </p:txBody>
      </p:sp>
      <p:sp>
        <p:nvSpPr>
          <p:cNvPr id="6" name="Segnaposto piè di pagina 5"/>
          <p:cNvSpPr>
            <a:spLocks noGrp="1"/>
          </p:cNvSpPr>
          <p:nvPr>
            <p:ph type="ftr" sz="quarter" idx="11"/>
          </p:nvPr>
        </p:nvSpPr>
        <p:spPr>
          <a:xfrm>
            <a:off x="4038599" y="6356350"/>
            <a:ext cx="5021179" cy="365125"/>
          </a:xfrm>
        </p:spPr>
        <p:txBody>
          <a:bodyPr/>
          <a:lstStyle/>
          <a:p>
            <a:r>
              <a:rPr lang="it-IT" dirty="0"/>
              <a:t>Donvito, Carlino, Barbera, Russo - IBISCO</a:t>
            </a:r>
          </a:p>
        </p:txBody>
      </p:sp>
      <p:sp>
        <p:nvSpPr>
          <p:cNvPr id="7" name="Segnaposto numero diapositiva 6"/>
          <p:cNvSpPr>
            <a:spLocks noGrp="1"/>
          </p:cNvSpPr>
          <p:nvPr>
            <p:ph type="sldNum" sz="quarter" idx="12"/>
          </p:nvPr>
        </p:nvSpPr>
        <p:spPr/>
        <p:txBody>
          <a:bodyPr/>
          <a:lstStyle/>
          <a:p>
            <a:fld id="{D34C3E3B-CA28-2640-8C42-4E498BACB79B}" type="slidenum">
              <a:rPr lang="it-IT" smtClean="0"/>
              <a:t>2</a:t>
            </a:fld>
            <a:endParaRPr lang="it-IT"/>
          </a:p>
        </p:txBody>
      </p:sp>
      <p:sp>
        <p:nvSpPr>
          <p:cNvPr id="9" name="Segnaposto contenuto 8"/>
          <p:cNvSpPr>
            <a:spLocks noGrp="1"/>
          </p:cNvSpPr>
          <p:nvPr>
            <p:ph idx="1"/>
          </p:nvPr>
        </p:nvSpPr>
        <p:spPr/>
        <p:txBody>
          <a:bodyPr>
            <a:normAutofit/>
          </a:bodyPr>
          <a:lstStyle/>
          <a:p>
            <a:r>
              <a:rPr lang="it-IT" sz="3200" dirty="0"/>
              <a:t>L’Avviso n. 2595 del 24.12.2019, pubblicato a febbraio 2020, prevede la possibilità per gli assegnatari del PON Infrastrutture di Ricerca di partecipare all’assegnazione di ulteriori fondi, derivati dai residui del MIUR sulla voce Infrastrutture di Ricerca.</a:t>
            </a:r>
          </a:p>
          <a:p>
            <a:r>
              <a:rPr lang="it-IT" sz="3200" dirty="0"/>
              <a:t>Ogni soggetto (proponente e co-proponente del progetto PIR) è autonomo nell’utilizzo dei fondi, e rendiconta in proprio</a:t>
            </a:r>
          </a:p>
          <a:p>
            <a:pPr marL="457200" lvl="1" indent="0">
              <a:buNone/>
            </a:pPr>
            <a:endParaRPr lang="it-IT" dirty="0"/>
          </a:p>
        </p:txBody>
      </p:sp>
    </p:spTree>
    <p:extLst>
      <p:ext uri="{BB962C8B-B14F-4D97-AF65-F5344CB8AC3E}">
        <p14:creationId xmlns:p14="http://schemas.microsoft.com/office/powerpoint/2010/main" val="37719187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fld id="{5BF16100-B8A3-4576-9DD2-C1BF33AC416A}" type="slidenum">
              <a:rPr lang="it-IT" smtClean="0">
                <a:latin typeface="Lato Regular"/>
              </a:rPr>
              <a:t>20</a:t>
            </a:fld>
            <a:endParaRPr lang="it-IT" dirty="0">
              <a:latin typeface="Lato Regular"/>
            </a:endParaRPr>
          </a:p>
        </p:txBody>
      </p:sp>
      <p:sp>
        <p:nvSpPr>
          <p:cNvPr id="12" name="Espace réservé du contenu 3">
            <a:extLst>
              <a:ext uri="{FF2B5EF4-FFF2-40B4-BE49-F238E27FC236}">
                <a16:creationId xmlns:a16="http://schemas.microsoft.com/office/drawing/2014/main" id="{9AE7F049-03B8-4E0A-B83E-441051E850D2}"/>
              </a:ext>
            </a:extLst>
          </p:cNvPr>
          <p:cNvSpPr txBox="1">
            <a:spLocks/>
          </p:cNvSpPr>
          <p:nvPr/>
        </p:nvSpPr>
        <p:spPr>
          <a:xfrm>
            <a:off x="568618" y="1008558"/>
            <a:ext cx="11264794" cy="5347792"/>
          </a:xfrm>
          <a:prstGeom prst="rect">
            <a:avLst/>
          </a:prstGeom>
          <a:solidFill>
            <a:schemeClr val="bg1"/>
          </a:solidFill>
        </p:spPr>
        <p:txBody>
          <a:bodyPr/>
          <a:lstStyle>
            <a:lvl1pPr marL="0" indent="0">
              <a:lnSpc>
                <a:spcPct val="120000"/>
              </a:lnSpc>
              <a:buNone/>
              <a:defRPr lang="fr-FR" sz="2000" b="1" dirty="0" smtClean="0">
                <a:solidFill>
                  <a:schemeClr val="accent1"/>
                </a:solidFill>
                <a:latin typeface="Avenir Book"/>
                <a:cs typeface="Avenir Book"/>
              </a:defRPr>
            </a:lvl1pPr>
            <a:lvl2pPr marL="731838" indent="-285750">
              <a:lnSpc>
                <a:spcPct val="120000"/>
              </a:lnSpc>
              <a:defRPr lang="fr-FR" sz="1600" b="1" dirty="0" smtClean="0">
                <a:latin typeface="Avenir Book"/>
                <a:cs typeface="Avenir Book"/>
              </a:defRPr>
            </a:lvl2pPr>
            <a:lvl3pPr marL="1200150" indent="-285750">
              <a:lnSpc>
                <a:spcPct val="120000"/>
              </a:lnSpc>
              <a:defRPr lang="fr-FR" sz="1600" b="1" dirty="0" smtClean="0">
                <a:latin typeface="Avenir Book"/>
                <a:cs typeface="Avenir Book"/>
              </a:defRPr>
            </a:lvl3pPr>
            <a:lvl4pPr>
              <a:defRPr>
                <a:latin typeface="Avenir Book"/>
                <a:cs typeface="Avenir Book"/>
              </a:defRPr>
            </a:lvl4pPr>
            <a:lvl5pPr>
              <a:defRPr>
                <a:latin typeface="Avenir Book"/>
                <a:cs typeface="Avenir Book"/>
              </a:defRPr>
            </a:lvl5pPr>
          </a:lstStyle>
          <a:p>
            <a:pPr marL="457200" indent="-457200">
              <a:lnSpc>
                <a:spcPct val="100000"/>
              </a:lnSpc>
              <a:buFont typeface="Arial" panose="020B0604020202020204" pitchFamily="34" charset="0"/>
              <a:buChar char="•"/>
            </a:pPr>
            <a:r>
              <a:rPr lang="it-IT" sz="2400" b="0" kern="0" dirty="0">
                <a:solidFill>
                  <a:schemeClr val="tx1"/>
                </a:solidFill>
                <a:latin typeface="Lato Regular"/>
              </a:rPr>
              <a:t>Con riguardo al sistema delle Infrastrutture di Ricerca</a:t>
            </a:r>
          </a:p>
          <a:p>
            <a:pPr marL="1189038" lvl="1" indent="-457200">
              <a:lnSpc>
                <a:spcPct val="100000"/>
              </a:lnSpc>
              <a:buFont typeface="Arial" panose="020B0604020202020204" pitchFamily="34" charset="0"/>
              <a:buChar char="•"/>
            </a:pPr>
            <a:r>
              <a:rPr lang="it-IT" sz="2000" b="0" kern="0" dirty="0">
                <a:latin typeface="Lato Regular"/>
              </a:rPr>
              <a:t>Comparazione del Piano con il PNIR 2015-2020</a:t>
            </a:r>
          </a:p>
          <a:p>
            <a:pPr lvl="1" indent="0">
              <a:lnSpc>
                <a:spcPct val="100000"/>
              </a:lnSpc>
            </a:pPr>
            <a:endParaRPr lang="it-IT" sz="2000" b="0" kern="0" dirty="0">
              <a:latin typeface="Lato Regular"/>
            </a:endParaRPr>
          </a:p>
          <a:p>
            <a:pPr marL="457200" indent="-457200">
              <a:lnSpc>
                <a:spcPct val="100000"/>
              </a:lnSpc>
              <a:buFont typeface="Arial" panose="020B0604020202020204" pitchFamily="34" charset="0"/>
              <a:buChar char="•"/>
            </a:pPr>
            <a:r>
              <a:rPr lang="it-IT" sz="2400" b="0" kern="0" dirty="0">
                <a:solidFill>
                  <a:schemeClr val="tx1"/>
                </a:solidFill>
                <a:latin typeface="Lato Regular"/>
              </a:rPr>
              <a:t>Con riguardo al alla partecipazione a bandi competitivi in ambito nazionale e internazionale</a:t>
            </a:r>
          </a:p>
          <a:p>
            <a:pPr marL="1189038" lvl="1" indent="-457200">
              <a:lnSpc>
                <a:spcPct val="100000"/>
              </a:lnSpc>
              <a:buFont typeface="Arial" panose="020B0604020202020204" pitchFamily="34" charset="0"/>
              <a:buChar char="•"/>
            </a:pPr>
            <a:r>
              <a:rPr lang="it-IT" sz="2000" b="0" kern="0" dirty="0">
                <a:latin typeface="Lato Regular"/>
              </a:rPr>
              <a:t>Macro-attività A3 e A5 dedicate</a:t>
            </a:r>
          </a:p>
          <a:p>
            <a:pPr>
              <a:lnSpc>
                <a:spcPct val="100000"/>
              </a:lnSpc>
            </a:pPr>
            <a:endParaRPr lang="it-IT" sz="2400" b="0" kern="0" dirty="0">
              <a:solidFill>
                <a:schemeClr val="tx1"/>
              </a:solidFill>
              <a:latin typeface="Lato Regular"/>
            </a:endParaRPr>
          </a:p>
          <a:p>
            <a:pPr marL="457200" indent="-457200">
              <a:lnSpc>
                <a:spcPct val="100000"/>
              </a:lnSpc>
              <a:buFont typeface="Arial" panose="020B0604020202020204" pitchFamily="34" charset="0"/>
              <a:buChar char="•"/>
            </a:pPr>
            <a:r>
              <a:rPr lang="it-IT" sz="2400" b="0" kern="0" dirty="0">
                <a:solidFill>
                  <a:schemeClr val="tx1"/>
                </a:solidFill>
                <a:latin typeface="Lato Regular"/>
              </a:rPr>
              <a:t>Con riguardo alle potenzialità di avvio e/o sviluppo di collaborazioni con istituzioni e/o infrastrutture scientifiche nazionali o internazionali</a:t>
            </a:r>
          </a:p>
          <a:p>
            <a:pPr marL="1189038" lvl="1" indent="-457200">
              <a:lnSpc>
                <a:spcPct val="100000"/>
              </a:lnSpc>
              <a:buFont typeface="Arial" panose="020B0604020202020204" pitchFamily="34" charset="0"/>
              <a:buChar char="•"/>
            </a:pPr>
            <a:r>
              <a:rPr lang="it-IT" sz="2000" b="0" kern="0" dirty="0">
                <a:latin typeface="Lato Regular"/>
              </a:rPr>
              <a:t>Elenco delle collaborazioni in corso </a:t>
            </a:r>
            <a:r>
              <a:rPr lang="it-IT" sz="2000" b="0" kern="0" dirty="0">
                <a:solidFill>
                  <a:srgbClr val="FF0000"/>
                </a:solidFill>
                <a:latin typeface="Lato Regular"/>
              </a:rPr>
              <a:t>per supportare attività scientifiche (WLCG, </a:t>
            </a:r>
            <a:r>
              <a:rPr lang="it-IT" sz="2000" b="0" kern="0" dirty="0" err="1">
                <a:solidFill>
                  <a:srgbClr val="FF0000"/>
                </a:solidFill>
                <a:latin typeface="Lato Regular"/>
              </a:rPr>
              <a:t>Gravitational</a:t>
            </a:r>
            <a:r>
              <a:rPr lang="it-IT" sz="2000" b="0" kern="0" dirty="0">
                <a:solidFill>
                  <a:srgbClr val="FF0000"/>
                </a:solidFill>
                <a:latin typeface="Lato Regular"/>
              </a:rPr>
              <a:t> </a:t>
            </a:r>
            <a:r>
              <a:rPr lang="it-IT" sz="2000" b="0" kern="0" dirty="0" err="1">
                <a:solidFill>
                  <a:srgbClr val="FF0000"/>
                </a:solidFill>
                <a:latin typeface="Lato Regular"/>
              </a:rPr>
              <a:t>wave</a:t>
            </a:r>
            <a:r>
              <a:rPr lang="it-IT" sz="2000" b="0" kern="0" dirty="0">
                <a:solidFill>
                  <a:srgbClr val="FF0000"/>
                </a:solidFill>
                <a:latin typeface="Lato Regular"/>
              </a:rPr>
              <a:t>, ?)</a:t>
            </a:r>
          </a:p>
          <a:p>
            <a:pPr marL="1657350" lvl="2" indent="-457200">
              <a:lnSpc>
                <a:spcPct val="100000"/>
              </a:lnSpc>
              <a:buFont typeface="Arial" panose="020B0604020202020204" pitchFamily="34" charset="0"/>
              <a:buChar char="•"/>
            </a:pPr>
            <a:r>
              <a:rPr lang="it-IT" sz="2000" b="0" kern="0" dirty="0">
                <a:solidFill>
                  <a:srgbClr val="FF0000"/>
                </a:solidFill>
                <a:latin typeface="Lato Regular"/>
              </a:rPr>
              <a:t>Convenzioni, JRU, </a:t>
            </a:r>
            <a:r>
              <a:rPr lang="it-IT" sz="2000" b="0" kern="0" dirty="0" err="1">
                <a:solidFill>
                  <a:srgbClr val="FF0000"/>
                </a:solidFill>
                <a:latin typeface="Lato Regular"/>
              </a:rPr>
              <a:t>etc</a:t>
            </a:r>
            <a:endParaRPr lang="it-IT" sz="2000" b="0" kern="0" dirty="0">
              <a:solidFill>
                <a:srgbClr val="FF0000"/>
              </a:solidFill>
              <a:latin typeface="Lato Regular"/>
            </a:endParaRPr>
          </a:p>
          <a:p>
            <a:pPr marL="1189038" lvl="1" indent="-457200">
              <a:lnSpc>
                <a:spcPct val="100000"/>
              </a:lnSpc>
              <a:buFont typeface="Arial" panose="020B0604020202020204" pitchFamily="34" charset="0"/>
              <a:buChar char="•"/>
            </a:pPr>
            <a:r>
              <a:rPr lang="it-IT" sz="2000" b="0" kern="0" dirty="0">
                <a:solidFill>
                  <a:srgbClr val="FF0000"/>
                </a:solidFill>
                <a:latin typeface="Lato Regular"/>
              </a:rPr>
              <a:t>Attività nel contesto di EOSC</a:t>
            </a:r>
          </a:p>
          <a:p>
            <a:pPr marL="1189038" lvl="1" indent="-457200">
              <a:lnSpc>
                <a:spcPct val="100000"/>
              </a:lnSpc>
              <a:buFont typeface="Arial" panose="020B0604020202020204" pitchFamily="34" charset="0"/>
              <a:buChar char="•"/>
            </a:pPr>
            <a:r>
              <a:rPr lang="it-IT" sz="2000" b="0" kern="0" dirty="0" err="1">
                <a:latin typeface="Lato Regular"/>
              </a:rPr>
              <a:t>MoU</a:t>
            </a:r>
            <a:r>
              <a:rPr lang="it-IT" sz="2000" b="0" kern="0" dirty="0">
                <a:latin typeface="Lato Regular"/>
              </a:rPr>
              <a:t> già esistenti tra alcuni dei partner su tematiche di Open Access e Open Data</a:t>
            </a:r>
          </a:p>
          <a:p>
            <a:pPr marL="1189038" lvl="1" indent="-457200">
              <a:lnSpc>
                <a:spcPct val="100000"/>
              </a:lnSpc>
              <a:buFont typeface="Arial" panose="020B0604020202020204" pitchFamily="34" charset="0"/>
              <a:buChar char="•"/>
            </a:pPr>
            <a:r>
              <a:rPr lang="it-IT" sz="2000" b="0" kern="0" dirty="0">
                <a:latin typeface="Lato Regular"/>
              </a:rPr>
              <a:t>Manifestazioni di interesse in Sicilia di 29 soggetti (13 organismi di ricerca, 9 imprese e 7 pubbliche amministrazioni) </a:t>
            </a:r>
          </a:p>
        </p:txBody>
      </p:sp>
      <p:sp>
        <p:nvSpPr>
          <p:cNvPr id="6" name="Titolo 1"/>
          <p:cNvSpPr txBox="1">
            <a:spLocks/>
          </p:cNvSpPr>
          <p:nvPr/>
        </p:nvSpPr>
        <p:spPr>
          <a:xfrm>
            <a:off x="1082699" y="303254"/>
            <a:ext cx="9320605" cy="624579"/>
          </a:xfrm>
          <a:prstGeom prst="rect">
            <a:avLst/>
          </a:prstGeom>
        </p:spPr>
        <p:txBody>
          <a:bodyPr vert="horz" lIns="91440" tIns="45720" rIns="91440" bIns="45720" rtlCol="0" anchor="ctr">
            <a:normAutofit fontScale="90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it-IT" b="1" dirty="0">
                <a:solidFill>
                  <a:srgbClr val="0000FF"/>
                </a:solidFill>
              </a:rPr>
              <a:t>Sezione 4 – Impatto e innovatività </a:t>
            </a:r>
            <a:r>
              <a:rPr lang="it-IT" b="1" dirty="0">
                <a:solidFill>
                  <a:srgbClr val="FF0000"/>
                </a:solidFill>
              </a:rPr>
              <a:t>(bozza)</a:t>
            </a:r>
          </a:p>
        </p:txBody>
      </p:sp>
    </p:spTree>
    <p:extLst>
      <p:ext uri="{BB962C8B-B14F-4D97-AF65-F5344CB8AC3E}">
        <p14:creationId xmlns:p14="http://schemas.microsoft.com/office/powerpoint/2010/main" val="1234311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fld id="{5BF16100-B8A3-4576-9DD2-C1BF33AC416A}" type="slidenum">
              <a:rPr lang="it-IT" smtClean="0">
                <a:latin typeface="Lato Regular"/>
              </a:rPr>
              <a:t>21</a:t>
            </a:fld>
            <a:endParaRPr lang="it-IT" dirty="0">
              <a:latin typeface="Lato Regular"/>
            </a:endParaRPr>
          </a:p>
        </p:txBody>
      </p:sp>
      <p:sp>
        <p:nvSpPr>
          <p:cNvPr id="12" name="Espace réservé du contenu 3">
            <a:extLst>
              <a:ext uri="{FF2B5EF4-FFF2-40B4-BE49-F238E27FC236}">
                <a16:creationId xmlns:a16="http://schemas.microsoft.com/office/drawing/2014/main" id="{9AE7F049-03B8-4E0A-B83E-441051E850D2}"/>
              </a:ext>
            </a:extLst>
          </p:cNvPr>
          <p:cNvSpPr txBox="1">
            <a:spLocks/>
          </p:cNvSpPr>
          <p:nvPr/>
        </p:nvSpPr>
        <p:spPr>
          <a:xfrm>
            <a:off x="514830" y="1196752"/>
            <a:ext cx="10995851" cy="5159597"/>
          </a:xfrm>
          <a:prstGeom prst="rect">
            <a:avLst/>
          </a:prstGeom>
          <a:solidFill>
            <a:schemeClr val="bg1"/>
          </a:solidFill>
        </p:spPr>
        <p:txBody>
          <a:bodyPr/>
          <a:lstStyle>
            <a:lvl1pPr marL="0" indent="0">
              <a:lnSpc>
                <a:spcPct val="120000"/>
              </a:lnSpc>
              <a:buNone/>
              <a:defRPr lang="fr-FR" sz="2000" b="1" dirty="0" smtClean="0">
                <a:solidFill>
                  <a:schemeClr val="accent1"/>
                </a:solidFill>
                <a:latin typeface="Avenir Book"/>
                <a:cs typeface="Avenir Book"/>
              </a:defRPr>
            </a:lvl1pPr>
            <a:lvl2pPr marL="731838" indent="-285750">
              <a:lnSpc>
                <a:spcPct val="120000"/>
              </a:lnSpc>
              <a:defRPr lang="fr-FR" sz="1600" b="1" dirty="0" smtClean="0">
                <a:latin typeface="Avenir Book"/>
                <a:cs typeface="Avenir Book"/>
              </a:defRPr>
            </a:lvl2pPr>
            <a:lvl3pPr marL="1200150" indent="-285750">
              <a:lnSpc>
                <a:spcPct val="120000"/>
              </a:lnSpc>
              <a:defRPr lang="fr-FR" sz="1600" b="1" dirty="0" smtClean="0">
                <a:latin typeface="Avenir Book"/>
                <a:cs typeface="Avenir Book"/>
              </a:defRPr>
            </a:lvl3pPr>
            <a:lvl4pPr>
              <a:defRPr>
                <a:latin typeface="Avenir Book"/>
                <a:cs typeface="Avenir Book"/>
              </a:defRPr>
            </a:lvl4pPr>
            <a:lvl5pPr>
              <a:defRPr>
                <a:latin typeface="Avenir Book"/>
                <a:cs typeface="Avenir Book"/>
              </a:defRPr>
            </a:lvl5pPr>
          </a:lstStyle>
          <a:p>
            <a:pPr marL="342900" indent="-342900">
              <a:lnSpc>
                <a:spcPct val="100000"/>
              </a:lnSpc>
              <a:buFont typeface="Arial" panose="020B0604020202020204" pitchFamily="34" charset="0"/>
              <a:buChar char="•"/>
            </a:pPr>
            <a:r>
              <a:rPr lang="it-IT" sz="2400" b="0" kern="0" dirty="0">
                <a:solidFill>
                  <a:schemeClr val="tx1"/>
                </a:solidFill>
                <a:latin typeface="Lato Regular"/>
                <a:cs typeface="+mn-cs"/>
              </a:rPr>
              <a:t> Il perseguimento dei P.O.C. attiene ad ogni singolo Soggetto</a:t>
            </a:r>
            <a:endParaRPr lang="it-IT" b="0" kern="0" dirty="0">
              <a:solidFill>
                <a:schemeClr val="tx1"/>
              </a:solidFill>
              <a:latin typeface="Lato Regular"/>
              <a:cs typeface="+mn-cs"/>
            </a:endParaRPr>
          </a:p>
          <a:p>
            <a:pPr marL="457200" indent="-457200">
              <a:lnSpc>
                <a:spcPct val="100000"/>
              </a:lnSpc>
              <a:buFont typeface="Arial" panose="020B0604020202020204" pitchFamily="34" charset="0"/>
              <a:buChar char="•"/>
            </a:pPr>
            <a:r>
              <a:rPr lang="it-IT" sz="2400" b="0" kern="0" dirty="0">
                <a:solidFill>
                  <a:schemeClr val="tx1"/>
                </a:solidFill>
                <a:latin typeface="Lato Regular"/>
                <a:cs typeface="+mn-cs"/>
              </a:rPr>
              <a:t>INFN: </a:t>
            </a:r>
          </a:p>
          <a:p>
            <a:pPr marL="1189038" lvl="1" indent="-457200">
              <a:lnSpc>
                <a:spcPct val="100000"/>
              </a:lnSpc>
              <a:buFont typeface="Arial" panose="020B0604020202020204" pitchFamily="34" charset="0"/>
              <a:buChar char="•"/>
            </a:pPr>
            <a:r>
              <a:rPr lang="it-IT" sz="2000" b="0" u="sng" kern="0" dirty="0">
                <a:latin typeface="Lato Regular"/>
                <a:cs typeface="+mn-cs"/>
              </a:rPr>
              <a:t>Sviluppo sostenibile</a:t>
            </a:r>
            <a:r>
              <a:rPr lang="it-IT" sz="2000" b="0" kern="0" dirty="0">
                <a:latin typeface="Lato Regular"/>
                <a:cs typeface="+mn-cs"/>
              </a:rPr>
              <a:t>: L’INFN è dotato di un Servizio Salute e Ambiente, che ha referenti in tutte le unità operative, e dal 2015 di una Commissione Nazionale Permanente Igiene Sicurezza Ambiente. </a:t>
            </a:r>
          </a:p>
          <a:p>
            <a:pPr marL="1189038" lvl="1" indent="-457200">
              <a:lnSpc>
                <a:spcPct val="100000"/>
              </a:lnSpc>
              <a:buFont typeface="Arial" panose="020B0604020202020204" pitchFamily="34" charset="0"/>
              <a:buChar char="•"/>
            </a:pPr>
            <a:r>
              <a:rPr lang="it-IT" sz="2000" b="0" u="sng" kern="0" dirty="0">
                <a:latin typeface="Lato Regular"/>
                <a:cs typeface="+mn-cs"/>
              </a:rPr>
              <a:t>Pari opportunità e non discriminazione e parità tra uomini e donne</a:t>
            </a:r>
            <a:r>
              <a:rPr lang="it-IT" sz="2000" b="0" kern="0" dirty="0">
                <a:latin typeface="Lato Regular"/>
                <a:cs typeface="+mn-cs"/>
              </a:rPr>
              <a:t>: L’INFN ha creato nel 2011 il Comitato Unico di Garanzia per le pari opportunità donna/uomo sul lavoro e il contrasto alle discriminazioni. Il CUG propone periodicamente all'Istituto l'adozione di piani triennali di azione positive ed esamina criticamente i disciplinari ed i regolamenti (inclusi quelli di tutte le tipologie di concorsi) per garantire le pari opportunità, per facilitare la conciliazione vita-lavoro e per valorizzare la diversità nell'Ente.</a:t>
            </a:r>
          </a:p>
          <a:p>
            <a:pPr marL="457200" indent="-457200">
              <a:lnSpc>
                <a:spcPct val="100000"/>
              </a:lnSpc>
              <a:buFont typeface="Arial" panose="020B0604020202020204" pitchFamily="34" charset="0"/>
              <a:buChar char="•"/>
            </a:pPr>
            <a:r>
              <a:rPr lang="it-IT" sz="2400" b="0" kern="0" dirty="0">
                <a:solidFill>
                  <a:schemeClr val="tx1"/>
                </a:solidFill>
                <a:latin typeface="Lato Regular"/>
              </a:rPr>
              <a:t>Informazioni analoghe dovrebbero essere fornite dagli altri partner: CNR, INAF, INGV, UNIBA, UNINA</a:t>
            </a:r>
            <a:endParaRPr lang="it-IT" sz="2400" b="0" kern="0" dirty="0">
              <a:solidFill>
                <a:schemeClr val="tx1"/>
              </a:solidFill>
              <a:latin typeface="Lato Regular"/>
              <a:cs typeface="+mn-cs"/>
            </a:endParaRPr>
          </a:p>
        </p:txBody>
      </p:sp>
      <p:sp>
        <p:nvSpPr>
          <p:cNvPr id="5" name="Titolo 1"/>
          <p:cNvSpPr txBox="1">
            <a:spLocks/>
          </p:cNvSpPr>
          <p:nvPr/>
        </p:nvSpPr>
        <p:spPr>
          <a:xfrm>
            <a:off x="1082699" y="303254"/>
            <a:ext cx="9320605" cy="624579"/>
          </a:xfrm>
          <a:prstGeom prst="rect">
            <a:avLst/>
          </a:prstGeom>
        </p:spPr>
        <p:txBody>
          <a:bodyPr vert="horz" lIns="91440" tIns="45720" rIns="91440" bIns="45720" rtlCol="0" anchor="ctr">
            <a:normAutofit fontScale="8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it-IT" b="1" dirty="0">
                <a:solidFill>
                  <a:srgbClr val="0000FF"/>
                </a:solidFill>
              </a:rPr>
              <a:t>Sezione 5 – Principi orizzontali comunitari </a:t>
            </a:r>
            <a:r>
              <a:rPr lang="it-IT" b="1" dirty="0">
                <a:solidFill>
                  <a:srgbClr val="FF0000"/>
                </a:solidFill>
              </a:rPr>
              <a:t>(bozza)</a:t>
            </a:r>
          </a:p>
        </p:txBody>
      </p:sp>
    </p:spTree>
    <p:extLst>
      <p:ext uri="{BB962C8B-B14F-4D97-AF65-F5344CB8AC3E}">
        <p14:creationId xmlns:p14="http://schemas.microsoft.com/office/powerpoint/2010/main" val="3038792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033194" y="365125"/>
            <a:ext cx="9320605" cy="624579"/>
          </a:xfrm>
        </p:spPr>
        <p:txBody>
          <a:bodyPr>
            <a:normAutofit fontScale="90000"/>
          </a:bodyPr>
          <a:lstStyle/>
          <a:p>
            <a:r>
              <a:rPr lang="it-IT" b="1" dirty="0" err="1">
                <a:solidFill>
                  <a:srgbClr val="0000FF"/>
                </a:solidFill>
              </a:rPr>
              <a:t>xxxxxxxxxxxxxxxxxx</a:t>
            </a:r>
            <a:endParaRPr lang="it-IT" b="1" dirty="0">
              <a:solidFill>
                <a:srgbClr val="0000FF"/>
              </a:solidFill>
            </a:endParaRPr>
          </a:p>
        </p:txBody>
      </p:sp>
      <p:pic>
        <p:nvPicPr>
          <p:cNvPr id="4" name="Segnaposto contenuto 3"/>
          <p:cNvPicPr>
            <a:picLocks noChangeAspect="1"/>
          </p:cNvPicPr>
          <p:nvPr/>
        </p:nvPicPr>
        <p:blipFill>
          <a:blip r:embed="rId3"/>
          <a:stretch>
            <a:fillRect/>
          </a:stretch>
        </p:blipFill>
        <p:spPr>
          <a:xfrm>
            <a:off x="139850" y="0"/>
            <a:ext cx="1333948" cy="1280232"/>
          </a:xfrm>
          <a:prstGeom prst="rect">
            <a:avLst/>
          </a:prstGeom>
        </p:spPr>
      </p:pic>
      <p:sp>
        <p:nvSpPr>
          <p:cNvPr id="5" name="Segnaposto data 4"/>
          <p:cNvSpPr>
            <a:spLocks noGrp="1"/>
          </p:cNvSpPr>
          <p:nvPr>
            <p:ph type="dt" sz="half" idx="10"/>
          </p:nvPr>
        </p:nvSpPr>
        <p:spPr/>
        <p:txBody>
          <a:bodyPr/>
          <a:lstStyle/>
          <a:p>
            <a:r>
              <a:rPr lang="it-IT" dirty="0"/>
              <a:t>Catania – 24/02/2020</a:t>
            </a:r>
          </a:p>
        </p:txBody>
      </p:sp>
      <p:sp>
        <p:nvSpPr>
          <p:cNvPr id="6" name="Segnaposto piè di pagina 5"/>
          <p:cNvSpPr>
            <a:spLocks noGrp="1"/>
          </p:cNvSpPr>
          <p:nvPr>
            <p:ph type="ftr" sz="quarter" idx="11"/>
          </p:nvPr>
        </p:nvSpPr>
        <p:spPr>
          <a:xfrm>
            <a:off x="4038599" y="6356350"/>
            <a:ext cx="5021179" cy="365125"/>
          </a:xfrm>
        </p:spPr>
        <p:txBody>
          <a:bodyPr/>
          <a:lstStyle/>
          <a:p>
            <a:r>
              <a:rPr lang="it-IT" dirty="0"/>
              <a:t>Donvito, Carlino, Barbera, Russo - IBISCO</a:t>
            </a:r>
          </a:p>
        </p:txBody>
      </p:sp>
      <p:sp>
        <p:nvSpPr>
          <p:cNvPr id="7" name="Segnaposto numero diapositiva 6"/>
          <p:cNvSpPr>
            <a:spLocks noGrp="1"/>
          </p:cNvSpPr>
          <p:nvPr>
            <p:ph type="sldNum" sz="quarter" idx="12"/>
          </p:nvPr>
        </p:nvSpPr>
        <p:spPr/>
        <p:txBody>
          <a:bodyPr/>
          <a:lstStyle/>
          <a:p>
            <a:fld id="{D34C3E3B-CA28-2640-8C42-4E498BACB79B}" type="slidenum">
              <a:rPr lang="it-IT" smtClean="0"/>
              <a:t>22</a:t>
            </a:fld>
            <a:endParaRPr lang="it-IT"/>
          </a:p>
        </p:txBody>
      </p:sp>
      <p:sp>
        <p:nvSpPr>
          <p:cNvPr id="9" name="Segnaposto contenuto 8"/>
          <p:cNvSpPr>
            <a:spLocks noGrp="1"/>
          </p:cNvSpPr>
          <p:nvPr>
            <p:ph idx="1"/>
          </p:nvPr>
        </p:nvSpPr>
        <p:spPr/>
        <p:txBody>
          <a:bodyPr/>
          <a:lstStyle/>
          <a:p>
            <a:r>
              <a:rPr lang="it-IT" dirty="0" err="1">
                <a:solidFill>
                  <a:srgbClr val="0000FF"/>
                </a:solidFill>
              </a:rPr>
              <a:t>xxxxxx</a:t>
            </a:r>
            <a:r>
              <a:rPr lang="it-IT" dirty="0"/>
              <a:t>: </a:t>
            </a:r>
            <a:r>
              <a:rPr lang="it-IT" dirty="0" err="1"/>
              <a:t>yyyyyyyyyyyyyyyyy</a:t>
            </a:r>
            <a:endParaRPr lang="it-IT" dirty="0"/>
          </a:p>
          <a:p>
            <a:pPr lvl="1"/>
            <a:r>
              <a:rPr lang="it-IT" dirty="0" err="1"/>
              <a:t>Yyyyyyyyyyyyyyyyy</a:t>
            </a:r>
            <a:endParaRPr lang="it-IT" dirty="0"/>
          </a:p>
          <a:p>
            <a:pPr lvl="1"/>
            <a:r>
              <a:rPr lang="it-IT" dirty="0" err="1"/>
              <a:t>yyyyyyyyyyyyyyyyy</a:t>
            </a:r>
            <a:endParaRPr lang="it-IT" dirty="0"/>
          </a:p>
          <a:p>
            <a:pPr marL="457200" lvl="1" indent="0">
              <a:buNone/>
            </a:pPr>
            <a:endParaRPr lang="it-IT" dirty="0"/>
          </a:p>
          <a:p>
            <a:r>
              <a:rPr lang="it-IT" dirty="0" err="1">
                <a:solidFill>
                  <a:srgbClr val="0000FF"/>
                </a:solidFill>
              </a:rPr>
              <a:t>xxxxxx</a:t>
            </a:r>
            <a:r>
              <a:rPr lang="it-IT" dirty="0"/>
              <a:t>: </a:t>
            </a:r>
            <a:r>
              <a:rPr lang="it-IT" dirty="0" err="1"/>
              <a:t>yyyyyyyyyyyyyyyyyyyy</a:t>
            </a:r>
            <a:endParaRPr lang="it-IT" dirty="0"/>
          </a:p>
          <a:p>
            <a:pPr lvl="1"/>
            <a:r>
              <a:rPr lang="it-IT" dirty="0" err="1"/>
              <a:t>yyyyyyyyyyyyyyyyy</a:t>
            </a:r>
            <a:endParaRPr lang="it-IT" dirty="0"/>
          </a:p>
        </p:txBody>
      </p:sp>
    </p:spTree>
    <p:extLst>
      <p:ext uri="{BB962C8B-B14F-4D97-AF65-F5344CB8AC3E}">
        <p14:creationId xmlns:p14="http://schemas.microsoft.com/office/powerpoint/2010/main" val="1036982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033194" y="365125"/>
            <a:ext cx="9320605" cy="624579"/>
          </a:xfrm>
        </p:spPr>
        <p:txBody>
          <a:bodyPr>
            <a:normAutofit fontScale="90000"/>
          </a:bodyPr>
          <a:lstStyle/>
          <a:p>
            <a:r>
              <a:rPr lang="it-IT" b="1" dirty="0" err="1">
                <a:solidFill>
                  <a:srgbClr val="0000FF"/>
                </a:solidFill>
              </a:rPr>
              <a:t>xxxxxxxxxxxxxxxxxx</a:t>
            </a:r>
            <a:endParaRPr lang="it-IT" b="1" dirty="0">
              <a:solidFill>
                <a:srgbClr val="0000FF"/>
              </a:solidFill>
            </a:endParaRPr>
          </a:p>
        </p:txBody>
      </p:sp>
      <p:pic>
        <p:nvPicPr>
          <p:cNvPr id="4" name="Segnaposto contenuto 3"/>
          <p:cNvPicPr>
            <a:picLocks noChangeAspect="1"/>
          </p:cNvPicPr>
          <p:nvPr/>
        </p:nvPicPr>
        <p:blipFill>
          <a:blip r:embed="rId3"/>
          <a:stretch>
            <a:fillRect/>
          </a:stretch>
        </p:blipFill>
        <p:spPr>
          <a:xfrm>
            <a:off x="139850" y="0"/>
            <a:ext cx="1333948" cy="1280232"/>
          </a:xfrm>
          <a:prstGeom prst="rect">
            <a:avLst/>
          </a:prstGeom>
        </p:spPr>
      </p:pic>
      <p:sp>
        <p:nvSpPr>
          <p:cNvPr id="5" name="Segnaposto data 4"/>
          <p:cNvSpPr>
            <a:spLocks noGrp="1"/>
          </p:cNvSpPr>
          <p:nvPr>
            <p:ph type="dt" sz="half" idx="10"/>
          </p:nvPr>
        </p:nvSpPr>
        <p:spPr/>
        <p:txBody>
          <a:bodyPr/>
          <a:lstStyle/>
          <a:p>
            <a:r>
              <a:rPr lang="it-IT" dirty="0"/>
              <a:t>Catania – 24/02/2020</a:t>
            </a:r>
          </a:p>
        </p:txBody>
      </p:sp>
      <p:sp>
        <p:nvSpPr>
          <p:cNvPr id="6" name="Segnaposto piè di pagina 5"/>
          <p:cNvSpPr>
            <a:spLocks noGrp="1"/>
          </p:cNvSpPr>
          <p:nvPr>
            <p:ph type="ftr" sz="quarter" idx="11"/>
          </p:nvPr>
        </p:nvSpPr>
        <p:spPr>
          <a:xfrm>
            <a:off x="4038599" y="6356350"/>
            <a:ext cx="5021179" cy="365125"/>
          </a:xfrm>
        </p:spPr>
        <p:txBody>
          <a:bodyPr/>
          <a:lstStyle/>
          <a:p>
            <a:r>
              <a:rPr lang="it-IT" dirty="0"/>
              <a:t>Donvito, Carlino, Barbera, Russo - IBISCO</a:t>
            </a:r>
          </a:p>
        </p:txBody>
      </p:sp>
      <p:sp>
        <p:nvSpPr>
          <p:cNvPr id="7" name="Segnaposto numero diapositiva 6"/>
          <p:cNvSpPr>
            <a:spLocks noGrp="1"/>
          </p:cNvSpPr>
          <p:nvPr>
            <p:ph type="sldNum" sz="quarter" idx="12"/>
          </p:nvPr>
        </p:nvSpPr>
        <p:spPr/>
        <p:txBody>
          <a:bodyPr/>
          <a:lstStyle/>
          <a:p>
            <a:fld id="{D34C3E3B-CA28-2640-8C42-4E498BACB79B}" type="slidenum">
              <a:rPr lang="it-IT" smtClean="0"/>
              <a:t>23</a:t>
            </a:fld>
            <a:endParaRPr lang="it-IT"/>
          </a:p>
        </p:txBody>
      </p:sp>
      <p:sp>
        <p:nvSpPr>
          <p:cNvPr id="9" name="Segnaposto contenuto 8"/>
          <p:cNvSpPr>
            <a:spLocks noGrp="1"/>
          </p:cNvSpPr>
          <p:nvPr>
            <p:ph idx="1"/>
          </p:nvPr>
        </p:nvSpPr>
        <p:spPr/>
        <p:txBody>
          <a:bodyPr/>
          <a:lstStyle/>
          <a:p>
            <a:r>
              <a:rPr lang="it-IT" dirty="0" err="1">
                <a:solidFill>
                  <a:srgbClr val="0000FF"/>
                </a:solidFill>
              </a:rPr>
              <a:t>xxxxxx</a:t>
            </a:r>
            <a:r>
              <a:rPr lang="it-IT" dirty="0"/>
              <a:t>: </a:t>
            </a:r>
            <a:r>
              <a:rPr lang="it-IT" dirty="0" err="1"/>
              <a:t>yyyyyyyyyyyyyyyyy</a:t>
            </a:r>
            <a:endParaRPr lang="it-IT" dirty="0"/>
          </a:p>
          <a:p>
            <a:pPr lvl="1"/>
            <a:r>
              <a:rPr lang="it-IT" dirty="0" err="1"/>
              <a:t>Yyyyyyyyyyyyyyyyy</a:t>
            </a:r>
            <a:endParaRPr lang="it-IT" dirty="0"/>
          </a:p>
          <a:p>
            <a:pPr lvl="1"/>
            <a:r>
              <a:rPr lang="it-IT" dirty="0" err="1"/>
              <a:t>yyyyyyyyyyyyyyyyy</a:t>
            </a:r>
            <a:endParaRPr lang="it-IT" dirty="0"/>
          </a:p>
          <a:p>
            <a:pPr marL="457200" lvl="1" indent="0">
              <a:buNone/>
            </a:pPr>
            <a:endParaRPr lang="it-IT" dirty="0"/>
          </a:p>
          <a:p>
            <a:r>
              <a:rPr lang="it-IT" dirty="0" err="1">
                <a:solidFill>
                  <a:srgbClr val="0000FF"/>
                </a:solidFill>
              </a:rPr>
              <a:t>xxxxxx</a:t>
            </a:r>
            <a:r>
              <a:rPr lang="it-IT" dirty="0"/>
              <a:t>: </a:t>
            </a:r>
            <a:r>
              <a:rPr lang="it-IT" dirty="0" err="1"/>
              <a:t>yyyyyyyyyyyyyyyyyyyy</a:t>
            </a:r>
            <a:endParaRPr lang="it-IT" dirty="0"/>
          </a:p>
          <a:p>
            <a:pPr lvl="1"/>
            <a:r>
              <a:rPr lang="it-IT" dirty="0" err="1"/>
              <a:t>yyyyyyyyyyyyyyyyy</a:t>
            </a:r>
            <a:endParaRPr lang="it-IT" dirty="0"/>
          </a:p>
        </p:txBody>
      </p:sp>
    </p:spTree>
    <p:extLst>
      <p:ext uri="{BB962C8B-B14F-4D97-AF65-F5344CB8AC3E}">
        <p14:creationId xmlns:p14="http://schemas.microsoft.com/office/powerpoint/2010/main" val="39638251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033194" y="365125"/>
            <a:ext cx="9320605" cy="624579"/>
          </a:xfrm>
        </p:spPr>
        <p:txBody>
          <a:bodyPr>
            <a:normAutofit fontScale="90000"/>
          </a:bodyPr>
          <a:lstStyle/>
          <a:p>
            <a:r>
              <a:rPr lang="it-IT" b="1" dirty="0" err="1">
                <a:solidFill>
                  <a:srgbClr val="0000FF"/>
                </a:solidFill>
              </a:rPr>
              <a:t>xxxxxxxxxxxxxxxxxx</a:t>
            </a:r>
            <a:endParaRPr lang="it-IT" b="1" dirty="0">
              <a:solidFill>
                <a:srgbClr val="0000FF"/>
              </a:solidFill>
            </a:endParaRPr>
          </a:p>
        </p:txBody>
      </p:sp>
      <p:pic>
        <p:nvPicPr>
          <p:cNvPr id="4" name="Segnaposto contenuto 3"/>
          <p:cNvPicPr>
            <a:picLocks noChangeAspect="1"/>
          </p:cNvPicPr>
          <p:nvPr/>
        </p:nvPicPr>
        <p:blipFill>
          <a:blip r:embed="rId3"/>
          <a:stretch>
            <a:fillRect/>
          </a:stretch>
        </p:blipFill>
        <p:spPr>
          <a:xfrm>
            <a:off x="139850" y="0"/>
            <a:ext cx="1333948" cy="1280232"/>
          </a:xfrm>
          <a:prstGeom prst="rect">
            <a:avLst/>
          </a:prstGeom>
        </p:spPr>
      </p:pic>
      <p:sp>
        <p:nvSpPr>
          <p:cNvPr id="5" name="Segnaposto data 4"/>
          <p:cNvSpPr>
            <a:spLocks noGrp="1"/>
          </p:cNvSpPr>
          <p:nvPr>
            <p:ph type="dt" sz="half" idx="10"/>
          </p:nvPr>
        </p:nvSpPr>
        <p:spPr/>
        <p:txBody>
          <a:bodyPr/>
          <a:lstStyle/>
          <a:p>
            <a:r>
              <a:rPr lang="it-IT" dirty="0"/>
              <a:t>Catania – 24/02/2020</a:t>
            </a:r>
          </a:p>
        </p:txBody>
      </p:sp>
      <p:sp>
        <p:nvSpPr>
          <p:cNvPr id="6" name="Segnaposto piè di pagina 5"/>
          <p:cNvSpPr>
            <a:spLocks noGrp="1"/>
          </p:cNvSpPr>
          <p:nvPr>
            <p:ph type="ftr" sz="quarter" idx="11"/>
          </p:nvPr>
        </p:nvSpPr>
        <p:spPr>
          <a:xfrm>
            <a:off x="4038599" y="6356350"/>
            <a:ext cx="5021179" cy="365125"/>
          </a:xfrm>
        </p:spPr>
        <p:txBody>
          <a:bodyPr/>
          <a:lstStyle/>
          <a:p>
            <a:r>
              <a:rPr lang="it-IT" dirty="0"/>
              <a:t>Donvito, Carlino, Barbera, Russo - IBISCO</a:t>
            </a:r>
          </a:p>
        </p:txBody>
      </p:sp>
      <p:sp>
        <p:nvSpPr>
          <p:cNvPr id="7" name="Segnaposto numero diapositiva 6"/>
          <p:cNvSpPr>
            <a:spLocks noGrp="1"/>
          </p:cNvSpPr>
          <p:nvPr>
            <p:ph type="sldNum" sz="quarter" idx="12"/>
          </p:nvPr>
        </p:nvSpPr>
        <p:spPr/>
        <p:txBody>
          <a:bodyPr/>
          <a:lstStyle/>
          <a:p>
            <a:fld id="{D34C3E3B-CA28-2640-8C42-4E498BACB79B}" type="slidenum">
              <a:rPr lang="it-IT" smtClean="0"/>
              <a:t>24</a:t>
            </a:fld>
            <a:endParaRPr lang="it-IT"/>
          </a:p>
        </p:txBody>
      </p:sp>
      <p:sp>
        <p:nvSpPr>
          <p:cNvPr id="9" name="Segnaposto contenuto 8"/>
          <p:cNvSpPr>
            <a:spLocks noGrp="1"/>
          </p:cNvSpPr>
          <p:nvPr>
            <p:ph idx="1"/>
          </p:nvPr>
        </p:nvSpPr>
        <p:spPr/>
        <p:txBody>
          <a:bodyPr/>
          <a:lstStyle/>
          <a:p>
            <a:r>
              <a:rPr lang="it-IT" dirty="0" err="1">
                <a:solidFill>
                  <a:srgbClr val="0000FF"/>
                </a:solidFill>
              </a:rPr>
              <a:t>xxxxxx</a:t>
            </a:r>
            <a:r>
              <a:rPr lang="it-IT" dirty="0"/>
              <a:t>: </a:t>
            </a:r>
            <a:r>
              <a:rPr lang="it-IT" dirty="0" err="1"/>
              <a:t>yyyyyyyyyyyyyyyyy</a:t>
            </a:r>
            <a:endParaRPr lang="it-IT" dirty="0"/>
          </a:p>
          <a:p>
            <a:pPr lvl="1"/>
            <a:r>
              <a:rPr lang="it-IT" dirty="0" err="1"/>
              <a:t>Yyyyyyyyyyyyyyyyy</a:t>
            </a:r>
            <a:endParaRPr lang="it-IT" dirty="0"/>
          </a:p>
          <a:p>
            <a:pPr lvl="1"/>
            <a:r>
              <a:rPr lang="it-IT" dirty="0" err="1"/>
              <a:t>yyyyyyyyyyyyyyyyy</a:t>
            </a:r>
            <a:endParaRPr lang="it-IT" dirty="0"/>
          </a:p>
          <a:p>
            <a:pPr marL="457200" lvl="1" indent="0">
              <a:buNone/>
            </a:pPr>
            <a:endParaRPr lang="it-IT" dirty="0"/>
          </a:p>
          <a:p>
            <a:r>
              <a:rPr lang="it-IT" dirty="0" err="1">
                <a:solidFill>
                  <a:srgbClr val="0000FF"/>
                </a:solidFill>
              </a:rPr>
              <a:t>xxxxxx</a:t>
            </a:r>
            <a:r>
              <a:rPr lang="it-IT" dirty="0"/>
              <a:t>: </a:t>
            </a:r>
            <a:r>
              <a:rPr lang="it-IT" dirty="0" err="1"/>
              <a:t>yyyyyyyyyyyyyyyyyyyy</a:t>
            </a:r>
            <a:endParaRPr lang="it-IT" dirty="0"/>
          </a:p>
          <a:p>
            <a:pPr lvl="1"/>
            <a:r>
              <a:rPr lang="it-IT" dirty="0" err="1"/>
              <a:t>yyyyyyyyyyyyyyyyy</a:t>
            </a:r>
            <a:endParaRPr lang="it-IT" dirty="0"/>
          </a:p>
        </p:txBody>
      </p:sp>
    </p:spTree>
    <p:extLst>
      <p:ext uri="{BB962C8B-B14F-4D97-AF65-F5344CB8AC3E}">
        <p14:creationId xmlns:p14="http://schemas.microsoft.com/office/powerpoint/2010/main" val="21839622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033194" y="365125"/>
            <a:ext cx="9320605" cy="624579"/>
          </a:xfrm>
        </p:spPr>
        <p:txBody>
          <a:bodyPr>
            <a:normAutofit fontScale="90000"/>
          </a:bodyPr>
          <a:lstStyle/>
          <a:p>
            <a:r>
              <a:rPr lang="it-IT" b="1" dirty="0" err="1">
                <a:solidFill>
                  <a:srgbClr val="0000FF"/>
                </a:solidFill>
              </a:rPr>
              <a:t>xxxxxxxxxxxxxxxxxx</a:t>
            </a:r>
            <a:endParaRPr lang="it-IT" b="1" dirty="0">
              <a:solidFill>
                <a:srgbClr val="0000FF"/>
              </a:solidFill>
            </a:endParaRPr>
          </a:p>
        </p:txBody>
      </p:sp>
      <p:pic>
        <p:nvPicPr>
          <p:cNvPr id="4" name="Segnaposto contenuto 3"/>
          <p:cNvPicPr>
            <a:picLocks noChangeAspect="1"/>
          </p:cNvPicPr>
          <p:nvPr/>
        </p:nvPicPr>
        <p:blipFill>
          <a:blip r:embed="rId3"/>
          <a:stretch>
            <a:fillRect/>
          </a:stretch>
        </p:blipFill>
        <p:spPr>
          <a:xfrm>
            <a:off x="139850" y="0"/>
            <a:ext cx="1333948" cy="1280232"/>
          </a:xfrm>
          <a:prstGeom prst="rect">
            <a:avLst/>
          </a:prstGeom>
        </p:spPr>
      </p:pic>
      <p:sp>
        <p:nvSpPr>
          <p:cNvPr id="5" name="Segnaposto data 4"/>
          <p:cNvSpPr>
            <a:spLocks noGrp="1"/>
          </p:cNvSpPr>
          <p:nvPr>
            <p:ph type="dt" sz="half" idx="10"/>
          </p:nvPr>
        </p:nvSpPr>
        <p:spPr/>
        <p:txBody>
          <a:bodyPr/>
          <a:lstStyle/>
          <a:p>
            <a:r>
              <a:rPr lang="it-IT" dirty="0"/>
              <a:t>Catania – 24/02/2020</a:t>
            </a:r>
          </a:p>
        </p:txBody>
      </p:sp>
      <p:sp>
        <p:nvSpPr>
          <p:cNvPr id="6" name="Segnaposto piè di pagina 5"/>
          <p:cNvSpPr>
            <a:spLocks noGrp="1"/>
          </p:cNvSpPr>
          <p:nvPr>
            <p:ph type="ftr" sz="quarter" idx="11"/>
          </p:nvPr>
        </p:nvSpPr>
        <p:spPr>
          <a:xfrm>
            <a:off x="4038599" y="6356350"/>
            <a:ext cx="5021179" cy="365125"/>
          </a:xfrm>
        </p:spPr>
        <p:txBody>
          <a:bodyPr/>
          <a:lstStyle/>
          <a:p>
            <a:r>
              <a:rPr lang="it-IT" dirty="0"/>
              <a:t>Donvito, Carlino, Barbera, Russo - IBISCO</a:t>
            </a:r>
          </a:p>
        </p:txBody>
      </p:sp>
      <p:sp>
        <p:nvSpPr>
          <p:cNvPr id="7" name="Segnaposto numero diapositiva 6"/>
          <p:cNvSpPr>
            <a:spLocks noGrp="1"/>
          </p:cNvSpPr>
          <p:nvPr>
            <p:ph type="sldNum" sz="quarter" idx="12"/>
          </p:nvPr>
        </p:nvSpPr>
        <p:spPr/>
        <p:txBody>
          <a:bodyPr/>
          <a:lstStyle/>
          <a:p>
            <a:fld id="{D34C3E3B-CA28-2640-8C42-4E498BACB79B}" type="slidenum">
              <a:rPr lang="it-IT" smtClean="0"/>
              <a:t>25</a:t>
            </a:fld>
            <a:endParaRPr lang="it-IT"/>
          </a:p>
        </p:txBody>
      </p:sp>
      <p:sp>
        <p:nvSpPr>
          <p:cNvPr id="9" name="Segnaposto contenuto 8"/>
          <p:cNvSpPr>
            <a:spLocks noGrp="1"/>
          </p:cNvSpPr>
          <p:nvPr>
            <p:ph idx="1"/>
          </p:nvPr>
        </p:nvSpPr>
        <p:spPr/>
        <p:txBody>
          <a:bodyPr/>
          <a:lstStyle/>
          <a:p>
            <a:r>
              <a:rPr lang="it-IT" dirty="0" err="1">
                <a:solidFill>
                  <a:srgbClr val="0000FF"/>
                </a:solidFill>
              </a:rPr>
              <a:t>xxxxxx</a:t>
            </a:r>
            <a:r>
              <a:rPr lang="it-IT" dirty="0"/>
              <a:t>: </a:t>
            </a:r>
            <a:r>
              <a:rPr lang="it-IT" dirty="0" err="1"/>
              <a:t>yyyyyyyyyyyyyyyyy</a:t>
            </a:r>
            <a:endParaRPr lang="it-IT" dirty="0"/>
          </a:p>
          <a:p>
            <a:pPr lvl="1"/>
            <a:r>
              <a:rPr lang="it-IT" dirty="0" err="1"/>
              <a:t>Yyyyyyyyyyyyyyyyy</a:t>
            </a:r>
            <a:endParaRPr lang="it-IT" dirty="0"/>
          </a:p>
          <a:p>
            <a:pPr lvl="1"/>
            <a:r>
              <a:rPr lang="it-IT" dirty="0" err="1"/>
              <a:t>yyyyyyyyyyyyyyyyy</a:t>
            </a:r>
            <a:endParaRPr lang="it-IT" dirty="0"/>
          </a:p>
          <a:p>
            <a:pPr marL="457200" lvl="1" indent="0">
              <a:buNone/>
            </a:pPr>
            <a:endParaRPr lang="it-IT" dirty="0"/>
          </a:p>
          <a:p>
            <a:r>
              <a:rPr lang="it-IT" dirty="0" err="1">
                <a:solidFill>
                  <a:srgbClr val="0000FF"/>
                </a:solidFill>
              </a:rPr>
              <a:t>xxxxxx</a:t>
            </a:r>
            <a:r>
              <a:rPr lang="it-IT" dirty="0"/>
              <a:t>: </a:t>
            </a:r>
            <a:r>
              <a:rPr lang="it-IT" dirty="0" err="1"/>
              <a:t>yyyyyyyyyyyyyyyyyyyy</a:t>
            </a:r>
            <a:endParaRPr lang="it-IT" dirty="0"/>
          </a:p>
          <a:p>
            <a:pPr lvl="1"/>
            <a:r>
              <a:rPr lang="it-IT" dirty="0" err="1"/>
              <a:t>yyyyyyyyyyyyyyyyy</a:t>
            </a:r>
            <a:endParaRPr lang="it-IT" dirty="0"/>
          </a:p>
        </p:txBody>
      </p:sp>
    </p:spTree>
    <p:extLst>
      <p:ext uri="{BB962C8B-B14F-4D97-AF65-F5344CB8AC3E}">
        <p14:creationId xmlns:p14="http://schemas.microsoft.com/office/powerpoint/2010/main" val="7833820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033194" y="365125"/>
            <a:ext cx="9320605" cy="624579"/>
          </a:xfrm>
        </p:spPr>
        <p:txBody>
          <a:bodyPr>
            <a:normAutofit fontScale="90000"/>
          </a:bodyPr>
          <a:lstStyle/>
          <a:p>
            <a:r>
              <a:rPr lang="it-IT" b="1" dirty="0" err="1">
                <a:solidFill>
                  <a:srgbClr val="0000FF"/>
                </a:solidFill>
              </a:rPr>
              <a:t>xxxxxxxxxxxxxxxxxx</a:t>
            </a:r>
            <a:endParaRPr lang="it-IT" b="1" dirty="0">
              <a:solidFill>
                <a:srgbClr val="0000FF"/>
              </a:solidFill>
            </a:endParaRPr>
          </a:p>
        </p:txBody>
      </p:sp>
      <p:pic>
        <p:nvPicPr>
          <p:cNvPr id="4" name="Segnaposto contenuto 3"/>
          <p:cNvPicPr>
            <a:picLocks noChangeAspect="1"/>
          </p:cNvPicPr>
          <p:nvPr/>
        </p:nvPicPr>
        <p:blipFill>
          <a:blip r:embed="rId3"/>
          <a:stretch>
            <a:fillRect/>
          </a:stretch>
        </p:blipFill>
        <p:spPr>
          <a:xfrm>
            <a:off x="139850" y="0"/>
            <a:ext cx="1333948" cy="1280232"/>
          </a:xfrm>
          <a:prstGeom prst="rect">
            <a:avLst/>
          </a:prstGeom>
        </p:spPr>
      </p:pic>
      <p:sp>
        <p:nvSpPr>
          <p:cNvPr id="5" name="Segnaposto data 4"/>
          <p:cNvSpPr>
            <a:spLocks noGrp="1"/>
          </p:cNvSpPr>
          <p:nvPr>
            <p:ph type="dt" sz="half" idx="10"/>
          </p:nvPr>
        </p:nvSpPr>
        <p:spPr/>
        <p:txBody>
          <a:bodyPr/>
          <a:lstStyle/>
          <a:p>
            <a:r>
              <a:rPr lang="it-IT" dirty="0"/>
              <a:t>Catania – 24/02/2020</a:t>
            </a:r>
          </a:p>
        </p:txBody>
      </p:sp>
      <p:sp>
        <p:nvSpPr>
          <p:cNvPr id="6" name="Segnaposto piè di pagina 5"/>
          <p:cNvSpPr>
            <a:spLocks noGrp="1"/>
          </p:cNvSpPr>
          <p:nvPr>
            <p:ph type="ftr" sz="quarter" idx="11"/>
          </p:nvPr>
        </p:nvSpPr>
        <p:spPr>
          <a:xfrm>
            <a:off x="4038599" y="6356350"/>
            <a:ext cx="5021179" cy="365125"/>
          </a:xfrm>
        </p:spPr>
        <p:txBody>
          <a:bodyPr/>
          <a:lstStyle/>
          <a:p>
            <a:r>
              <a:rPr lang="it-IT" dirty="0"/>
              <a:t>Donvito, Carlino, Barbera, Russo - IBISCO</a:t>
            </a:r>
          </a:p>
        </p:txBody>
      </p:sp>
      <p:sp>
        <p:nvSpPr>
          <p:cNvPr id="7" name="Segnaposto numero diapositiva 6"/>
          <p:cNvSpPr>
            <a:spLocks noGrp="1"/>
          </p:cNvSpPr>
          <p:nvPr>
            <p:ph type="sldNum" sz="quarter" idx="12"/>
          </p:nvPr>
        </p:nvSpPr>
        <p:spPr/>
        <p:txBody>
          <a:bodyPr/>
          <a:lstStyle/>
          <a:p>
            <a:fld id="{D34C3E3B-CA28-2640-8C42-4E498BACB79B}" type="slidenum">
              <a:rPr lang="it-IT" smtClean="0"/>
              <a:t>26</a:t>
            </a:fld>
            <a:endParaRPr lang="it-IT"/>
          </a:p>
        </p:txBody>
      </p:sp>
      <p:sp>
        <p:nvSpPr>
          <p:cNvPr id="9" name="Segnaposto contenuto 8"/>
          <p:cNvSpPr>
            <a:spLocks noGrp="1"/>
          </p:cNvSpPr>
          <p:nvPr>
            <p:ph idx="1"/>
          </p:nvPr>
        </p:nvSpPr>
        <p:spPr/>
        <p:txBody>
          <a:bodyPr/>
          <a:lstStyle/>
          <a:p>
            <a:r>
              <a:rPr lang="it-IT" dirty="0" err="1">
                <a:solidFill>
                  <a:srgbClr val="0000FF"/>
                </a:solidFill>
              </a:rPr>
              <a:t>xxxxxx</a:t>
            </a:r>
            <a:r>
              <a:rPr lang="it-IT" dirty="0"/>
              <a:t>: </a:t>
            </a:r>
            <a:r>
              <a:rPr lang="it-IT" dirty="0" err="1"/>
              <a:t>yyyyyyyyyyyyyyyyy</a:t>
            </a:r>
            <a:endParaRPr lang="it-IT" dirty="0"/>
          </a:p>
          <a:p>
            <a:pPr lvl="1"/>
            <a:r>
              <a:rPr lang="it-IT" dirty="0" err="1"/>
              <a:t>Yyyyyyyyyyyyyyyyy</a:t>
            </a:r>
            <a:endParaRPr lang="it-IT" dirty="0"/>
          </a:p>
          <a:p>
            <a:pPr lvl="1"/>
            <a:r>
              <a:rPr lang="it-IT" dirty="0" err="1"/>
              <a:t>yyyyyyyyyyyyyyyyy</a:t>
            </a:r>
            <a:endParaRPr lang="it-IT" dirty="0"/>
          </a:p>
          <a:p>
            <a:pPr marL="457200" lvl="1" indent="0">
              <a:buNone/>
            </a:pPr>
            <a:endParaRPr lang="it-IT" dirty="0"/>
          </a:p>
          <a:p>
            <a:r>
              <a:rPr lang="it-IT" dirty="0" err="1">
                <a:solidFill>
                  <a:srgbClr val="0000FF"/>
                </a:solidFill>
              </a:rPr>
              <a:t>xxxxxx</a:t>
            </a:r>
            <a:r>
              <a:rPr lang="it-IT" dirty="0"/>
              <a:t>: </a:t>
            </a:r>
            <a:r>
              <a:rPr lang="it-IT" dirty="0" err="1"/>
              <a:t>yyyyyyyyyyyyyyyyyyyy</a:t>
            </a:r>
            <a:endParaRPr lang="it-IT" dirty="0"/>
          </a:p>
          <a:p>
            <a:pPr lvl="1"/>
            <a:r>
              <a:rPr lang="it-IT" dirty="0" err="1"/>
              <a:t>yyyyyyyyyyyyyyyyy</a:t>
            </a:r>
            <a:endParaRPr lang="it-IT" dirty="0"/>
          </a:p>
        </p:txBody>
      </p:sp>
    </p:spTree>
    <p:extLst>
      <p:ext uri="{BB962C8B-B14F-4D97-AF65-F5344CB8AC3E}">
        <p14:creationId xmlns:p14="http://schemas.microsoft.com/office/powerpoint/2010/main" val="35750319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033194" y="365125"/>
            <a:ext cx="9320605" cy="624579"/>
          </a:xfrm>
        </p:spPr>
        <p:txBody>
          <a:bodyPr>
            <a:normAutofit fontScale="90000"/>
          </a:bodyPr>
          <a:lstStyle/>
          <a:p>
            <a:r>
              <a:rPr lang="it-IT" b="1" dirty="0" err="1">
                <a:solidFill>
                  <a:srgbClr val="0000FF"/>
                </a:solidFill>
              </a:rPr>
              <a:t>xxxxxxxxxxxxxxxxxx</a:t>
            </a:r>
            <a:endParaRPr lang="it-IT" b="1" dirty="0">
              <a:solidFill>
                <a:srgbClr val="0000FF"/>
              </a:solidFill>
            </a:endParaRPr>
          </a:p>
        </p:txBody>
      </p:sp>
      <p:pic>
        <p:nvPicPr>
          <p:cNvPr id="4" name="Segnaposto contenuto 3"/>
          <p:cNvPicPr>
            <a:picLocks noChangeAspect="1"/>
          </p:cNvPicPr>
          <p:nvPr/>
        </p:nvPicPr>
        <p:blipFill>
          <a:blip r:embed="rId3"/>
          <a:stretch>
            <a:fillRect/>
          </a:stretch>
        </p:blipFill>
        <p:spPr>
          <a:xfrm>
            <a:off x="139850" y="0"/>
            <a:ext cx="1333948" cy="1280232"/>
          </a:xfrm>
          <a:prstGeom prst="rect">
            <a:avLst/>
          </a:prstGeom>
        </p:spPr>
      </p:pic>
      <p:sp>
        <p:nvSpPr>
          <p:cNvPr id="5" name="Segnaposto data 4"/>
          <p:cNvSpPr>
            <a:spLocks noGrp="1"/>
          </p:cNvSpPr>
          <p:nvPr>
            <p:ph type="dt" sz="half" idx="10"/>
          </p:nvPr>
        </p:nvSpPr>
        <p:spPr/>
        <p:txBody>
          <a:bodyPr/>
          <a:lstStyle/>
          <a:p>
            <a:r>
              <a:rPr lang="it-IT" dirty="0"/>
              <a:t>Catania – 24/02/2020</a:t>
            </a:r>
          </a:p>
        </p:txBody>
      </p:sp>
      <p:sp>
        <p:nvSpPr>
          <p:cNvPr id="6" name="Segnaposto piè di pagina 5"/>
          <p:cNvSpPr>
            <a:spLocks noGrp="1"/>
          </p:cNvSpPr>
          <p:nvPr>
            <p:ph type="ftr" sz="quarter" idx="11"/>
          </p:nvPr>
        </p:nvSpPr>
        <p:spPr>
          <a:xfrm>
            <a:off x="4038599" y="6356350"/>
            <a:ext cx="5021179" cy="365125"/>
          </a:xfrm>
        </p:spPr>
        <p:txBody>
          <a:bodyPr/>
          <a:lstStyle/>
          <a:p>
            <a:r>
              <a:rPr lang="it-IT" dirty="0"/>
              <a:t>Donvito, Carlino, Barbera, Russo - IBISCO</a:t>
            </a:r>
          </a:p>
        </p:txBody>
      </p:sp>
      <p:sp>
        <p:nvSpPr>
          <p:cNvPr id="7" name="Segnaposto numero diapositiva 6"/>
          <p:cNvSpPr>
            <a:spLocks noGrp="1"/>
          </p:cNvSpPr>
          <p:nvPr>
            <p:ph type="sldNum" sz="quarter" idx="12"/>
          </p:nvPr>
        </p:nvSpPr>
        <p:spPr/>
        <p:txBody>
          <a:bodyPr/>
          <a:lstStyle/>
          <a:p>
            <a:fld id="{D34C3E3B-CA28-2640-8C42-4E498BACB79B}" type="slidenum">
              <a:rPr lang="it-IT" smtClean="0"/>
              <a:t>27</a:t>
            </a:fld>
            <a:endParaRPr lang="it-IT"/>
          </a:p>
        </p:txBody>
      </p:sp>
      <p:sp>
        <p:nvSpPr>
          <p:cNvPr id="9" name="Segnaposto contenuto 8"/>
          <p:cNvSpPr>
            <a:spLocks noGrp="1"/>
          </p:cNvSpPr>
          <p:nvPr>
            <p:ph idx="1"/>
          </p:nvPr>
        </p:nvSpPr>
        <p:spPr/>
        <p:txBody>
          <a:bodyPr/>
          <a:lstStyle/>
          <a:p>
            <a:r>
              <a:rPr lang="it-IT" dirty="0" err="1">
                <a:solidFill>
                  <a:srgbClr val="0000FF"/>
                </a:solidFill>
              </a:rPr>
              <a:t>xxxxxx</a:t>
            </a:r>
            <a:r>
              <a:rPr lang="it-IT" dirty="0"/>
              <a:t>: </a:t>
            </a:r>
            <a:r>
              <a:rPr lang="it-IT" dirty="0" err="1"/>
              <a:t>yyyyyyyyyyyyyyyyy</a:t>
            </a:r>
            <a:endParaRPr lang="it-IT" dirty="0"/>
          </a:p>
          <a:p>
            <a:pPr lvl="1"/>
            <a:r>
              <a:rPr lang="it-IT" dirty="0" err="1"/>
              <a:t>Yyyyyyyyyyyyyyyyy</a:t>
            </a:r>
            <a:endParaRPr lang="it-IT" dirty="0"/>
          </a:p>
          <a:p>
            <a:pPr lvl="1"/>
            <a:r>
              <a:rPr lang="it-IT" dirty="0" err="1"/>
              <a:t>yyyyyyyyyyyyyyyyy</a:t>
            </a:r>
            <a:endParaRPr lang="it-IT" dirty="0"/>
          </a:p>
          <a:p>
            <a:pPr marL="457200" lvl="1" indent="0">
              <a:buNone/>
            </a:pPr>
            <a:endParaRPr lang="it-IT" dirty="0"/>
          </a:p>
          <a:p>
            <a:r>
              <a:rPr lang="it-IT" dirty="0" err="1">
                <a:solidFill>
                  <a:srgbClr val="0000FF"/>
                </a:solidFill>
              </a:rPr>
              <a:t>xxxxxx</a:t>
            </a:r>
            <a:r>
              <a:rPr lang="it-IT" dirty="0"/>
              <a:t>: </a:t>
            </a:r>
            <a:r>
              <a:rPr lang="it-IT" dirty="0" err="1"/>
              <a:t>yyyyyyyyyyyyyyyyyyyy</a:t>
            </a:r>
            <a:endParaRPr lang="it-IT" dirty="0"/>
          </a:p>
          <a:p>
            <a:pPr lvl="1"/>
            <a:r>
              <a:rPr lang="it-IT" dirty="0" err="1"/>
              <a:t>yyyyyyyyyyyyyyyyy</a:t>
            </a:r>
            <a:endParaRPr lang="it-IT" dirty="0"/>
          </a:p>
        </p:txBody>
      </p:sp>
    </p:spTree>
    <p:extLst>
      <p:ext uri="{BB962C8B-B14F-4D97-AF65-F5344CB8AC3E}">
        <p14:creationId xmlns:p14="http://schemas.microsoft.com/office/powerpoint/2010/main" val="36759386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033194" y="365125"/>
            <a:ext cx="9320605" cy="624579"/>
          </a:xfrm>
        </p:spPr>
        <p:txBody>
          <a:bodyPr>
            <a:noAutofit/>
          </a:bodyPr>
          <a:lstStyle/>
          <a:p>
            <a:r>
              <a:rPr lang="it-IT" sz="4000" b="1" i="1" dirty="0">
                <a:solidFill>
                  <a:srgbClr val="0000FF"/>
                </a:solidFill>
              </a:rPr>
              <a:t>Caratteristiche dell’Avviso (1) </a:t>
            </a:r>
            <a:endParaRPr lang="it-IT" sz="4000" b="1" dirty="0">
              <a:solidFill>
                <a:srgbClr val="0000FF"/>
              </a:solidFill>
            </a:endParaRPr>
          </a:p>
        </p:txBody>
      </p:sp>
      <p:pic>
        <p:nvPicPr>
          <p:cNvPr id="4" name="Segnaposto contenuto 3"/>
          <p:cNvPicPr>
            <a:picLocks noChangeAspect="1"/>
          </p:cNvPicPr>
          <p:nvPr/>
        </p:nvPicPr>
        <p:blipFill>
          <a:blip r:embed="rId3"/>
          <a:stretch>
            <a:fillRect/>
          </a:stretch>
        </p:blipFill>
        <p:spPr>
          <a:xfrm>
            <a:off x="139850" y="0"/>
            <a:ext cx="1333948" cy="1280232"/>
          </a:xfrm>
          <a:prstGeom prst="rect">
            <a:avLst/>
          </a:prstGeom>
        </p:spPr>
      </p:pic>
      <p:sp>
        <p:nvSpPr>
          <p:cNvPr id="5" name="Segnaposto data 4"/>
          <p:cNvSpPr>
            <a:spLocks noGrp="1"/>
          </p:cNvSpPr>
          <p:nvPr>
            <p:ph type="dt" sz="half" idx="10"/>
          </p:nvPr>
        </p:nvSpPr>
        <p:spPr/>
        <p:txBody>
          <a:bodyPr/>
          <a:lstStyle/>
          <a:p>
            <a:r>
              <a:rPr lang="it-IT" dirty="0"/>
              <a:t>Catania – 24/02/2020</a:t>
            </a:r>
          </a:p>
        </p:txBody>
      </p:sp>
      <p:sp>
        <p:nvSpPr>
          <p:cNvPr id="6" name="Segnaposto piè di pagina 5"/>
          <p:cNvSpPr>
            <a:spLocks noGrp="1"/>
          </p:cNvSpPr>
          <p:nvPr>
            <p:ph type="ftr" sz="quarter" idx="11"/>
          </p:nvPr>
        </p:nvSpPr>
        <p:spPr>
          <a:xfrm>
            <a:off x="4038599" y="6356350"/>
            <a:ext cx="5021179" cy="365125"/>
          </a:xfrm>
        </p:spPr>
        <p:txBody>
          <a:bodyPr/>
          <a:lstStyle/>
          <a:p>
            <a:r>
              <a:rPr lang="it-IT" dirty="0"/>
              <a:t>Donvito, Carlino, Barbera, Russo - IBISCO</a:t>
            </a:r>
          </a:p>
        </p:txBody>
      </p:sp>
      <p:sp>
        <p:nvSpPr>
          <p:cNvPr id="7" name="Segnaposto numero diapositiva 6"/>
          <p:cNvSpPr>
            <a:spLocks noGrp="1"/>
          </p:cNvSpPr>
          <p:nvPr>
            <p:ph type="sldNum" sz="quarter" idx="12"/>
          </p:nvPr>
        </p:nvSpPr>
        <p:spPr/>
        <p:txBody>
          <a:bodyPr/>
          <a:lstStyle/>
          <a:p>
            <a:fld id="{D34C3E3B-CA28-2640-8C42-4E498BACB79B}" type="slidenum">
              <a:rPr lang="it-IT" smtClean="0"/>
              <a:t>3</a:t>
            </a:fld>
            <a:endParaRPr lang="it-IT"/>
          </a:p>
        </p:txBody>
      </p:sp>
      <p:sp>
        <p:nvSpPr>
          <p:cNvPr id="9" name="Segnaposto contenuto 8"/>
          <p:cNvSpPr>
            <a:spLocks noGrp="1"/>
          </p:cNvSpPr>
          <p:nvPr>
            <p:ph idx="1"/>
          </p:nvPr>
        </p:nvSpPr>
        <p:spPr>
          <a:xfrm>
            <a:off x="838200" y="1280232"/>
            <a:ext cx="10515600" cy="4896731"/>
          </a:xfrm>
        </p:spPr>
        <p:txBody>
          <a:bodyPr>
            <a:normAutofit/>
          </a:bodyPr>
          <a:lstStyle/>
          <a:p>
            <a:pPr marL="457200" lvl="1" indent="0">
              <a:buNone/>
            </a:pPr>
            <a:endParaRPr lang="it-IT" dirty="0"/>
          </a:p>
          <a:p>
            <a:pPr lvl="0"/>
            <a:r>
              <a:rPr lang="it-IT" dirty="0"/>
              <a:t>Gli importi sono già fissati in euro 1.420.833,00 per ogni progetto, riservati alle unità operative del Mezzogiorno</a:t>
            </a:r>
          </a:p>
          <a:p>
            <a:pPr lvl="0"/>
            <a:r>
              <a:rPr lang="it-IT" dirty="0"/>
              <a:t>Ulteriori euro 566.071,00 sono riservati ai progetti che hanno già indicato unità operative fuori del Mezzogiorno</a:t>
            </a:r>
          </a:p>
          <a:p>
            <a:pPr lvl="0"/>
            <a:r>
              <a:rPr lang="it-IT" dirty="0"/>
              <a:t>Le somme vano spese nelle sedi operative del progetto originale dell’Infrastruttura di Ricerca, per ciascun singolo soggetto beneficiario e per ciascuna unità operativa, indipendentemente dalla sede di installazione delle apparecchiature</a:t>
            </a:r>
          </a:p>
        </p:txBody>
      </p:sp>
    </p:spTree>
    <p:extLst>
      <p:ext uri="{BB962C8B-B14F-4D97-AF65-F5344CB8AC3E}">
        <p14:creationId xmlns:p14="http://schemas.microsoft.com/office/powerpoint/2010/main" val="35773583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033194" y="365125"/>
            <a:ext cx="9320605" cy="624579"/>
          </a:xfrm>
        </p:spPr>
        <p:txBody>
          <a:bodyPr>
            <a:normAutofit fontScale="90000"/>
          </a:bodyPr>
          <a:lstStyle/>
          <a:p>
            <a:r>
              <a:rPr lang="it-IT" b="1" i="1" dirty="0">
                <a:solidFill>
                  <a:srgbClr val="0000FF"/>
                </a:solidFill>
              </a:rPr>
              <a:t>Caratteristiche dell’Avviso (2) </a:t>
            </a:r>
            <a:endParaRPr lang="it-IT" b="1" dirty="0">
              <a:solidFill>
                <a:srgbClr val="0000FF"/>
              </a:solidFill>
            </a:endParaRPr>
          </a:p>
        </p:txBody>
      </p:sp>
      <p:pic>
        <p:nvPicPr>
          <p:cNvPr id="4" name="Segnaposto contenuto 3"/>
          <p:cNvPicPr>
            <a:picLocks noChangeAspect="1"/>
          </p:cNvPicPr>
          <p:nvPr/>
        </p:nvPicPr>
        <p:blipFill>
          <a:blip r:embed="rId3"/>
          <a:stretch>
            <a:fillRect/>
          </a:stretch>
        </p:blipFill>
        <p:spPr>
          <a:xfrm>
            <a:off x="139850" y="0"/>
            <a:ext cx="1333948" cy="1280232"/>
          </a:xfrm>
          <a:prstGeom prst="rect">
            <a:avLst/>
          </a:prstGeom>
        </p:spPr>
      </p:pic>
      <p:sp>
        <p:nvSpPr>
          <p:cNvPr id="5" name="Segnaposto data 4"/>
          <p:cNvSpPr>
            <a:spLocks noGrp="1"/>
          </p:cNvSpPr>
          <p:nvPr>
            <p:ph type="dt" sz="half" idx="10"/>
          </p:nvPr>
        </p:nvSpPr>
        <p:spPr/>
        <p:txBody>
          <a:bodyPr/>
          <a:lstStyle/>
          <a:p>
            <a:r>
              <a:rPr lang="it-IT" dirty="0"/>
              <a:t>Catania – 24/02/2020</a:t>
            </a:r>
          </a:p>
        </p:txBody>
      </p:sp>
      <p:sp>
        <p:nvSpPr>
          <p:cNvPr id="6" name="Segnaposto piè di pagina 5"/>
          <p:cNvSpPr>
            <a:spLocks noGrp="1"/>
          </p:cNvSpPr>
          <p:nvPr>
            <p:ph type="ftr" sz="quarter" idx="11"/>
          </p:nvPr>
        </p:nvSpPr>
        <p:spPr>
          <a:xfrm>
            <a:off x="4038599" y="6356350"/>
            <a:ext cx="5021179" cy="365125"/>
          </a:xfrm>
        </p:spPr>
        <p:txBody>
          <a:bodyPr/>
          <a:lstStyle/>
          <a:p>
            <a:r>
              <a:rPr lang="it-IT" dirty="0"/>
              <a:t>Donvito, Carlino, Barbera, Russo - IBISCO</a:t>
            </a:r>
          </a:p>
        </p:txBody>
      </p:sp>
      <p:sp>
        <p:nvSpPr>
          <p:cNvPr id="7" name="Segnaposto numero diapositiva 6"/>
          <p:cNvSpPr>
            <a:spLocks noGrp="1"/>
          </p:cNvSpPr>
          <p:nvPr>
            <p:ph type="sldNum" sz="quarter" idx="12"/>
          </p:nvPr>
        </p:nvSpPr>
        <p:spPr/>
        <p:txBody>
          <a:bodyPr/>
          <a:lstStyle/>
          <a:p>
            <a:fld id="{D34C3E3B-CA28-2640-8C42-4E498BACB79B}" type="slidenum">
              <a:rPr lang="it-IT" smtClean="0"/>
              <a:t>4</a:t>
            </a:fld>
            <a:endParaRPr lang="it-IT"/>
          </a:p>
        </p:txBody>
      </p:sp>
      <p:sp>
        <p:nvSpPr>
          <p:cNvPr id="9" name="Segnaposto contenuto 8"/>
          <p:cNvSpPr>
            <a:spLocks noGrp="1"/>
          </p:cNvSpPr>
          <p:nvPr>
            <p:ph idx="1"/>
          </p:nvPr>
        </p:nvSpPr>
        <p:spPr>
          <a:xfrm>
            <a:off x="838200" y="1395663"/>
            <a:ext cx="10515600" cy="4781300"/>
          </a:xfrm>
        </p:spPr>
        <p:txBody>
          <a:bodyPr>
            <a:normAutofit fontScale="92500" lnSpcReduction="10000"/>
          </a:bodyPr>
          <a:lstStyle/>
          <a:p>
            <a:pPr lvl="0"/>
            <a:r>
              <a:rPr lang="it-IT" dirty="0"/>
              <a:t>Le somme possono essere spese solo per Assegni di Ricerca e Borse di Ricerca</a:t>
            </a:r>
          </a:p>
          <a:p>
            <a:pPr lvl="0"/>
            <a:r>
              <a:rPr lang="it-IT" dirty="0"/>
              <a:t>La durata di ogni contratto deve essere almeno 12 mesi e massimo 36 mesi</a:t>
            </a:r>
          </a:p>
          <a:p>
            <a:pPr marL="457200" lvl="1" indent="0">
              <a:buNone/>
            </a:pPr>
            <a:endParaRPr lang="it-IT" dirty="0"/>
          </a:p>
          <a:p>
            <a:pPr lvl="0"/>
            <a:r>
              <a:rPr lang="it-IT" dirty="0"/>
              <a:t>Gli Assegni di Ricerca devono rispettare la legge 240/2010</a:t>
            </a:r>
          </a:p>
          <a:p>
            <a:pPr lvl="0"/>
            <a:r>
              <a:rPr lang="it-IT" dirty="0"/>
              <a:t>Le Borse di Ricerca devono rispettare i limiti eventuali di ogni singolo beneficiario e sono comunque dedicate ad attività di ricerca</a:t>
            </a:r>
          </a:p>
          <a:p>
            <a:pPr lvl="0"/>
            <a:r>
              <a:rPr lang="it-IT" dirty="0"/>
              <a:t>Gli importi per il totale delle Borse di Ricerca non devono superare il 20% dell’importo totale (quindi: 4 assegni ogni Borsa di Ricerca)</a:t>
            </a:r>
          </a:p>
          <a:p>
            <a:pPr lvl="0"/>
            <a:r>
              <a:rPr lang="it-IT" dirty="0"/>
              <a:t>La domanda deve essere sottoscritta solo dal legale rappresentante dell’Ente capofila, valendo la delega già a suo tempo sottoscritta dai co-proponenti</a:t>
            </a:r>
          </a:p>
        </p:txBody>
      </p:sp>
    </p:spTree>
    <p:extLst>
      <p:ext uri="{BB962C8B-B14F-4D97-AF65-F5344CB8AC3E}">
        <p14:creationId xmlns:p14="http://schemas.microsoft.com/office/powerpoint/2010/main" val="12173309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033194" y="365125"/>
            <a:ext cx="9320605" cy="624579"/>
          </a:xfrm>
        </p:spPr>
        <p:txBody>
          <a:bodyPr>
            <a:normAutofit fontScale="90000"/>
          </a:bodyPr>
          <a:lstStyle/>
          <a:p>
            <a:r>
              <a:rPr lang="it-IT" b="1" i="1" dirty="0">
                <a:solidFill>
                  <a:srgbClr val="0000FF"/>
                </a:solidFill>
              </a:rPr>
              <a:t>Caratteristiche dell’Avviso (3) </a:t>
            </a:r>
            <a:endParaRPr lang="it-IT" b="1" dirty="0">
              <a:solidFill>
                <a:srgbClr val="0000FF"/>
              </a:solidFill>
            </a:endParaRPr>
          </a:p>
        </p:txBody>
      </p:sp>
      <p:pic>
        <p:nvPicPr>
          <p:cNvPr id="4" name="Segnaposto contenuto 3"/>
          <p:cNvPicPr>
            <a:picLocks noChangeAspect="1"/>
          </p:cNvPicPr>
          <p:nvPr/>
        </p:nvPicPr>
        <p:blipFill>
          <a:blip r:embed="rId3"/>
          <a:stretch>
            <a:fillRect/>
          </a:stretch>
        </p:blipFill>
        <p:spPr>
          <a:xfrm>
            <a:off x="139850" y="0"/>
            <a:ext cx="1333948" cy="1280232"/>
          </a:xfrm>
          <a:prstGeom prst="rect">
            <a:avLst/>
          </a:prstGeom>
        </p:spPr>
      </p:pic>
      <p:sp>
        <p:nvSpPr>
          <p:cNvPr id="5" name="Segnaposto data 4"/>
          <p:cNvSpPr>
            <a:spLocks noGrp="1"/>
          </p:cNvSpPr>
          <p:nvPr>
            <p:ph type="dt" sz="half" idx="10"/>
          </p:nvPr>
        </p:nvSpPr>
        <p:spPr/>
        <p:txBody>
          <a:bodyPr/>
          <a:lstStyle/>
          <a:p>
            <a:r>
              <a:rPr lang="it-IT" dirty="0"/>
              <a:t>Catania – 24/02/2020</a:t>
            </a:r>
          </a:p>
        </p:txBody>
      </p:sp>
      <p:sp>
        <p:nvSpPr>
          <p:cNvPr id="6" name="Segnaposto piè di pagina 5"/>
          <p:cNvSpPr>
            <a:spLocks noGrp="1"/>
          </p:cNvSpPr>
          <p:nvPr>
            <p:ph type="ftr" sz="quarter" idx="11"/>
          </p:nvPr>
        </p:nvSpPr>
        <p:spPr>
          <a:xfrm>
            <a:off x="4038599" y="6356350"/>
            <a:ext cx="5021179" cy="365125"/>
          </a:xfrm>
        </p:spPr>
        <p:txBody>
          <a:bodyPr/>
          <a:lstStyle/>
          <a:p>
            <a:r>
              <a:rPr lang="it-IT" dirty="0"/>
              <a:t>Donvito, Carlino, Barbera, Russo - IBISCO</a:t>
            </a:r>
          </a:p>
        </p:txBody>
      </p:sp>
      <p:sp>
        <p:nvSpPr>
          <p:cNvPr id="7" name="Segnaposto numero diapositiva 6"/>
          <p:cNvSpPr>
            <a:spLocks noGrp="1"/>
          </p:cNvSpPr>
          <p:nvPr>
            <p:ph type="sldNum" sz="quarter" idx="12"/>
          </p:nvPr>
        </p:nvSpPr>
        <p:spPr/>
        <p:txBody>
          <a:bodyPr/>
          <a:lstStyle/>
          <a:p>
            <a:fld id="{D34C3E3B-CA28-2640-8C42-4E498BACB79B}" type="slidenum">
              <a:rPr lang="it-IT" smtClean="0"/>
              <a:t>5</a:t>
            </a:fld>
            <a:endParaRPr lang="it-IT"/>
          </a:p>
        </p:txBody>
      </p:sp>
      <p:sp>
        <p:nvSpPr>
          <p:cNvPr id="9" name="Segnaposto contenuto 8"/>
          <p:cNvSpPr>
            <a:spLocks noGrp="1"/>
          </p:cNvSpPr>
          <p:nvPr>
            <p:ph idx="1"/>
          </p:nvPr>
        </p:nvSpPr>
        <p:spPr>
          <a:xfrm>
            <a:off x="838200" y="1280232"/>
            <a:ext cx="10515600" cy="4896731"/>
          </a:xfrm>
        </p:spPr>
        <p:txBody>
          <a:bodyPr>
            <a:normAutofit/>
          </a:bodyPr>
          <a:lstStyle/>
          <a:p>
            <a:pPr lvl="0"/>
            <a:r>
              <a:rPr lang="it-IT" dirty="0"/>
              <a:t>Tutti i soggetti (proponente e co-proponente) devono comunque formalizzare un accordo ex art. 15 della legge 7 agosto 1990, n. 241, come già fatto per l’Avviso originale delle Infrastrutture di Ricerca</a:t>
            </a:r>
          </a:p>
          <a:p>
            <a:pPr lvl="0"/>
            <a:r>
              <a:rPr lang="it-IT" dirty="0"/>
              <a:t>Alle somme per assegni di ricerca e per borse di ricerca si può sommare fino ad un 20% complessivo per altri costi (missioni, consumo etc.)</a:t>
            </a:r>
          </a:p>
          <a:p>
            <a:pPr lvl="0"/>
            <a:r>
              <a:rPr lang="it-IT" dirty="0"/>
              <a:t>Ciascuno dei soggetti beneficiari riceverà un anticipo del 10% delle somme spettanti</a:t>
            </a:r>
          </a:p>
          <a:p>
            <a:pPr lvl="0"/>
            <a:r>
              <a:rPr lang="it-IT" dirty="0"/>
              <a:t>Le domande vanno presentate su SIRIO dal 25 febbraio al 16 marzo 2020</a:t>
            </a:r>
          </a:p>
          <a:p>
            <a:pPr lvl="0"/>
            <a:r>
              <a:rPr lang="it-IT" dirty="0"/>
              <a:t>Su SIRIO va caricata: a) la domanda; b) il piano operativo; c) l’Accordo</a:t>
            </a:r>
          </a:p>
        </p:txBody>
      </p:sp>
    </p:spTree>
    <p:extLst>
      <p:ext uri="{BB962C8B-B14F-4D97-AF65-F5344CB8AC3E}">
        <p14:creationId xmlns:p14="http://schemas.microsoft.com/office/powerpoint/2010/main" val="39006623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033194" y="365125"/>
            <a:ext cx="9320605" cy="624579"/>
          </a:xfrm>
        </p:spPr>
        <p:txBody>
          <a:bodyPr>
            <a:normAutofit fontScale="90000"/>
          </a:bodyPr>
          <a:lstStyle/>
          <a:p>
            <a:r>
              <a:rPr lang="it-IT" b="1" i="1" dirty="0">
                <a:solidFill>
                  <a:srgbClr val="0000FF"/>
                </a:solidFill>
              </a:rPr>
              <a:t>Caratteristiche dell’Avviso (4) </a:t>
            </a:r>
            <a:endParaRPr lang="it-IT" b="1" dirty="0">
              <a:solidFill>
                <a:srgbClr val="0000FF"/>
              </a:solidFill>
            </a:endParaRPr>
          </a:p>
        </p:txBody>
      </p:sp>
      <p:pic>
        <p:nvPicPr>
          <p:cNvPr id="4" name="Segnaposto contenuto 3"/>
          <p:cNvPicPr>
            <a:picLocks noChangeAspect="1"/>
          </p:cNvPicPr>
          <p:nvPr/>
        </p:nvPicPr>
        <p:blipFill>
          <a:blip r:embed="rId3"/>
          <a:stretch>
            <a:fillRect/>
          </a:stretch>
        </p:blipFill>
        <p:spPr>
          <a:xfrm>
            <a:off x="139850" y="0"/>
            <a:ext cx="1333948" cy="1280232"/>
          </a:xfrm>
          <a:prstGeom prst="rect">
            <a:avLst/>
          </a:prstGeom>
        </p:spPr>
      </p:pic>
      <p:sp>
        <p:nvSpPr>
          <p:cNvPr id="5" name="Segnaposto data 4"/>
          <p:cNvSpPr>
            <a:spLocks noGrp="1"/>
          </p:cNvSpPr>
          <p:nvPr>
            <p:ph type="dt" sz="half" idx="10"/>
          </p:nvPr>
        </p:nvSpPr>
        <p:spPr/>
        <p:txBody>
          <a:bodyPr/>
          <a:lstStyle/>
          <a:p>
            <a:r>
              <a:rPr lang="it-IT" dirty="0"/>
              <a:t>Catania – 24/02/2020</a:t>
            </a:r>
          </a:p>
        </p:txBody>
      </p:sp>
      <p:sp>
        <p:nvSpPr>
          <p:cNvPr id="6" name="Segnaposto piè di pagina 5"/>
          <p:cNvSpPr>
            <a:spLocks noGrp="1"/>
          </p:cNvSpPr>
          <p:nvPr>
            <p:ph type="ftr" sz="quarter" idx="11"/>
          </p:nvPr>
        </p:nvSpPr>
        <p:spPr>
          <a:xfrm>
            <a:off x="4038599" y="6356350"/>
            <a:ext cx="5021179" cy="365125"/>
          </a:xfrm>
        </p:spPr>
        <p:txBody>
          <a:bodyPr/>
          <a:lstStyle/>
          <a:p>
            <a:r>
              <a:rPr lang="it-IT" dirty="0"/>
              <a:t>Donvito, Carlino, Barbera, Russo - IBISCO</a:t>
            </a:r>
          </a:p>
        </p:txBody>
      </p:sp>
      <p:sp>
        <p:nvSpPr>
          <p:cNvPr id="7" name="Segnaposto numero diapositiva 6"/>
          <p:cNvSpPr>
            <a:spLocks noGrp="1"/>
          </p:cNvSpPr>
          <p:nvPr>
            <p:ph type="sldNum" sz="quarter" idx="12"/>
          </p:nvPr>
        </p:nvSpPr>
        <p:spPr/>
        <p:txBody>
          <a:bodyPr/>
          <a:lstStyle/>
          <a:p>
            <a:fld id="{D34C3E3B-CA28-2640-8C42-4E498BACB79B}" type="slidenum">
              <a:rPr lang="it-IT" smtClean="0"/>
              <a:t>6</a:t>
            </a:fld>
            <a:endParaRPr lang="it-IT"/>
          </a:p>
        </p:txBody>
      </p:sp>
      <p:sp>
        <p:nvSpPr>
          <p:cNvPr id="9" name="Segnaposto contenuto 8"/>
          <p:cNvSpPr>
            <a:spLocks noGrp="1"/>
          </p:cNvSpPr>
          <p:nvPr>
            <p:ph idx="1"/>
          </p:nvPr>
        </p:nvSpPr>
        <p:spPr>
          <a:xfrm>
            <a:off x="330413" y="1280232"/>
            <a:ext cx="11023387" cy="4896731"/>
          </a:xfrm>
        </p:spPr>
        <p:txBody>
          <a:bodyPr>
            <a:normAutofit fontScale="92500" lnSpcReduction="20000"/>
          </a:bodyPr>
          <a:lstStyle/>
          <a:p>
            <a:pPr lvl="0"/>
            <a:r>
              <a:rPr lang="it-IT" sz="2400" dirty="0"/>
              <a:t>Le attività possono essere solo le seguenti (una o più per ogni contratto):</a:t>
            </a:r>
          </a:p>
          <a:p>
            <a:pPr lvl="1"/>
            <a:r>
              <a:rPr lang="it-IT" sz="2000" dirty="0"/>
              <a:t>gestione e sviluppo della </a:t>
            </a:r>
            <a:r>
              <a:rPr lang="it-IT" sz="2000" i="1" dirty="0" err="1"/>
              <a:t>governance</a:t>
            </a:r>
            <a:r>
              <a:rPr lang="it-IT" sz="2000" i="1" dirty="0"/>
              <a:t>;</a:t>
            </a:r>
            <a:endParaRPr lang="it-IT" sz="2000" dirty="0"/>
          </a:p>
          <a:p>
            <a:pPr lvl="1"/>
            <a:r>
              <a:rPr lang="it-IT" sz="2000" dirty="0"/>
              <a:t>partecipazione alle attività tecnico-scientifiche relative a progetti/programmi di ricerca, anche nell'ottica di favorire l'addestramento al funzionamento e all'utilizzo di sistemi "</a:t>
            </a:r>
            <a:r>
              <a:rPr lang="it-IT" sz="2000" i="1" dirty="0"/>
              <a:t>open </a:t>
            </a:r>
            <a:r>
              <a:rPr lang="it-IT" sz="2000" i="1" dirty="0" err="1"/>
              <a:t>access</a:t>
            </a:r>
            <a:r>
              <a:rPr lang="it-IT" sz="2000" dirty="0"/>
              <a:t>" e di gestione aperta dei dati (</a:t>
            </a:r>
            <a:r>
              <a:rPr lang="it-IT" sz="2000" i="1" dirty="0"/>
              <a:t>open data</a:t>
            </a:r>
            <a:r>
              <a:rPr lang="it-IT" sz="2000" dirty="0"/>
              <a:t>);</a:t>
            </a:r>
          </a:p>
          <a:p>
            <a:pPr lvl="1"/>
            <a:r>
              <a:rPr lang="it-IT" sz="2000" dirty="0"/>
              <a:t>promozione di reti di collaborazione.</a:t>
            </a:r>
          </a:p>
          <a:p>
            <a:pPr lvl="0"/>
            <a:r>
              <a:rPr lang="it-IT" sz="2400" dirty="0"/>
              <a:t>La selezione dovrà valutare, tra l’altro:</a:t>
            </a:r>
          </a:p>
          <a:p>
            <a:pPr lvl="1"/>
            <a:r>
              <a:rPr lang="it-IT" sz="2000" dirty="0"/>
              <a:t>Titolo di studio e conoscenze/competenze specialistiche possedute e rilevanti ai fini del conseguimento degli obiettivi che l'Infrastruttura di Ricerca intende conseguire.</a:t>
            </a:r>
          </a:p>
          <a:p>
            <a:pPr lvl="1"/>
            <a:r>
              <a:rPr lang="it-IT" sz="2000" dirty="0"/>
              <a:t>Attinenza dell'attività svolta negli ultimi </a:t>
            </a:r>
            <a:r>
              <a:rPr lang="it-IT" sz="2000" dirty="0">
                <a:solidFill>
                  <a:srgbClr val="FF0000"/>
                </a:solidFill>
              </a:rPr>
              <a:t>2 anni con le aree prioritarie individuate nell'ambito della Strategia Nazionale di Specializzazione Intelligente** </a:t>
            </a:r>
            <a:r>
              <a:rPr lang="it-IT" sz="2000" dirty="0"/>
              <a:t>(SNSI) e della programmazione ministeriale per la ricerca nel periodo 2014-2020;</a:t>
            </a:r>
          </a:p>
          <a:p>
            <a:pPr lvl="1"/>
            <a:r>
              <a:rPr lang="it-IT" sz="2000" dirty="0"/>
              <a:t>Pregresse collaborazioni con istituzioni scientifiche pubbliche e private.</a:t>
            </a:r>
          </a:p>
          <a:p>
            <a:pPr lvl="1"/>
            <a:endParaRPr lang="it-IT" sz="2000" dirty="0"/>
          </a:p>
          <a:p>
            <a:r>
              <a:rPr lang="it-IT" sz="2400" dirty="0">
                <a:solidFill>
                  <a:srgbClr val="FF0000"/>
                </a:solidFill>
              </a:rPr>
              <a:t>**Se chiediamo assegni Junior nel bando non sono obbligatori i 2 anni di esperienza: come regoliamo con questa richiesta? È probabile che sarà già difficile trovare neo-laureati a cui dare gli assegni, se chiediamo esperienza, potrebbe diventare molto più difficile.</a:t>
            </a:r>
          </a:p>
        </p:txBody>
      </p:sp>
    </p:spTree>
    <p:extLst>
      <p:ext uri="{BB962C8B-B14F-4D97-AF65-F5344CB8AC3E}">
        <p14:creationId xmlns:p14="http://schemas.microsoft.com/office/powerpoint/2010/main" val="17835567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033194" y="365125"/>
            <a:ext cx="9320605" cy="624579"/>
          </a:xfrm>
        </p:spPr>
        <p:txBody>
          <a:bodyPr>
            <a:normAutofit fontScale="90000"/>
          </a:bodyPr>
          <a:lstStyle/>
          <a:p>
            <a:r>
              <a:rPr lang="it-IT" b="1" i="1" dirty="0">
                <a:solidFill>
                  <a:srgbClr val="0000FF"/>
                </a:solidFill>
              </a:rPr>
              <a:t>Caratteristiche dell’Avviso (5) </a:t>
            </a:r>
            <a:endParaRPr lang="it-IT" b="1" dirty="0">
              <a:solidFill>
                <a:srgbClr val="0000FF"/>
              </a:solidFill>
            </a:endParaRPr>
          </a:p>
        </p:txBody>
      </p:sp>
      <p:pic>
        <p:nvPicPr>
          <p:cNvPr id="4" name="Segnaposto contenuto 3"/>
          <p:cNvPicPr>
            <a:picLocks noChangeAspect="1"/>
          </p:cNvPicPr>
          <p:nvPr/>
        </p:nvPicPr>
        <p:blipFill>
          <a:blip r:embed="rId3"/>
          <a:stretch>
            <a:fillRect/>
          </a:stretch>
        </p:blipFill>
        <p:spPr>
          <a:xfrm>
            <a:off x="139850" y="0"/>
            <a:ext cx="1333948" cy="1280232"/>
          </a:xfrm>
          <a:prstGeom prst="rect">
            <a:avLst/>
          </a:prstGeom>
        </p:spPr>
      </p:pic>
      <p:sp>
        <p:nvSpPr>
          <p:cNvPr id="5" name="Segnaposto data 4"/>
          <p:cNvSpPr>
            <a:spLocks noGrp="1"/>
          </p:cNvSpPr>
          <p:nvPr>
            <p:ph type="dt" sz="half" idx="10"/>
          </p:nvPr>
        </p:nvSpPr>
        <p:spPr/>
        <p:txBody>
          <a:bodyPr/>
          <a:lstStyle/>
          <a:p>
            <a:r>
              <a:rPr lang="it-IT" dirty="0"/>
              <a:t>Catania – 24/02/2020</a:t>
            </a:r>
          </a:p>
        </p:txBody>
      </p:sp>
      <p:sp>
        <p:nvSpPr>
          <p:cNvPr id="6" name="Segnaposto piè di pagina 5"/>
          <p:cNvSpPr>
            <a:spLocks noGrp="1"/>
          </p:cNvSpPr>
          <p:nvPr>
            <p:ph type="ftr" sz="quarter" idx="11"/>
          </p:nvPr>
        </p:nvSpPr>
        <p:spPr>
          <a:xfrm>
            <a:off x="4038599" y="6356350"/>
            <a:ext cx="5021179" cy="365125"/>
          </a:xfrm>
        </p:spPr>
        <p:txBody>
          <a:bodyPr/>
          <a:lstStyle/>
          <a:p>
            <a:r>
              <a:rPr lang="it-IT" dirty="0"/>
              <a:t>Donvito, Carlino, Barbera, Russo - IBISCO</a:t>
            </a:r>
          </a:p>
        </p:txBody>
      </p:sp>
      <p:sp>
        <p:nvSpPr>
          <p:cNvPr id="7" name="Segnaposto numero diapositiva 6"/>
          <p:cNvSpPr>
            <a:spLocks noGrp="1"/>
          </p:cNvSpPr>
          <p:nvPr>
            <p:ph type="sldNum" sz="quarter" idx="12"/>
          </p:nvPr>
        </p:nvSpPr>
        <p:spPr/>
        <p:txBody>
          <a:bodyPr/>
          <a:lstStyle/>
          <a:p>
            <a:fld id="{D34C3E3B-CA28-2640-8C42-4E498BACB79B}" type="slidenum">
              <a:rPr lang="it-IT" smtClean="0"/>
              <a:t>7</a:t>
            </a:fld>
            <a:endParaRPr lang="it-IT"/>
          </a:p>
        </p:txBody>
      </p:sp>
      <p:sp>
        <p:nvSpPr>
          <p:cNvPr id="9" name="Segnaposto contenuto 8"/>
          <p:cNvSpPr>
            <a:spLocks noGrp="1"/>
          </p:cNvSpPr>
          <p:nvPr>
            <p:ph idx="1"/>
          </p:nvPr>
        </p:nvSpPr>
        <p:spPr>
          <a:xfrm>
            <a:off x="432707" y="1234628"/>
            <a:ext cx="11478986" cy="5187259"/>
          </a:xfrm>
        </p:spPr>
        <p:txBody>
          <a:bodyPr>
            <a:normAutofit fontScale="92500" lnSpcReduction="10000"/>
          </a:bodyPr>
          <a:lstStyle/>
          <a:p>
            <a:pPr lvl="0"/>
            <a:r>
              <a:rPr lang="it-IT" dirty="0"/>
              <a:t>Il Piano operativo deve contenere (massimo 2.500 caratteri per paragrafo):</a:t>
            </a:r>
          </a:p>
          <a:p>
            <a:pPr lvl="1"/>
            <a:r>
              <a:rPr lang="it-IT" dirty="0"/>
              <a:t>Descrizione degli obiettivi da perseguire con il rafforzamento del personale nell’ambito della compagine di progetto e modello organizzativo.</a:t>
            </a:r>
          </a:p>
          <a:p>
            <a:pPr lvl="1"/>
            <a:r>
              <a:rPr lang="it-IT" dirty="0"/>
              <a:t>Descrizione delle attività previste per le unità di personale aggiuntive.</a:t>
            </a:r>
          </a:p>
          <a:p>
            <a:pPr lvl="1"/>
            <a:r>
              <a:rPr lang="it-IT" dirty="0"/>
              <a:t>Descrizione delle unità di personale aggiuntivo (assegnisti/borsisti) da finanziare nell’ambito del Piano Stralcio FSC: qualificazioni, competenze, profilo scientifico e titoli di studio richiesti per ciascuna unità aggiuntiva).</a:t>
            </a:r>
          </a:p>
          <a:p>
            <a:pPr lvl="1"/>
            <a:r>
              <a:rPr lang="it-IT" dirty="0"/>
              <a:t>Impatto e innovatività del progetto e risultati attesi dal rafforzamento del personale, con esplicitazione del valore aggiunto atteso dal Piano a) con riguardo al sistema delle Infrastrutture di Ricerca; b) alla partecipazione a bandi competitivi in ambito nazionale e internazionale; c) alle potenzialità di avvio e/o sviluppo di collaborazioni con istituzioni e/o infrastrutture scientifiche nazionali o internazionali</a:t>
            </a:r>
          </a:p>
          <a:p>
            <a:pPr lvl="1"/>
            <a:r>
              <a:rPr lang="it-IT" dirty="0"/>
              <a:t>Contributo del Piano al perseguimento dei principi orizzontali comunitari (sviluppo sostenibile, pari opportunità e non discriminazione e parità tra uomini e donne).</a:t>
            </a:r>
          </a:p>
          <a:p>
            <a:pPr lvl="1"/>
            <a:r>
              <a:rPr lang="it-IT" dirty="0"/>
              <a:t>Durata del progetto.</a:t>
            </a:r>
          </a:p>
          <a:p>
            <a:pPr lvl="1"/>
            <a:r>
              <a:rPr lang="it-IT" dirty="0"/>
              <a:t>Piano finanziario: risorse disponibili e spese da sostenere con riferimento alle unità di personale aggiuntivo ed ai costi.</a:t>
            </a:r>
          </a:p>
        </p:txBody>
      </p:sp>
    </p:spTree>
    <p:extLst>
      <p:ext uri="{BB962C8B-B14F-4D97-AF65-F5344CB8AC3E}">
        <p14:creationId xmlns:p14="http://schemas.microsoft.com/office/powerpoint/2010/main" val="30394965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033194" y="365125"/>
            <a:ext cx="9320605" cy="624579"/>
          </a:xfrm>
        </p:spPr>
        <p:txBody>
          <a:bodyPr>
            <a:normAutofit fontScale="90000"/>
          </a:bodyPr>
          <a:lstStyle/>
          <a:p>
            <a:br>
              <a:rPr lang="it-IT" b="1" dirty="0">
                <a:solidFill>
                  <a:srgbClr val="0000FF"/>
                </a:solidFill>
              </a:rPr>
            </a:br>
            <a:r>
              <a:rPr lang="it-IT" b="1" dirty="0">
                <a:solidFill>
                  <a:srgbClr val="0000FF"/>
                </a:solidFill>
              </a:rPr>
              <a:t>COSTI TOTALI DELLA PROPOSTA (</a:t>
            </a:r>
            <a:r>
              <a:rPr lang="it-IT" b="1" dirty="0">
                <a:solidFill>
                  <a:srgbClr val="FF0000"/>
                </a:solidFill>
              </a:rPr>
              <a:t>bozza</a:t>
            </a:r>
            <a:r>
              <a:rPr lang="it-IT" b="1" dirty="0">
                <a:solidFill>
                  <a:srgbClr val="0000FF"/>
                </a:solidFill>
              </a:rPr>
              <a:t>)</a:t>
            </a:r>
            <a:br>
              <a:rPr lang="it-IT" b="1" dirty="0">
                <a:solidFill>
                  <a:srgbClr val="0000FF"/>
                </a:solidFill>
              </a:rPr>
            </a:br>
            <a:endParaRPr lang="it-IT" b="1" dirty="0">
              <a:solidFill>
                <a:srgbClr val="0000FF"/>
              </a:solidFill>
            </a:endParaRPr>
          </a:p>
        </p:txBody>
      </p:sp>
      <p:pic>
        <p:nvPicPr>
          <p:cNvPr id="4" name="Segnaposto contenuto 3"/>
          <p:cNvPicPr>
            <a:picLocks noChangeAspect="1"/>
          </p:cNvPicPr>
          <p:nvPr/>
        </p:nvPicPr>
        <p:blipFill>
          <a:blip r:embed="rId3"/>
          <a:stretch>
            <a:fillRect/>
          </a:stretch>
        </p:blipFill>
        <p:spPr>
          <a:xfrm>
            <a:off x="139850" y="0"/>
            <a:ext cx="1333948" cy="1280232"/>
          </a:xfrm>
          <a:prstGeom prst="rect">
            <a:avLst/>
          </a:prstGeom>
        </p:spPr>
      </p:pic>
      <p:sp>
        <p:nvSpPr>
          <p:cNvPr id="5" name="Segnaposto data 4"/>
          <p:cNvSpPr>
            <a:spLocks noGrp="1"/>
          </p:cNvSpPr>
          <p:nvPr>
            <p:ph type="dt" sz="half" idx="10"/>
          </p:nvPr>
        </p:nvSpPr>
        <p:spPr/>
        <p:txBody>
          <a:bodyPr/>
          <a:lstStyle/>
          <a:p>
            <a:r>
              <a:rPr lang="it-IT" dirty="0"/>
              <a:t>Catania – 24/02/2020</a:t>
            </a:r>
          </a:p>
        </p:txBody>
      </p:sp>
      <p:sp>
        <p:nvSpPr>
          <p:cNvPr id="6" name="Segnaposto piè di pagina 5"/>
          <p:cNvSpPr>
            <a:spLocks noGrp="1"/>
          </p:cNvSpPr>
          <p:nvPr>
            <p:ph type="ftr" sz="quarter" idx="11"/>
          </p:nvPr>
        </p:nvSpPr>
        <p:spPr>
          <a:xfrm>
            <a:off x="4038599" y="6356350"/>
            <a:ext cx="5021179" cy="365125"/>
          </a:xfrm>
        </p:spPr>
        <p:txBody>
          <a:bodyPr/>
          <a:lstStyle/>
          <a:p>
            <a:r>
              <a:rPr lang="it-IT" dirty="0"/>
              <a:t>Donvito, Carlino, Barbera, Russo - IBISCO</a:t>
            </a:r>
          </a:p>
        </p:txBody>
      </p:sp>
      <p:sp>
        <p:nvSpPr>
          <p:cNvPr id="7" name="Segnaposto numero diapositiva 6"/>
          <p:cNvSpPr>
            <a:spLocks noGrp="1"/>
          </p:cNvSpPr>
          <p:nvPr>
            <p:ph type="sldNum" sz="quarter" idx="12"/>
          </p:nvPr>
        </p:nvSpPr>
        <p:spPr/>
        <p:txBody>
          <a:bodyPr/>
          <a:lstStyle/>
          <a:p>
            <a:fld id="{D34C3E3B-CA28-2640-8C42-4E498BACB79B}" type="slidenum">
              <a:rPr lang="it-IT" smtClean="0"/>
              <a:t>8</a:t>
            </a:fld>
            <a:endParaRPr lang="it-IT"/>
          </a:p>
        </p:txBody>
      </p:sp>
      <p:graphicFrame>
        <p:nvGraphicFramePr>
          <p:cNvPr id="8" name="Tabella 7"/>
          <p:cNvGraphicFramePr>
            <a:graphicFrameLocks noGrp="1"/>
          </p:cNvGraphicFramePr>
          <p:nvPr>
            <p:extLst>
              <p:ext uri="{D42A27DB-BD31-4B8C-83A1-F6EECF244321}">
                <p14:modId xmlns:p14="http://schemas.microsoft.com/office/powerpoint/2010/main" val="18369271"/>
              </p:ext>
            </p:extLst>
          </p:nvPr>
        </p:nvGraphicFramePr>
        <p:xfrm>
          <a:off x="1251285" y="1395662"/>
          <a:ext cx="10274967" cy="4848726"/>
        </p:xfrm>
        <a:graphic>
          <a:graphicData uri="http://schemas.openxmlformats.org/drawingml/2006/table">
            <a:tbl>
              <a:tblPr>
                <a:tableStyleId>{5C22544A-7EE6-4342-B048-85BDC9FD1C3A}</a:tableStyleId>
              </a:tblPr>
              <a:tblGrid>
                <a:gridCol w="454501">
                  <a:extLst>
                    <a:ext uri="{9D8B030D-6E8A-4147-A177-3AD203B41FA5}">
                      <a16:colId xmlns:a16="http://schemas.microsoft.com/office/drawing/2014/main" val="2259250172"/>
                    </a:ext>
                  </a:extLst>
                </a:gridCol>
                <a:gridCol w="1905745">
                  <a:extLst>
                    <a:ext uri="{9D8B030D-6E8A-4147-A177-3AD203B41FA5}">
                      <a16:colId xmlns:a16="http://schemas.microsoft.com/office/drawing/2014/main" val="1452867166"/>
                    </a:ext>
                  </a:extLst>
                </a:gridCol>
                <a:gridCol w="2721095">
                  <a:extLst>
                    <a:ext uri="{9D8B030D-6E8A-4147-A177-3AD203B41FA5}">
                      <a16:colId xmlns:a16="http://schemas.microsoft.com/office/drawing/2014/main" val="2072872860"/>
                    </a:ext>
                  </a:extLst>
                </a:gridCol>
                <a:gridCol w="2380957">
                  <a:extLst>
                    <a:ext uri="{9D8B030D-6E8A-4147-A177-3AD203B41FA5}">
                      <a16:colId xmlns:a16="http://schemas.microsoft.com/office/drawing/2014/main" val="1869849475"/>
                    </a:ext>
                  </a:extLst>
                </a:gridCol>
                <a:gridCol w="2812669">
                  <a:extLst>
                    <a:ext uri="{9D8B030D-6E8A-4147-A177-3AD203B41FA5}">
                      <a16:colId xmlns:a16="http://schemas.microsoft.com/office/drawing/2014/main" val="1428199069"/>
                    </a:ext>
                  </a:extLst>
                </a:gridCol>
              </a:tblGrid>
              <a:tr h="574266">
                <a:tc gridSpan="5">
                  <a:txBody>
                    <a:bodyPr/>
                    <a:lstStyle/>
                    <a:p>
                      <a:pPr algn="ctr" fontAlgn="ctr"/>
                      <a:r>
                        <a:rPr lang="it-IT" sz="1200" u="none" strike="noStrike" dirty="0">
                          <a:effectLst/>
                        </a:rPr>
                        <a:t>DETTAGLIO COSTI (€)</a:t>
                      </a:r>
                      <a:br>
                        <a:rPr lang="it-IT" sz="1200" u="none" strike="noStrike" dirty="0">
                          <a:effectLst/>
                        </a:rPr>
                      </a:br>
                      <a:r>
                        <a:rPr lang="it-IT" sz="1200" u="none" strike="noStrike" dirty="0">
                          <a:effectLst/>
                        </a:rPr>
                        <a:t>Costi oggetto della richiesta di agevolazione</a:t>
                      </a:r>
                      <a:endParaRPr lang="it-IT" sz="1200" b="0" i="0" u="none" strike="noStrike" dirty="0">
                        <a:solidFill>
                          <a:srgbClr val="000000"/>
                        </a:solidFill>
                        <a:effectLst/>
                        <a:latin typeface="Times New Roman" panose="02020603050405020304" pitchFamily="18" charset="0"/>
                      </a:endParaRPr>
                    </a:p>
                  </a:txBody>
                  <a:tcPr marL="0" marR="0" marT="0" marB="0" anchor="ct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3098723780"/>
                  </a:ext>
                </a:extLst>
              </a:tr>
              <a:tr h="574266">
                <a:tc>
                  <a:txBody>
                    <a:bodyPr/>
                    <a:lstStyle/>
                    <a:p>
                      <a:pPr algn="ctr" fontAlgn="ctr"/>
                      <a:r>
                        <a:rPr lang="it-IT" sz="1000" u="none" strike="noStrike">
                          <a:effectLst/>
                        </a:rPr>
                        <a:t> </a:t>
                      </a:r>
                      <a:endParaRPr lang="it-IT" sz="1000" b="0" i="0" u="none" strike="noStrike">
                        <a:solidFill>
                          <a:srgbClr val="000000"/>
                        </a:solidFill>
                        <a:effectLst/>
                        <a:latin typeface="Times New Roman" panose="02020603050405020304" pitchFamily="18" charset="0"/>
                      </a:endParaRPr>
                    </a:p>
                  </a:txBody>
                  <a:tcPr marL="0" marR="0" marT="0" marB="0" anchor="ctr"/>
                </a:tc>
                <a:tc>
                  <a:txBody>
                    <a:bodyPr/>
                    <a:lstStyle/>
                    <a:p>
                      <a:pPr algn="l" fontAlgn="ctr"/>
                      <a:r>
                        <a:rPr lang="it-IT" sz="1000" u="none" strike="noStrike">
                          <a:effectLst/>
                        </a:rPr>
                        <a:t> </a:t>
                      </a:r>
                      <a:endParaRPr lang="it-IT" sz="1000" b="0"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it-IT" sz="1100" u="none" strike="noStrike" dirty="0">
                          <a:effectLst/>
                        </a:rPr>
                        <a:t>Mezzogiorno</a:t>
                      </a:r>
                      <a:endParaRPr lang="it-IT" sz="1100" b="0" i="0" u="none" strike="noStrike" dirty="0">
                        <a:solidFill>
                          <a:srgbClr val="000000"/>
                        </a:solidFill>
                        <a:effectLst/>
                        <a:latin typeface="Times New Roman" panose="02020603050405020304" pitchFamily="18" charset="0"/>
                      </a:endParaRPr>
                    </a:p>
                  </a:txBody>
                  <a:tcPr marL="0" marR="0" marT="0" marB="0" anchor="ctr"/>
                </a:tc>
                <a:tc>
                  <a:txBody>
                    <a:bodyPr/>
                    <a:lstStyle/>
                    <a:p>
                      <a:pPr algn="ctr" fontAlgn="ctr"/>
                      <a:r>
                        <a:rPr lang="it-IT" sz="1100" u="none" strike="noStrike">
                          <a:effectLst/>
                        </a:rPr>
                        <a:t>Centro - Nord</a:t>
                      </a:r>
                      <a:endParaRPr lang="it-IT" sz="1100" b="0"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it-IT" sz="1100" u="none" strike="noStrike">
                          <a:effectLst/>
                        </a:rPr>
                        <a:t>Totale</a:t>
                      </a:r>
                      <a:endParaRPr lang="it-IT" sz="11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2594014704"/>
                  </a:ext>
                </a:extLst>
              </a:tr>
              <a:tr h="574266">
                <a:tc>
                  <a:txBody>
                    <a:bodyPr/>
                    <a:lstStyle/>
                    <a:p>
                      <a:pPr algn="ctr" fontAlgn="ctr"/>
                      <a:r>
                        <a:rPr lang="it-IT" sz="1000" u="none" strike="noStrike">
                          <a:effectLst/>
                        </a:rPr>
                        <a:t> </a:t>
                      </a:r>
                      <a:endParaRPr lang="it-IT" sz="1000" b="0" i="0" u="none" strike="noStrike">
                        <a:solidFill>
                          <a:srgbClr val="000000"/>
                        </a:solidFill>
                        <a:effectLst/>
                        <a:latin typeface="Times New Roman" panose="02020603050405020304" pitchFamily="18" charset="0"/>
                      </a:endParaRPr>
                    </a:p>
                  </a:txBody>
                  <a:tcPr marL="0" marR="0" marT="0" marB="0" anchor="ctr"/>
                </a:tc>
                <a:tc>
                  <a:txBody>
                    <a:bodyPr/>
                    <a:lstStyle/>
                    <a:p>
                      <a:pPr algn="l" fontAlgn="ctr"/>
                      <a:r>
                        <a:rPr lang="it-IT" sz="2000" u="none" strike="noStrike" dirty="0">
                          <a:effectLst/>
                        </a:rPr>
                        <a:t>Assegni di ricerca</a:t>
                      </a:r>
                      <a:endParaRPr lang="it-IT" sz="2000" b="1" i="0" u="none" strike="noStrike" dirty="0">
                        <a:solidFill>
                          <a:srgbClr val="000000"/>
                        </a:solidFill>
                        <a:effectLst/>
                        <a:latin typeface="Book Antiqua" panose="02040602050305030304" pitchFamily="18" charset="0"/>
                      </a:endParaRPr>
                    </a:p>
                  </a:txBody>
                  <a:tcPr marL="0" marR="0" marT="0" marB="0" anchor="ctr"/>
                </a:tc>
                <a:tc>
                  <a:txBody>
                    <a:bodyPr/>
                    <a:lstStyle/>
                    <a:p>
                      <a:pPr algn="r" fontAlgn="ctr"/>
                      <a:r>
                        <a:rPr lang="it-IT" sz="1800" b="1" u="none" strike="noStrike" dirty="0">
                          <a:effectLst/>
                        </a:rPr>
                        <a:t> €              972.000,00 </a:t>
                      </a:r>
                      <a:endParaRPr lang="it-IT" sz="1800" b="1" i="0" u="none" strike="noStrike" dirty="0">
                        <a:solidFill>
                          <a:srgbClr val="000000"/>
                        </a:solidFill>
                        <a:effectLst/>
                        <a:latin typeface="Times New Roman" panose="02020603050405020304" pitchFamily="18" charset="0"/>
                      </a:endParaRPr>
                    </a:p>
                  </a:txBody>
                  <a:tcPr marL="0" marR="0" marT="0" marB="0" anchor="ctr"/>
                </a:tc>
                <a:tc>
                  <a:txBody>
                    <a:bodyPr/>
                    <a:lstStyle/>
                    <a:p>
                      <a:pPr algn="r" fontAlgn="ctr"/>
                      <a:r>
                        <a:rPr lang="it-IT" sz="1800" b="1" u="none" strike="noStrike" dirty="0">
                          <a:effectLst/>
                        </a:rPr>
                        <a:t> €           395.700,00 </a:t>
                      </a:r>
                      <a:endParaRPr lang="it-IT" sz="1800" b="1" i="0" u="none" strike="noStrike" dirty="0">
                        <a:solidFill>
                          <a:srgbClr val="000000"/>
                        </a:solidFill>
                        <a:effectLst/>
                        <a:latin typeface="Times New Roman" panose="02020603050405020304" pitchFamily="18" charset="0"/>
                      </a:endParaRPr>
                    </a:p>
                  </a:txBody>
                  <a:tcPr marL="0" marR="0" marT="0" marB="0" anchor="ctr"/>
                </a:tc>
                <a:tc>
                  <a:txBody>
                    <a:bodyPr/>
                    <a:lstStyle/>
                    <a:p>
                      <a:pPr algn="r" fontAlgn="ctr"/>
                      <a:r>
                        <a:rPr lang="it-IT" sz="1800" b="1" u="none" strike="noStrike">
                          <a:effectLst/>
                        </a:rPr>
                        <a:t> €           1.367.700,00 </a:t>
                      </a:r>
                      <a:endParaRPr lang="it-IT" sz="1800" b="1"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3197057529"/>
                  </a:ext>
                </a:extLst>
              </a:tr>
              <a:tr h="574266">
                <a:tc>
                  <a:txBody>
                    <a:bodyPr/>
                    <a:lstStyle/>
                    <a:p>
                      <a:pPr algn="ctr" fontAlgn="ctr"/>
                      <a:r>
                        <a:rPr lang="it-IT" sz="1000" u="none" strike="noStrike">
                          <a:effectLst/>
                        </a:rPr>
                        <a:t> </a:t>
                      </a:r>
                      <a:endParaRPr lang="it-IT" sz="1000" b="0" i="0" u="none" strike="noStrike">
                        <a:solidFill>
                          <a:srgbClr val="000000"/>
                        </a:solidFill>
                        <a:effectLst/>
                        <a:latin typeface="Times New Roman" panose="02020603050405020304" pitchFamily="18" charset="0"/>
                      </a:endParaRPr>
                    </a:p>
                  </a:txBody>
                  <a:tcPr marL="0" marR="0" marT="0" marB="0" anchor="ctr"/>
                </a:tc>
                <a:tc>
                  <a:txBody>
                    <a:bodyPr/>
                    <a:lstStyle/>
                    <a:p>
                      <a:pPr algn="l" fontAlgn="ctr"/>
                      <a:r>
                        <a:rPr lang="it-IT" sz="2000" u="none" strike="noStrike" dirty="0">
                          <a:effectLst/>
                        </a:rPr>
                        <a:t>Borse di studio</a:t>
                      </a:r>
                      <a:endParaRPr lang="it-IT" sz="2000" b="1" i="0" u="none" strike="noStrike" dirty="0">
                        <a:solidFill>
                          <a:srgbClr val="000000"/>
                        </a:solidFill>
                        <a:effectLst/>
                        <a:latin typeface="Book Antiqua" panose="02040602050305030304" pitchFamily="18" charset="0"/>
                      </a:endParaRPr>
                    </a:p>
                  </a:txBody>
                  <a:tcPr marL="0" marR="0" marT="0" marB="0" anchor="ctr"/>
                </a:tc>
                <a:tc>
                  <a:txBody>
                    <a:bodyPr/>
                    <a:lstStyle/>
                    <a:p>
                      <a:pPr algn="r" fontAlgn="ctr"/>
                      <a:r>
                        <a:rPr lang="it-IT" sz="1800" b="1" u="none" strike="noStrike" dirty="0">
                          <a:effectLst/>
                        </a:rPr>
                        <a:t> €              191.200,00 </a:t>
                      </a:r>
                      <a:endParaRPr lang="it-IT" sz="1800" b="1" i="0" u="none" strike="noStrike" dirty="0">
                        <a:solidFill>
                          <a:srgbClr val="000000"/>
                        </a:solidFill>
                        <a:effectLst/>
                        <a:latin typeface="Times New Roman" panose="02020603050405020304" pitchFamily="18" charset="0"/>
                      </a:endParaRPr>
                    </a:p>
                  </a:txBody>
                  <a:tcPr marL="0" marR="0" marT="0" marB="0" anchor="ctr"/>
                </a:tc>
                <a:tc>
                  <a:txBody>
                    <a:bodyPr/>
                    <a:lstStyle/>
                    <a:p>
                      <a:pPr algn="r" fontAlgn="ctr"/>
                      <a:r>
                        <a:rPr lang="it-IT" sz="1800" b="1" u="none" strike="noStrike" dirty="0">
                          <a:effectLst/>
                        </a:rPr>
                        <a:t> €            71.700,00 </a:t>
                      </a:r>
                      <a:endParaRPr lang="it-IT" sz="1800" b="1" i="0" u="none" strike="noStrike" dirty="0">
                        <a:solidFill>
                          <a:srgbClr val="000000"/>
                        </a:solidFill>
                        <a:effectLst/>
                        <a:latin typeface="Times New Roman" panose="02020603050405020304" pitchFamily="18" charset="0"/>
                      </a:endParaRPr>
                    </a:p>
                  </a:txBody>
                  <a:tcPr marL="0" marR="0" marT="0" marB="0" anchor="ctr"/>
                </a:tc>
                <a:tc>
                  <a:txBody>
                    <a:bodyPr/>
                    <a:lstStyle/>
                    <a:p>
                      <a:pPr algn="r" fontAlgn="ctr"/>
                      <a:r>
                        <a:rPr lang="it-IT" sz="1800" b="1" u="none" strike="noStrike">
                          <a:effectLst/>
                        </a:rPr>
                        <a:t> €             262.900,00 </a:t>
                      </a:r>
                      <a:endParaRPr lang="it-IT" sz="1800" b="1"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3282893892"/>
                  </a:ext>
                </a:extLst>
              </a:tr>
              <a:tr h="574266">
                <a:tc>
                  <a:txBody>
                    <a:bodyPr/>
                    <a:lstStyle/>
                    <a:p>
                      <a:pPr algn="ctr" fontAlgn="ctr"/>
                      <a:r>
                        <a:rPr lang="it-IT" sz="1000" u="none" strike="noStrike">
                          <a:effectLst/>
                        </a:rPr>
                        <a:t> </a:t>
                      </a:r>
                      <a:endParaRPr lang="it-IT" sz="1000" b="0" i="0" u="none" strike="noStrike">
                        <a:solidFill>
                          <a:srgbClr val="000000"/>
                        </a:solidFill>
                        <a:effectLst/>
                        <a:latin typeface="Times New Roman" panose="02020603050405020304" pitchFamily="18" charset="0"/>
                      </a:endParaRPr>
                    </a:p>
                  </a:txBody>
                  <a:tcPr marL="0" marR="0" marT="0" marB="0" anchor="ctr"/>
                </a:tc>
                <a:tc>
                  <a:txBody>
                    <a:bodyPr/>
                    <a:lstStyle/>
                    <a:p>
                      <a:pPr algn="l" fontAlgn="ctr"/>
                      <a:r>
                        <a:rPr lang="it-IT" sz="2000" u="none" strike="noStrike" dirty="0">
                          <a:effectLst/>
                        </a:rPr>
                        <a:t>Altri costi</a:t>
                      </a:r>
                      <a:endParaRPr lang="it-IT" sz="2000" b="1" i="0" u="none" strike="noStrike" dirty="0">
                        <a:solidFill>
                          <a:srgbClr val="000000"/>
                        </a:solidFill>
                        <a:effectLst/>
                        <a:latin typeface="Book Antiqua" panose="02040602050305030304" pitchFamily="18" charset="0"/>
                      </a:endParaRPr>
                    </a:p>
                  </a:txBody>
                  <a:tcPr marL="0" marR="0" marT="0" marB="0" anchor="ctr"/>
                </a:tc>
                <a:tc>
                  <a:txBody>
                    <a:bodyPr/>
                    <a:lstStyle/>
                    <a:p>
                      <a:pPr algn="r" fontAlgn="ctr"/>
                      <a:r>
                        <a:rPr lang="it-IT" sz="1800" b="1" u="none" strike="noStrike">
                          <a:effectLst/>
                        </a:rPr>
                        <a:t> €              232.640,00 </a:t>
                      </a:r>
                      <a:endParaRPr lang="it-IT" sz="1800" b="1"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it-IT" sz="1800" b="1" u="none" strike="noStrike" dirty="0">
                          <a:effectLst/>
                        </a:rPr>
                        <a:t> €            93.480,00 </a:t>
                      </a:r>
                      <a:endParaRPr lang="it-IT" sz="1800" b="1" i="0" u="none" strike="noStrike" dirty="0">
                        <a:solidFill>
                          <a:srgbClr val="000000"/>
                        </a:solidFill>
                        <a:effectLst/>
                        <a:latin typeface="Times New Roman" panose="02020603050405020304" pitchFamily="18" charset="0"/>
                      </a:endParaRPr>
                    </a:p>
                  </a:txBody>
                  <a:tcPr marL="0" marR="0" marT="0" marB="0" anchor="ctr"/>
                </a:tc>
                <a:tc>
                  <a:txBody>
                    <a:bodyPr/>
                    <a:lstStyle/>
                    <a:p>
                      <a:pPr algn="r" fontAlgn="ctr"/>
                      <a:r>
                        <a:rPr lang="it-IT" sz="1800" b="1" u="none" strike="noStrike">
                          <a:effectLst/>
                        </a:rPr>
                        <a:t> €             326.120,00 </a:t>
                      </a:r>
                      <a:endParaRPr lang="it-IT" sz="1800" b="1"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2902941987"/>
                  </a:ext>
                </a:extLst>
              </a:tr>
              <a:tr h="659132">
                <a:tc>
                  <a:txBody>
                    <a:bodyPr/>
                    <a:lstStyle/>
                    <a:p>
                      <a:pPr algn="ctr" fontAlgn="ctr"/>
                      <a:r>
                        <a:rPr lang="it-IT" sz="1000" u="none" strike="noStrike">
                          <a:effectLst/>
                        </a:rPr>
                        <a:t> </a:t>
                      </a:r>
                      <a:endParaRPr lang="it-IT" sz="1000" b="0" i="0" u="none" strike="noStrike">
                        <a:solidFill>
                          <a:srgbClr val="000000"/>
                        </a:solidFill>
                        <a:effectLst/>
                        <a:latin typeface="Times New Roman" panose="02020603050405020304" pitchFamily="18" charset="0"/>
                      </a:endParaRPr>
                    </a:p>
                  </a:txBody>
                  <a:tcPr marL="0" marR="0" marT="0" marB="0" anchor="ctr"/>
                </a:tc>
                <a:tc>
                  <a:txBody>
                    <a:bodyPr/>
                    <a:lstStyle/>
                    <a:p>
                      <a:pPr algn="l" fontAlgn="ctr"/>
                      <a:r>
                        <a:rPr lang="it-IT" sz="2000" u="none" strike="noStrike" dirty="0">
                          <a:effectLst/>
                        </a:rPr>
                        <a:t>TOTALE</a:t>
                      </a:r>
                      <a:endParaRPr lang="it-IT" sz="2000" b="1" i="0" u="none" strike="noStrike" dirty="0">
                        <a:solidFill>
                          <a:srgbClr val="000000"/>
                        </a:solidFill>
                        <a:effectLst/>
                        <a:latin typeface="Book Antiqua" panose="02040602050305030304" pitchFamily="18" charset="0"/>
                      </a:endParaRPr>
                    </a:p>
                  </a:txBody>
                  <a:tcPr marL="0" marR="0" marT="0" marB="0" anchor="ctr"/>
                </a:tc>
                <a:tc>
                  <a:txBody>
                    <a:bodyPr/>
                    <a:lstStyle/>
                    <a:p>
                      <a:pPr algn="r" fontAlgn="ctr"/>
                      <a:r>
                        <a:rPr lang="it-IT" sz="1800" b="1" u="none" strike="noStrike">
                          <a:effectLst/>
                        </a:rPr>
                        <a:t> €          1.395.840,00 </a:t>
                      </a:r>
                      <a:endParaRPr lang="it-IT" sz="1800" b="1" i="0" u="none" strike="noStrike">
                        <a:solidFill>
                          <a:srgbClr val="000000"/>
                        </a:solidFill>
                        <a:effectLst/>
                        <a:latin typeface="Book Antiqua" panose="02040602050305030304" pitchFamily="18" charset="0"/>
                      </a:endParaRPr>
                    </a:p>
                  </a:txBody>
                  <a:tcPr marL="0" marR="0" marT="0" marB="0" anchor="ctr"/>
                </a:tc>
                <a:tc>
                  <a:txBody>
                    <a:bodyPr/>
                    <a:lstStyle/>
                    <a:p>
                      <a:pPr algn="r" fontAlgn="ctr"/>
                      <a:r>
                        <a:rPr lang="it-IT" sz="1800" b="1" u="none" strike="noStrike" dirty="0">
                          <a:effectLst/>
                        </a:rPr>
                        <a:t> €         560.880,00 </a:t>
                      </a:r>
                      <a:endParaRPr lang="it-IT" sz="1800" b="1" i="0" u="none" strike="noStrike" dirty="0">
                        <a:solidFill>
                          <a:srgbClr val="000000"/>
                        </a:solidFill>
                        <a:effectLst/>
                        <a:latin typeface="Book Antiqua" panose="02040602050305030304" pitchFamily="18" charset="0"/>
                      </a:endParaRPr>
                    </a:p>
                  </a:txBody>
                  <a:tcPr marL="0" marR="0" marT="0" marB="0" anchor="ctr"/>
                </a:tc>
                <a:tc>
                  <a:txBody>
                    <a:bodyPr/>
                    <a:lstStyle/>
                    <a:p>
                      <a:pPr algn="r" fontAlgn="ctr"/>
                      <a:r>
                        <a:rPr lang="it-IT" sz="1800" b="1" u="none" strike="noStrike" dirty="0">
                          <a:effectLst/>
                        </a:rPr>
                        <a:t> €         1.956.720,00 </a:t>
                      </a:r>
                      <a:endParaRPr lang="it-IT" sz="1800" b="1" i="0" u="none" strike="noStrike" dirty="0">
                        <a:solidFill>
                          <a:srgbClr val="000000"/>
                        </a:solidFill>
                        <a:effectLst/>
                        <a:latin typeface="Book Antiqua" panose="02040602050305030304" pitchFamily="18" charset="0"/>
                      </a:endParaRPr>
                    </a:p>
                  </a:txBody>
                  <a:tcPr marL="0" marR="0" marT="0" marB="0" anchor="ctr"/>
                </a:tc>
                <a:extLst>
                  <a:ext uri="{0D108BD9-81ED-4DB2-BD59-A6C34878D82A}">
                    <a16:rowId xmlns:a16="http://schemas.microsoft.com/office/drawing/2014/main" val="716547929"/>
                  </a:ext>
                </a:extLst>
              </a:tr>
              <a:tr h="659132">
                <a:tc>
                  <a:txBody>
                    <a:bodyPr/>
                    <a:lstStyle/>
                    <a:p>
                      <a:pPr algn="ctr" fontAlgn="ctr"/>
                      <a:endParaRPr lang="it-IT" sz="10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it-IT" sz="2000" i="1" u="none" strike="noStrike" dirty="0">
                          <a:effectLst/>
                        </a:rPr>
                        <a:t>massimo possibile: </a:t>
                      </a:r>
                      <a:r>
                        <a:rPr lang="it-IT" sz="2000" u="none" strike="noStrike" baseline="0" dirty="0">
                          <a:effectLst/>
                          <a:sym typeface="Wingdings" panose="05000000000000000000" pitchFamily="2" charset="2"/>
                        </a:rPr>
                        <a:t></a:t>
                      </a:r>
                      <a:endParaRPr lang="it-IT" sz="2000" b="1" i="1" u="none" strike="noStrike" dirty="0">
                        <a:solidFill>
                          <a:srgbClr val="FF0000"/>
                        </a:solidFill>
                        <a:effectLst/>
                        <a:latin typeface="Book Antiqua" panose="02040602050305030304" pitchFamily="18" charset="0"/>
                      </a:endParaRPr>
                    </a:p>
                  </a:txBody>
                  <a:tcPr marL="0" marR="0" marT="0" marB="0" anchor="ctr"/>
                </a:tc>
                <a:tc>
                  <a:txBody>
                    <a:bodyPr/>
                    <a:lstStyle/>
                    <a:p>
                      <a:pPr algn="r" fontAlgn="ctr"/>
                      <a:r>
                        <a:rPr lang="it-IT" sz="1800" b="1" u="none" strike="noStrike" dirty="0">
                          <a:solidFill>
                            <a:srgbClr val="FF0000"/>
                          </a:solidFill>
                          <a:effectLst/>
                        </a:rPr>
                        <a:t> €          1.420.833,00 </a:t>
                      </a:r>
                      <a:endParaRPr lang="it-IT" sz="1800" b="1" i="0" u="none" strike="noStrike" dirty="0">
                        <a:solidFill>
                          <a:srgbClr val="FF0000"/>
                        </a:solidFill>
                        <a:effectLst/>
                        <a:latin typeface="Book Antiqua" panose="02040602050305030304" pitchFamily="18" charset="0"/>
                      </a:endParaRPr>
                    </a:p>
                  </a:txBody>
                  <a:tcPr marL="0" marR="0" marT="0" marB="0" anchor="ctr"/>
                </a:tc>
                <a:tc>
                  <a:txBody>
                    <a:bodyPr/>
                    <a:lstStyle/>
                    <a:p>
                      <a:pPr algn="r" fontAlgn="ctr"/>
                      <a:r>
                        <a:rPr lang="it-IT" sz="1800" b="1" u="none" strike="noStrike" dirty="0">
                          <a:solidFill>
                            <a:srgbClr val="FF0000"/>
                          </a:solidFill>
                          <a:effectLst/>
                        </a:rPr>
                        <a:t> €         566.071,00 </a:t>
                      </a:r>
                      <a:endParaRPr lang="it-IT" sz="1800" b="1" i="0" u="none" strike="noStrike" dirty="0">
                        <a:solidFill>
                          <a:srgbClr val="FF0000"/>
                        </a:solidFill>
                        <a:effectLst/>
                        <a:latin typeface="Book Antiqua" panose="02040602050305030304" pitchFamily="18" charset="0"/>
                      </a:endParaRPr>
                    </a:p>
                  </a:txBody>
                  <a:tcPr marL="0" marR="0" marT="0" marB="0" anchor="ctr"/>
                </a:tc>
                <a:tc>
                  <a:txBody>
                    <a:bodyPr/>
                    <a:lstStyle/>
                    <a:p>
                      <a:pPr algn="r" fontAlgn="ctr"/>
                      <a:r>
                        <a:rPr lang="it-IT" sz="1800" b="1" u="none" strike="noStrike" dirty="0">
                          <a:solidFill>
                            <a:srgbClr val="FF0000"/>
                          </a:solidFill>
                          <a:effectLst/>
                        </a:rPr>
                        <a:t> €         1.986.904,00 </a:t>
                      </a:r>
                      <a:endParaRPr lang="it-IT" sz="1800" b="1" i="0" u="none" strike="noStrike" dirty="0">
                        <a:solidFill>
                          <a:srgbClr val="FF0000"/>
                        </a:solidFill>
                        <a:effectLst/>
                        <a:latin typeface="Book Antiqua" panose="02040602050305030304" pitchFamily="18" charset="0"/>
                      </a:endParaRPr>
                    </a:p>
                  </a:txBody>
                  <a:tcPr marL="0" marR="0" marT="0" marB="0" anchor="ctr"/>
                </a:tc>
                <a:extLst>
                  <a:ext uri="{0D108BD9-81ED-4DB2-BD59-A6C34878D82A}">
                    <a16:rowId xmlns:a16="http://schemas.microsoft.com/office/drawing/2014/main" val="2846709152"/>
                  </a:ext>
                </a:extLst>
              </a:tr>
              <a:tr h="659132">
                <a:tc>
                  <a:txBody>
                    <a:bodyPr/>
                    <a:lstStyle/>
                    <a:p>
                      <a:pPr algn="ctr" fontAlgn="ctr"/>
                      <a:endParaRPr lang="it-IT" sz="1000" b="0" i="0" u="none" strike="noStrike">
                        <a:solidFill>
                          <a:srgbClr val="000000"/>
                        </a:solidFill>
                        <a:effectLst/>
                        <a:latin typeface="Times New Roman" panose="02020603050405020304" pitchFamily="18" charset="0"/>
                      </a:endParaRPr>
                    </a:p>
                  </a:txBody>
                  <a:tcPr marL="0" marR="0" marT="0" marB="0" anchor="ctr"/>
                </a:tc>
                <a:tc>
                  <a:txBody>
                    <a:bodyPr/>
                    <a:lstStyle/>
                    <a:p>
                      <a:pPr algn="r" fontAlgn="ctr"/>
                      <a:r>
                        <a:rPr lang="it-IT" sz="2000" u="none" strike="noStrike" dirty="0">
                          <a:effectLst/>
                        </a:rPr>
                        <a:t>quota "altri costi" a forfait:</a:t>
                      </a:r>
                      <a:r>
                        <a:rPr lang="it-IT" sz="2000" u="none" strike="noStrike" baseline="0" dirty="0">
                          <a:effectLst/>
                        </a:rPr>
                        <a:t> </a:t>
                      </a:r>
                      <a:r>
                        <a:rPr lang="it-IT" sz="2000" u="none" strike="noStrike" baseline="0" dirty="0">
                          <a:effectLst/>
                          <a:sym typeface="Wingdings" panose="05000000000000000000" pitchFamily="2" charset="2"/>
                        </a:rPr>
                        <a:t></a:t>
                      </a:r>
                      <a:endParaRPr lang="it-IT" sz="2000" b="1" i="0" u="none" strike="noStrike" dirty="0">
                        <a:solidFill>
                          <a:srgbClr val="FF0000"/>
                        </a:solidFill>
                        <a:effectLst/>
                        <a:latin typeface="Book Antiqua" panose="02040602050305030304" pitchFamily="18" charset="0"/>
                      </a:endParaRPr>
                    </a:p>
                  </a:txBody>
                  <a:tcPr marL="0" marR="0" marT="0" marB="0" anchor="ctr"/>
                </a:tc>
                <a:tc>
                  <a:txBody>
                    <a:bodyPr/>
                    <a:lstStyle/>
                    <a:p>
                      <a:pPr algn="r" fontAlgn="ctr"/>
                      <a:r>
                        <a:rPr lang="it-IT" sz="1800" u="none" strike="noStrike" dirty="0">
                          <a:solidFill>
                            <a:srgbClr val="0000FF"/>
                          </a:solidFill>
                          <a:effectLst/>
                        </a:rPr>
                        <a:t>20,00%</a:t>
                      </a:r>
                      <a:endParaRPr lang="it-IT" sz="1800" b="1" i="0" u="none" strike="noStrike" dirty="0">
                        <a:solidFill>
                          <a:srgbClr val="0000FF"/>
                        </a:solidFill>
                        <a:effectLst/>
                        <a:latin typeface="Book Antiqua" panose="02040602050305030304" pitchFamily="18" charset="0"/>
                      </a:endParaRPr>
                    </a:p>
                  </a:txBody>
                  <a:tcPr marL="0" marR="0" marT="0" marB="0" anchor="ctr"/>
                </a:tc>
                <a:tc>
                  <a:txBody>
                    <a:bodyPr/>
                    <a:lstStyle/>
                    <a:p>
                      <a:pPr algn="r" fontAlgn="ctr"/>
                      <a:r>
                        <a:rPr lang="it-IT" sz="1800" u="none" strike="noStrike" dirty="0">
                          <a:solidFill>
                            <a:srgbClr val="0000FF"/>
                          </a:solidFill>
                          <a:effectLst/>
                        </a:rPr>
                        <a:t>20,0%</a:t>
                      </a:r>
                      <a:endParaRPr lang="it-IT" sz="1800" b="1" i="0" u="none" strike="noStrike" dirty="0">
                        <a:solidFill>
                          <a:srgbClr val="0000FF"/>
                        </a:solidFill>
                        <a:effectLst/>
                        <a:latin typeface="Book Antiqua" panose="02040602050305030304" pitchFamily="18" charset="0"/>
                      </a:endParaRPr>
                    </a:p>
                  </a:txBody>
                  <a:tcPr marL="0" marR="0" marT="0" marB="0" anchor="ctr"/>
                </a:tc>
                <a:tc>
                  <a:txBody>
                    <a:bodyPr/>
                    <a:lstStyle/>
                    <a:p>
                      <a:pPr algn="l" fontAlgn="ctr"/>
                      <a:endParaRPr lang="it-IT" sz="1000" b="1" i="0" u="none" strike="noStrike" dirty="0">
                        <a:solidFill>
                          <a:srgbClr val="FF0000"/>
                        </a:solidFill>
                        <a:effectLst/>
                        <a:latin typeface="Book Antiqua" panose="02040602050305030304" pitchFamily="18" charset="0"/>
                      </a:endParaRPr>
                    </a:p>
                  </a:txBody>
                  <a:tcPr marL="0" marR="0" marT="0" marB="0" anchor="ctr"/>
                </a:tc>
                <a:extLst>
                  <a:ext uri="{0D108BD9-81ED-4DB2-BD59-A6C34878D82A}">
                    <a16:rowId xmlns:a16="http://schemas.microsoft.com/office/drawing/2014/main" val="707536288"/>
                  </a:ext>
                </a:extLst>
              </a:tr>
            </a:tbl>
          </a:graphicData>
        </a:graphic>
      </p:graphicFrame>
    </p:spTree>
    <p:extLst>
      <p:ext uri="{BB962C8B-B14F-4D97-AF65-F5344CB8AC3E}">
        <p14:creationId xmlns:p14="http://schemas.microsoft.com/office/powerpoint/2010/main" val="17208320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033194" y="365125"/>
            <a:ext cx="9320605" cy="624579"/>
          </a:xfrm>
        </p:spPr>
        <p:txBody>
          <a:bodyPr>
            <a:normAutofit fontScale="90000"/>
          </a:bodyPr>
          <a:lstStyle/>
          <a:p>
            <a:br>
              <a:rPr lang="it-IT" b="1" dirty="0">
                <a:solidFill>
                  <a:srgbClr val="0000FF"/>
                </a:solidFill>
              </a:rPr>
            </a:br>
            <a:r>
              <a:rPr lang="it-IT" b="1" dirty="0">
                <a:solidFill>
                  <a:srgbClr val="0000FF"/>
                </a:solidFill>
              </a:rPr>
              <a:t>QUANTIFICAZIONE RISORSE (</a:t>
            </a:r>
            <a:r>
              <a:rPr lang="it-IT" b="1" dirty="0">
                <a:solidFill>
                  <a:srgbClr val="FF0000"/>
                </a:solidFill>
              </a:rPr>
              <a:t>bozza</a:t>
            </a:r>
            <a:r>
              <a:rPr lang="it-IT" b="1" dirty="0">
                <a:solidFill>
                  <a:srgbClr val="0000FF"/>
                </a:solidFill>
              </a:rPr>
              <a:t>)</a:t>
            </a:r>
            <a:br>
              <a:rPr lang="it-IT" b="1" dirty="0">
                <a:solidFill>
                  <a:srgbClr val="0000FF"/>
                </a:solidFill>
              </a:rPr>
            </a:br>
            <a:endParaRPr lang="it-IT" b="1" dirty="0">
              <a:solidFill>
                <a:srgbClr val="0000FF"/>
              </a:solidFill>
            </a:endParaRPr>
          </a:p>
        </p:txBody>
      </p:sp>
      <p:pic>
        <p:nvPicPr>
          <p:cNvPr id="4" name="Segnaposto contenuto 3"/>
          <p:cNvPicPr>
            <a:picLocks noChangeAspect="1"/>
          </p:cNvPicPr>
          <p:nvPr/>
        </p:nvPicPr>
        <p:blipFill>
          <a:blip r:embed="rId3"/>
          <a:stretch>
            <a:fillRect/>
          </a:stretch>
        </p:blipFill>
        <p:spPr>
          <a:xfrm>
            <a:off x="139850" y="0"/>
            <a:ext cx="1333948" cy="1280232"/>
          </a:xfrm>
          <a:prstGeom prst="rect">
            <a:avLst/>
          </a:prstGeom>
        </p:spPr>
      </p:pic>
      <p:sp>
        <p:nvSpPr>
          <p:cNvPr id="5" name="Segnaposto data 4"/>
          <p:cNvSpPr>
            <a:spLocks noGrp="1"/>
          </p:cNvSpPr>
          <p:nvPr>
            <p:ph type="dt" sz="half" idx="10"/>
          </p:nvPr>
        </p:nvSpPr>
        <p:spPr/>
        <p:txBody>
          <a:bodyPr/>
          <a:lstStyle/>
          <a:p>
            <a:r>
              <a:rPr lang="it-IT" dirty="0"/>
              <a:t>Catania – 24/02/2020</a:t>
            </a:r>
          </a:p>
        </p:txBody>
      </p:sp>
      <p:sp>
        <p:nvSpPr>
          <p:cNvPr id="6" name="Segnaposto piè di pagina 5"/>
          <p:cNvSpPr>
            <a:spLocks noGrp="1"/>
          </p:cNvSpPr>
          <p:nvPr>
            <p:ph type="ftr" sz="quarter" idx="11"/>
          </p:nvPr>
        </p:nvSpPr>
        <p:spPr>
          <a:xfrm>
            <a:off x="4038599" y="6356350"/>
            <a:ext cx="5021179" cy="365125"/>
          </a:xfrm>
        </p:spPr>
        <p:txBody>
          <a:bodyPr/>
          <a:lstStyle/>
          <a:p>
            <a:r>
              <a:rPr lang="it-IT" dirty="0"/>
              <a:t>Donvito, Carlino, Barbera, Russo - IBISCO</a:t>
            </a:r>
          </a:p>
        </p:txBody>
      </p:sp>
      <p:sp>
        <p:nvSpPr>
          <p:cNvPr id="7" name="Segnaposto numero diapositiva 6"/>
          <p:cNvSpPr>
            <a:spLocks noGrp="1"/>
          </p:cNvSpPr>
          <p:nvPr>
            <p:ph type="sldNum" sz="quarter" idx="12"/>
          </p:nvPr>
        </p:nvSpPr>
        <p:spPr/>
        <p:txBody>
          <a:bodyPr/>
          <a:lstStyle/>
          <a:p>
            <a:fld id="{D34C3E3B-CA28-2640-8C42-4E498BACB79B}" type="slidenum">
              <a:rPr lang="it-IT" smtClean="0"/>
              <a:t>9</a:t>
            </a:fld>
            <a:endParaRPr lang="it-IT"/>
          </a:p>
        </p:txBody>
      </p:sp>
      <p:graphicFrame>
        <p:nvGraphicFramePr>
          <p:cNvPr id="3" name="Tabella 2"/>
          <p:cNvGraphicFramePr>
            <a:graphicFrameLocks noGrp="1"/>
          </p:cNvGraphicFramePr>
          <p:nvPr>
            <p:extLst>
              <p:ext uri="{D42A27DB-BD31-4B8C-83A1-F6EECF244321}">
                <p14:modId xmlns:p14="http://schemas.microsoft.com/office/powerpoint/2010/main" val="1773321197"/>
              </p:ext>
            </p:extLst>
          </p:nvPr>
        </p:nvGraphicFramePr>
        <p:xfrm>
          <a:off x="517359" y="2832100"/>
          <a:ext cx="10311062" cy="2011680"/>
        </p:xfrm>
        <a:graphic>
          <a:graphicData uri="http://schemas.openxmlformats.org/drawingml/2006/table">
            <a:tbl>
              <a:tblPr>
                <a:tableStyleId>{5C22544A-7EE6-4342-B048-85BDC9FD1C3A}</a:tableStyleId>
              </a:tblPr>
              <a:tblGrid>
                <a:gridCol w="4644188">
                  <a:extLst>
                    <a:ext uri="{9D8B030D-6E8A-4147-A177-3AD203B41FA5}">
                      <a16:colId xmlns:a16="http://schemas.microsoft.com/office/drawing/2014/main" val="1895773277"/>
                    </a:ext>
                  </a:extLst>
                </a:gridCol>
                <a:gridCol w="1215190">
                  <a:extLst>
                    <a:ext uri="{9D8B030D-6E8A-4147-A177-3AD203B41FA5}">
                      <a16:colId xmlns:a16="http://schemas.microsoft.com/office/drawing/2014/main" val="2175471782"/>
                    </a:ext>
                  </a:extLst>
                </a:gridCol>
                <a:gridCol w="2031388">
                  <a:extLst>
                    <a:ext uri="{9D8B030D-6E8A-4147-A177-3AD203B41FA5}">
                      <a16:colId xmlns:a16="http://schemas.microsoft.com/office/drawing/2014/main" val="2408578593"/>
                    </a:ext>
                  </a:extLst>
                </a:gridCol>
                <a:gridCol w="615559">
                  <a:extLst>
                    <a:ext uri="{9D8B030D-6E8A-4147-A177-3AD203B41FA5}">
                      <a16:colId xmlns:a16="http://schemas.microsoft.com/office/drawing/2014/main" val="3715803273"/>
                    </a:ext>
                  </a:extLst>
                </a:gridCol>
                <a:gridCol w="1804737">
                  <a:extLst>
                    <a:ext uri="{9D8B030D-6E8A-4147-A177-3AD203B41FA5}">
                      <a16:colId xmlns:a16="http://schemas.microsoft.com/office/drawing/2014/main" val="642804111"/>
                    </a:ext>
                  </a:extLst>
                </a:gridCol>
              </a:tblGrid>
              <a:tr h="809625">
                <a:tc>
                  <a:txBody>
                    <a:bodyPr/>
                    <a:lstStyle/>
                    <a:p>
                      <a:pPr algn="r" fontAlgn="ctr"/>
                      <a:r>
                        <a:rPr lang="it-IT" sz="4400" i="1" u="none" strike="noStrike" dirty="0">
                          <a:effectLst/>
                        </a:rPr>
                        <a:t>TOTALE RISORSE:</a:t>
                      </a:r>
                      <a:endParaRPr lang="it-IT" sz="4400" b="0" i="1" u="none" strike="noStrike" dirty="0">
                        <a:solidFill>
                          <a:srgbClr val="000000"/>
                        </a:solidFill>
                        <a:effectLst/>
                        <a:latin typeface="Times New Roman" panose="02020603050405020304" pitchFamily="18" charset="0"/>
                      </a:endParaRPr>
                    </a:p>
                  </a:txBody>
                  <a:tcPr marL="0" marR="0" marT="0" marB="0" anchor="ctr"/>
                </a:tc>
                <a:tc>
                  <a:txBody>
                    <a:bodyPr/>
                    <a:lstStyle/>
                    <a:p>
                      <a:pPr algn="ctr" fontAlgn="ctr"/>
                      <a:r>
                        <a:rPr lang="it-IT" sz="6600" u="none" strike="noStrike" dirty="0">
                          <a:effectLst/>
                        </a:rPr>
                        <a:t>28</a:t>
                      </a:r>
                      <a:endParaRPr lang="it-IT" sz="6600" b="1" i="0" u="none" strike="noStrike" dirty="0">
                        <a:solidFill>
                          <a:srgbClr val="000000"/>
                        </a:solidFill>
                        <a:effectLst/>
                        <a:latin typeface="Times New Roman" panose="02020603050405020304" pitchFamily="18" charset="0"/>
                      </a:endParaRPr>
                    </a:p>
                  </a:txBody>
                  <a:tcPr marL="0" marR="0" marT="0" marB="0" anchor="ctr"/>
                </a:tc>
                <a:tc>
                  <a:txBody>
                    <a:bodyPr/>
                    <a:lstStyle/>
                    <a:p>
                      <a:pPr algn="ctr" fontAlgn="ctr"/>
                      <a:r>
                        <a:rPr lang="it-IT" sz="6600" u="none" strike="noStrike" dirty="0">
                          <a:solidFill>
                            <a:srgbClr val="0000FF"/>
                          </a:solidFill>
                          <a:effectLst/>
                        </a:rPr>
                        <a:t>23</a:t>
                      </a:r>
                      <a:endParaRPr lang="it-IT" sz="6600" b="1" i="0" u="none" strike="noStrike" dirty="0">
                        <a:solidFill>
                          <a:srgbClr val="0000FF"/>
                        </a:solidFill>
                        <a:effectLst/>
                        <a:latin typeface="Times New Roman" panose="02020603050405020304" pitchFamily="18" charset="0"/>
                      </a:endParaRPr>
                    </a:p>
                  </a:txBody>
                  <a:tcPr marL="0" marR="0" marT="0" marB="0" anchor="ctr"/>
                </a:tc>
                <a:tc>
                  <a:txBody>
                    <a:bodyPr/>
                    <a:lstStyle/>
                    <a:p>
                      <a:pPr algn="ctr" fontAlgn="ctr"/>
                      <a:r>
                        <a:rPr lang="it-IT" sz="6600" u="none" strike="noStrike" dirty="0">
                          <a:effectLst/>
                        </a:rPr>
                        <a:t> </a:t>
                      </a:r>
                      <a:endParaRPr lang="it-IT" sz="6600" b="1" i="0" u="none" strike="noStrike" dirty="0">
                        <a:solidFill>
                          <a:srgbClr val="000000"/>
                        </a:solidFill>
                        <a:effectLst/>
                        <a:latin typeface="Times New Roman" panose="02020603050405020304" pitchFamily="18" charset="0"/>
                      </a:endParaRPr>
                    </a:p>
                  </a:txBody>
                  <a:tcPr marL="0" marR="0" marT="0" marB="0" anchor="ctr"/>
                </a:tc>
                <a:tc>
                  <a:txBody>
                    <a:bodyPr/>
                    <a:lstStyle/>
                    <a:p>
                      <a:pPr algn="ctr" fontAlgn="ctr"/>
                      <a:r>
                        <a:rPr lang="it-IT" sz="6600" u="none" strike="noStrike" dirty="0">
                          <a:solidFill>
                            <a:srgbClr val="0000FF"/>
                          </a:solidFill>
                          <a:effectLst/>
                        </a:rPr>
                        <a:t>5</a:t>
                      </a:r>
                      <a:endParaRPr lang="it-IT" sz="6600" b="1" i="0" u="none" strike="noStrike" dirty="0">
                        <a:solidFill>
                          <a:srgbClr val="0000FF"/>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160680145"/>
                  </a:ext>
                </a:extLst>
              </a:tr>
              <a:tr h="386715">
                <a:tc>
                  <a:txBody>
                    <a:bodyPr/>
                    <a:lstStyle/>
                    <a:p>
                      <a:pPr algn="r" fontAlgn="ctr"/>
                      <a:r>
                        <a:rPr lang="it-IT" sz="4400" i="1" u="none" strike="noStrike" dirty="0">
                          <a:effectLst/>
                        </a:rPr>
                        <a:t>TOTALE ANNUALITA'</a:t>
                      </a:r>
                      <a:endParaRPr lang="it-IT" sz="4400" b="0" i="1" u="none" strike="noStrike" dirty="0">
                        <a:solidFill>
                          <a:srgbClr val="000000"/>
                        </a:solidFill>
                        <a:effectLst/>
                        <a:latin typeface="Times New Roman" panose="02020603050405020304" pitchFamily="18" charset="0"/>
                      </a:endParaRPr>
                    </a:p>
                  </a:txBody>
                  <a:tcPr marL="0" marR="0" marT="0" marB="0" anchor="ctr"/>
                </a:tc>
                <a:tc>
                  <a:txBody>
                    <a:bodyPr/>
                    <a:lstStyle/>
                    <a:p>
                      <a:pPr algn="ctr" fontAlgn="ctr"/>
                      <a:r>
                        <a:rPr lang="it-IT" sz="6600" u="none" strike="noStrike" dirty="0">
                          <a:effectLst/>
                        </a:rPr>
                        <a:t>52</a:t>
                      </a:r>
                      <a:endParaRPr lang="it-IT" sz="6600" b="1" i="0" u="none" strike="noStrike" dirty="0">
                        <a:solidFill>
                          <a:srgbClr val="000000"/>
                        </a:solidFill>
                        <a:effectLst/>
                        <a:latin typeface="Times New Roman" panose="02020603050405020304" pitchFamily="18" charset="0"/>
                      </a:endParaRPr>
                    </a:p>
                  </a:txBody>
                  <a:tcPr marL="0" marR="0" marT="0" marB="0" anchor="ctr"/>
                </a:tc>
                <a:tc>
                  <a:txBody>
                    <a:bodyPr/>
                    <a:lstStyle/>
                    <a:p>
                      <a:pPr algn="ctr" fontAlgn="ctr"/>
                      <a:r>
                        <a:rPr lang="it-IT" sz="4400" u="none" strike="noStrike" dirty="0">
                          <a:solidFill>
                            <a:srgbClr val="0000FF"/>
                          </a:solidFill>
                          <a:effectLst/>
                        </a:rPr>
                        <a:t>assegni</a:t>
                      </a:r>
                      <a:endParaRPr lang="it-IT" sz="4400" b="1" i="1" u="none" strike="noStrike" dirty="0">
                        <a:solidFill>
                          <a:srgbClr val="0000FF"/>
                        </a:solidFill>
                        <a:effectLst/>
                        <a:latin typeface="Times New Roman" panose="02020603050405020304" pitchFamily="18" charset="0"/>
                      </a:endParaRPr>
                    </a:p>
                  </a:txBody>
                  <a:tcPr marL="0" marR="0" marT="0" marB="0" anchor="ctr"/>
                </a:tc>
                <a:tc>
                  <a:txBody>
                    <a:bodyPr/>
                    <a:lstStyle/>
                    <a:p>
                      <a:pPr algn="ctr" fontAlgn="ctr"/>
                      <a:r>
                        <a:rPr lang="it-IT" sz="4400" u="none" strike="noStrike" dirty="0">
                          <a:effectLst/>
                        </a:rPr>
                        <a:t> </a:t>
                      </a:r>
                      <a:endParaRPr lang="it-IT" sz="4400" b="1" i="1" u="none" strike="noStrike" dirty="0">
                        <a:solidFill>
                          <a:srgbClr val="000000"/>
                        </a:solidFill>
                        <a:effectLst/>
                        <a:latin typeface="Times New Roman" panose="02020603050405020304" pitchFamily="18" charset="0"/>
                      </a:endParaRPr>
                    </a:p>
                  </a:txBody>
                  <a:tcPr marL="0" marR="0" marT="0" marB="0" anchor="ctr"/>
                </a:tc>
                <a:tc>
                  <a:txBody>
                    <a:bodyPr/>
                    <a:lstStyle/>
                    <a:p>
                      <a:pPr algn="ctr" fontAlgn="ctr"/>
                      <a:r>
                        <a:rPr lang="it-IT" sz="4400" u="none" strike="noStrike" dirty="0">
                          <a:solidFill>
                            <a:srgbClr val="0000FF"/>
                          </a:solidFill>
                          <a:effectLst/>
                        </a:rPr>
                        <a:t>borse</a:t>
                      </a:r>
                      <a:endParaRPr lang="it-IT" sz="4400" b="1" i="1" u="none" strike="noStrike" dirty="0">
                        <a:solidFill>
                          <a:srgbClr val="0000FF"/>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1995549815"/>
                  </a:ext>
                </a:extLst>
              </a:tr>
            </a:tbl>
          </a:graphicData>
        </a:graphic>
      </p:graphicFrame>
    </p:spTree>
    <p:extLst>
      <p:ext uri="{BB962C8B-B14F-4D97-AF65-F5344CB8AC3E}">
        <p14:creationId xmlns:p14="http://schemas.microsoft.com/office/powerpoint/2010/main" val="3046714251"/>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2652</Words>
  <Application>Microsoft Macintosh PowerPoint</Application>
  <PresentationFormat>Widescreen</PresentationFormat>
  <Paragraphs>356</Paragraphs>
  <Slides>27</Slides>
  <Notes>27</Notes>
  <HiddenSlides>0</HiddenSlides>
  <MMClips>0</MMClips>
  <ScaleCrop>false</ScaleCrop>
  <HeadingPairs>
    <vt:vector size="6" baseType="variant">
      <vt:variant>
        <vt:lpstr>Caratteri utilizzati</vt:lpstr>
      </vt:variant>
      <vt:variant>
        <vt:i4>7</vt:i4>
      </vt:variant>
      <vt:variant>
        <vt:lpstr>Tema</vt:lpstr>
      </vt:variant>
      <vt:variant>
        <vt:i4>1</vt:i4>
      </vt:variant>
      <vt:variant>
        <vt:lpstr>Titoli diapositive</vt:lpstr>
      </vt:variant>
      <vt:variant>
        <vt:i4>27</vt:i4>
      </vt:variant>
    </vt:vector>
  </HeadingPairs>
  <TitlesOfParts>
    <vt:vector size="35" baseType="lpstr">
      <vt:lpstr>Arial</vt:lpstr>
      <vt:lpstr>Book Antiqua</vt:lpstr>
      <vt:lpstr>Calibri</vt:lpstr>
      <vt:lpstr>Calibri Light</vt:lpstr>
      <vt:lpstr>Lato Regular</vt:lpstr>
      <vt:lpstr>Times New Roman</vt:lpstr>
      <vt:lpstr>Wingdings</vt:lpstr>
      <vt:lpstr>Tema di Office</vt:lpstr>
      <vt:lpstr>Bando Capitale Umano Avviso 2595 del 24.12.2019 </vt:lpstr>
      <vt:lpstr>PIANO STRALCIO RICERCA E INNOVAZIONE 2015-2017</vt:lpstr>
      <vt:lpstr>Caratteristiche dell’Avviso (1) </vt:lpstr>
      <vt:lpstr>Caratteristiche dell’Avviso (2) </vt:lpstr>
      <vt:lpstr>Caratteristiche dell’Avviso (3) </vt:lpstr>
      <vt:lpstr>Caratteristiche dell’Avviso (4) </vt:lpstr>
      <vt:lpstr>Caratteristiche dell’Avviso (5) </vt:lpstr>
      <vt:lpstr> COSTI TOTALI DELLA PROPOSTA (bozza) </vt:lpstr>
      <vt:lpstr> QUANTIFICAZIONE RISORSE (bozza) </vt:lpstr>
      <vt:lpstr> QUANTIFICAZIONE IMPORTI UNITARI (bozza) </vt:lpstr>
      <vt:lpstr>Allegato B (Sezioni 1, 2, 3) – a cura R.B.</vt:lpstr>
      <vt:lpstr>Allegato B (Sezioni 4, 5)</vt:lpstr>
      <vt:lpstr>Stato attuale dell’Allegato B</vt:lpstr>
      <vt:lpstr>Sezione 1 – Obiettivi </vt:lpstr>
      <vt:lpstr>provvisorio</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xxxxxxxxxxxxxxxxxx</vt:lpstr>
      <vt:lpstr>xxxxxxxxxxxxxxxxxx</vt:lpstr>
      <vt:lpstr>xxxxxxxxxxxxxxxxxx</vt:lpstr>
      <vt:lpstr>xxxxxxxxxxxxxxxxxx</vt:lpstr>
      <vt:lpstr>xxxxxxxxxxxxxxxxxx</vt:lpstr>
      <vt:lpstr>xxxxxxxxxxxxxxxxxx</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2019-09-20T12:52:27Z</dcterms:created>
  <dcterms:modified xsi:type="dcterms:W3CDTF">2020-02-24T06:38:09Z</dcterms:modified>
</cp:coreProperties>
</file>