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6AB73-E682-0D4C-8CCA-2A1F5D455BC4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00296-E49D-BB4D-B4EB-BEC0C4296C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87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0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4A398-F20A-3245-A494-3E3483823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1BD995F-DEB5-334B-9DAA-C2D4B82EE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109929-67B1-3646-8564-39B865B3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42384A-B1DA-4E41-B79E-DEC65E004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7BA442-3A15-184B-8BA0-373D74974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64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C8B66F-EA9F-2D48-851E-C1F20A68E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CEB6951-DB7E-5942-8D9C-23EEB314A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9F7DDB-69C3-8F46-9593-2771A8C2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FAFB9C-52DB-6342-BDBD-A3C49535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12384D-CD8A-1645-977A-C100700AE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225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C066CCA-91BA-D14F-A145-3301DC2BC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2F6868-8980-4D40-8958-ADEC46C84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194653-F03B-144A-AD1A-C638E5C7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05A8DF-B853-3B42-9F93-50F2486D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829A30-935D-C841-A376-7D58C3F4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521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D8864-926A-5E47-BA27-CBD1F6DF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B347BD-8499-9742-A22D-BBD894EB4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5CEBC1-8E19-2B40-9B38-70CFD4A3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A2A197-15B3-AD43-A172-B46D082F7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3BC36F-CD8E-0342-9621-19E48598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004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B6FC8-9BA6-A644-936C-D6FF3FCEA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1B7DD7-DA99-0D4D-AEEC-AE3527853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88ABD0-C81C-A445-86E2-34CB1549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B0A3D0-D727-754D-BC1E-F968A6E14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E41B9F-6207-2049-A14B-07C76F934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66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1285E-DDF6-BD40-8F25-D70231E2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2EA685-207E-A141-98A9-A26FD7A36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4DA8C3-ECF1-814C-B16E-B944E59C9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81634DD-9CEC-B746-AC91-9EA73207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475671-6AD8-0C47-8A5D-B70CE3E4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B2151B-21D8-0C4F-A846-9381C1A4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9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144E78-8DF7-F54D-BFE3-9811A4DAB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FC95900-8561-D94B-9817-3D5A4ADEF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3209C81-46E4-A440-9AB3-528F1E297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A147E5F-9877-9A4C-813D-96E11B5A0E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A0EB015-F4E2-0742-96ED-56B34BAB0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D6EBBC-E533-A44D-9082-A9EED967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E0CC9F-4F5A-EE45-ABD8-017BFD43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817C044-3924-B241-A50A-88F7F736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99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4C2FA8-D5CC-E341-A84F-05DBC8F42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8ADE5B1-2F1E-E949-9072-CC93C210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C65243-72E9-E94F-9159-D2B2E0822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D61B26-A9D7-F649-B45D-24B1BCDC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865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ED64260-86A6-5C43-A901-8EB22A96C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9601CDB-AAD1-FC49-B591-FA07E99B4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094DDEC-1633-064A-A933-AF80EBDF0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5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20F2FE-37DF-414C-922B-AF34F1FC6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97361F-8942-DC45-B9E0-A8A1B6FB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D2F8EA2-6026-AE4C-B229-5C577E4C5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FFD325-923F-B54B-96EE-23F0B5AA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8ED9E03-F95C-904E-BD99-03137673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3C6AD9A-1E63-F448-8E80-66D736EC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89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7A1C7B-2289-8E4F-92E2-9BD8BC23B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EEE4F64-A5E3-2343-A834-684359C33C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C06226C-6D7B-BB45-A34A-9ABA5F894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399764E-37E2-C548-9B3C-D8FFF0FA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4540F87-26D1-F041-A6D8-EC0BDF3AC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D8DF77-66A6-1A48-836A-052AC2F6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FD12E35-2B39-D944-B4D6-100026F2A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377C20-4893-DA42-8F7B-000FD33ED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191B6A-1C4D-C140-889D-A41B8CF28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80555-DD08-2E4D-9E49-935B81F66920}" type="datetimeFigureOut">
              <a:rPr lang="it-IT" smtClean="0"/>
              <a:t>23/02/20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18C1EC-B1FE-9B41-A190-D6945A6CD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CF80A5-195C-5443-9976-30656A5DA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5D178-BA95-EA48-9F18-F8B5932143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97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Gara Impianti </a:t>
            </a:r>
            <a:r>
              <a:rPr lang="it-IT" dirty="0" err="1"/>
              <a:t>Ba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09677"/>
          </a:xfrm>
        </p:spPr>
        <p:txBody>
          <a:bodyPr>
            <a:normAutofit/>
          </a:bodyPr>
          <a:lstStyle/>
          <a:p>
            <a:r>
              <a:rPr lang="it-IT" sz="3600" dirty="0"/>
              <a:t>Mauro de </a:t>
            </a:r>
            <a:r>
              <a:rPr lang="it-IT" sz="3600"/>
              <a:t>Palma, Giorgio Maggi</a:t>
            </a:r>
            <a:endParaRPr lang="it-IT" sz="3600" dirty="0"/>
          </a:p>
          <a:p>
            <a:r>
              <a:rPr lang="it-IT" dirty="0"/>
              <a:t>Riunione Comitato Scientifico </a:t>
            </a:r>
            <a:r>
              <a:rPr lang="it-IT" dirty="0" err="1"/>
              <a:t>IBiSCo</a:t>
            </a:r>
            <a:endParaRPr lang="it-IT" dirty="0"/>
          </a:p>
          <a:p>
            <a:r>
              <a:rPr lang="it-IT" dirty="0"/>
              <a:t>Catania 24 febbraio 2020</a:t>
            </a:r>
          </a:p>
          <a:p>
            <a:pPr algn="l"/>
            <a:endParaRPr lang="it-IT" baseline="30000" dirty="0"/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7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7CBC64-FEED-9C4F-922F-487F29564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Stato della gara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E4A2D-7DC6-0443-91D1-167292227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Progetto completo</a:t>
            </a:r>
          </a:p>
          <a:p>
            <a:pPr lvl="1"/>
            <a:r>
              <a:rPr lang="it-IT" dirty="0"/>
              <a:t>Include: </a:t>
            </a:r>
          </a:p>
          <a:p>
            <a:pPr lvl="2"/>
            <a:r>
              <a:rPr lang="it-IT" dirty="0"/>
              <a:t>Un </a:t>
            </a:r>
            <a:r>
              <a:rPr lang="it-IT" dirty="0" err="1"/>
              <a:t>trigeneratore</a:t>
            </a:r>
            <a:r>
              <a:rPr lang="it-IT" dirty="0"/>
              <a:t> da 300 kW (350 kW nella scheda) (BA-17-IMP-UNIBA)</a:t>
            </a:r>
          </a:p>
          <a:p>
            <a:pPr lvl="2"/>
            <a:r>
              <a:rPr lang="it-IT" dirty="0"/>
              <a:t>Due condizionatori di precisione </a:t>
            </a:r>
          </a:p>
          <a:p>
            <a:pPr lvl="2"/>
            <a:r>
              <a:rPr lang="it-IT" dirty="0"/>
              <a:t>Due gruppi frigo da 150 kW</a:t>
            </a:r>
          </a:p>
          <a:p>
            <a:r>
              <a:rPr lang="it-IT" dirty="0"/>
              <a:t>Il capitolato speciale di Appalto</a:t>
            </a:r>
          </a:p>
          <a:p>
            <a:pPr lvl="1"/>
            <a:r>
              <a:rPr lang="it-IT" dirty="0"/>
              <a:t>Di cui ho ricevuto la prima versione  venerdì sera  </a:t>
            </a:r>
          </a:p>
          <a:p>
            <a:pPr lvl="1"/>
            <a:r>
              <a:rPr lang="it-IT" dirty="0"/>
              <a:t>È in una fase abbastanza avanzata anche ci sono diverse cose che vanno cambiate (anche questo capitolato usa molto la parola lavori, anche se io mi ero raccomandato di evitarla)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1FAC68-EB7B-1E4B-A7D6-6DEB6079BEDB}"/>
              </a:ext>
            </a:extLst>
          </p:cNvPr>
          <p:cNvSpPr txBox="1"/>
          <p:nvPr/>
        </p:nvSpPr>
        <p:spPr>
          <a:xfrm>
            <a:off x="5675971" y="2952393"/>
            <a:ext cx="2023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/>
              <a:t>}</a:t>
            </a:r>
            <a:r>
              <a:rPr lang="it-IT" dirty="0"/>
              <a:t>BA-15-IMP-UNIBA</a:t>
            </a:r>
          </a:p>
        </p:txBody>
      </p:sp>
    </p:spTree>
    <p:extLst>
      <p:ext uri="{BB962C8B-B14F-4D97-AF65-F5344CB8AC3E}">
        <p14:creationId xmlns:p14="http://schemas.microsoft.com/office/powerpoint/2010/main" val="3242721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0F786-90BB-9642-A9D6-0BFF9F50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Quadro economico 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8F0D76F-D7A2-3A44-8CBB-567EC30FA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691368"/>
              </p:ext>
            </p:extLst>
          </p:nvPr>
        </p:nvGraphicFramePr>
        <p:xfrm>
          <a:off x="838200" y="2011544"/>
          <a:ext cx="4689708" cy="2835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854">
                  <a:extLst>
                    <a:ext uri="{9D8B030D-6E8A-4147-A177-3AD203B41FA5}">
                      <a16:colId xmlns:a16="http://schemas.microsoft.com/office/drawing/2014/main" val="3389532877"/>
                    </a:ext>
                  </a:extLst>
                </a:gridCol>
                <a:gridCol w="2344854">
                  <a:extLst>
                    <a:ext uri="{9D8B030D-6E8A-4147-A177-3AD203B41FA5}">
                      <a16:colId xmlns:a16="http://schemas.microsoft.com/office/drawing/2014/main" val="4210529258"/>
                    </a:ext>
                  </a:extLst>
                </a:gridCol>
              </a:tblGrid>
              <a:tr h="625343">
                <a:tc>
                  <a:txBody>
                    <a:bodyPr/>
                    <a:lstStyle/>
                    <a:p>
                      <a:r>
                        <a:rPr lang="it-IT" dirty="0"/>
                        <a:t>Scheda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Budget disponibile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987139"/>
                  </a:ext>
                </a:extLst>
              </a:tr>
              <a:tr h="442040">
                <a:tc>
                  <a:txBody>
                    <a:bodyPr/>
                    <a:lstStyle/>
                    <a:p>
                      <a:r>
                        <a:rPr lang="it-IT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BA-15-IMP-UNIBA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>
                          <a:effectLst/>
                          <a:latin typeface="Calibri Light" panose="020F0302020204030204" pitchFamily="34" charset="0"/>
                        </a:rPr>
                        <a:t>143.510,00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1298439949"/>
                  </a:ext>
                </a:extLst>
              </a:tr>
              <a:tr h="442040">
                <a:tc>
                  <a:txBody>
                    <a:bodyPr/>
                    <a:lstStyle/>
                    <a:p>
                      <a:r>
                        <a:rPr lang="it-IT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BA-17-IMP-UNIBA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>
                          <a:effectLst/>
                          <a:latin typeface="Calibri Light" panose="020F0302020204030204" pitchFamily="34" charset="0"/>
                        </a:rPr>
                        <a:t>724.580,00</a:t>
                      </a: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313413876"/>
                  </a:ext>
                </a:extLst>
              </a:tr>
              <a:tr h="442040">
                <a:tc>
                  <a:txBody>
                    <a:bodyPr/>
                    <a:lstStyle/>
                    <a:p>
                      <a:r>
                        <a:rPr lang="it-IT" dirty="0"/>
                        <a:t>Totale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868.090,00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686732"/>
                  </a:ext>
                </a:extLst>
              </a:tr>
              <a:tr h="442040">
                <a:tc>
                  <a:txBody>
                    <a:bodyPr/>
                    <a:lstStyle/>
                    <a:p>
                      <a:r>
                        <a:rPr lang="it-IT" dirty="0"/>
                        <a:t>QE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893.678,78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85325"/>
                  </a:ext>
                </a:extLst>
              </a:tr>
              <a:tr h="4420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kern="12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-25.588,78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98070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0D6898A-1293-5040-B6CF-4E54A56C7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86259"/>
              </p:ext>
            </p:extLst>
          </p:nvPr>
        </p:nvGraphicFramePr>
        <p:xfrm>
          <a:off x="5629742" y="1982891"/>
          <a:ext cx="6415434" cy="4358640"/>
        </p:xfrm>
        <a:graphic>
          <a:graphicData uri="http://schemas.openxmlformats.org/drawingml/2006/table">
            <a:tbl>
              <a:tblPr/>
              <a:tblGrid>
                <a:gridCol w="1038273">
                  <a:extLst>
                    <a:ext uri="{9D8B030D-6E8A-4147-A177-3AD203B41FA5}">
                      <a16:colId xmlns:a16="http://schemas.microsoft.com/office/drawing/2014/main" val="1088905719"/>
                    </a:ext>
                  </a:extLst>
                </a:gridCol>
                <a:gridCol w="1792387">
                  <a:extLst>
                    <a:ext uri="{9D8B030D-6E8A-4147-A177-3AD203B41FA5}">
                      <a16:colId xmlns:a16="http://schemas.microsoft.com/office/drawing/2014/main" val="541205886"/>
                    </a:ext>
                  </a:extLst>
                </a:gridCol>
                <a:gridCol w="1792387">
                  <a:extLst>
                    <a:ext uri="{9D8B030D-6E8A-4147-A177-3AD203B41FA5}">
                      <a16:colId xmlns:a16="http://schemas.microsoft.com/office/drawing/2014/main" val="1588669838"/>
                    </a:ext>
                  </a:extLst>
                </a:gridCol>
                <a:gridCol w="1792387">
                  <a:extLst>
                    <a:ext uri="{9D8B030D-6E8A-4147-A177-3AD203B41FA5}">
                      <a16:colId xmlns:a16="http://schemas.microsoft.com/office/drawing/2014/main" val="112618065"/>
                    </a:ext>
                  </a:extLst>
                </a:gridCol>
              </a:tblGrid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QUADRO ECONOMICO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5786" marR="55786" marT="27893" marB="27893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5786" marR="55786" marT="27893" marB="27893"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5786" marR="55786" marT="27893" marB="27893"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641058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Forniture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Parziali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€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282729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A.1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Ampliamento impianto di climatizzazione sala server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€ 148 532,13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651370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A.2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Impianto di trigenerazione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€ 652 430,55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519048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A.3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195234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br>
                        <a:rPr lang="it-IT" sz="1100" dirty="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dirty="0">
                          <a:effectLst/>
                          <a:latin typeface="Calibri" panose="020F0502020204030204" pitchFamily="34" charset="0"/>
                        </a:rPr>
                        <a:t>TOTALE FORNITURE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€ 800 962,68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621806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A.4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Costi per la Sicurezza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€ 10 413,00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219085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TOTALE FORNITURE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€ 811 375,68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921549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B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SOMME A DISPOSIZIONE DELL'AMMINISTRAZIONE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863470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Arial" panose="020B0604020202020204" pitchFamily="34" charset="0"/>
                        </a:rPr>
                        <a:t>B.1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Arial" panose="020B0604020202020204" pitchFamily="34" charset="0"/>
                        </a:rPr>
                        <a:t>IVA Forniture (10% di A.1÷A.4)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€ 81 137,57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170353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Arial" panose="020B0604020202020204" pitchFamily="34" charset="0"/>
                        </a:rPr>
                        <a:t>B.2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Arial" panose="020B0604020202020204" pitchFamily="34" charset="0"/>
                        </a:rPr>
                        <a:t>Imprevisti e arrotondamenti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>
                          <a:effectLst/>
                          <a:latin typeface="Calibri" panose="020F0502020204030204" pitchFamily="34" charset="0"/>
                        </a:rPr>
                        <a:t>€ 1 163,50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0471559"/>
                  </a:ext>
                </a:extLst>
              </a:tr>
              <a:tr h="502077"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>
                          <a:effectLst/>
                          <a:latin typeface="Arial" panose="020B0604020202020204" pitchFamily="34" charset="0"/>
                        </a:rPr>
                        <a:t>TOTALE SOMME A DISPOSIZIONE DELL'AMMINISTRAZIONE</a:t>
                      </a: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>
                          <a:effectLst/>
                          <a:latin typeface="Arial" panose="020B0604020202020204" pitchFamily="34" charset="0"/>
                        </a:rPr>
                        <a:t>€ 82 301,07</a:t>
                      </a:r>
                      <a:endParaRPr lang="it-IT" sz="11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123338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br>
                        <a:rPr lang="it-IT" sz="1100" dirty="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100" b="1" dirty="0">
                          <a:effectLst/>
                          <a:latin typeface="Arial" panose="020B0604020202020204" pitchFamily="34" charset="0"/>
                        </a:rPr>
                        <a:t>TOTALE PROGETTO</a:t>
                      </a:r>
                      <a:endParaRPr lang="it-IT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br>
                        <a:rPr lang="it-IT" sz="1100">
                          <a:effectLst/>
                          <a:latin typeface="Times New Roman" panose="02020603050405020304" pitchFamily="18" charset="0"/>
                        </a:rPr>
                      </a:br>
                      <a:endParaRPr lang="it-IT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effectLst/>
                          <a:latin typeface="Arial" panose="020B0604020202020204" pitchFamily="34" charset="0"/>
                        </a:rPr>
                        <a:t>€ 893 676,75</a:t>
                      </a:r>
                      <a:endParaRPr lang="it-IT" sz="11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055" marR="29055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7193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BBB4CB91-6FA0-E844-81B0-3A925B6F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7751" y="23577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1EE6368-AFE1-6842-BCED-335625FCE402}"/>
              </a:ext>
            </a:extLst>
          </p:cNvPr>
          <p:cNvSpPr txBox="1"/>
          <p:nvPr/>
        </p:nvSpPr>
        <p:spPr>
          <a:xfrm>
            <a:off x="3467798" y="4852572"/>
            <a:ext cx="2111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Differenza pari al 3%</a:t>
            </a:r>
          </a:p>
        </p:txBody>
      </p:sp>
    </p:spTree>
    <p:extLst>
      <p:ext uri="{BB962C8B-B14F-4D97-AF65-F5344CB8AC3E}">
        <p14:creationId xmlns:p14="http://schemas.microsoft.com/office/powerpoint/2010/main" val="251976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B6C758F0-8597-5F47-B3F0-FD2E73BAE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127236"/>
              </p:ext>
            </p:extLst>
          </p:nvPr>
        </p:nvGraphicFramePr>
        <p:xfrm>
          <a:off x="2286001" y="117280"/>
          <a:ext cx="6226570" cy="65481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1569">
                  <a:extLst>
                    <a:ext uri="{9D8B030D-6E8A-4147-A177-3AD203B41FA5}">
                      <a16:colId xmlns:a16="http://schemas.microsoft.com/office/drawing/2014/main" val="3772276848"/>
                    </a:ext>
                  </a:extLst>
                </a:gridCol>
                <a:gridCol w="908634">
                  <a:extLst>
                    <a:ext uri="{9D8B030D-6E8A-4147-A177-3AD203B41FA5}">
                      <a16:colId xmlns:a16="http://schemas.microsoft.com/office/drawing/2014/main" val="3333526407"/>
                    </a:ext>
                  </a:extLst>
                </a:gridCol>
                <a:gridCol w="3122338">
                  <a:extLst>
                    <a:ext uri="{9D8B030D-6E8A-4147-A177-3AD203B41FA5}">
                      <a16:colId xmlns:a16="http://schemas.microsoft.com/office/drawing/2014/main" val="3496086757"/>
                    </a:ext>
                  </a:extLst>
                </a:gridCol>
                <a:gridCol w="1274029">
                  <a:extLst>
                    <a:ext uri="{9D8B030D-6E8A-4147-A177-3AD203B41FA5}">
                      <a16:colId xmlns:a16="http://schemas.microsoft.com/office/drawing/2014/main" val="729941734"/>
                    </a:ext>
                  </a:extLst>
                </a:gridCol>
              </a:tblGrid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CRITERIO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Subcriterio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Punteggio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055426518"/>
                  </a:ext>
                </a:extLst>
              </a:tr>
              <a:tr h="31430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ELEMENTI QUALITATIVI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803" marR="117803" marT="58901" marB="58901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044522"/>
                  </a:ext>
                </a:extLst>
              </a:tr>
              <a:tr h="36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Caratteristiche tecniche e funzionali della fornitura.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1665695172"/>
                  </a:ext>
                </a:extLst>
              </a:tr>
              <a:tr h="36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1.1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Aumento potenza elettrica erogata dal cogeneratore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10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3574604096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1.2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Aumento Certificati Bianchi DM 05/09/2011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090894588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1.3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Miglioramento rendimento assorbitore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851685825"/>
                  </a:ext>
                </a:extLst>
              </a:tr>
              <a:tr h="36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1.4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Compatibilità delle nuove unità CDZ di precisione con quelle esistenti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1632169873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Manutenzione full service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4047120161"/>
                  </a:ext>
                </a:extLst>
              </a:tr>
              <a:tr h="558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2.1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Mesi estensione garanzia servizio di manutenzione full service (oltre il primo obbligatorio da CSA)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939219883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4266651242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3559602492"/>
                  </a:ext>
                </a:extLst>
              </a:tr>
              <a:tr h="36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3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Miglioramento della ridondanza dei sistemi di pompaggio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4193053764"/>
                  </a:ext>
                </a:extLst>
              </a:tr>
              <a:tr h="558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4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Miglioramento dell’inserimento dell’infrastruttura all’interno del contesto universitario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357786804"/>
                  </a:ext>
                </a:extLst>
              </a:tr>
              <a:tr h="369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4.1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Soluzioni per migliorare l’inserimento ambientale dell’infrastruttura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707107811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4.2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Soluzioni per ridurre le emissioni sonore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3095783869"/>
                  </a:ext>
                </a:extLst>
              </a:tr>
              <a:tr h="31430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ELEMENTI QUANTITATIVI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803" marR="117803" marT="58901" marB="58901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14859"/>
                  </a:ext>
                </a:extLst>
              </a:tr>
              <a:tr h="747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5.1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Costo orario manutenzione “full risks”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[Inserire penale per mancato guadagno in funzione del business plan / oppure assicurazione]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8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3560723421"/>
                  </a:ext>
                </a:extLst>
              </a:tr>
              <a:tr h="558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5.2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Costo TCO (100.000h) funzionamento, incluso il costo della manutenzione full service nel medesimo periodo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5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3546942633"/>
                  </a:ext>
                </a:extLst>
              </a:tr>
              <a:tr h="180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6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Ribasso percentuale sul prezzo a base di gara </a:t>
                      </a:r>
                      <a:endParaRPr lang="it-IT" sz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15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846" marR="69846" marT="0" marB="0"/>
                </a:tc>
                <a:extLst>
                  <a:ext uri="{0D108BD9-81ED-4DB2-BD59-A6C34878D82A}">
                    <a16:rowId xmlns:a16="http://schemas.microsoft.com/office/drawing/2014/main" val="2696235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915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416</Words>
  <Application>Microsoft Macintosh PowerPoint</Application>
  <PresentationFormat>Widescreen</PresentationFormat>
  <Paragraphs>149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Gara Impianti Ba </vt:lpstr>
      <vt:lpstr>Stato della gara</vt:lpstr>
      <vt:lpstr>Quadro economico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Gara Impianti Ba </dc:title>
  <dc:creator>Prof. Giorgio Pietro Maggi</dc:creator>
  <cp:lastModifiedBy>Prof. Giorgio Pietro Maggi</cp:lastModifiedBy>
  <cp:revision>8</cp:revision>
  <dcterms:created xsi:type="dcterms:W3CDTF">2020-02-23T16:52:19Z</dcterms:created>
  <dcterms:modified xsi:type="dcterms:W3CDTF">2020-02-23T20:28:48Z</dcterms:modified>
</cp:coreProperties>
</file>