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7" r:id="rId3"/>
    <p:sldId id="308" r:id="rId4"/>
    <p:sldId id="301" r:id="rId5"/>
    <p:sldId id="302" r:id="rId6"/>
    <p:sldId id="304" r:id="rId7"/>
    <p:sldId id="310" r:id="rId8"/>
    <p:sldId id="309" r:id="rId9"/>
    <p:sldId id="306" r:id="rId10"/>
    <p:sldId id="303" r:id="rId11"/>
    <p:sldId id="305" r:id="rId1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1" d="100"/>
          <a:sy n="71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BBD4B-7BBB-4EDB-847F-A90674C22278}" type="datetimeFigureOut">
              <a:rPr lang="en-GB" smtClean="0"/>
              <a:t>23/02/2020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E58C6-FBF6-4CDD-96C0-3C7EDD4EBC4D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4880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BBD4B-7BBB-4EDB-847F-A90674C22278}" type="datetimeFigureOut">
              <a:rPr lang="en-GB" smtClean="0"/>
              <a:t>23/02/2020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E58C6-FBF6-4CDD-96C0-3C7EDD4EBC4D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89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BBD4B-7BBB-4EDB-847F-A90674C22278}" type="datetimeFigureOut">
              <a:rPr lang="en-GB" smtClean="0"/>
              <a:t>23/02/2020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E58C6-FBF6-4CDD-96C0-3C7EDD4EBC4D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2342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BBD4B-7BBB-4EDB-847F-A90674C22278}" type="datetimeFigureOut">
              <a:rPr lang="en-GB" smtClean="0"/>
              <a:t>23/02/2020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E58C6-FBF6-4CDD-96C0-3C7EDD4EBC4D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852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BBD4B-7BBB-4EDB-847F-A90674C22278}" type="datetimeFigureOut">
              <a:rPr lang="en-GB" smtClean="0"/>
              <a:t>23/02/2020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E58C6-FBF6-4CDD-96C0-3C7EDD4EBC4D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8857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BBD4B-7BBB-4EDB-847F-A90674C22278}" type="datetimeFigureOut">
              <a:rPr lang="en-GB" smtClean="0"/>
              <a:t>23/02/2020</a:t>
            </a:fld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E58C6-FBF6-4CDD-96C0-3C7EDD4EBC4D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9586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BBD4B-7BBB-4EDB-847F-A90674C22278}" type="datetimeFigureOut">
              <a:rPr lang="en-GB" smtClean="0"/>
              <a:t>23/02/2020</a:t>
            </a:fld>
            <a:endParaRPr lang="en-GB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E58C6-FBF6-4CDD-96C0-3C7EDD4EBC4D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4986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BBD4B-7BBB-4EDB-847F-A90674C22278}" type="datetimeFigureOut">
              <a:rPr lang="en-GB" smtClean="0"/>
              <a:t>23/02/2020</a:t>
            </a:fld>
            <a:endParaRPr lang="en-GB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E58C6-FBF6-4CDD-96C0-3C7EDD4EBC4D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8692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BBD4B-7BBB-4EDB-847F-A90674C22278}" type="datetimeFigureOut">
              <a:rPr lang="en-GB" smtClean="0"/>
              <a:t>23/02/2020</a:t>
            </a:fld>
            <a:endParaRPr lang="en-GB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E58C6-FBF6-4CDD-96C0-3C7EDD4EBC4D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2760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BBD4B-7BBB-4EDB-847F-A90674C22278}" type="datetimeFigureOut">
              <a:rPr lang="en-GB" smtClean="0"/>
              <a:t>23/02/2020</a:t>
            </a:fld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E58C6-FBF6-4CDD-96C0-3C7EDD4EBC4D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5988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1BBD4B-7BBB-4EDB-847F-A90674C22278}" type="datetimeFigureOut">
              <a:rPr lang="en-GB" smtClean="0"/>
              <a:t>23/02/2020</a:t>
            </a:fld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E58C6-FBF6-4CDD-96C0-3C7EDD4EBC4D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1095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1BBD4B-7BBB-4EDB-847F-A90674C22278}" type="datetimeFigureOut">
              <a:rPr lang="en-GB" smtClean="0"/>
              <a:t>23/02/2020</a:t>
            </a:fld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7E58C6-FBF6-4CDD-96C0-3C7EDD4EBC4D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8912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 err="1"/>
              <a:t>Finalizzazione</a:t>
            </a:r>
            <a:r>
              <a:rPr lang="en-GB" b="1" dirty="0"/>
              <a:t> </a:t>
            </a:r>
            <a:r>
              <a:rPr lang="en-GB" b="1" dirty="0" err="1"/>
              <a:t>Gara</a:t>
            </a:r>
            <a:r>
              <a:rPr lang="en-GB" b="1" dirty="0"/>
              <a:t> Rete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Dr. Silvio Pardi </a:t>
            </a:r>
          </a:p>
          <a:p>
            <a:r>
              <a:rPr lang="it-IT" dirty="0" smtClean="0"/>
              <a:t>Riunione IBISCO - Catania</a:t>
            </a:r>
          </a:p>
          <a:p>
            <a:r>
              <a:rPr lang="it-IT" dirty="0" smtClean="0"/>
              <a:t>24/02/2020</a:t>
            </a:r>
          </a:p>
        </p:txBody>
      </p:sp>
    </p:spTree>
    <p:extLst>
      <p:ext uri="{BB962C8B-B14F-4D97-AF65-F5344CB8AC3E}">
        <p14:creationId xmlns:p14="http://schemas.microsoft.com/office/powerpoint/2010/main" val="1769384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11306" y="134471"/>
            <a:ext cx="10515600" cy="699247"/>
          </a:xfrm>
        </p:spPr>
        <p:txBody>
          <a:bodyPr>
            <a:noAutofit/>
          </a:bodyPr>
          <a:lstStyle/>
          <a:p>
            <a:r>
              <a:rPr lang="en-US" sz="3600" b="1" dirty="0" err="1" smtClean="0"/>
              <a:t>Gara</a:t>
            </a:r>
            <a:r>
              <a:rPr lang="en-US" sz="3600" b="1" dirty="0" smtClean="0"/>
              <a:t> </a:t>
            </a:r>
            <a:r>
              <a:rPr lang="en-US" sz="3600" b="1" dirty="0" smtClean="0"/>
              <a:t>RETE INFN - 4 </a:t>
            </a:r>
            <a:r>
              <a:rPr lang="en-US" sz="3600" b="1" dirty="0" err="1" smtClean="0"/>
              <a:t>lotti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geografici</a:t>
            </a:r>
            <a:r>
              <a:rPr lang="en-US" sz="3600" b="1" dirty="0" smtClean="0"/>
              <a:t>  </a:t>
            </a:r>
            <a:br>
              <a:rPr lang="en-US" sz="3600" b="1" dirty="0" smtClean="0"/>
            </a:br>
            <a:r>
              <a:rPr lang="en-US" sz="3600" b="1" dirty="0" smtClean="0"/>
              <a:t>Tot </a:t>
            </a:r>
            <a:r>
              <a:rPr lang="en-GB" sz="3600" b="1" dirty="0" smtClean="0"/>
              <a:t>€ 1.505.259,10 (  </a:t>
            </a:r>
            <a:r>
              <a:rPr lang="en-GB" sz="3600" b="1" dirty="0"/>
              <a:t>€ </a:t>
            </a:r>
            <a:r>
              <a:rPr lang="en-GB" sz="3600" b="1" dirty="0" smtClean="0"/>
              <a:t>1.836.410,00 Iva </a:t>
            </a:r>
            <a:r>
              <a:rPr lang="en-GB" sz="3600" b="1" dirty="0" err="1" smtClean="0"/>
              <a:t>Inclusa</a:t>
            </a:r>
            <a:r>
              <a:rPr lang="en-GB" sz="3600" b="1" dirty="0" smtClean="0"/>
              <a:t>) </a:t>
            </a:r>
            <a:endParaRPr lang="en-US" sz="36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9441" y="1653988"/>
            <a:ext cx="11219329" cy="40206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2000" b="1" dirty="0"/>
              <a:t>Lotto 1 – Sede operativa di Bari :  € 507.477,50 </a:t>
            </a:r>
            <a:r>
              <a:rPr lang="it-IT" sz="2000" b="1" dirty="0" smtClean="0"/>
              <a:t> ( </a:t>
            </a:r>
            <a:r>
              <a:rPr lang="it-IT" sz="2000" b="1" dirty="0"/>
              <a:t>€ 619.120,00 </a:t>
            </a:r>
            <a:r>
              <a:rPr lang="it-IT" sz="2000" b="1" dirty="0" smtClean="0"/>
              <a:t>Iva inclusa)	</a:t>
            </a:r>
            <a:endParaRPr lang="it-IT" sz="2000" b="1" dirty="0"/>
          </a:p>
          <a:p>
            <a:pPr marL="457200" lvl="1" indent="0">
              <a:buNone/>
            </a:pPr>
            <a:r>
              <a:rPr lang="it-IT" sz="2000" b="1" dirty="0" smtClean="0"/>
              <a:t>q.tà </a:t>
            </a:r>
            <a:r>
              <a:rPr lang="it-IT" sz="2000" b="1" dirty="0"/>
              <a:t>1 </a:t>
            </a:r>
            <a:r>
              <a:rPr lang="it-IT" sz="2000" dirty="0"/>
              <a:t>- Sistema di rete per la connessione LAN e WAN a 100Gbit/s (BA-XX-NET-INFN)</a:t>
            </a:r>
          </a:p>
          <a:p>
            <a:pPr marL="457200" lvl="1" indent="0">
              <a:buNone/>
            </a:pPr>
            <a:r>
              <a:rPr lang="it-IT" sz="2000" b="1" dirty="0"/>
              <a:t>q.tà </a:t>
            </a:r>
            <a:r>
              <a:rPr lang="it-IT" sz="2000" dirty="0"/>
              <a:t>1 - Firewall evoluto (BA-10-NET-INFN)</a:t>
            </a:r>
          </a:p>
          <a:p>
            <a:pPr marL="0" indent="0">
              <a:buNone/>
            </a:pPr>
            <a:r>
              <a:rPr lang="it-IT" sz="2000" b="1" dirty="0"/>
              <a:t>Lotto 2 – Sede operativa di Catania  € 378.216,00 </a:t>
            </a:r>
            <a:r>
              <a:rPr lang="it-IT" sz="2000" b="1" dirty="0" smtClean="0"/>
              <a:t> ( </a:t>
            </a:r>
            <a:r>
              <a:rPr lang="it-IT" sz="2000" b="1" dirty="0"/>
              <a:t>€ 461.420,00 </a:t>
            </a:r>
            <a:r>
              <a:rPr lang="it-IT" sz="2000" b="1" dirty="0" smtClean="0"/>
              <a:t>iva compresa)</a:t>
            </a:r>
            <a:endParaRPr lang="it-IT" sz="2000" b="1" dirty="0"/>
          </a:p>
          <a:p>
            <a:pPr marL="457200" lvl="1" indent="0">
              <a:buNone/>
            </a:pPr>
            <a:r>
              <a:rPr lang="it-IT" sz="2000" b="1" dirty="0"/>
              <a:t>q.tà 1 </a:t>
            </a:r>
            <a:r>
              <a:rPr lang="it-IT" sz="2000" dirty="0"/>
              <a:t>– Sistema di rete per la connessione LAN e WAN a 100Gbit/s (CT-XX-NET-INFN) </a:t>
            </a:r>
            <a:endParaRPr lang="it-IT" sz="2000" dirty="0" smtClean="0"/>
          </a:p>
          <a:p>
            <a:pPr marL="0" indent="0">
              <a:buNone/>
            </a:pPr>
            <a:r>
              <a:rPr lang="it-IT" sz="2000" b="1" dirty="0" smtClean="0"/>
              <a:t>Lotto 3 – Sede operativa di </a:t>
            </a:r>
            <a:r>
              <a:rPr lang="it-IT" sz="2000" b="1" dirty="0"/>
              <a:t>Napoli   € 532.665,60 </a:t>
            </a:r>
            <a:r>
              <a:rPr lang="it-IT" sz="2000" b="1" dirty="0" smtClean="0"/>
              <a:t>( </a:t>
            </a:r>
            <a:r>
              <a:rPr lang="it-IT" sz="2000" b="1" dirty="0"/>
              <a:t>€ 649.850,00 </a:t>
            </a:r>
            <a:r>
              <a:rPr lang="it-IT" sz="2000" b="1" dirty="0" smtClean="0"/>
              <a:t>iva compresa)</a:t>
            </a:r>
            <a:endParaRPr lang="it-IT" sz="2000" b="1" dirty="0"/>
          </a:p>
          <a:p>
            <a:pPr marL="457200" lvl="1" indent="0">
              <a:buNone/>
            </a:pPr>
            <a:r>
              <a:rPr lang="it-IT" sz="2000" b="1" dirty="0" smtClean="0"/>
              <a:t>q.tà 1 </a:t>
            </a:r>
            <a:r>
              <a:rPr lang="it-IT" sz="2000" dirty="0" smtClean="0"/>
              <a:t>- Sistema di rete per la connessione LAN e WAN a 100Gbit/s (NA-XX-NET-INFN) </a:t>
            </a:r>
          </a:p>
          <a:p>
            <a:pPr marL="457200" lvl="1" indent="0">
              <a:buNone/>
            </a:pPr>
            <a:r>
              <a:rPr lang="it-IT" sz="2000" b="1" dirty="0" smtClean="0"/>
              <a:t>q.tà </a:t>
            </a:r>
            <a:r>
              <a:rPr lang="it-IT" sz="2000" b="1" dirty="0"/>
              <a:t>12- </a:t>
            </a:r>
            <a:r>
              <a:rPr lang="it-IT" sz="2000" dirty="0"/>
              <a:t>Rete LAN monitoraggio (NA-09-NET-INFN</a:t>
            </a:r>
            <a:r>
              <a:rPr lang="it-IT" sz="2000" dirty="0" smtClean="0"/>
              <a:t>)</a:t>
            </a:r>
            <a:endParaRPr lang="it-IT" sz="2000" dirty="0"/>
          </a:p>
          <a:p>
            <a:pPr marL="0" indent="0">
              <a:buNone/>
            </a:pPr>
            <a:r>
              <a:rPr lang="it-IT" sz="2000" b="1" dirty="0"/>
              <a:t>Lotto 4 – Sede operativa dei Laboratori Nazionali di Frascati  € 86.900,00 </a:t>
            </a:r>
            <a:r>
              <a:rPr lang="it-IT" sz="2000" b="1" dirty="0" smtClean="0"/>
              <a:t> ( </a:t>
            </a:r>
            <a:r>
              <a:rPr lang="it-IT" sz="2000" b="1" dirty="0"/>
              <a:t>€ 106.020,00 </a:t>
            </a:r>
            <a:r>
              <a:rPr lang="it-IT" sz="2000" b="1" dirty="0" smtClean="0"/>
              <a:t>iva compresa)</a:t>
            </a:r>
            <a:endParaRPr lang="it-IT" sz="2000" b="1" dirty="0"/>
          </a:p>
          <a:p>
            <a:pPr marL="457200" lvl="1" indent="0">
              <a:buNone/>
            </a:pPr>
            <a:r>
              <a:rPr lang="it-IT" sz="2000" b="1" dirty="0"/>
              <a:t>q.tà 1 </a:t>
            </a:r>
            <a:r>
              <a:rPr lang="it-IT" sz="2000" dirty="0"/>
              <a:t>- Sistema di rete per la connessione LAN e WAN a 100Gbit/s (LNF-XX-NET-INFN</a:t>
            </a:r>
            <a:r>
              <a:rPr lang="it-IT" sz="2000" dirty="0" smtClean="0"/>
              <a:t>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6659147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45814" y="0"/>
            <a:ext cx="9700372" cy="6781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9528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1682" y="817096"/>
            <a:ext cx="11533093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1800" dirty="0" smtClean="0"/>
              <a:t>[….]</a:t>
            </a:r>
            <a:endParaRPr lang="it-IT" sz="1800" dirty="0"/>
          </a:p>
          <a:p>
            <a:pPr marL="0" indent="0">
              <a:buNone/>
            </a:pPr>
            <a:r>
              <a:rPr lang="it-IT" sz="1800" dirty="0" smtClean="0"/>
              <a:t>c) variazioni  </a:t>
            </a:r>
            <a:r>
              <a:rPr lang="it-IT" sz="1800" dirty="0"/>
              <a:t>degli  elementi  dell’elenco  beni  strumentali  </a:t>
            </a:r>
            <a:r>
              <a:rPr lang="it-IT" sz="1800" b="1" dirty="0"/>
              <a:t>essenzialmente  derivanti  (e </a:t>
            </a:r>
            <a:r>
              <a:rPr lang="it-IT" sz="1800" b="1" dirty="0" smtClean="0"/>
              <a:t>motivate</a:t>
            </a:r>
            <a:r>
              <a:rPr lang="it-IT" sz="1800" b="1" dirty="0"/>
              <a:t>) dal progresso tecnologico</a:t>
            </a:r>
            <a:r>
              <a:rPr lang="it-IT" sz="1800" dirty="0"/>
              <a:t>, previo assenso dell’esperto tecnico-scientifico </a:t>
            </a:r>
            <a:r>
              <a:rPr lang="it-IT" sz="1800" dirty="0" smtClean="0"/>
              <a:t>ed </a:t>
            </a:r>
            <a:r>
              <a:rPr lang="it-IT" sz="1800" dirty="0"/>
              <a:t>approvazione del MIUR.  La  somma dei costi relativi ai beni oggetto di richiesta </a:t>
            </a:r>
            <a:r>
              <a:rPr lang="it-IT" sz="1800" dirty="0" smtClean="0"/>
              <a:t>della </a:t>
            </a:r>
            <a:r>
              <a:rPr lang="it-IT" sz="1800" dirty="0"/>
              <a:t>variazione non può eccedere il 20% del finanziamento  concesso</a:t>
            </a:r>
            <a:r>
              <a:rPr lang="it-IT" sz="1800" dirty="0" smtClean="0"/>
              <a:t>.</a:t>
            </a:r>
          </a:p>
          <a:p>
            <a:pPr marL="0" indent="0">
              <a:buNone/>
            </a:pPr>
            <a:r>
              <a:rPr lang="it-IT" sz="1800" dirty="0" smtClean="0"/>
              <a:t>[….]</a:t>
            </a:r>
            <a:endParaRPr lang="it-IT" sz="1800" dirty="0"/>
          </a:p>
          <a:p>
            <a:pPr marL="0" indent="0">
              <a:buNone/>
            </a:pPr>
            <a:r>
              <a:rPr lang="it-IT" sz="1800" b="1" dirty="0" smtClean="0"/>
              <a:t>Beni  </a:t>
            </a:r>
            <a:r>
              <a:rPr lang="it-IT" sz="1800" b="1" dirty="0"/>
              <a:t>che  invece  modificano  sostanzialmente  la  loro  natura,  seppur  necessariamente </a:t>
            </a:r>
            <a:r>
              <a:rPr lang="it-IT" sz="1800" b="1" dirty="0" smtClean="0"/>
              <a:t>mantengano </a:t>
            </a:r>
            <a:r>
              <a:rPr lang="it-IT" sz="1800" b="1" dirty="0"/>
              <a:t>le finalità previste nel progetto, ricadono nella fattispecie (c).</a:t>
            </a:r>
          </a:p>
          <a:p>
            <a:pPr marL="0" indent="0">
              <a:buNone/>
            </a:pPr>
            <a:r>
              <a:rPr lang="it-IT" sz="1800" dirty="0"/>
              <a:t>Nella fattispecie (c), rientrano le casistiche di  </a:t>
            </a:r>
            <a:r>
              <a:rPr lang="it-IT" sz="1800" b="1" dirty="0"/>
              <a:t>sostituzione /  accorpamento di uno o più </a:t>
            </a:r>
            <a:r>
              <a:rPr lang="it-IT" sz="1800" b="1" dirty="0" smtClean="0"/>
              <a:t>beni</a:t>
            </a:r>
            <a:r>
              <a:rPr lang="it-IT" sz="1800" b="1" dirty="0"/>
              <a:t>,  eventualmente  con  relativa  variazione  di  costo  complessivo  dell’operazione  di </a:t>
            </a:r>
            <a:r>
              <a:rPr lang="it-IT" sz="1800" b="1" dirty="0" smtClean="0"/>
              <a:t>variazione </a:t>
            </a:r>
            <a:r>
              <a:rPr lang="it-IT" sz="1800" b="1" dirty="0"/>
              <a:t>prevista</a:t>
            </a:r>
            <a:r>
              <a:rPr lang="it-IT" sz="1800" dirty="0"/>
              <a:t>. </a:t>
            </a:r>
            <a:r>
              <a:rPr lang="it-IT" sz="1800" b="1" dirty="0" smtClean="0"/>
              <a:t>I nuovi </a:t>
            </a:r>
            <a:r>
              <a:rPr lang="it-IT" sz="1800" b="1" dirty="0"/>
              <a:t>beni proposti devono ovviamente garantire le stesse funzioni </a:t>
            </a:r>
            <a:r>
              <a:rPr lang="it-IT" sz="1800" b="1" dirty="0" smtClean="0"/>
              <a:t>o </a:t>
            </a:r>
            <a:r>
              <a:rPr lang="it-IT" sz="1800" b="1" dirty="0"/>
              <a:t>altre analoghe e con le stesse prestazioni o migliori per come descritte nella Scheda </a:t>
            </a:r>
            <a:r>
              <a:rPr lang="it-IT" sz="1800" b="1" dirty="0" smtClean="0"/>
              <a:t> Tecnica </a:t>
            </a:r>
            <a:r>
              <a:rPr lang="it-IT" sz="1800" b="1" dirty="0"/>
              <a:t>di proposta progettuale approvata (Allegato B).</a:t>
            </a:r>
          </a:p>
          <a:p>
            <a:r>
              <a:rPr lang="it-IT" sz="1800" dirty="0"/>
              <a:t>Possono verificarsi due differenti necessità:</a:t>
            </a:r>
          </a:p>
          <a:p>
            <a:pPr marL="0" indent="0">
              <a:buNone/>
            </a:pPr>
            <a:r>
              <a:rPr lang="it-IT" sz="1800" dirty="0"/>
              <a:t>(c).1,  sostituzione:  in  questo  caso  il  beneficiario  seleziona  il  bene  che  intende </a:t>
            </a:r>
            <a:r>
              <a:rPr lang="it-IT" sz="1800" dirty="0" smtClean="0"/>
              <a:t>sostituire </a:t>
            </a:r>
            <a:r>
              <a:rPr lang="it-IT" sz="1800" dirty="0"/>
              <a:t>e formula la richiesta di variazione mediante la compilazione  ex-novo  di </a:t>
            </a:r>
            <a:r>
              <a:rPr lang="it-IT" sz="1800" dirty="0" smtClean="0"/>
              <a:t>una </a:t>
            </a:r>
            <a:r>
              <a:rPr lang="it-IT" sz="1800" dirty="0"/>
              <a:t>o più schede descrittive dei beni sostitutivi.</a:t>
            </a:r>
          </a:p>
          <a:p>
            <a:pPr marL="0" indent="0">
              <a:buNone/>
            </a:pPr>
            <a:r>
              <a:rPr lang="it-IT" sz="1800" dirty="0"/>
              <a:t>(c).2, accorpamento: in questo caso il beneficiario seleziona in piattaforma SIRI più </a:t>
            </a:r>
            <a:r>
              <a:rPr lang="it-IT" sz="1800" dirty="0" smtClean="0"/>
              <a:t>beni</a:t>
            </a:r>
            <a:r>
              <a:rPr lang="it-IT" sz="1800" dirty="0"/>
              <a:t>, e formula la richiesta di variazione mediante la compilazione ex -novo di una </a:t>
            </a:r>
            <a:r>
              <a:rPr lang="it-IT" sz="1800" dirty="0" smtClean="0"/>
              <a:t>scheda </a:t>
            </a:r>
            <a:r>
              <a:rPr lang="it-IT" sz="1800" dirty="0"/>
              <a:t>descrittiva del bene sostitutivo dei beni selezionati;</a:t>
            </a:r>
          </a:p>
          <a:p>
            <a:pPr marL="0" indent="0">
              <a:buNone/>
            </a:pPr>
            <a:r>
              <a:rPr lang="it-IT" sz="1800" dirty="0"/>
              <a:t>Come  stabilito  nell’Avviso,  questa  fattispecie  deve  avere,  come  prerequisito </a:t>
            </a:r>
            <a:r>
              <a:rPr lang="it-IT" sz="1800" dirty="0" smtClean="0"/>
              <a:t>indispensabile </a:t>
            </a:r>
            <a:r>
              <a:rPr lang="it-IT" sz="1800" dirty="0"/>
              <a:t>per la sua ammissibilità, </a:t>
            </a:r>
            <a:r>
              <a:rPr lang="it-IT" sz="1800" b="1" dirty="0"/>
              <a:t>l’esigenza di essere motivata essenzialmente </a:t>
            </a:r>
            <a:r>
              <a:rPr lang="it-IT" sz="1800" b="1" dirty="0" smtClean="0"/>
              <a:t>dal </a:t>
            </a:r>
            <a:r>
              <a:rPr lang="it-IT" sz="1800" b="1" dirty="0"/>
              <a:t>progresso tecnologico</a:t>
            </a:r>
            <a:r>
              <a:rPr lang="it-IT" sz="1800" dirty="0"/>
              <a:t>. In tutti e  due  i casi,  è comunque indispensabile  una esaustiva </a:t>
            </a:r>
            <a:r>
              <a:rPr lang="it-IT" sz="1800" dirty="0" smtClean="0"/>
              <a:t>descrizione </a:t>
            </a:r>
            <a:r>
              <a:rPr lang="it-IT" sz="1800" dirty="0"/>
              <a:t>della motivazione per consentire all’ETS una corretta valutazione.</a:t>
            </a:r>
            <a:endParaRPr lang="en-US" sz="1800" dirty="0"/>
          </a:p>
        </p:txBody>
      </p:sp>
      <p:sp>
        <p:nvSpPr>
          <p:cNvPr id="4" name="Rettangolo 3"/>
          <p:cNvSpPr/>
          <p:nvPr/>
        </p:nvSpPr>
        <p:spPr>
          <a:xfrm>
            <a:off x="2652249" y="245640"/>
            <a:ext cx="71519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/>
              <a:t>Dal </a:t>
            </a:r>
            <a:r>
              <a:rPr lang="en-US" sz="2400" b="1" dirty="0" err="1" smtClean="0"/>
              <a:t>Disciplinare</a:t>
            </a:r>
            <a:r>
              <a:rPr lang="en-US" sz="2400" b="1" dirty="0" smtClean="0"/>
              <a:t> -2.2.4.2</a:t>
            </a:r>
            <a:r>
              <a:rPr lang="en-US" sz="2400" b="1" dirty="0"/>
              <a:t>.  </a:t>
            </a:r>
            <a:r>
              <a:rPr lang="en-US" sz="2400" b="1" dirty="0" err="1"/>
              <a:t>Variazioni</a:t>
            </a:r>
            <a:r>
              <a:rPr lang="en-US" sz="2400" b="1" dirty="0"/>
              <a:t> di </a:t>
            </a:r>
            <a:r>
              <a:rPr lang="en-US" sz="2400" b="1" dirty="0" err="1"/>
              <a:t>natura</a:t>
            </a:r>
            <a:r>
              <a:rPr lang="en-US" sz="2400" b="1" dirty="0"/>
              <a:t> </a:t>
            </a:r>
            <a:r>
              <a:rPr lang="en-US" sz="2400" b="1" dirty="0" err="1"/>
              <a:t>oggettiva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276050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Documentazione</a:t>
            </a:r>
            <a:r>
              <a:rPr lang="en-US" b="1" dirty="0" smtClean="0"/>
              <a:t>  a </a:t>
            </a:r>
            <a:r>
              <a:rPr lang="en-US" b="1" dirty="0" err="1" smtClean="0"/>
              <a:t>supporto</a:t>
            </a:r>
            <a:endParaRPr lang="en-US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La documentazione a supporto per tutti i nuovi beni proposti dovrà essere equivalente a  quella  fornita  in  fase  di  proposta  progettuale,  per  consentire  il  confronto  e  la </a:t>
            </a:r>
            <a:r>
              <a:rPr lang="it-IT" dirty="0" smtClean="0"/>
              <a:t>valutazione </a:t>
            </a:r>
            <a:r>
              <a:rPr lang="it-IT" dirty="0"/>
              <a:t>di coerenza funzionale e prestazionale: </a:t>
            </a:r>
            <a:r>
              <a:rPr lang="it-IT" b="1" dirty="0"/>
              <a:t>le informazioni da fornire devono </a:t>
            </a:r>
            <a:r>
              <a:rPr lang="it-IT" b="1" dirty="0" smtClean="0"/>
              <a:t>essere </a:t>
            </a:r>
            <a:r>
              <a:rPr lang="it-IT" b="1" dirty="0"/>
              <a:t>pertanto tutte quelle necessarie e richieste dalla scheda descrittiva del bene di </a:t>
            </a:r>
            <a:r>
              <a:rPr lang="it-IT" b="1" dirty="0" smtClean="0"/>
              <a:t>cui </a:t>
            </a:r>
            <a:r>
              <a:rPr lang="it-IT" b="1" dirty="0"/>
              <a:t>alla proposta progettuale, con lo stesso livello di approfondimento  e corollario di </a:t>
            </a:r>
            <a:r>
              <a:rPr lang="it-IT" b="1" dirty="0" smtClean="0"/>
              <a:t>documentazione </a:t>
            </a:r>
            <a:r>
              <a:rPr lang="it-IT" b="1" dirty="0"/>
              <a:t>già presentato in fase di valutazione ex-ante.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479498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 smtClean="0"/>
              <a:t>Modifiche</a:t>
            </a:r>
            <a:r>
              <a:rPr lang="en-GB" b="1" dirty="0" smtClean="0"/>
              <a:t> di </a:t>
            </a:r>
            <a:r>
              <a:rPr lang="en-GB" b="1" dirty="0" err="1" smtClean="0"/>
              <a:t>tipo</a:t>
            </a:r>
            <a:r>
              <a:rPr lang="en-GB" b="1" dirty="0" smtClean="0"/>
              <a:t> C</a:t>
            </a:r>
            <a:endParaRPr lang="en-GB" b="1" dirty="0"/>
          </a:p>
        </p:txBody>
      </p:sp>
      <p:graphicFrame>
        <p:nvGraphicFramePr>
          <p:cNvPr id="8" name="Tabel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8984170"/>
              </p:ext>
            </p:extLst>
          </p:nvPr>
        </p:nvGraphicFramePr>
        <p:xfrm>
          <a:off x="0" y="1828794"/>
          <a:ext cx="12124950" cy="3573741"/>
        </p:xfrm>
        <a:graphic>
          <a:graphicData uri="http://schemas.openxmlformats.org/drawingml/2006/table">
            <a:tbl>
              <a:tblPr/>
              <a:tblGrid>
                <a:gridCol w="1502272"/>
                <a:gridCol w="648038"/>
                <a:gridCol w="3258604"/>
                <a:gridCol w="88369"/>
                <a:gridCol w="1988300"/>
                <a:gridCol w="633310"/>
                <a:gridCol w="4006057"/>
              </a:tblGrid>
              <a:tr h="261331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nome</a:t>
                      </a:r>
                      <a:r>
                        <a:rPr lang="en-GB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breve</a:t>
                      </a:r>
                    </a:p>
                  </a:txBody>
                  <a:tcPr marL="11049" marR="11049" marT="11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</a:t>
                      </a:r>
                    </a:p>
                  </a:txBody>
                  <a:tcPr marL="11049" marR="11049" marT="11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tipo attrezzatura orignale</a:t>
                      </a:r>
                    </a:p>
                  </a:txBody>
                  <a:tcPr marL="11049" marR="11049" marT="11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1049" marR="11049" marT="11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nuovo nome beve</a:t>
                      </a:r>
                    </a:p>
                  </a:txBody>
                  <a:tcPr marL="11049" marR="11049" marT="11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</a:t>
                      </a:r>
                    </a:p>
                  </a:txBody>
                  <a:tcPr marL="11049" marR="11049" marT="11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tipo attrezzatura Nuovo con accorpamenti</a:t>
                      </a:r>
                    </a:p>
                  </a:txBody>
                  <a:tcPr marL="11049" marR="11049" marT="11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133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BA-09-NET-INFN</a:t>
                      </a:r>
                    </a:p>
                  </a:txBody>
                  <a:tcPr marL="11049" marR="11049" marT="11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OR15</a:t>
                      </a:r>
                    </a:p>
                  </a:txBody>
                  <a:tcPr marL="11049" marR="11049" marT="11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Upgrade rete</a:t>
                      </a:r>
                    </a:p>
                  </a:txBody>
                  <a:tcPr marL="11049" marR="11049" marT="11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1049" marR="11049" marT="11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BA-XX-NET-INFN</a:t>
                      </a:r>
                    </a:p>
                  </a:txBody>
                  <a:tcPr marL="11049" marR="11049" marT="11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OR8</a:t>
                      </a:r>
                    </a:p>
                  </a:txBody>
                  <a:tcPr marL="11049" marR="11049" marT="11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Sistema di rete per la connessione LAN e WAN a 100Gbit/s</a:t>
                      </a:r>
                    </a:p>
                  </a:txBody>
                  <a:tcPr marL="11049" marR="11049" marT="11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133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BA-29-NET-INFN</a:t>
                      </a:r>
                    </a:p>
                  </a:txBody>
                  <a:tcPr marL="11049" marR="11049" marT="11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OR8</a:t>
                      </a:r>
                    </a:p>
                  </a:txBody>
                  <a:tcPr marL="11049" marR="11049" marT="11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apparati per rete WAN a 100 Gb</a:t>
                      </a:r>
                    </a:p>
                  </a:txBody>
                  <a:tcPr marL="11049" marR="11049" marT="11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1049" marR="11049" marT="11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133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1049" marR="11049" marT="1104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1049" marR="11049" marT="1104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1049" marR="11049" marT="1104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1049" marR="11049" marT="110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1049" marR="11049" marT="1104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1049" marR="11049" marT="1104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1049" marR="11049" marT="1104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133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NA-08-NET-INFN</a:t>
                      </a:r>
                    </a:p>
                  </a:txBody>
                  <a:tcPr marL="11049" marR="11049" marT="11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OR3</a:t>
                      </a:r>
                    </a:p>
                  </a:txBody>
                  <a:tcPr marL="11049" marR="11049" marT="11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rete LAN del Data Center - nuovo switch</a:t>
                      </a:r>
                    </a:p>
                  </a:txBody>
                  <a:tcPr marL="11049" marR="11049" marT="11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1049" marR="11049" marT="11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NA-XX-NET-INFN</a:t>
                      </a:r>
                    </a:p>
                  </a:txBody>
                  <a:tcPr marL="11049" marR="11049" marT="11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OR8</a:t>
                      </a:r>
                    </a:p>
                  </a:txBody>
                  <a:tcPr marL="11049" marR="11049" marT="11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Sistema di rete per la connessione LAN e WAN a 100Gbit/s</a:t>
                      </a:r>
                    </a:p>
                  </a:txBody>
                  <a:tcPr marL="11049" marR="11049" marT="11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133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NA-06-NET-INFN</a:t>
                      </a:r>
                    </a:p>
                  </a:txBody>
                  <a:tcPr marL="11049" marR="11049" marT="11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OR8</a:t>
                      </a:r>
                    </a:p>
                  </a:txBody>
                  <a:tcPr marL="11049" marR="11049" marT="11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scheda a 100 GbE e ottiche</a:t>
                      </a:r>
                    </a:p>
                  </a:txBody>
                  <a:tcPr marL="11049" marR="11049" marT="11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1049" marR="11049" marT="11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133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NA-34-NET-INFN</a:t>
                      </a:r>
                    </a:p>
                  </a:txBody>
                  <a:tcPr marL="11049" marR="11049" marT="11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OR8</a:t>
                      </a:r>
                    </a:p>
                  </a:txBody>
                  <a:tcPr marL="11049" marR="11049" marT="11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apparati per rete WAN a 100 Gb </a:t>
                      </a:r>
                    </a:p>
                  </a:txBody>
                  <a:tcPr marL="11049" marR="11049" marT="11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1049" marR="11049" marT="11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133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1049" marR="11049" marT="1104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1049" marR="11049" marT="1104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1049" marR="11049" marT="1104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1049" marR="11049" marT="110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1049" marR="11049" marT="1104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1049" marR="11049" marT="1104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1049" marR="11049" marT="1104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133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CT-03-NET-INFN</a:t>
                      </a:r>
                    </a:p>
                  </a:txBody>
                  <a:tcPr marL="11049" marR="11049" marT="11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OR9</a:t>
                      </a:r>
                    </a:p>
                  </a:txBody>
                  <a:tcPr marL="11049" marR="11049" marT="11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rete LAN del Data Center - line card switch HP</a:t>
                      </a:r>
                    </a:p>
                  </a:txBody>
                  <a:tcPr marL="11049" marR="11049" marT="11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1049" marR="11049" marT="11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CT-XX-NET-INFN</a:t>
                      </a:r>
                    </a:p>
                  </a:txBody>
                  <a:tcPr marL="11049" marR="11049" marT="11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OR8</a:t>
                      </a:r>
                    </a:p>
                  </a:txBody>
                  <a:tcPr marL="11049" marR="11049" marT="11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Sistema di rete per la connessione LAN e WAN a 100Gbit/s</a:t>
                      </a:r>
                    </a:p>
                  </a:txBody>
                  <a:tcPr marL="11049" marR="11049" marT="11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133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CT-06-NET-INFN</a:t>
                      </a:r>
                    </a:p>
                  </a:txBody>
                  <a:tcPr marL="11049" marR="11049" marT="11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OR8</a:t>
                      </a:r>
                    </a:p>
                  </a:txBody>
                  <a:tcPr marL="11049" marR="11049" marT="11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scheda HP a 100 Gb con ottica LR4 e cavo</a:t>
                      </a:r>
                    </a:p>
                  </a:txBody>
                  <a:tcPr marL="11049" marR="11049" marT="11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1049" marR="11049" marT="11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133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CT-11-NET-INFN</a:t>
                      </a:r>
                    </a:p>
                  </a:txBody>
                  <a:tcPr marL="11049" marR="11049" marT="11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OR8</a:t>
                      </a:r>
                    </a:p>
                  </a:txBody>
                  <a:tcPr marL="11049" marR="11049" marT="11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apparati per rete WAN a 100 Gb</a:t>
                      </a:r>
                    </a:p>
                  </a:txBody>
                  <a:tcPr marL="11049" marR="11049" marT="11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1049" marR="11049" marT="11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133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1049" marR="11049" marT="1104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1049" marR="11049" marT="1104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1049" marR="11049" marT="1104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1049" marR="11049" marT="110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1049" marR="11049" marT="1104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1049" marR="11049" marT="1104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1049" marR="11049" marT="1104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1331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LNF-02-NET-INFN</a:t>
                      </a:r>
                    </a:p>
                  </a:txBody>
                  <a:tcPr marL="11049" marR="11049" marT="11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OR1</a:t>
                      </a:r>
                    </a:p>
                  </a:txBody>
                  <a:tcPr marL="11049" marR="11049" marT="11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rete LAN del Data Center - nuovo switch</a:t>
                      </a:r>
                    </a:p>
                  </a:txBody>
                  <a:tcPr marL="11049" marR="11049" marT="11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1049" marR="11049" marT="11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LNF-XX-NET-INFN</a:t>
                      </a:r>
                    </a:p>
                  </a:txBody>
                  <a:tcPr marL="11049" marR="11049" marT="11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OR1</a:t>
                      </a:r>
                    </a:p>
                  </a:txBody>
                  <a:tcPr marL="11049" marR="11049" marT="11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rete LAN del Data Center - Sistema Spine-</a:t>
                      </a:r>
                      <a:r>
                        <a:rPr lang="it-IT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Leaf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049" marR="11049" marT="110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8745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03412" y="-226545"/>
            <a:ext cx="11456895" cy="1325563"/>
          </a:xfrm>
        </p:spPr>
        <p:txBody>
          <a:bodyPr/>
          <a:lstStyle/>
          <a:p>
            <a:r>
              <a:rPr lang="en-GB" b="1" dirty="0" err="1"/>
              <a:t>Modifiche</a:t>
            </a:r>
            <a:r>
              <a:rPr lang="en-GB" b="1" dirty="0"/>
              <a:t> di </a:t>
            </a:r>
            <a:r>
              <a:rPr lang="en-GB" b="1" dirty="0" err="1"/>
              <a:t>tipo</a:t>
            </a:r>
            <a:r>
              <a:rPr lang="en-GB" b="1" dirty="0"/>
              <a:t> </a:t>
            </a:r>
            <a:r>
              <a:rPr lang="en-GB" b="1" dirty="0" smtClean="0"/>
              <a:t>C – </a:t>
            </a:r>
            <a:r>
              <a:rPr lang="en-GB" b="1" dirty="0" err="1" smtClean="0"/>
              <a:t>Totale</a:t>
            </a:r>
            <a:r>
              <a:rPr lang="en-GB" b="1" dirty="0" smtClean="0"/>
              <a:t> 1.7MEuro Iva </a:t>
            </a:r>
            <a:r>
              <a:rPr lang="en-GB" b="1" dirty="0" err="1" smtClean="0"/>
              <a:t>inclusa</a:t>
            </a:r>
            <a:endParaRPr lang="en-US" b="1" dirty="0"/>
          </a:p>
        </p:txBody>
      </p:sp>
      <p:graphicFrame>
        <p:nvGraphicFramePr>
          <p:cNvPr id="6" name="Segnaposto contenut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5478983"/>
              </p:ext>
            </p:extLst>
          </p:nvPr>
        </p:nvGraphicFramePr>
        <p:xfrm>
          <a:off x="153893" y="4027003"/>
          <a:ext cx="11706414" cy="2442210"/>
        </p:xfrm>
        <a:graphic>
          <a:graphicData uri="http://schemas.openxmlformats.org/drawingml/2006/table">
            <a:tbl>
              <a:tblPr/>
              <a:tblGrid>
                <a:gridCol w="1916953"/>
                <a:gridCol w="914400"/>
                <a:gridCol w="3348318"/>
                <a:gridCol w="1653988"/>
                <a:gridCol w="1922929"/>
                <a:gridCol w="1949826"/>
              </a:tblGrid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nome</a:t>
                      </a:r>
                      <a:r>
                        <a:rPr lang="en-GB" sz="14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breve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tipo attrezzatura orignale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per il Programma Biennale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valore totale scontato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totale con IVA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BA-09-NET-INFN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Upgrade rete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€                 191.150,00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€                 162.477,50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€                 198.220,00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BA-29-NET-INFN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apparati per rete WAN a 100 Gb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€                 360.000,00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€                 288.000,00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€                 351.360,00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NA-08-NET-INFN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rete LAN del Data Center - nuovo switch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€                 239.328,00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€                 191.462,40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€                 233.580,00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NA-06-NET-INFN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scheda a 100 GbE e ottiche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€                   50.304,00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€                   40.243,20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€                   49.100,00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NA-34-NET-INFN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apparati per rete WAN a 100 Gb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€                 360.000,00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€                 288.000,00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€                 351.360,00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CT-03-NET-INFN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rete LAN del Data Center - line card switch HP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€                   39.640,00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€                   35.676,00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€                   43.520,00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CT-06-NET-INFN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scheda HP a 100 Gb con ottica LR4 e cavo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€                   60.600,00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€                   54.540,00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€                   66.540,00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75932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CT-11-NET-INFN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apparati per rete WAN a 100 Gb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€                 360.000,00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€                 288.000,00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€                 351.360,00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LNF-02-NET-INFN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rete LAN del Data Center - nuovo switch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€                 110.000,00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€                   86.900,00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€                 106.020,00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el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6590160"/>
              </p:ext>
            </p:extLst>
          </p:nvPr>
        </p:nvGraphicFramePr>
        <p:xfrm>
          <a:off x="153893" y="917014"/>
          <a:ext cx="11706414" cy="2495550"/>
        </p:xfrm>
        <a:graphic>
          <a:graphicData uri="http://schemas.openxmlformats.org/drawingml/2006/table">
            <a:tbl>
              <a:tblPr/>
              <a:tblGrid>
                <a:gridCol w="1916387"/>
                <a:gridCol w="929157"/>
                <a:gridCol w="4200565"/>
                <a:gridCol w="1553435"/>
                <a:gridCol w="1553435"/>
                <a:gridCol w="1553435"/>
              </a:tblGrid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nuovo</a:t>
                      </a:r>
                      <a:r>
                        <a:rPr lang="en-GB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GB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nome</a:t>
                      </a:r>
                      <a:r>
                        <a:rPr lang="en-GB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GB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beve</a:t>
                      </a:r>
                      <a:endParaRPr lang="en-GB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tipo attrezzatura Nuovo con accorpamenti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per il Programma Biennale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valore</a:t>
                      </a:r>
                      <a:r>
                        <a:rPr lang="en-GB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GB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totale</a:t>
                      </a:r>
                      <a:r>
                        <a:rPr lang="en-GB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GB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scontato</a:t>
                      </a:r>
                      <a:endParaRPr lang="en-GB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totale</a:t>
                      </a:r>
                      <a:r>
                        <a:rPr lang="en-GB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con IVA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BA-XX-NET-INFN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Sistema di rete per la connessione LAN e WAN a 100Gbit/s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€        551.150,00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€        450.477,50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€        549.580,00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NA-XX-NET-INFN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Sistema di rete per la connessione LAN e WAN a 100Gbit/s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€        649.632,00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€        519.705,60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€        634.040,00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CT-XX-NET-INFN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Sistema di rete per la connessione LAN e WAN a 100Gbit/s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€        460.240,00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€        378.216,00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€        461.420,00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LNF-XX-NET-INFN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rete LAN del Data Center - Sistema Spine-Leaf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€        110.000,00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€          86.900,00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€        106.020,00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€    1.435.299,10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€    1.751.060,00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13" name="Rettangolo 12"/>
          <p:cNvSpPr/>
          <p:nvPr/>
        </p:nvSpPr>
        <p:spPr>
          <a:xfrm>
            <a:off x="4671233" y="3579193"/>
            <a:ext cx="19046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b="1" dirty="0" err="1" smtClean="0"/>
              <a:t>Beni</a:t>
            </a:r>
            <a:r>
              <a:rPr lang="en-GB" sz="2400" b="1" dirty="0" smtClean="0"/>
              <a:t> </a:t>
            </a:r>
            <a:r>
              <a:rPr lang="en-GB" sz="2400" b="1" dirty="0" err="1" smtClean="0"/>
              <a:t>Originali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0296971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64776" y="365125"/>
            <a:ext cx="11187952" cy="1325563"/>
          </a:xfrm>
        </p:spPr>
        <p:txBody>
          <a:bodyPr/>
          <a:lstStyle/>
          <a:p>
            <a:r>
              <a:rPr lang="en-US" dirty="0" err="1" smtClean="0"/>
              <a:t>Tutti</a:t>
            </a:r>
            <a:r>
              <a:rPr lang="en-US" dirty="0" smtClean="0"/>
              <a:t> </a:t>
            </a:r>
            <a:r>
              <a:rPr lang="en-US" dirty="0" err="1" smtClean="0"/>
              <a:t>gli</a:t>
            </a:r>
            <a:r>
              <a:rPr lang="en-US" dirty="0" smtClean="0"/>
              <a:t> </a:t>
            </a:r>
            <a:r>
              <a:rPr lang="en-US" dirty="0" err="1" smtClean="0"/>
              <a:t>Acquisti</a:t>
            </a:r>
            <a:r>
              <a:rPr lang="en-US" dirty="0" smtClean="0"/>
              <a:t> Rete INFN e relative </a:t>
            </a:r>
            <a:r>
              <a:rPr lang="en-US" dirty="0" err="1" smtClean="0"/>
              <a:t>Gare</a:t>
            </a:r>
            <a:endParaRPr lang="en-US" dirty="0"/>
          </a:p>
        </p:txBody>
      </p:sp>
      <p:graphicFrame>
        <p:nvGraphicFramePr>
          <p:cNvPr id="8" name="Segnaposto contenuto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942965"/>
              </p:ext>
            </p:extLst>
          </p:nvPr>
        </p:nvGraphicFramePr>
        <p:xfrm>
          <a:off x="121025" y="1471733"/>
          <a:ext cx="11631703" cy="4737735"/>
        </p:xfrm>
        <a:graphic>
          <a:graphicData uri="http://schemas.openxmlformats.org/drawingml/2006/table">
            <a:tbl>
              <a:tblPr/>
              <a:tblGrid>
                <a:gridCol w="1680880"/>
                <a:gridCol w="645459"/>
                <a:gridCol w="3012142"/>
                <a:gridCol w="1869141"/>
                <a:gridCol w="2407024"/>
                <a:gridCol w="2017057"/>
              </a:tblGrid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nuovo</a:t>
                      </a:r>
                      <a:r>
                        <a:rPr lang="en-GB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GB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nome</a:t>
                      </a:r>
                      <a:r>
                        <a:rPr lang="en-GB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GB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beve</a:t>
                      </a:r>
                      <a:endParaRPr lang="en-GB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tipo attrezzatura Nuovo con accorpamenti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valore</a:t>
                      </a:r>
                      <a:r>
                        <a:rPr lang="en-GB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GB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totale</a:t>
                      </a:r>
                      <a:r>
                        <a:rPr lang="en-GB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GB" sz="1600" b="1" i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scontato</a:t>
                      </a:r>
                      <a:endParaRPr lang="en-GB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1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totale</a:t>
                      </a:r>
                      <a:r>
                        <a:rPr lang="en-GB" sz="1600" b="1" i="1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con IVA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GARA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BA-14-NET-INFN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Switch monitoring  e management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€                22.999,80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1" i="1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€                             28.060,00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Consip?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BA-10-NET-INFN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Fortigate evoluto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€                57.000,00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1" i="1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€                             69.540,00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Gara_RETE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BA-XX-NET-INFN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Sistema di rete per la connessione LAN e WAN a 100Gbit/s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€              450.477,50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1" i="1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€                          549.580,00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Gara_RETE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NA-04-NET-INFN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rete LAN del Data Center - line card switch HP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€                71.352,00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1" i="1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€                             87.050,00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MEPA_Locale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NA-11-NET-INFN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switch Infiniband a 36 porte, con cavi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€                13.122,00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1" i="1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€                             16.010,00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GARA_GPU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NA-09-NET-INFN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rete LAN monitoraggio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€                12.960,00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1" i="1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€                             15.810,00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Gara_RETE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NA-XX-NET-INFN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Sistema di rete per la connessione LAN e WAN a 100Gbit/s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€              519.705,60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1" i="1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€                          634.040,00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Gara_RETE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CT-05-NET-INFN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switch Cisco a 1 Gbit, uplink a 10 Gbit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€                   7.560,00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1" i="1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€                               9.220,00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GARA_IMPIANTI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CT-XX-NET-INFN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Sistema di rete per la connessione LAN e WAN a 100Gbit/s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€              378.216,00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1" i="1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€                          461.420,00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Gara_RETE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LNF-XX-NET-INFN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rete LAN del Data Center - Sistema Spine-Leaf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€                86.900,00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1" i="1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€                          106.020,00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Gara_RETE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34820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Schede</a:t>
            </a:r>
            <a:r>
              <a:rPr lang="en-US" dirty="0" smtClean="0"/>
              <a:t> di </a:t>
            </a:r>
            <a:r>
              <a:rPr lang="en-US" dirty="0" err="1" smtClean="0"/>
              <a:t>modifica</a:t>
            </a:r>
            <a:r>
              <a:rPr lang="en-US" dirty="0" smtClean="0"/>
              <a:t> </a:t>
            </a:r>
            <a:r>
              <a:rPr lang="en-US" dirty="0" err="1"/>
              <a:t>p</a:t>
            </a:r>
            <a:r>
              <a:rPr lang="en-US" dirty="0" err="1" smtClean="0"/>
              <a:t>ronte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BA-XX-NET-INFN – Sistema di rete per la connessione LAN e WAN a 100Gbit/s</a:t>
            </a:r>
            <a:endParaRPr lang="en-GB" dirty="0"/>
          </a:p>
          <a:p>
            <a:r>
              <a:rPr lang="it-IT" dirty="0" smtClean="0"/>
              <a:t>CT-XX-NET-INFN </a:t>
            </a:r>
            <a:r>
              <a:rPr lang="it-IT" dirty="0"/>
              <a:t>– Sistema di rete per la connessione LAN e WAN a 100Gbit/s</a:t>
            </a:r>
            <a:endParaRPr lang="en-GB" dirty="0"/>
          </a:p>
          <a:p>
            <a:r>
              <a:rPr lang="it-IT" dirty="0"/>
              <a:t>N</a:t>
            </a:r>
            <a:r>
              <a:rPr lang="it-IT" dirty="0" smtClean="0"/>
              <a:t>A-XX-NET-INFN </a:t>
            </a:r>
            <a:r>
              <a:rPr lang="it-IT" dirty="0"/>
              <a:t>– Sistema di rete per la connessione LAN e WAN a 100Gbit/s</a:t>
            </a:r>
            <a:endParaRPr lang="en-GB" dirty="0"/>
          </a:p>
          <a:p>
            <a:pPr fontAlgn="ctr"/>
            <a:r>
              <a:rPr lang="it-IT" dirty="0" smtClean="0"/>
              <a:t>LNF-XX-NET-INFN </a:t>
            </a:r>
            <a:r>
              <a:rPr lang="it-IT" dirty="0"/>
              <a:t>– </a:t>
            </a:r>
            <a:r>
              <a:rPr lang="it-IT" dirty="0">
                <a:solidFill>
                  <a:srgbClr val="000000"/>
                </a:solidFill>
                <a:latin typeface="Calibri" panose="020F0502020204030204" pitchFamily="34" charset="0"/>
              </a:rPr>
              <a:t>R</a:t>
            </a:r>
            <a:r>
              <a:rPr lang="it-IT" dirty="0" smtClean="0">
                <a:solidFill>
                  <a:srgbClr val="000000"/>
                </a:solidFill>
                <a:latin typeface="Calibri" panose="020F0502020204030204" pitchFamily="34" charset="0"/>
              </a:rPr>
              <a:t>ete </a:t>
            </a:r>
            <a:r>
              <a:rPr lang="it-IT" dirty="0">
                <a:solidFill>
                  <a:srgbClr val="000000"/>
                </a:solidFill>
                <a:latin typeface="Calibri" panose="020F0502020204030204" pitchFamily="34" charset="0"/>
              </a:rPr>
              <a:t>LAN del Data Center - Sistema Spine-</a:t>
            </a:r>
            <a:r>
              <a:rPr lang="it-IT" dirty="0" err="1">
                <a:solidFill>
                  <a:srgbClr val="000000"/>
                </a:solidFill>
                <a:latin typeface="Calibri" panose="020F0502020204030204" pitchFamily="34" charset="0"/>
              </a:rPr>
              <a:t>Leaf</a:t>
            </a:r>
            <a:endParaRPr lang="it-IT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27646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Motivazioni</a:t>
            </a:r>
            <a:r>
              <a:rPr lang="en-US" b="1" dirty="0" smtClean="0"/>
              <a:t> a </a:t>
            </a:r>
            <a:r>
              <a:rPr lang="en-US" b="1" dirty="0" err="1" smtClean="0"/>
              <a:t>supporto</a:t>
            </a:r>
            <a:endParaRPr lang="en-US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Progresso </a:t>
            </a:r>
            <a:r>
              <a:rPr lang="en-US" b="1" dirty="0" err="1" smtClean="0"/>
              <a:t>tecnologico</a:t>
            </a:r>
            <a:r>
              <a:rPr lang="en-US" b="1" dirty="0" smtClean="0"/>
              <a:t>: </a:t>
            </a:r>
          </a:p>
          <a:p>
            <a:r>
              <a:rPr lang="it-IT" dirty="0" smtClean="0"/>
              <a:t>Upgrade hardware nelle sedi GARR richiedono </a:t>
            </a:r>
            <a:r>
              <a:rPr lang="it-IT" dirty="0"/>
              <a:t>l’utilizzo di interfacce di diverso tipo rispetto a quelle richieste in fase di progetto per connettere il sito IBISCO di Napoli a 100GB verso la WAN</a:t>
            </a:r>
            <a:r>
              <a:rPr lang="it-IT" dirty="0" smtClean="0"/>
              <a:t>.</a:t>
            </a:r>
          </a:p>
          <a:p>
            <a:r>
              <a:rPr lang="it-IT" dirty="0" smtClean="0"/>
              <a:t>Prodotti presenti nelle sedi non più aggiornabili essendo in End-of-Life/End-of-Sale</a:t>
            </a:r>
          </a:p>
          <a:p>
            <a:r>
              <a:rPr lang="it-IT" dirty="0" smtClean="0"/>
              <a:t>Obsolescenza di alcune architetture individuate </a:t>
            </a:r>
            <a:r>
              <a:rPr lang="it-IT" dirty="0"/>
              <a:t>in fase di </a:t>
            </a:r>
            <a:r>
              <a:rPr lang="it-IT" dirty="0" smtClean="0"/>
              <a:t>progetto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137017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b="1" dirty="0"/>
              <a:t>g) Breve descrizione dei giustificativi del costo </a:t>
            </a:r>
            <a:r>
              <a:rPr lang="it-IT" b="1" dirty="0" smtClean="0"/>
              <a:t>esposto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Il </a:t>
            </a:r>
            <a:r>
              <a:rPr lang="it-IT" dirty="0"/>
              <a:t>costo esposto è basato sulle offerte ottenute in fase di progetto e sull’indagine di mercato svolta sui maggiori siti di e-commerce. In fase di gara definitiva le caratteristiche potranno subire piccole variazioni sulla base dell’hardware effettivamente presente sul mercato</a:t>
            </a:r>
            <a:endParaRPr lang="en-GB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529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1571</TotalTime>
  <Words>1205</Words>
  <Application>Microsoft Office PowerPoint</Application>
  <PresentationFormat>Widescreen</PresentationFormat>
  <Paragraphs>279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Tema di Office</vt:lpstr>
      <vt:lpstr>Finalizzazione Gara Rete</vt:lpstr>
      <vt:lpstr>Presentazione standard di PowerPoint</vt:lpstr>
      <vt:lpstr>Documentazione  a supporto</vt:lpstr>
      <vt:lpstr>Modifiche di tipo C</vt:lpstr>
      <vt:lpstr>Modifiche di tipo C – Totale 1.7MEuro Iva inclusa</vt:lpstr>
      <vt:lpstr>Tutti gli Acquisti Rete INFN e relative Gare</vt:lpstr>
      <vt:lpstr>Schede di modifica pronte</vt:lpstr>
      <vt:lpstr>Motivazioni a supporto</vt:lpstr>
      <vt:lpstr>g) Breve descrizione dei giustificativi del costo esposto</vt:lpstr>
      <vt:lpstr>Gara RETE INFN - 4 lotti geografici   Tot € 1.505.259,10 (  € 1.836.410,00 Iva Inclusa) </vt:lpstr>
      <vt:lpstr>Presentazione standard di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Gara Rete</dc:title>
  <dc:creator>osio thern</dc:creator>
  <cp:lastModifiedBy>spardi</cp:lastModifiedBy>
  <cp:revision>80</cp:revision>
  <dcterms:created xsi:type="dcterms:W3CDTF">2019-09-20T08:24:59Z</dcterms:created>
  <dcterms:modified xsi:type="dcterms:W3CDTF">2020-02-23T08:31:31Z</dcterms:modified>
</cp:coreProperties>
</file>