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280" r:id="rId2"/>
    <p:sldId id="282" r:id="rId3"/>
    <p:sldId id="283" r:id="rId4"/>
    <p:sldId id="28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993B1-6FEE-4D57-BD94-31E82EFB5096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42F5-7310-42FE-B844-BE81B56BFC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3446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8B3716-9743-4870-A9D8-25DD9621E8B1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20C05B-37E8-40F7-90C8-2A301CDD4761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E8A67322-C3A4-A876-CE48-6C80B45E6C30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933E367-5945-8945-7F86-8B5B03AEF54D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96FFF-5A54-4070-BA0A-AD12230ED0F7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52901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96FFF-5A54-4070-BA0A-AD12230ED0F7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9224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96FFF-5A54-4070-BA0A-AD12230ED0F7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91642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96FFF-5A54-4070-BA0A-AD12230ED0F7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6016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96FFF-5A54-4070-BA0A-AD12230ED0F7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45776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92F033-6C04-4F91-8D9A-E6BB86D08D33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4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96FFF-5A54-4070-BA0A-AD12230ED0F7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9767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D9D8B0-B605-4847-90E9-4CBF9FD5CCF2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27119D-D266-476F-8FF0-B23A1372D195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26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DAEC3B-3E75-421B-A026-522FEF774298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76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E6324B-2A47-4634-BBD0-5FC50A37D0DE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0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3B33D2-C8D9-4ECA-B895-59BAC44129D9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57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96FFF-5A54-4070-BA0A-AD12230ED0F7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9730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15886A-5D77-42B2-AC31-3FF426A24660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27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594B1E-A97F-49F2-98C6-441CC88D3A60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83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B896FFF-5A54-4070-BA0A-AD12230ED0F7}" type="datetime1">
              <a:rPr lang="it-IT" smtClean="0"/>
              <a:t>12/06/2023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377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A1EA84-1F99-3000-2342-17ADA09C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865" y="2402449"/>
            <a:ext cx="8915399" cy="1895426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2">
                    <a:lumMod val="25000"/>
                  </a:schemeClr>
                </a:solidFill>
              </a:rPr>
              <a:t>FARCOS detector</a:t>
            </a:r>
            <a:br>
              <a:rPr lang="en-US" sz="5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5400" b="1" dirty="0">
                <a:solidFill>
                  <a:schemeClr val="bg2">
                    <a:lumMod val="25000"/>
                  </a:schemeClr>
                </a:solidFill>
              </a:rPr>
              <a:t>in the CHIFAR experiment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4C93EF-AA26-18DF-BB1A-0CAE81E7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59" y="314130"/>
            <a:ext cx="6326011" cy="1849487"/>
          </a:xfrm>
          <a:prstGeom prst="rect">
            <a:avLst/>
          </a:prstGeom>
        </p:spPr>
      </p:pic>
      <p:pic>
        <p:nvPicPr>
          <p:cNvPr id="5" name="Immagine 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BC28913-691A-9D3E-AAF4-1588E663D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r="25193" b="15541"/>
          <a:stretch/>
        </p:blipFill>
        <p:spPr>
          <a:xfrm>
            <a:off x="858070" y="260745"/>
            <a:ext cx="1976757" cy="846647"/>
          </a:xfrm>
          <a:prstGeom prst="rect">
            <a:avLst/>
          </a:prstGeom>
        </p:spPr>
      </p:pic>
      <p:pic>
        <p:nvPicPr>
          <p:cNvPr id="6" name="Immagine 5" descr="Immagine che contiene Carattere, linea, design&#10;&#10;Descrizione generata automaticamente">
            <a:extLst>
              <a:ext uri="{FF2B5EF4-FFF2-40B4-BE49-F238E27FC236}">
                <a16:creationId xmlns:a16="http://schemas.microsoft.com/office/drawing/2014/main" id="{691F7CA8-7DE4-1C58-268D-A705DDE63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6" y="1258221"/>
            <a:ext cx="1939806" cy="921408"/>
          </a:xfrm>
          <a:prstGeom prst="rect">
            <a:avLst/>
          </a:prstGeom>
        </p:spPr>
      </p:pic>
      <p:pic>
        <p:nvPicPr>
          <p:cNvPr id="7" name="Immagine 6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4BEED2B8-F649-19E5-8AA2-9EF98DD6A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50" y="227171"/>
            <a:ext cx="1762359" cy="1140247"/>
          </a:xfrm>
          <a:prstGeom prst="rect">
            <a:avLst/>
          </a:prstGeom>
        </p:spPr>
      </p:pic>
      <p:pic>
        <p:nvPicPr>
          <p:cNvPr id="8" name="Immagine 7" descr="Immagine che contiene testo, mappa, Carattere, Elementi grafici&#10;&#10;Descrizione generata automaticamente">
            <a:extLst>
              <a:ext uri="{FF2B5EF4-FFF2-40B4-BE49-F238E27FC236}">
                <a16:creationId xmlns:a16="http://schemas.microsoft.com/office/drawing/2014/main" id="{AA7C893B-3A63-E03A-3B83-79A6033A8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02" y="1393795"/>
            <a:ext cx="1232973" cy="114301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46ED02-2867-B24A-ECE9-38EDADFA94D5}"/>
              </a:ext>
            </a:extLst>
          </p:cNvPr>
          <p:cNvSpPr txBox="1"/>
          <p:nvPr/>
        </p:nvSpPr>
        <p:spPr>
          <a:xfrm>
            <a:off x="1640241" y="4766232"/>
            <a:ext cx="10161934" cy="1667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9204" tIns="109204" rIns="109204" bIns="109204" numCol="1" spcCol="38100" rtlCol="0" anchor="ctr">
            <a:spAutoFit/>
          </a:bodyPr>
          <a:lstStyle/>
          <a:p>
            <a:pPr algn="just"/>
            <a:r>
              <a:rPr lang="it-IT" sz="1200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C. Zagami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(1)(2)(3)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E.V. Pagano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P. Russotto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E. De Filippo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L. Acosta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(5)(6)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T. Cap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(7)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G. Cardella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F. Fichera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E. Geraci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(2)(4)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B. Gnoffo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(2)(4)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C. Guazzoni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(5)(8)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G. Lanzalone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(1)(9)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C. </a:t>
            </a:r>
            <a:r>
              <a:rPr lang="it-IT" sz="12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Maiolino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N.S. Martorana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it-IT" sz="1200" baseline="300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4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T. </a:t>
            </a:r>
            <a:r>
              <a:rPr lang="it-IT" sz="12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Matulewicz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(10)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 A. Pagano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M. Papa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K. </a:t>
            </a:r>
            <a:r>
              <a:rPr lang="it-IT" sz="12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Piasecki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(10)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S. Pirrone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M. Piscopo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R. </a:t>
            </a:r>
            <a:r>
              <a:rPr lang="it-IT" sz="12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Planeta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(11)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G. Politi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(2)(4)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F. Risitano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(4)(12)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F. Rizzo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(1)(2)(3)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G. Saccà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G. Santagati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K. </a:t>
            </a:r>
            <a:r>
              <a:rPr lang="it-IT" sz="12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Siwek-Wilczynska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(10)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I. </a:t>
            </a:r>
            <a:r>
              <a:rPr lang="it-IT" sz="12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Skwira-Chalot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(10)</a:t>
            </a:r>
            <a:r>
              <a:rPr lang="it-I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and M. Trimarchi</a:t>
            </a:r>
            <a:r>
              <a:rPr lang="it-IT" sz="12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(4)(12</a:t>
            </a:r>
            <a:r>
              <a:rPr lang="it-IT" sz="1400" b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</a:t>
            </a:r>
            <a:endParaRPr lang="it-IT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it-I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200" b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/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(1) INFN, Laboratori Nazionali del Sud - Catania,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Italy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(2) Dipartimento di Fisica e Astronomia ”Ettore Majorana”, Università di Catania,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Italy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(3) CSFNSM-Centro Siciliano di Fisica Nucleare e Struttura della Materia, Catania,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Italy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(4) INFN, Sezione di Catania,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Italy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(5) INFN, Sezione di Milano,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Italy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(6)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Instituto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de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Física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Universidad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Nacional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Autónoma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de México, Mexico </a:t>
            </a:r>
            <a:r>
              <a:rPr lang="en-US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(7) National Centre for Nuclear Research, </a:t>
            </a:r>
            <a:r>
              <a:rPr lang="en-US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Otwock-Swierk</a:t>
            </a:r>
            <a:r>
              <a:rPr lang="en-US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Poland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(8) Dip. di Elettronica, Informazione e Bioingegneria, Politecnico di Milano,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Italy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(9) Facoltà di Ingegneria e Architettura, Università Kore,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Italy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(10) Faculty of Physics, University of Warsaw, Warsaw, Poland</a:t>
            </a:r>
            <a:r>
              <a:rPr lang="it-IT" sz="800" b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(11) M. </a:t>
            </a:r>
            <a:r>
              <a:rPr lang="en-US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Smoluchowski</a:t>
            </a:r>
            <a:r>
              <a:rPr lang="en-US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Institute of Physics, Jagiellonian University, Krakow, Poland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(12) Dipartimento di Scienze MIFT,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Univ</a:t>
            </a:r>
            <a:r>
              <a:rPr lang="it-IT" sz="8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di Messina, Messina, </a:t>
            </a:r>
            <a:r>
              <a:rPr lang="it-IT" sz="8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Italy</a:t>
            </a:r>
            <a:endParaRPr kumimoji="0" lang="en-GB" sz="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469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BA5B21-E864-B90E-F796-39C0D2AC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073" y="6456527"/>
            <a:ext cx="4441372" cy="341191"/>
          </a:xfrm>
        </p:spPr>
        <p:txBody>
          <a:bodyPr/>
          <a:lstStyle/>
          <a:p>
            <a:pPr rtl="0"/>
            <a:r>
              <a:rPr lang="it-IT" sz="1200" dirty="0">
                <a:solidFill>
                  <a:schemeClr val="accent6">
                    <a:lumMod val="50000"/>
                  </a:schemeClr>
                </a:solidFill>
              </a:rPr>
              <a:t>C. Zagami - COMEX7, Catania,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</a:rPr>
              <a:t>Italy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</a:rPr>
              <a:t>, 13 giugno 2023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5F5C30-374C-D9C7-16C0-92B18759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pPr rtl="0"/>
              <a:t>2</a:t>
            </a:fld>
            <a:endParaRPr lang="it-IT" dirty="0"/>
          </a:p>
        </p:txBody>
      </p:sp>
      <p:sp>
        <p:nvSpPr>
          <p:cNvPr id="9" name="Purposes of the project">
            <a:extLst>
              <a:ext uri="{FF2B5EF4-FFF2-40B4-BE49-F238E27FC236}">
                <a16:creationId xmlns:a16="http://schemas.microsoft.com/office/drawing/2014/main" id="{8792C246-CA88-E9D0-8589-7D38DAE5FC50}"/>
              </a:ext>
            </a:extLst>
          </p:cNvPr>
          <p:cNvSpPr txBox="1"/>
          <p:nvPr/>
        </p:nvSpPr>
        <p:spPr>
          <a:xfrm>
            <a:off x="1633822" y="332214"/>
            <a:ext cx="5090664" cy="541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34" tIns="54534" rIns="54534" bIns="54534" anchor="ctr">
            <a:spAutoFit/>
          </a:bodyPr>
          <a:lstStyle>
            <a:lvl1pPr defTabSz="584200">
              <a:defRPr sz="3200" u="sng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lang="it-IT" sz="2800" u="none" dirty="0"/>
              <a:t>From </a:t>
            </a:r>
            <a:r>
              <a:rPr lang="it-IT" sz="2800" u="none" dirty="0" err="1"/>
              <a:t>previous</a:t>
            </a:r>
            <a:r>
              <a:rPr lang="it-IT" sz="2800" u="none" dirty="0"/>
              <a:t> </a:t>
            </a:r>
            <a:r>
              <a:rPr lang="it-IT" sz="2800" u="none" dirty="0" err="1"/>
              <a:t>experiments</a:t>
            </a:r>
            <a:r>
              <a:rPr lang="it-IT" sz="2800" u="none" dirty="0"/>
              <a:t>…</a:t>
            </a:r>
            <a:endParaRPr sz="2800" u="none" dirty="0"/>
          </a:p>
        </p:txBody>
      </p:sp>
      <p:pic>
        <p:nvPicPr>
          <p:cNvPr id="10" name="officeArt object" descr="Immagine 12">
            <a:extLst>
              <a:ext uri="{FF2B5EF4-FFF2-40B4-BE49-F238E27FC236}">
                <a16:creationId xmlns:a16="http://schemas.microsoft.com/office/drawing/2014/main" id="{A25D9747-9C8D-0845-D763-531760C9499A}"/>
              </a:ext>
            </a:extLst>
          </p:cNvPr>
          <p:cNvPicPr/>
          <p:nvPr/>
        </p:nvPicPr>
        <p:blipFill rotWithShape="1">
          <a:blip r:embed="rId2"/>
          <a:srcRect l="7527"/>
          <a:stretch/>
        </p:blipFill>
        <p:spPr>
          <a:xfrm>
            <a:off x="7870371" y="60282"/>
            <a:ext cx="2717012" cy="22253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B8BD8FE-BA13-3A45-2670-35A432D77495}"/>
                  </a:ext>
                </a:extLst>
              </p:cNvPr>
              <p:cNvSpPr txBox="1"/>
              <p:nvPr/>
            </p:nvSpPr>
            <p:spPr>
              <a:xfrm>
                <a:off x="1904489" y="931997"/>
                <a:ext cx="5765584" cy="8668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09204" tIns="109204" rIns="109204" bIns="109204" numCol="1" spcCol="38100" rtlCol="0" anchor="ctr">
                <a:spAutoFit/>
              </a:bodyPr>
              <a:lstStyle/>
              <a:p>
                <a:pPr algn="ctr"/>
                <a:r>
                  <a:rPr lang="en-GB" sz="1400" b="0" dirty="0">
                    <a:latin typeface="Helvetica Neue"/>
                    <a:cs typeface="Arial" panose="020B0604020202020204" pitchFamily="34" charset="0"/>
                  </a:rPr>
                  <a:t>Enhancement of dynamical emission probability in neutron rich system: </a:t>
                </a:r>
              </a:p>
              <a:p>
                <a:pPr marL="0" indent="0" algn="ctr">
                  <a:buNone/>
                </a:pPr>
                <a:r>
                  <a:rPr lang="en-GB" sz="1400" b="1" i="1" dirty="0">
                    <a:solidFill>
                      <a:srgbClr val="FF0000"/>
                    </a:solidFill>
                    <a:latin typeface="Helvetica Neue"/>
                    <a:cs typeface="Arial" panose="020B0604020202020204" pitchFamily="34" charset="0"/>
                  </a:rPr>
                  <a:t>influence of isospin content (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it-IT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it-IT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it-IT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GB" sz="1400" b="1" i="1" dirty="0">
                    <a:solidFill>
                      <a:srgbClr val="FF0000"/>
                    </a:solidFill>
                    <a:latin typeface="Helvetica Neue"/>
                    <a:cs typeface="Arial" panose="020B0604020202020204" pitchFamily="34" charset="0"/>
                  </a:rPr>
                  <a:t>on dynamical effects!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B8BD8FE-BA13-3A45-2670-35A432D77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489" y="931997"/>
                <a:ext cx="5765584" cy="866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urposes of the project">
            <a:extLst>
              <a:ext uri="{FF2B5EF4-FFF2-40B4-BE49-F238E27FC236}">
                <a16:creationId xmlns:a16="http://schemas.microsoft.com/office/drawing/2014/main" id="{11CFB3D6-67C2-3706-05C4-04CF07D9B7D5}"/>
              </a:ext>
            </a:extLst>
          </p:cNvPr>
          <p:cNvSpPr txBox="1"/>
          <p:nvPr/>
        </p:nvSpPr>
        <p:spPr>
          <a:xfrm>
            <a:off x="3295464" y="2626790"/>
            <a:ext cx="8479971" cy="63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534" tIns="54534" rIns="54534" bIns="54534" anchor="ctr">
            <a:spAutoFit/>
          </a:bodyPr>
          <a:lstStyle>
            <a:lvl1pPr defTabSz="584200">
              <a:defRPr sz="3200" u="sng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lang="it-IT" sz="3436" u="none" dirty="0"/>
              <a:t>…to the </a:t>
            </a:r>
            <a:r>
              <a:rPr lang="it-IT" sz="3436" b="1" dirty="0"/>
              <a:t>CHIFAR </a:t>
            </a:r>
            <a:r>
              <a:rPr lang="it-IT" sz="3436" b="1" dirty="0" err="1"/>
              <a:t>experiment</a:t>
            </a:r>
            <a:r>
              <a:rPr lang="it-IT" sz="3436" b="1" dirty="0"/>
              <a:t> @ LNS-INFN</a:t>
            </a:r>
            <a:endParaRPr sz="3436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C22C91-47F2-82A2-7A58-B0AA059BA456}"/>
              </a:ext>
            </a:extLst>
          </p:cNvPr>
          <p:cNvSpPr txBox="1"/>
          <p:nvPr/>
        </p:nvSpPr>
        <p:spPr>
          <a:xfrm>
            <a:off x="5344900" y="3465997"/>
            <a:ext cx="6766545" cy="2990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9204" tIns="109204" rIns="109204" bIns="109204" numCol="1" spcCol="38100" rtlCol="0" anchor="ctr">
            <a:spAutoFit/>
          </a:bodyPr>
          <a:lstStyle/>
          <a:p>
            <a:pPr marL="0" marR="0" indent="0" algn="just" defTabSz="25102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 nuclear reactions @ 20 A.MeV incident beam energy:</a:t>
            </a:r>
          </a:p>
          <a:p>
            <a:pPr marL="342900" indent="-342900" algn="just" defTabSz="2510234" hangingPunct="0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Helvetica Neue"/>
              </a:rPr>
              <a:t>“neutron rich” system: </a:t>
            </a:r>
            <a:r>
              <a:rPr lang="en-GB" sz="2000" b="1" i="1" baseline="30000" dirty="0">
                <a:latin typeface="Helvetica Neue"/>
              </a:rPr>
              <a:t>124</a:t>
            </a:r>
            <a:r>
              <a:rPr lang="en-GB" sz="2000" b="1" i="1" dirty="0">
                <a:latin typeface="Helvetica Neue"/>
              </a:rPr>
              <a:t>Sn+</a:t>
            </a:r>
            <a:r>
              <a:rPr lang="en-GB" sz="2000" b="1" i="1" baseline="30000" dirty="0">
                <a:latin typeface="Helvetica Neue"/>
              </a:rPr>
              <a:t>64</a:t>
            </a:r>
            <a:r>
              <a:rPr lang="en-GB" sz="2000" b="1" i="1" dirty="0">
                <a:latin typeface="Helvetica Neue"/>
              </a:rPr>
              <a:t>Ni </a:t>
            </a:r>
          </a:p>
          <a:p>
            <a:pPr marL="342900" indent="-342900" algn="just" defTabSz="2510234" hangingPunct="0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Helvetica Neue"/>
              </a:rPr>
              <a:t>“neutron poor” system: </a:t>
            </a:r>
            <a:r>
              <a:rPr lang="en-GB" sz="2000" b="1" i="1" baseline="30000" dirty="0">
                <a:latin typeface="Helvetica Neue"/>
              </a:rPr>
              <a:t>112</a:t>
            </a:r>
            <a:r>
              <a:rPr lang="en-GB" sz="2000" b="1" i="1" dirty="0">
                <a:latin typeface="Helvetica Neue"/>
              </a:rPr>
              <a:t>Sn+</a:t>
            </a:r>
            <a:r>
              <a:rPr lang="en-GB" sz="2000" b="1" i="1" baseline="30000" dirty="0">
                <a:latin typeface="Helvetica Neue"/>
              </a:rPr>
              <a:t>58</a:t>
            </a:r>
            <a:r>
              <a:rPr lang="en-GB" sz="2000" b="1" i="1" dirty="0">
                <a:latin typeface="Helvetica Neue"/>
              </a:rPr>
              <a:t>Ni </a:t>
            </a:r>
          </a:p>
          <a:p>
            <a:pPr marL="342900" indent="-342900" algn="just" defTabSz="2510234" hangingPunct="0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Helvetica Neue"/>
              </a:rPr>
              <a:t>“isobaric” system: </a:t>
            </a:r>
            <a:r>
              <a:rPr lang="en-GB" sz="2000" b="1" i="1" baseline="30000" dirty="0">
                <a:latin typeface="Helvetica Neue"/>
              </a:rPr>
              <a:t>124</a:t>
            </a:r>
            <a:r>
              <a:rPr lang="en-GB" sz="2000" b="1" i="1" dirty="0">
                <a:latin typeface="Helvetica Neue"/>
              </a:rPr>
              <a:t>Xe+</a:t>
            </a:r>
            <a:r>
              <a:rPr lang="en-GB" sz="2000" b="1" i="1" baseline="30000" dirty="0">
                <a:latin typeface="Helvetica Neue"/>
              </a:rPr>
              <a:t>64</a:t>
            </a:r>
            <a:r>
              <a:rPr lang="en-GB" sz="2000" b="1" i="1" dirty="0">
                <a:latin typeface="Helvetica Neue"/>
              </a:rPr>
              <a:t>Zn </a:t>
            </a:r>
          </a:p>
          <a:p>
            <a:pPr algn="just" defTabSz="2510234" hangingPunct="0"/>
            <a:endParaRPr lang="en-GB" sz="2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just" defTabSz="2510234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latin typeface="Helvetica Neue"/>
              </a:rPr>
              <a:t>Experimental goals at low Fermi energy regime:</a:t>
            </a:r>
          </a:p>
          <a:p>
            <a:pPr marL="637200" marR="0" indent="-457200" algn="just" defTabSz="2510234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Study of emission mechanism: dynamical/statistical;</a:t>
            </a:r>
          </a:p>
          <a:p>
            <a:pPr marL="637200" marR="0" indent="-457200" algn="just" defTabSz="2510234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sz="2000" b="0" dirty="0">
                <a:latin typeface="Helvetica Neue"/>
              </a:rPr>
              <a:t>IMFs production;</a:t>
            </a:r>
          </a:p>
          <a:p>
            <a:pPr marL="637200" marR="0" indent="-457200" algn="just" defTabSz="2510234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Isospin role in HI collisions;</a:t>
            </a:r>
            <a:endParaRPr lang="en-GB" sz="2000" dirty="0">
              <a:latin typeface="Helvetica Neue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2FDB47-D520-A123-1543-911F277801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 bwMode="auto">
          <a:xfrm>
            <a:off x="380772" y="2388605"/>
            <a:ext cx="2506100" cy="199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184FEE-9744-E642-775F-AA742B4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4028"/>
          <a:stretch/>
        </p:blipFill>
        <p:spPr bwMode="auto">
          <a:xfrm>
            <a:off x="729343" y="4501356"/>
            <a:ext cx="3981496" cy="22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959D9D-0C40-2F01-03FF-FA5D7B35C294}"/>
              </a:ext>
            </a:extLst>
          </p:cNvPr>
          <p:cNvSpPr txBox="1"/>
          <p:nvPr/>
        </p:nvSpPr>
        <p:spPr>
          <a:xfrm>
            <a:off x="7853434" y="2315803"/>
            <a:ext cx="2733949" cy="2488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0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P. Russotto </a:t>
            </a:r>
            <a:r>
              <a:rPr lang="fr-FR" sz="1000" b="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et al.</a:t>
            </a:r>
            <a:r>
              <a:rPr lang="fr-FR" sz="10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, </a:t>
            </a:r>
            <a:r>
              <a:rPr lang="fr-FR" sz="1000" b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Eur</a:t>
            </a:r>
            <a:r>
              <a:rPr lang="fr-FR" sz="10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. </a:t>
            </a:r>
            <a:r>
              <a:rPr lang="de-DE" sz="1000" b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Phys. J. A. 56, 12 (2020).</a:t>
            </a:r>
            <a:endParaRPr lang="en-GB" sz="1000" b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356F45-A2AA-A7E1-256D-8768D8D3FFA9}"/>
              </a:ext>
            </a:extLst>
          </p:cNvPr>
          <p:cNvSpPr txBox="1"/>
          <p:nvPr/>
        </p:nvSpPr>
        <p:spPr>
          <a:xfrm>
            <a:off x="380772" y="2471057"/>
            <a:ext cx="930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CHIMERA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96CAF5-7FC7-C9F2-31FB-D7CC70F8070A}"/>
              </a:ext>
            </a:extLst>
          </p:cNvPr>
          <p:cNvSpPr txBox="1"/>
          <p:nvPr/>
        </p:nvSpPr>
        <p:spPr>
          <a:xfrm>
            <a:off x="2525258" y="4506691"/>
            <a:ext cx="930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FARCOS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44D917A-4F02-5627-07EF-2390FADFEF13}"/>
              </a:ext>
            </a:extLst>
          </p:cNvPr>
          <p:cNvSpPr txBox="1"/>
          <p:nvPr/>
        </p:nvSpPr>
        <p:spPr>
          <a:xfrm>
            <a:off x="9175536" y="1502978"/>
            <a:ext cx="954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@35 A.MeV</a:t>
            </a:r>
          </a:p>
        </p:txBody>
      </p:sp>
    </p:spTree>
    <p:extLst>
      <p:ext uri="{BB962C8B-B14F-4D97-AF65-F5344CB8AC3E}">
        <p14:creationId xmlns:p14="http://schemas.microsoft.com/office/powerpoint/2010/main" val="36236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BA5B21-E864-B90E-F796-39C0D2AC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073" y="6456527"/>
            <a:ext cx="4441372" cy="341191"/>
          </a:xfrm>
        </p:spPr>
        <p:txBody>
          <a:bodyPr/>
          <a:lstStyle/>
          <a:p>
            <a:pPr rtl="0"/>
            <a:r>
              <a:rPr lang="it-IT" sz="1200" dirty="0">
                <a:solidFill>
                  <a:schemeClr val="accent6">
                    <a:lumMod val="50000"/>
                  </a:schemeClr>
                </a:solidFill>
              </a:rPr>
              <a:t>C. Zagami - COMEX7, Catania,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</a:rPr>
              <a:t>Italy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</a:rPr>
              <a:t>, 13 giugno 2023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5F5C30-374C-D9C7-16C0-92B18759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pPr rtl="0"/>
              <a:t>3</a:t>
            </a:fld>
            <a:endParaRPr lang="it-IT" dirty="0"/>
          </a:p>
        </p:txBody>
      </p:sp>
      <p:sp>
        <p:nvSpPr>
          <p:cNvPr id="14" name="Purposes of the project">
            <a:extLst>
              <a:ext uri="{FF2B5EF4-FFF2-40B4-BE49-F238E27FC236}">
                <a16:creationId xmlns:a16="http://schemas.microsoft.com/office/drawing/2014/main" id="{084E0D5A-C5F2-08B8-C701-9B78148DAC34}"/>
              </a:ext>
            </a:extLst>
          </p:cNvPr>
          <p:cNvSpPr txBox="1"/>
          <p:nvPr/>
        </p:nvSpPr>
        <p:spPr>
          <a:xfrm>
            <a:off x="1894115" y="148914"/>
            <a:ext cx="10055492" cy="63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534" tIns="54534" rIns="54534" bIns="54534" anchor="ctr">
            <a:spAutoFit/>
          </a:bodyPr>
          <a:lstStyle>
            <a:lvl1pPr defTabSz="584200">
              <a:defRPr sz="3200" u="sng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lang="en-GB" sz="3436" b="1"/>
              <a:t>Energy calibration and resolution of DSSSDs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903D2D3-2647-4D45-71D3-F51E98F1B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419" r="2179" b="7212"/>
          <a:stretch/>
        </p:blipFill>
        <p:spPr>
          <a:xfrm>
            <a:off x="3510456" y="1265562"/>
            <a:ext cx="4607106" cy="186433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3D4B182-B816-1C53-D84D-2F6C5FB297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448" t="3980" b="2975"/>
          <a:stretch/>
        </p:blipFill>
        <p:spPr>
          <a:xfrm>
            <a:off x="8397766" y="834798"/>
            <a:ext cx="3056752" cy="264452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FBB7CE4-736F-746F-128A-3AABBCEF882F}"/>
              </a:ext>
            </a:extLst>
          </p:cNvPr>
          <p:cNvSpPr txBox="1"/>
          <p:nvPr/>
        </p:nvSpPr>
        <p:spPr>
          <a:xfrm>
            <a:off x="4764762" y="889386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Helvetica Neue"/>
              </a:rPr>
              <a:t>Punch-through technique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7A41805-C3E2-2E69-00D3-451DF0F77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840" t="6117" r="2813"/>
          <a:stretch/>
        </p:blipFill>
        <p:spPr bwMode="auto">
          <a:xfrm>
            <a:off x="330508" y="3300249"/>
            <a:ext cx="4191420" cy="3497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55010610-3878-F551-96EC-7230B92A3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67473"/>
              </p:ext>
            </p:extLst>
          </p:nvPr>
        </p:nvGraphicFramePr>
        <p:xfrm>
          <a:off x="4670734" y="3572170"/>
          <a:ext cx="4341279" cy="285262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4292">
                  <a:extLst>
                    <a:ext uri="{9D8B030D-6E8A-4147-A177-3AD203B41FA5}">
                      <a16:colId xmlns:a16="http://schemas.microsoft.com/office/drawing/2014/main" val="3502001898"/>
                    </a:ext>
                  </a:extLst>
                </a:gridCol>
                <a:gridCol w="841873">
                  <a:extLst>
                    <a:ext uri="{9D8B030D-6E8A-4147-A177-3AD203B41FA5}">
                      <a16:colId xmlns:a16="http://schemas.microsoft.com/office/drawing/2014/main" val="1751263930"/>
                    </a:ext>
                  </a:extLst>
                </a:gridCol>
                <a:gridCol w="739639">
                  <a:extLst>
                    <a:ext uri="{9D8B030D-6E8A-4147-A177-3AD203B41FA5}">
                      <a16:colId xmlns:a16="http://schemas.microsoft.com/office/drawing/2014/main" val="1758569835"/>
                    </a:ext>
                  </a:extLst>
                </a:gridCol>
                <a:gridCol w="665570">
                  <a:extLst>
                    <a:ext uri="{9D8B030D-6E8A-4147-A177-3AD203B41FA5}">
                      <a16:colId xmlns:a16="http://schemas.microsoft.com/office/drawing/2014/main" val="3518056174"/>
                    </a:ext>
                  </a:extLst>
                </a:gridCol>
                <a:gridCol w="665050">
                  <a:extLst>
                    <a:ext uri="{9D8B030D-6E8A-4147-A177-3AD203B41FA5}">
                      <a16:colId xmlns:a16="http://schemas.microsoft.com/office/drawing/2014/main" val="1665932848"/>
                    </a:ext>
                  </a:extLst>
                </a:gridCol>
                <a:gridCol w="744855">
                  <a:extLst>
                    <a:ext uri="{9D8B030D-6E8A-4147-A177-3AD203B41FA5}">
                      <a16:colId xmlns:a16="http://schemas.microsoft.com/office/drawing/2014/main" val="2926213445"/>
                    </a:ext>
                  </a:extLst>
                </a:gridCol>
              </a:tblGrid>
              <a:tr h="259661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Elastic scattering: O + Au @ 85 MeV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0822"/>
                  </a:ext>
                </a:extLst>
              </a:tr>
              <a:tr h="5244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Telescope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FWHM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[MeV]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Electronic error</a:t>
                      </a:r>
                      <a:endParaRPr lang="it-IT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[keV]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Electronic error</a:t>
                      </a:r>
                      <a:endParaRPr lang="it-IT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[%]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Detector error</a:t>
                      </a:r>
                      <a:endParaRPr lang="it-IT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[keV]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Detector error</a:t>
                      </a:r>
                      <a:endParaRPr lang="it-IT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[%]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extLst>
                  <a:ext uri="{0D108BD9-81ED-4DB2-BD59-A6C34878D82A}">
                    <a16:rowId xmlns:a16="http://schemas.microsoft.com/office/drawing/2014/main" val="408544143"/>
                  </a:ext>
                </a:extLst>
              </a:tr>
              <a:tr h="34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T1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0,99 </a:t>
                      </a:r>
                      <a:r>
                        <a:rPr lang="it-IT" sz="1000" dirty="0">
                          <a:effectLst/>
                        </a:rPr>
                        <a:t>± 0,02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459 ± 187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528 </a:t>
                      </a:r>
                      <a:r>
                        <a:rPr lang="it-IT" sz="1000" dirty="0">
                          <a:effectLst/>
                        </a:rPr>
                        <a:t>± 202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extLst>
                  <a:ext uri="{0D108BD9-81ED-4DB2-BD59-A6C34878D82A}">
                    <a16:rowId xmlns:a16="http://schemas.microsoft.com/office/drawing/2014/main" val="396169462"/>
                  </a:ext>
                </a:extLst>
              </a:tr>
              <a:tr h="34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T5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0,95 </a:t>
                      </a:r>
                      <a:r>
                        <a:rPr lang="it-IT" sz="1000">
                          <a:effectLst/>
                        </a:rPr>
                        <a:t>± 0,02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752 ± 149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79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196 </a:t>
                      </a:r>
                      <a:r>
                        <a:rPr lang="it-IT" sz="1000" dirty="0">
                          <a:effectLst/>
                        </a:rPr>
                        <a:t>± 171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extLst>
                  <a:ext uri="{0D108BD9-81ED-4DB2-BD59-A6C34878D82A}">
                    <a16:rowId xmlns:a16="http://schemas.microsoft.com/office/drawing/2014/main" val="954236005"/>
                  </a:ext>
                </a:extLst>
              </a:tr>
              <a:tr h="34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T7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1,36 </a:t>
                      </a:r>
                      <a:r>
                        <a:rPr lang="it-IT" sz="1000">
                          <a:effectLst/>
                        </a:rPr>
                        <a:t>± 0,02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1088 ± 154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80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271 </a:t>
                      </a:r>
                      <a:r>
                        <a:rPr lang="it-IT" sz="1000" dirty="0">
                          <a:effectLst/>
                        </a:rPr>
                        <a:t>± 176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extLst>
                  <a:ext uri="{0D108BD9-81ED-4DB2-BD59-A6C34878D82A}">
                    <a16:rowId xmlns:a16="http://schemas.microsoft.com/office/drawing/2014/main" val="4209387466"/>
                  </a:ext>
                </a:extLst>
              </a:tr>
              <a:tr h="34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T8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1,31 </a:t>
                      </a:r>
                      <a:r>
                        <a:rPr lang="it-IT" sz="1000">
                          <a:effectLst/>
                        </a:rPr>
                        <a:t>± 0,03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1042 ± 220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80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266 </a:t>
                      </a:r>
                      <a:r>
                        <a:rPr lang="it-IT" sz="1000">
                          <a:effectLst/>
                        </a:rPr>
                        <a:t>± 253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extLst>
                  <a:ext uri="{0D108BD9-81ED-4DB2-BD59-A6C34878D82A}">
                    <a16:rowId xmlns:a16="http://schemas.microsoft.com/office/drawing/2014/main" val="2852375309"/>
                  </a:ext>
                </a:extLst>
              </a:tr>
              <a:tr h="34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T9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1,40 </a:t>
                      </a:r>
                      <a:r>
                        <a:rPr lang="it-IT" sz="1000">
                          <a:effectLst/>
                        </a:rPr>
                        <a:t>± 0,03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1090 ± 195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78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306 </a:t>
                      </a:r>
                      <a:r>
                        <a:rPr lang="it-IT" sz="1000">
                          <a:effectLst/>
                        </a:rPr>
                        <a:t>± 224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extLst>
                  <a:ext uri="{0D108BD9-81ED-4DB2-BD59-A6C34878D82A}">
                    <a16:rowId xmlns:a16="http://schemas.microsoft.com/office/drawing/2014/main" val="1617894905"/>
                  </a:ext>
                </a:extLst>
              </a:tr>
              <a:tr h="34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T10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1,07 </a:t>
                      </a:r>
                      <a:r>
                        <a:rPr lang="it-IT" sz="1000" dirty="0">
                          <a:effectLst/>
                        </a:rPr>
                        <a:t>± 0,02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779 ± 140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73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286 </a:t>
                      </a:r>
                      <a:r>
                        <a:rPr lang="it-IT" sz="1000">
                          <a:effectLst/>
                        </a:rPr>
                        <a:t>± 156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27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90" marR="44490" marT="0" marB="0"/>
                </a:tc>
                <a:extLst>
                  <a:ext uri="{0D108BD9-81ED-4DB2-BD59-A6C34878D82A}">
                    <a16:rowId xmlns:a16="http://schemas.microsoft.com/office/drawing/2014/main" val="3363584951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CEE00A3-B533-2D1D-65EF-1B7E82F5483C}"/>
              </a:ext>
            </a:extLst>
          </p:cNvPr>
          <p:cNvSpPr txBox="1"/>
          <p:nvPr/>
        </p:nvSpPr>
        <p:spPr>
          <a:xfrm>
            <a:off x="9061788" y="3685885"/>
            <a:ext cx="2447535" cy="970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9204" tIns="109204" rIns="109204" bIns="109204" numCol="1" spcCol="38100" rtlCol="0" anchor="ctr">
            <a:spAutoFit/>
          </a:bodyPr>
          <a:lstStyle/>
          <a:p>
            <a:pPr marL="0" marR="0" indent="0" algn="l" defTabSz="25102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Evaluation of elastic scatterings:</a:t>
            </a:r>
          </a:p>
          <a:p>
            <a:pPr marL="468000" marR="71755" lvl="0" indent="-324000" algn="just">
              <a:lnSpc>
                <a:spcPct val="102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200" b="0" dirty="0">
                <a:effectLst/>
                <a:latin typeface="Helvetica Neue"/>
                <a:ea typeface="Times New Roman" panose="02020603050405020304" pitchFamily="18" charset="0"/>
              </a:rPr>
              <a:t>O + Au @ 85 MeV</a:t>
            </a:r>
            <a:endParaRPr lang="it-IT" sz="1200" b="0" dirty="0">
              <a:effectLst/>
              <a:latin typeface="Helvetica Neue"/>
              <a:ea typeface="Times New Roman" panose="02020603050405020304" pitchFamily="18" charset="0"/>
            </a:endParaRPr>
          </a:p>
          <a:p>
            <a:pPr marL="468000" marR="71755" lvl="0" indent="-324000" algn="just">
              <a:lnSpc>
                <a:spcPct val="102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200" b="0" dirty="0">
                <a:effectLst/>
                <a:latin typeface="Helvetica Neue"/>
                <a:ea typeface="Times New Roman" panose="02020603050405020304" pitchFamily="18" charset="0"/>
              </a:rPr>
              <a:t>C + Au @ 75 MeV</a:t>
            </a:r>
            <a:endParaRPr lang="it-IT" sz="1200" b="0" dirty="0">
              <a:latin typeface="Helvetica Neue"/>
              <a:ea typeface="Times New Roman" panose="02020603050405020304" pitchFamily="18" charset="0"/>
            </a:endParaRPr>
          </a:p>
          <a:p>
            <a:pPr marL="468000" marR="71755" lvl="0" indent="-324000" algn="just">
              <a:lnSpc>
                <a:spcPct val="102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200" b="0" dirty="0">
                <a:effectLst/>
                <a:latin typeface="Helvetica Neue"/>
                <a:ea typeface="Times New Roman" panose="02020603050405020304" pitchFamily="18" charset="0"/>
              </a:rPr>
              <a:t>C + Au @ 65 MeV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3357CE0-F5D7-69B8-7D34-8B928946423A}"/>
                  </a:ext>
                </a:extLst>
              </p:cNvPr>
              <p:cNvSpPr txBox="1"/>
              <p:nvPr/>
            </p:nvSpPr>
            <p:spPr>
              <a:xfrm>
                <a:off x="9249103" y="4792717"/>
                <a:ext cx="2861036" cy="15696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GB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DSSSDs’ electronic error:</a:t>
                </a:r>
                <a:endParaRPr lang="en-GB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t-IT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t-IT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it-IT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𝑴𝒆𝑽</m:t>
                    </m:r>
                    <m:r>
                      <a:rPr lang="it-IT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±</m:t>
                    </m:r>
                    <m:r>
                      <a:rPr lang="it-IT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𝑴𝒆𝑽</m:t>
                    </m:r>
                  </m:oMath>
                </a14:m>
                <a:endParaRPr lang="en-GB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GB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resolution: </a:t>
                </a:r>
              </a:p>
              <a:p>
                <a:pPr algn="ctr"/>
                <a:r>
                  <a:rPr lang="en-GB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1.2% - 2.2%</a:t>
                </a:r>
                <a:endParaRPr lang="en-GB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600" b="1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3357CE0-F5D7-69B8-7D34-8B9289464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103" y="4792717"/>
                <a:ext cx="2861036" cy="1569660"/>
              </a:xfrm>
              <a:prstGeom prst="rect">
                <a:avLst/>
              </a:prstGeom>
              <a:blipFill>
                <a:blip r:embed="rId8"/>
                <a:stretch>
                  <a:fillRect l="-634"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71A178-22EF-A9C7-A3A2-29E82A83698E}"/>
              </a:ext>
            </a:extLst>
          </p:cNvPr>
          <p:cNvSpPr txBox="1"/>
          <p:nvPr/>
        </p:nvSpPr>
        <p:spPr>
          <a:xfrm rot="16200000">
            <a:off x="3116074" y="1722273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Electronic channel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C5C115-47CF-8519-D191-4552ABD71750}"/>
              </a:ext>
            </a:extLst>
          </p:cNvPr>
          <p:cNvSpPr txBox="1"/>
          <p:nvPr/>
        </p:nvSpPr>
        <p:spPr>
          <a:xfrm>
            <a:off x="7494255" y="2797946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Electronic channel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D378A5-B816-C75C-10E5-0E8EF793846B}"/>
              </a:ext>
            </a:extLst>
          </p:cNvPr>
          <p:cNvSpPr txBox="1"/>
          <p:nvPr/>
        </p:nvSpPr>
        <p:spPr>
          <a:xfrm rot="16200000">
            <a:off x="5514536" y="1961965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Energy [MeV]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AB8CBF-BBD9-4C93-5FD4-A9B7E8B29E83}"/>
              </a:ext>
            </a:extLst>
          </p:cNvPr>
          <p:cNvSpPr txBox="1"/>
          <p:nvPr/>
        </p:nvSpPr>
        <p:spPr>
          <a:xfrm rot="16200000">
            <a:off x="8009169" y="1262099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600" dirty="0" err="1">
                <a:latin typeface="Arial" panose="020B0604020202020204" pitchFamily="34" charset="0"/>
                <a:cs typeface="Arial" panose="020B0604020202020204" pitchFamily="34" charset="0"/>
              </a:rPr>
              <a:t>coeff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. [MeV/Ch]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640F64-59CF-9FDC-6649-BE7B0C1CBF9A}"/>
              </a:ext>
            </a:extLst>
          </p:cNvPr>
          <p:cNvSpPr txBox="1"/>
          <p:nvPr/>
        </p:nvSpPr>
        <p:spPr>
          <a:xfrm rot="16200000">
            <a:off x="8026916" y="2682542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GB" sz="600" dirty="0" err="1">
                <a:latin typeface="Arial" panose="020B0604020202020204" pitchFamily="34" charset="0"/>
                <a:cs typeface="Arial" panose="020B0604020202020204" pitchFamily="34" charset="0"/>
              </a:rPr>
              <a:t>coeff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. [MeV]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256265-D68A-FEF2-5D84-1942DB13EDF6}"/>
              </a:ext>
            </a:extLst>
          </p:cNvPr>
          <p:cNvSpPr txBox="1"/>
          <p:nvPr/>
        </p:nvSpPr>
        <p:spPr>
          <a:xfrm>
            <a:off x="9545008" y="1963451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strip number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89DC94-5F40-84AB-E70E-8509716FD2FB}"/>
              </a:ext>
            </a:extLst>
          </p:cNvPr>
          <p:cNvSpPr txBox="1"/>
          <p:nvPr/>
        </p:nvSpPr>
        <p:spPr>
          <a:xfrm>
            <a:off x="9466586" y="3305464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strip number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B66695-BD21-8E41-C9FF-72EC0AD26740}"/>
              </a:ext>
            </a:extLst>
          </p:cNvPr>
          <p:cNvSpPr txBox="1"/>
          <p:nvPr/>
        </p:nvSpPr>
        <p:spPr>
          <a:xfrm>
            <a:off x="3752706" y="4888394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Energy [MeV]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5DDCED-1D44-7D75-4BAA-74C22B7E45B1}"/>
              </a:ext>
            </a:extLst>
          </p:cNvPr>
          <p:cNvSpPr txBox="1"/>
          <p:nvPr/>
        </p:nvSpPr>
        <p:spPr>
          <a:xfrm>
            <a:off x="2253858" y="4898748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Energy [MeV]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7DB5AF-C469-569B-40A6-63FB3DDFE94E}"/>
              </a:ext>
            </a:extLst>
          </p:cNvPr>
          <p:cNvSpPr txBox="1"/>
          <p:nvPr/>
        </p:nvSpPr>
        <p:spPr>
          <a:xfrm>
            <a:off x="833426" y="4889873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Energy [MeV]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1E145A1-759D-3BC8-2284-69E1A408FA41}"/>
              </a:ext>
            </a:extLst>
          </p:cNvPr>
          <p:cNvSpPr txBox="1"/>
          <p:nvPr/>
        </p:nvSpPr>
        <p:spPr>
          <a:xfrm>
            <a:off x="3709796" y="6647659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Energy [MeV]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66B351F-05C1-1F95-F76D-80AC4E8631F1}"/>
              </a:ext>
            </a:extLst>
          </p:cNvPr>
          <p:cNvSpPr txBox="1"/>
          <p:nvPr/>
        </p:nvSpPr>
        <p:spPr>
          <a:xfrm>
            <a:off x="2298244" y="6647656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Energy [MeV]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F238C87-85EE-C475-99D2-6420CDAE68A5}"/>
              </a:ext>
            </a:extLst>
          </p:cNvPr>
          <p:cNvSpPr txBox="1"/>
          <p:nvPr/>
        </p:nvSpPr>
        <p:spPr>
          <a:xfrm>
            <a:off x="877813" y="6647658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Energy [MeV]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44CF62E-909E-E6AC-2AC0-42D5CED59325}"/>
              </a:ext>
            </a:extLst>
          </p:cNvPr>
          <p:cNvSpPr txBox="1"/>
          <p:nvPr/>
        </p:nvSpPr>
        <p:spPr>
          <a:xfrm rot="16200000">
            <a:off x="-116486" y="3797919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FWHM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[MeV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AC9F9CC-AAFE-FFEB-2A04-1DAEA8A80DBC}"/>
              </a:ext>
            </a:extLst>
          </p:cNvPr>
          <p:cNvSpPr txBox="1"/>
          <p:nvPr/>
        </p:nvSpPr>
        <p:spPr>
          <a:xfrm rot="16200000">
            <a:off x="1340930" y="3817149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FWHM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[MeV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9943A5C-652A-7D05-E423-82BD4B850DDD}"/>
              </a:ext>
            </a:extLst>
          </p:cNvPr>
          <p:cNvSpPr txBox="1"/>
          <p:nvPr/>
        </p:nvSpPr>
        <p:spPr>
          <a:xfrm rot="16200000">
            <a:off x="2787997" y="3799397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FWHM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[MeV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F312F28-1876-A8BB-4199-1688B72E91D4}"/>
              </a:ext>
            </a:extLst>
          </p:cNvPr>
          <p:cNvSpPr txBox="1"/>
          <p:nvPr/>
        </p:nvSpPr>
        <p:spPr>
          <a:xfrm rot="16200000">
            <a:off x="-97251" y="5530544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FWHM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[MeV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4CF8C6E-CDF0-EC3B-5717-F069260A5B5F}"/>
              </a:ext>
            </a:extLst>
          </p:cNvPr>
          <p:cNvSpPr txBox="1"/>
          <p:nvPr/>
        </p:nvSpPr>
        <p:spPr>
          <a:xfrm rot="16200000">
            <a:off x="1340935" y="5530545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FWHM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[MeV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5DF1045-6F55-A9C5-2F35-6CF05E6B035E}"/>
              </a:ext>
            </a:extLst>
          </p:cNvPr>
          <p:cNvSpPr txBox="1"/>
          <p:nvPr/>
        </p:nvSpPr>
        <p:spPr>
          <a:xfrm rot="16200000">
            <a:off x="2796873" y="5566056"/>
            <a:ext cx="887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FWHM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[MeV</a:t>
            </a:r>
            <a:r>
              <a:rPr lang="en-GB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3880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BA5B21-E864-B90E-F796-39C0D2AC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073" y="6456527"/>
            <a:ext cx="4441372" cy="341191"/>
          </a:xfrm>
        </p:spPr>
        <p:txBody>
          <a:bodyPr/>
          <a:lstStyle/>
          <a:p>
            <a:pPr rtl="0"/>
            <a:r>
              <a:rPr lang="it-IT" sz="1200" dirty="0">
                <a:solidFill>
                  <a:schemeClr val="accent6">
                    <a:lumMod val="50000"/>
                  </a:schemeClr>
                </a:solidFill>
              </a:rPr>
              <a:t>C. Zagami - COMEX7, Catania,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</a:rPr>
              <a:t>Italy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</a:rPr>
              <a:t>, 13 giugno 2023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5F5C30-374C-D9C7-16C0-92B18759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14" name="Purposes of the project">
            <a:extLst>
              <a:ext uri="{FF2B5EF4-FFF2-40B4-BE49-F238E27FC236}">
                <a16:creationId xmlns:a16="http://schemas.microsoft.com/office/drawing/2014/main" id="{084E0D5A-C5F2-08B8-C701-9B78148DAC34}"/>
              </a:ext>
            </a:extLst>
          </p:cNvPr>
          <p:cNvSpPr txBox="1"/>
          <p:nvPr/>
        </p:nvSpPr>
        <p:spPr>
          <a:xfrm>
            <a:off x="1051034" y="85854"/>
            <a:ext cx="11140966" cy="63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34" tIns="54534" rIns="54534" bIns="54534" anchor="ctr">
            <a:spAutoFit/>
          </a:bodyPr>
          <a:lstStyle>
            <a:lvl1pPr defTabSz="584200">
              <a:defRPr sz="3200" u="sng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lang="en-GB" sz="3436" b="1"/>
              <a:t>Particle identification and Isospin role in HI collisions</a:t>
            </a:r>
          </a:p>
        </p:txBody>
      </p:sp>
      <p:pic>
        <p:nvPicPr>
          <p:cNvPr id="2" name="Picture 8" descr="Chart&#10;&#10;Description automatically generated">
            <a:extLst>
              <a:ext uri="{FF2B5EF4-FFF2-40B4-BE49-F238E27FC236}">
                <a16:creationId xmlns:a16="http://schemas.microsoft.com/office/drawing/2014/main" id="{09CC5677-9ACC-94DB-29DE-15D67380D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0" t="13422" r="1222" b="5079"/>
          <a:stretch/>
        </p:blipFill>
        <p:spPr>
          <a:xfrm>
            <a:off x="981143" y="1340110"/>
            <a:ext cx="2863029" cy="254949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4AF617-3C3E-5DC3-5F7C-2D6E9E2CCEE1}"/>
              </a:ext>
            </a:extLst>
          </p:cNvPr>
          <p:cNvSpPr txBox="1"/>
          <p:nvPr/>
        </p:nvSpPr>
        <p:spPr>
          <a:xfrm>
            <a:off x="3165668" y="758755"/>
            <a:ext cx="929197" cy="442674"/>
          </a:xfrm>
          <a:prstGeom prst="round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aseline="30000" dirty="0">
                <a:solidFill>
                  <a:srgbClr val="0000FF"/>
                </a:solidFill>
              </a:rPr>
              <a:t>112</a:t>
            </a:r>
            <a:r>
              <a:rPr lang="en-GB" sz="1000" dirty="0">
                <a:solidFill>
                  <a:srgbClr val="0000FF"/>
                </a:solidFill>
              </a:rPr>
              <a:t>Sn+</a:t>
            </a:r>
            <a:r>
              <a:rPr lang="en-GB" sz="1000" baseline="30000" dirty="0">
                <a:solidFill>
                  <a:srgbClr val="0000FF"/>
                </a:solidFill>
              </a:rPr>
              <a:t>58</a:t>
            </a:r>
            <a:r>
              <a:rPr lang="en-GB" sz="1000" dirty="0">
                <a:solidFill>
                  <a:srgbClr val="0000FF"/>
                </a:solidFill>
              </a:rPr>
              <a:t>Ni </a:t>
            </a:r>
          </a:p>
          <a:p>
            <a:r>
              <a:rPr lang="en-GB" sz="1000" dirty="0">
                <a:solidFill>
                  <a:srgbClr val="0000FF"/>
                </a:solidFill>
              </a:rPr>
              <a:t>@ 20 AMeV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EA9DCD-8596-1289-D684-04AE27B82102}"/>
              </a:ext>
            </a:extLst>
          </p:cNvPr>
          <p:cNvSpPr txBox="1"/>
          <p:nvPr/>
        </p:nvSpPr>
        <p:spPr>
          <a:xfrm>
            <a:off x="3156471" y="3705412"/>
            <a:ext cx="690001" cy="343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9204" tIns="109204" rIns="109204" bIns="109204" numCol="1" spcCol="38100" rtlCol="0" anchor="ctr">
            <a:spAutoFit/>
          </a:bodyPr>
          <a:lstStyle/>
          <a:p>
            <a:pPr marL="0" marR="0" indent="0" algn="ctr" defTabSz="25102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 [MeV]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2090B9-9E94-B3B5-C326-1E0E70FB245F}"/>
              </a:ext>
            </a:extLst>
          </p:cNvPr>
          <p:cNvSpPr txBox="1"/>
          <p:nvPr/>
        </p:nvSpPr>
        <p:spPr>
          <a:xfrm rot="16200000">
            <a:off x="584616" y="1593597"/>
            <a:ext cx="725503" cy="343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9204" tIns="109204" rIns="109204" bIns="109204" numCol="1" spcCol="38100" rtlCol="0" anchor="ctr">
            <a:spAutoFit/>
          </a:bodyPr>
          <a:lstStyle/>
          <a:p>
            <a:pPr marL="0" marR="0" indent="0" algn="ctr" defTabSz="25102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Δ</a:t>
            </a:r>
            <a:r>
              <a:rPr kumimoji="0" lang="en-GB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 [MeV]</a:t>
            </a:r>
          </a:p>
        </p:txBody>
      </p:sp>
      <p:pic>
        <p:nvPicPr>
          <p:cNvPr id="9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F9938725-F1DC-18E9-9129-F2A927ECD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70" t="5990" r="1704"/>
          <a:stretch/>
        </p:blipFill>
        <p:spPr>
          <a:xfrm>
            <a:off x="4186919" y="787783"/>
            <a:ext cx="2644805" cy="189629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184EA21-AAEF-916F-8071-036F6AA052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262" r="-113" b="-196"/>
          <a:stretch/>
        </p:blipFill>
        <p:spPr>
          <a:xfrm>
            <a:off x="7278981" y="911925"/>
            <a:ext cx="4773744" cy="3194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2DE0526-C662-1D70-901E-FC27B3D3930A}"/>
                  </a:ext>
                </a:extLst>
              </p:cNvPr>
              <p:cNvSpPr txBox="1"/>
              <p:nvPr/>
            </p:nvSpPr>
            <p:spPr>
              <a:xfrm>
                <a:off x="4113641" y="2758210"/>
                <a:ext cx="3059368" cy="10772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solidFill>
                      <a:srgbClr val="0000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 Neue"/>
                    <a:ea typeface="Arial Unicode MS"/>
                    <a:cs typeface="Arial" panose="020B0604020202020204" pitchFamily="34" charset="0"/>
                  </a:rPr>
                  <a:t>charge identification of IMFs up to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𝒁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≈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𝟏𝟔</m:t>
                    </m:r>
                  </m:oMath>
                </a14:m>
                <a:endParaRPr lang="en-US" sz="1600" dirty="0">
                  <a:solidFill>
                    <a:srgbClr val="0000FF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Helvetica Neue"/>
                  <a:ea typeface="Arial Unicode MS"/>
                  <a:cs typeface="Arial" panose="020B0604020202020204" pitchFamily="34" charset="0"/>
                </a:endParaRPr>
              </a:p>
              <a:p>
                <a:pPr algn="ctr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solidFill>
                      <a:srgbClr val="0000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 Neue"/>
                    <a:ea typeface="Arial Unicode MS"/>
                    <a:cs typeface="Arial" panose="020B0604020202020204" pitchFamily="34" charset="0"/>
                  </a:rPr>
                  <a:t> isotopic identification for IMFs up to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𝒁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≈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𝟗</m:t>
                    </m:r>
                  </m:oMath>
                </a14:m>
                <a:r>
                  <a:rPr kumimoji="0" lang="en-GB" sz="160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Helvetica Neue"/>
                    <a:sym typeface="Helvetica Neue"/>
                  </a:rPr>
                  <a:t> </a:t>
                </a:r>
                <a:r>
                  <a:rPr lang="en-US" sz="1600" dirty="0">
                    <a:solidFill>
                      <a:srgbClr val="0000FF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Arial Unicode MS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rgbClr val="0000FF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𝑨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≈</m:t>
                    </m:r>
                    <m:r>
                      <a:rPr lang="it-IT" sz="1600" b="1" i="1" smtClean="0">
                        <a:solidFill>
                          <a:srgbClr val="0000FF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𝟐𝟎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Helvetica Neue"/>
                  </a:rPr>
                  <a:t> </a:t>
                </a:r>
                <a:endParaRPr kumimoji="0" lang="en-GB" sz="160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2DE0526-C662-1D70-901E-FC27B3D39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641" y="2758210"/>
                <a:ext cx="3059368" cy="1077218"/>
              </a:xfrm>
              <a:prstGeom prst="rect">
                <a:avLst/>
              </a:prstGeom>
              <a:blipFill>
                <a:blip r:embed="rId7"/>
                <a:stretch>
                  <a:fillRect t="-111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 descr="Immagine che contiene testo, schermata, diagramma, software&#10;&#10;Descrizione generata automaticamente">
            <a:extLst>
              <a:ext uri="{FF2B5EF4-FFF2-40B4-BE49-F238E27FC236}">
                <a16:creationId xmlns:a16="http://schemas.microsoft.com/office/drawing/2014/main" id="{48EE16E1-95AF-6DEA-DDB0-474179C5BF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5923" r="4641" b="1186"/>
          <a:stretch/>
        </p:blipFill>
        <p:spPr>
          <a:xfrm>
            <a:off x="1931674" y="3982774"/>
            <a:ext cx="4760235" cy="279928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10FD105-BFC1-3C0C-6DB8-57C4EE42EAEB}"/>
              </a:ext>
            </a:extLst>
          </p:cNvPr>
          <p:cNvSpPr txBox="1"/>
          <p:nvPr/>
        </p:nvSpPr>
        <p:spPr>
          <a:xfrm rot="18809414">
            <a:off x="-1244" y="5230026"/>
            <a:ext cx="2104559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i="1" dirty="0">
                <a:solidFill>
                  <a:srgbClr val="FF0000"/>
                </a:solidFill>
              </a:rPr>
              <a:t>effect of neutrons enrichment!</a:t>
            </a:r>
            <a:endParaRPr lang="en-GB" sz="10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7A9E462-B6E7-410C-3A59-1827231696B6}"/>
              </a:ext>
            </a:extLst>
          </p:cNvPr>
          <p:cNvSpPr txBox="1"/>
          <p:nvPr/>
        </p:nvSpPr>
        <p:spPr>
          <a:xfrm>
            <a:off x="6751169" y="5069592"/>
            <a:ext cx="53602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IMFs isospin distribution follows initial Isospin content: memory of initial conditions is not lost</a:t>
            </a:r>
            <a:endParaRPr lang="en-GB" sz="16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59795C5-EFD6-7ADE-4207-0D3D3408720C}"/>
              </a:ext>
            </a:extLst>
          </p:cNvPr>
          <p:cNvSpPr txBox="1"/>
          <p:nvPr/>
        </p:nvSpPr>
        <p:spPr>
          <a:xfrm>
            <a:off x="7278981" y="5814339"/>
            <a:ext cx="499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</a:rPr>
              <a:t>For more information, let’s visit the poster.</a:t>
            </a:r>
          </a:p>
          <a:p>
            <a:r>
              <a:rPr lang="en-GB" i="1" dirty="0">
                <a:solidFill>
                  <a:srgbClr val="000000"/>
                </a:solidFill>
              </a:rPr>
              <a:t>Thanks!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F5870B-FEAB-6249-3847-59E0488AD694}"/>
              </a:ext>
            </a:extLst>
          </p:cNvPr>
          <p:cNvSpPr txBox="1"/>
          <p:nvPr/>
        </p:nvSpPr>
        <p:spPr>
          <a:xfrm>
            <a:off x="6831724" y="4204776"/>
            <a:ext cx="37415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Preliminary analysis from FARCOS data, without selection of global variables (future analysis)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0AA3BB-A785-B2AB-5BBD-5BBFE4B6CB86}"/>
              </a:ext>
            </a:extLst>
          </p:cNvPr>
          <p:cNvSpPr txBox="1"/>
          <p:nvPr/>
        </p:nvSpPr>
        <p:spPr>
          <a:xfrm rot="16200000">
            <a:off x="4015991" y="961728"/>
            <a:ext cx="42848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9BF8739-6229-BBF7-B476-1951396A0E61}"/>
              </a:ext>
            </a:extLst>
          </p:cNvPr>
          <p:cNvSpPr txBox="1"/>
          <p:nvPr/>
        </p:nvSpPr>
        <p:spPr>
          <a:xfrm>
            <a:off x="6495297" y="2513736"/>
            <a:ext cx="42848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2CA7CE4-36D4-B524-7CB2-8E71977634BF}"/>
              </a:ext>
            </a:extLst>
          </p:cNvPr>
          <p:cNvSpPr txBox="1"/>
          <p:nvPr/>
        </p:nvSpPr>
        <p:spPr>
          <a:xfrm rot="16200000">
            <a:off x="8704893" y="1029493"/>
            <a:ext cx="428481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FEAFDA2-39D4-315C-9C8B-B9DA7F0BE2B8}"/>
              </a:ext>
            </a:extLst>
          </p:cNvPr>
          <p:cNvSpPr txBox="1"/>
          <p:nvPr/>
        </p:nvSpPr>
        <p:spPr>
          <a:xfrm>
            <a:off x="3907064" y="5269646"/>
            <a:ext cx="21544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1A43484-CBDE-7A78-B6BC-6666F6E15CF8}"/>
              </a:ext>
            </a:extLst>
          </p:cNvPr>
          <p:cNvSpPr txBox="1"/>
          <p:nvPr/>
        </p:nvSpPr>
        <p:spPr>
          <a:xfrm>
            <a:off x="6491947" y="5271122"/>
            <a:ext cx="21544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A82C8D4-8AB5-8002-8595-9B52EB688891}"/>
              </a:ext>
            </a:extLst>
          </p:cNvPr>
          <p:cNvSpPr txBox="1"/>
          <p:nvPr/>
        </p:nvSpPr>
        <p:spPr>
          <a:xfrm>
            <a:off x="3952928" y="6709312"/>
            <a:ext cx="21544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AA9D353-7BDF-D978-95EF-2079D5632B55}"/>
              </a:ext>
            </a:extLst>
          </p:cNvPr>
          <p:cNvSpPr txBox="1"/>
          <p:nvPr/>
        </p:nvSpPr>
        <p:spPr>
          <a:xfrm>
            <a:off x="6518580" y="6682674"/>
            <a:ext cx="21544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1457ADB-9108-32E6-5798-1CE23B141991}"/>
              </a:ext>
            </a:extLst>
          </p:cNvPr>
          <p:cNvSpPr txBox="1"/>
          <p:nvPr/>
        </p:nvSpPr>
        <p:spPr>
          <a:xfrm rot="16200000">
            <a:off x="1790030" y="4478073"/>
            <a:ext cx="428481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553822E-19CA-6063-9B26-9D30458563AA}"/>
              </a:ext>
            </a:extLst>
          </p:cNvPr>
          <p:cNvSpPr txBox="1"/>
          <p:nvPr/>
        </p:nvSpPr>
        <p:spPr>
          <a:xfrm rot="16200000">
            <a:off x="4329681" y="4483527"/>
            <a:ext cx="428481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413E472-1CA9-3197-CCA3-ACC30D8A731C}"/>
              </a:ext>
            </a:extLst>
          </p:cNvPr>
          <p:cNvSpPr txBox="1"/>
          <p:nvPr/>
        </p:nvSpPr>
        <p:spPr>
          <a:xfrm rot="16200000">
            <a:off x="1791915" y="5915554"/>
            <a:ext cx="428481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1619D3B-6BDF-5F9B-0F2A-3459B7D14F41}"/>
              </a:ext>
            </a:extLst>
          </p:cNvPr>
          <p:cNvSpPr txBox="1"/>
          <p:nvPr/>
        </p:nvSpPr>
        <p:spPr>
          <a:xfrm rot="16200000">
            <a:off x="4329680" y="5910100"/>
            <a:ext cx="428481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</a:p>
        </p:txBody>
      </p:sp>
    </p:spTree>
    <p:extLst>
      <p:ext uri="{BB962C8B-B14F-4D97-AF65-F5344CB8AC3E}">
        <p14:creationId xmlns:p14="http://schemas.microsoft.com/office/powerpoint/2010/main" val="384356549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879</Words>
  <Application>Microsoft Office PowerPoint</Application>
  <PresentationFormat>Widescreen</PresentationFormat>
  <Paragraphs>128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Arial</vt:lpstr>
      <vt:lpstr>Calibri</vt:lpstr>
      <vt:lpstr>Cambria Math</vt:lpstr>
      <vt:lpstr>Century Gothic</vt:lpstr>
      <vt:lpstr>Helvetica Neue</vt:lpstr>
      <vt:lpstr>Times New Roman</vt:lpstr>
      <vt:lpstr>Wingdings</vt:lpstr>
      <vt:lpstr>Wingdings 3</vt:lpstr>
      <vt:lpstr>Filo</vt:lpstr>
      <vt:lpstr>FARCOS detector in the CHIFAR experiment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FARCOS detector in the CHIFAR experiment</dc:title>
  <dc:creator>CRISTINA ZAGAMI</dc:creator>
  <cp:lastModifiedBy>CRISTINA ZAGAMI</cp:lastModifiedBy>
  <cp:revision>8</cp:revision>
  <dcterms:created xsi:type="dcterms:W3CDTF">2023-06-06T11:32:18Z</dcterms:created>
  <dcterms:modified xsi:type="dcterms:W3CDTF">2023-06-12T15:29:10Z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