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68" r:id="rId4"/>
    <p:sldId id="258" r:id="rId5"/>
    <p:sldId id="259" r:id="rId6"/>
    <p:sldId id="260" r:id="rId7"/>
    <p:sldId id="271" r:id="rId8"/>
    <p:sldId id="262" r:id="rId9"/>
    <p:sldId id="273" r:id="rId10"/>
    <p:sldId id="261" r:id="rId11"/>
    <p:sldId id="266" r:id="rId12"/>
    <p:sldId id="272" r:id="rId13"/>
    <p:sldId id="264" r:id="rId14"/>
    <p:sldId id="274" r:id="rId15"/>
    <p:sldId id="267" r:id="rId16"/>
    <p:sldId id="265" r:id="rId17"/>
    <p:sldId id="270" r:id="rId18"/>
    <p:sldId id="263" r:id="rId19"/>
    <p:sldId id="275" r:id="rId20"/>
    <p:sldId id="278" r:id="rId21"/>
    <p:sldId id="277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8043231-237B-40E0-9B59-D12CA188C96C}">
          <p14:sldIdLst>
            <p14:sldId id="256"/>
            <p14:sldId id="257"/>
            <p14:sldId id="268"/>
            <p14:sldId id="258"/>
            <p14:sldId id="259"/>
          </p14:sldIdLst>
        </p14:section>
        <p14:section name="PRT description" id="{9B3E685E-26EA-419C-BADE-F77476767E83}">
          <p14:sldIdLst>
            <p14:sldId id="260"/>
            <p14:sldId id="271"/>
          </p14:sldIdLst>
        </p14:section>
        <p14:section name="Monte Carlo application details" id="{8F78399B-88C7-496F-B34E-B5FAFB231BE2}">
          <p14:sldIdLst>
            <p14:sldId id="262"/>
            <p14:sldId id="273"/>
            <p14:sldId id="261"/>
            <p14:sldId id="266"/>
          </p14:sldIdLst>
        </p14:section>
        <p14:section name="Preliminary Results" id="{476D69C8-5A0B-4F18-A4F3-AAC541F83D38}">
          <p14:sldIdLst>
            <p14:sldId id="272"/>
            <p14:sldId id="264"/>
            <p14:sldId id="274"/>
            <p14:sldId id="267"/>
          </p14:sldIdLst>
        </p14:section>
        <p14:section name="Conclusions" id="{94C87B32-D65D-4D45-A869-837D987AC743}">
          <p14:sldIdLst>
            <p14:sldId id="265"/>
            <p14:sldId id="270"/>
            <p14:sldId id="263"/>
            <p14:sldId id="275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44" y="-822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Terranova" userId="0187fb8af28e356e" providerId="Windows Live" clId="Web-{AFF1782F-1A74-4957-A05D-A12AD4D4A963}"/>
    <pc:docChg chg="modSld">
      <pc:chgData name="Nicholas Terranova" userId="0187fb8af28e356e" providerId="Windows Live" clId="Web-{AFF1782F-1A74-4957-A05D-A12AD4D4A963}" dt="2019-05-06T13:37:54.482" v="35"/>
      <pc:docMkLst>
        <pc:docMk/>
      </pc:docMkLst>
      <pc:sldChg chg="addSp delSp modSp mod setBg delDesignElem">
        <pc:chgData name="Nicholas Terranova" userId="0187fb8af28e356e" providerId="Windows Live" clId="Web-{AFF1782F-1A74-4957-A05D-A12AD4D4A963}" dt="2019-05-06T13:37:54.482" v="35"/>
        <pc:sldMkLst>
          <pc:docMk/>
          <pc:sldMk cId="3962583941" sldId="256"/>
        </pc:sldMkLst>
        <pc:spChg chg="mod">
          <ac:chgData name="Nicholas Terranova" userId="0187fb8af28e356e" providerId="Windows Live" clId="Web-{AFF1782F-1A74-4957-A05D-A12AD4D4A963}" dt="2019-05-06T13:37:47.655" v="34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Nicholas Terranova" userId="0187fb8af28e356e" providerId="Windows Live" clId="Web-{AFF1782F-1A74-4957-A05D-A12AD4D4A963}" dt="2019-05-06T13:37:47.655" v="34"/>
          <ac:spMkLst>
            <pc:docMk/>
            <pc:sldMk cId="3962583941" sldId="256"/>
            <ac:spMk id="3" creationId="{00000000-0000-0000-0000-000000000000}"/>
          </ac:spMkLst>
        </pc:spChg>
        <pc:spChg chg="add">
          <ac:chgData name="Nicholas Terranova" userId="0187fb8af28e356e" providerId="Windows Live" clId="Web-{AFF1782F-1A74-4957-A05D-A12AD4D4A963}" dt="2019-05-06T13:37:47.655" v="34"/>
          <ac:spMkLst>
            <pc:docMk/>
            <pc:sldMk cId="3962583941" sldId="256"/>
            <ac:spMk id="5" creationId="{D8386171-E87D-46AB-8718-4CE2A88748BD}"/>
          </ac:spMkLst>
        </pc:spChg>
        <pc:spChg chg="add">
          <ac:chgData name="Nicholas Terranova" userId="0187fb8af28e356e" providerId="Windows Live" clId="Web-{AFF1782F-1A74-4957-A05D-A12AD4D4A963}" dt="2019-05-06T13:37:47.655" v="34"/>
          <ac:spMkLst>
            <pc:docMk/>
            <pc:sldMk cId="3962583941" sldId="256"/>
            <ac:spMk id="6" creationId="{207CB456-8849-413C-8210-B663779A32E0}"/>
          </ac:spMkLst>
        </pc:spChg>
        <pc:spChg chg="add del">
          <ac:chgData name="Nicholas Terranova" userId="0187fb8af28e356e" providerId="Windows Live" clId="Web-{AFF1782F-1A74-4957-A05D-A12AD4D4A963}" dt="2019-05-06T13:37:47.638" v="33"/>
          <ac:spMkLst>
            <pc:docMk/>
            <pc:sldMk cId="3962583941" sldId="256"/>
            <ac:spMk id="8" creationId="{6F9EB9F2-07E2-4D64-BBD8-BB5B217F1218}"/>
          </ac:spMkLst>
        </pc:spChg>
        <pc:spChg chg="add">
          <ac:chgData name="Nicholas Terranova" userId="0187fb8af28e356e" providerId="Windows Live" clId="Web-{AFF1782F-1A74-4957-A05D-A12AD4D4A963}" dt="2019-05-06T13:37:47.655" v="34"/>
          <ac:spMkLst>
            <pc:docMk/>
            <pc:sldMk cId="3962583941" sldId="256"/>
            <ac:spMk id="12" creationId="{E513936D-D1EB-4E42-A97F-942BA1F3DFA7}"/>
          </ac:spMkLst>
        </pc:spChg>
        <pc:cxnChg chg="add del">
          <ac:chgData name="Nicholas Terranova" userId="0187fb8af28e356e" providerId="Windows Live" clId="Web-{AFF1782F-1A74-4957-A05D-A12AD4D4A963}" dt="2019-05-06T13:37:47.638" v="33"/>
          <ac:cxnSpMkLst>
            <pc:docMk/>
            <pc:sldMk cId="3962583941" sldId="256"/>
            <ac:cxnSpMk id="10" creationId="{F0C57C7C-DFE9-4A1E-B7A9-DF40E63366BB}"/>
          </ac:cxnSpMkLst>
        </pc:cxnChg>
      </pc:sldChg>
    </pc:docChg>
  </pc:docChgLst>
  <pc:docChgLst>
    <pc:chgData name="Nicholas Terranova" userId="0187fb8af28e356e" providerId="Windows Live" clId="Web-{C3030908-18A8-4E67-B8D4-22D84682D12E}"/>
    <pc:docChg chg="modSld">
      <pc:chgData name="Nicholas Terranova" userId="0187fb8af28e356e" providerId="Windows Live" clId="Web-{C3030908-18A8-4E67-B8D4-22D84682D12E}" dt="2019-05-11T18:34:29.790" v="1" actId="20577"/>
      <pc:docMkLst>
        <pc:docMk/>
      </pc:docMkLst>
      <pc:sldChg chg="modSp">
        <pc:chgData name="Nicholas Terranova" userId="0187fb8af28e356e" providerId="Windows Live" clId="Web-{C3030908-18A8-4E67-B8D4-22D84682D12E}" dt="2019-05-11T18:34:29.790" v="0" actId="20577"/>
        <pc:sldMkLst>
          <pc:docMk/>
          <pc:sldMk cId="1971646383" sldId="272"/>
        </pc:sldMkLst>
        <pc:spChg chg="mod">
          <ac:chgData name="Nicholas Terranova" userId="0187fb8af28e356e" providerId="Windows Live" clId="Web-{C3030908-18A8-4E67-B8D4-22D84682D12E}" dt="2019-05-11T18:34:29.790" v="0" actId="20577"/>
          <ac:spMkLst>
            <pc:docMk/>
            <pc:sldMk cId="1971646383" sldId="272"/>
            <ac:spMk id="2" creationId="{00000000-0000-0000-0000-000000000000}"/>
          </ac:spMkLst>
        </pc:spChg>
      </pc:sldChg>
    </pc:docChg>
  </pc:docChgLst>
  <pc:docChgLst>
    <pc:chgData name="Nicholas Terranova" userId="0187fb8af28e356e" providerId="Windows Live" clId="Web-{AE2C25DE-92DA-4975-8395-CB4D6B8A1F41}"/>
    <pc:docChg chg="modSld sldOrd modSection">
      <pc:chgData name="Nicholas Terranova" userId="0187fb8af28e356e" providerId="Windows Live" clId="Web-{AE2C25DE-92DA-4975-8395-CB4D6B8A1F41}" dt="2019-05-17T21:45:33.737" v="6"/>
      <pc:docMkLst>
        <pc:docMk/>
      </pc:docMkLst>
      <pc:sldChg chg="ord">
        <pc:chgData name="Nicholas Terranova" userId="0187fb8af28e356e" providerId="Windows Live" clId="Web-{AE2C25DE-92DA-4975-8395-CB4D6B8A1F41}" dt="2019-05-17T21:45:33.737" v="6"/>
        <pc:sldMkLst>
          <pc:docMk/>
          <pc:sldMk cId="1703196240" sldId="263"/>
        </pc:sldMkLst>
      </pc:sldChg>
      <pc:sldChg chg="addSp modSp">
        <pc:chgData name="Nicholas Terranova" userId="0187fb8af28e356e" providerId="Windows Live" clId="Web-{AE2C25DE-92DA-4975-8395-CB4D6B8A1F41}" dt="2019-05-17T21:43:29.517" v="5" actId="1076"/>
        <pc:sldMkLst>
          <pc:docMk/>
          <pc:sldMk cId="2171943313" sldId="274"/>
        </pc:sldMkLst>
        <pc:picChg chg="add mod">
          <ac:chgData name="Nicholas Terranova" userId="0187fb8af28e356e" providerId="Windows Live" clId="Web-{AE2C25DE-92DA-4975-8395-CB4D6B8A1F41}" dt="2019-05-17T21:43:29.517" v="5" actId="1076"/>
          <ac:picMkLst>
            <pc:docMk/>
            <pc:sldMk cId="2171943313" sldId="274"/>
            <ac:picMk id="6" creationId="{C49A04B8-F41F-4CD8-8B4A-8362B8646A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2721-6EEF-404F-B946-17F9C8D8C7CA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2F2C4-B5FA-4F80-9243-981F46FF8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7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F2C4-B5FA-4F80-9243-981F46FF8C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4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F2C4-B5FA-4F80-9243-981F46FF8C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9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9D78-8AB4-40BC-B392-0A5B0587BA20}" type="datetime1">
              <a:rPr lang="de-DE" smtClean="0"/>
              <a:t>17.05.2019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26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E1-2F10-40D4-8744-E1692293AA60}" type="datetime1">
              <a:rPr lang="de-DE" smtClean="0"/>
              <a:t>17.05.2019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4C1F-EBBE-4FD1-B32A-75C807D40337}" type="datetime1">
              <a:rPr lang="de-DE" smtClean="0"/>
              <a:t>17.05.2019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22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529C-9D95-45DF-AED9-3FABBE4BE4C8}" type="datetime1">
              <a:rPr lang="de-DE" smtClean="0"/>
              <a:t>17.05.2019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36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914F-1FDF-4A7D-AA64-2E08576D7A66}" type="datetime1">
              <a:rPr lang="de-DE" smtClean="0"/>
              <a:t>17.05.2019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24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A155-DDD1-4DB5-9010-2B36725B3423}" type="datetime1">
              <a:rPr lang="de-DE" smtClean="0"/>
              <a:t>17.05.2019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01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1" cy="1325563"/>
          </a:xfrm>
        </p:spPr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16F5-41A1-4786-A02A-003D7DDCA367}" type="datetime1">
              <a:rPr lang="de-DE" smtClean="0"/>
              <a:t>17.05.2019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81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CCC6-FC16-468F-B49C-806371505E1C}" type="datetime1">
              <a:rPr lang="de-DE" smtClean="0"/>
              <a:t>17.05.2019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25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179-EC56-49EA-854B-C88B01FC5AA0}" type="datetime1">
              <a:rPr lang="de-DE" smtClean="0"/>
              <a:t>17.05.2019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99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8C14-6642-4ADA-B4A8-626FF27817E0}" type="datetime1">
              <a:rPr lang="de-DE" smtClean="0"/>
              <a:t>17.05.2019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18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920B-3DD6-40B9-B06B-B47804979636}" type="datetime1">
              <a:rPr lang="de-DE" smtClean="0"/>
              <a:t>17.05.2019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84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3B91C-36A5-4889-A510-B3C5264A3988}" type="datetime1">
              <a:rPr lang="de-DE" smtClean="0"/>
              <a:t>17.05.2019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5"/>
            <a:ext cx="3086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9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9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ristian.massimi@bo.infn.it" TargetMode="External"/><Relationship Id="rId2" Type="http://schemas.openxmlformats.org/officeDocument/2006/relationships/hyperlink" Target="mailto:nicholas.terranova@enea.i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77" y="-9975"/>
            <a:ext cx="9119723" cy="3509963"/>
          </a:xfrm>
        </p:spPr>
        <p:txBody>
          <a:bodyPr>
            <a:normAutofit/>
          </a:bodyPr>
          <a:lstStyle/>
          <a:p>
            <a:r>
              <a:rPr lang="en-US" sz="4800" dirty="0"/>
              <a:t>Monte Carlo simulations and n-p differential scattering data measured with Recoil Proton Telescopes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21347" y="4469866"/>
            <a:ext cx="6858000" cy="2344902"/>
          </a:xfrm>
        </p:spPr>
        <p:txBody>
          <a:bodyPr>
            <a:normAutofit fontScale="25000" lnSpcReduction="20000"/>
          </a:bodyPr>
          <a:lstStyle/>
          <a:p>
            <a:r>
              <a:rPr lang="en-US" sz="8000" u="sng" dirty="0"/>
              <a:t>N. Terranova</a:t>
            </a:r>
            <a:r>
              <a:rPr lang="en-US" sz="8000" baseline="30000" dirty="0"/>
              <a:t>1,2</a:t>
            </a:r>
            <a:r>
              <a:rPr lang="en-US" sz="8000" dirty="0"/>
              <a:t>, A. Manna</a:t>
            </a:r>
            <a:r>
              <a:rPr lang="en-US" sz="8000" baseline="30000" dirty="0"/>
              <a:t>3,4</a:t>
            </a:r>
            <a:r>
              <a:rPr lang="en-US" sz="8000" dirty="0"/>
              <a:t>, C. Massimi</a:t>
            </a:r>
            <a:r>
              <a:rPr lang="en-US" sz="8000" baseline="30000" dirty="0"/>
              <a:t>3,4</a:t>
            </a:r>
            <a:r>
              <a:rPr lang="en-US" sz="8000" dirty="0"/>
              <a:t> and the </a:t>
            </a:r>
            <a:r>
              <a:rPr lang="en-US" sz="8000" dirty="0" err="1"/>
              <a:t>n_TOF</a:t>
            </a:r>
            <a:r>
              <a:rPr lang="en-US" sz="8000" dirty="0"/>
              <a:t> Collaboration</a:t>
            </a:r>
            <a:r>
              <a:rPr lang="en-US" sz="8000" baseline="30000" dirty="0"/>
              <a:t>5</a:t>
            </a:r>
          </a:p>
          <a:p>
            <a:r>
              <a:rPr lang="en-US" sz="7200" baseline="30000" dirty="0"/>
              <a:t>1</a:t>
            </a:r>
            <a:r>
              <a:rPr lang="en-US" sz="7200" dirty="0"/>
              <a:t> C.R. ENEA, FSN, </a:t>
            </a:r>
            <a:r>
              <a:rPr lang="en-US" sz="7200" dirty="0" err="1"/>
              <a:t>Frascati</a:t>
            </a:r>
            <a:r>
              <a:rPr lang="en-US" sz="7200" dirty="0"/>
              <a:t>, Rome, Italy</a:t>
            </a:r>
          </a:p>
          <a:p>
            <a:r>
              <a:rPr lang="en-US" sz="7200" baseline="30000" dirty="0"/>
              <a:t>2</a:t>
            </a:r>
            <a:r>
              <a:rPr lang="en-US" sz="7200" dirty="0"/>
              <a:t>INFN, CNAF, Bologna, Italy</a:t>
            </a:r>
          </a:p>
          <a:p>
            <a:r>
              <a:rPr lang="en-US" sz="7200" baseline="30000" dirty="0"/>
              <a:t>3</a:t>
            </a:r>
            <a:r>
              <a:rPr lang="en-US" sz="7200" dirty="0"/>
              <a:t>INFN, Bologna, Italy</a:t>
            </a:r>
          </a:p>
          <a:p>
            <a:r>
              <a:rPr lang="en-US" sz="7200" baseline="30000" dirty="0"/>
              <a:t>4</a:t>
            </a:r>
            <a:r>
              <a:rPr lang="en-US" sz="7200" dirty="0"/>
              <a:t> University of Bologna, Italy</a:t>
            </a:r>
          </a:p>
          <a:p>
            <a:r>
              <a:rPr lang="en-US" sz="7200" baseline="30000" dirty="0"/>
              <a:t>5</a:t>
            </a:r>
            <a:r>
              <a:rPr lang="en-US" sz="7200" dirty="0"/>
              <a:t>CERN, Geneva, Switzerland</a:t>
            </a:r>
          </a:p>
          <a:p>
            <a:endParaRPr lang="en-US" dirty="0"/>
          </a:p>
        </p:txBody>
      </p:sp>
      <p:pic>
        <p:nvPicPr>
          <p:cNvPr id="1026" name="Picture 2" descr="C:\Users\newla\OneDrive\Documenti\n_TOF\ND2019\img\logo_unib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81" y="5153024"/>
            <a:ext cx="1190752" cy="5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wla\OneDrive\Documenti\n_TOF\ND2019\img\logo_cer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01" y="6000749"/>
            <a:ext cx="571512" cy="57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wla\OneDrive\Documenti\n_TOF\ND2019\img\logo_en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2" y="5238750"/>
            <a:ext cx="1054151" cy="31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ewla\OneDrive\Documenti\n_TOF\ND2019\img\logo_inf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" y="5921828"/>
            <a:ext cx="1612571" cy="8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ewla\OneDrive\Documenti\n_TOF\ND2019\img\logo_nto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14" y="5742004"/>
            <a:ext cx="1350266" cy="8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2900" y="3486150"/>
            <a:ext cx="8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2019 International Conference on Nuclear Data for Science and Technology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May 19-24, 2019 – China National Convention Center , Beijing.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7089"/>
            <a:ext cx="788670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Monte Carlo simulation development for detector characterization</a:t>
            </a:r>
          </a:p>
        </p:txBody>
      </p:sp>
      <p:pic>
        <p:nvPicPr>
          <p:cNvPr id="7170" name="Picture 2" descr="C:\Users\newla\OneDrive\Documenti\n_TOF\ND2019\img\G4-PR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1" y="2200275"/>
            <a:ext cx="5329172" cy="19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55418" y="1472557"/>
                <a:ext cx="372687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Geometry: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Angle: </a:t>
                </a:r>
                <a:r>
                  <a:rPr lang="en-US" sz="2400" b="1" dirty="0"/>
                  <a:t>25,07°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Si</a:t>
                </a:r>
                <a:r>
                  <a:rPr lang="en-US" sz="2400" dirty="0"/>
                  <a:t> in a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156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-thick case made of </a:t>
                </a:r>
                <a:r>
                  <a:rPr lang="en-US" sz="2400" b="1" dirty="0"/>
                  <a:t>Aluminum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Frontal Al foil of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30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it-IT" sz="2400" b="0" dirty="0"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Plastic</a:t>
                </a:r>
                <a:r>
                  <a:rPr lang="en-US" sz="2400" dirty="0"/>
                  <a:t> (polyvinyl-toluene) scintillators wrapped in </a:t>
                </a:r>
                <a:r>
                  <a:rPr lang="en-US" sz="2400" b="1" dirty="0"/>
                  <a:t>Mylar</a:t>
                </a:r>
                <a:r>
                  <a:rPr lang="en-US" sz="2400" dirty="0"/>
                  <a:t> and </a:t>
                </a:r>
                <a:r>
                  <a:rPr lang="en-US" sz="2400" b="1" dirty="0"/>
                  <a:t>Teflon</a:t>
                </a:r>
                <a:r>
                  <a:rPr lang="en-US" sz="2400" dirty="0"/>
                  <a:t> cases (not visible)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Neutron beam in air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" y="1472557"/>
                <a:ext cx="3726873" cy="4524315"/>
              </a:xfrm>
              <a:prstGeom prst="rect">
                <a:avLst/>
              </a:prstGeom>
              <a:blipFill rotWithShape="1">
                <a:blip r:embed="rId4"/>
                <a:stretch>
                  <a:fillRect l="-2455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4433456" y="4442694"/>
            <a:ext cx="3678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Slabs of Polyethylene and Carbon (10x10cm) of different thicknesses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surroundings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39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1" y="36874"/>
            <a:ext cx="4474843" cy="1325563"/>
          </a:xfrm>
        </p:spPr>
        <p:txBody>
          <a:bodyPr/>
          <a:lstStyle/>
          <a:p>
            <a:r>
              <a:rPr lang="en-US" dirty="0"/>
              <a:t>Statistical considerations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" y="1466850"/>
            <a:ext cx="4474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single thread simulations -&gt; not feasible, or poor FOM (Figures of Merit)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Multi-thread simulations are necessary</a:t>
            </a:r>
            <a:r>
              <a:rPr lang="en-US" dirty="0"/>
              <a:t>, but they can take days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/>
              <a:t>25000 entries (in </a:t>
            </a:r>
            <a:r>
              <a:rPr lang="en-US" dirty="0"/>
              <a:t>coincidence Sci1+Sci2, any particle) for 10</a:t>
            </a:r>
            <a:r>
              <a:rPr lang="en-US" baseline="30000" dirty="0"/>
              <a:t>9</a:t>
            </a:r>
            <a:r>
              <a:rPr lang="en-US" dirty="0"/>
              <a:t> neutrons @50MeV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3183" y="3870295"/>
            <a:ext cx="4301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Due to limited execution time for a single job: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Parallel simulations </a:t>
            </a:r>
            <a:r>
              <a:rPr lang="en-US" dirty="0"/>
              <a:t>using </a:t>
            </a:r>
            <a:r>
              <a:rPr lang="en-US" b="1" dirty="0"/>
              <a:t>MPI</a:t>
            </a:r>
            <a:r>
              <a:rPr lang="en-US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C++11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seed_seq</a:t>
            </a:r>
            <a:r>
              <a:rPr lang="en-US" dirty="0"/>
              <a:t> used to initialize </a:t>
            </a:r>
            <a:r>
              <a:rPr lang="en-US" dirty="0" err="1"/>
              <a:t>Ranecu</a:t>
            </a:r>
            <a:r>
              <a:rPr lang="en-US" dirty="0"/>
              <a:t> engine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Batch averages </a:t>
            </a:r>
          </a:p>
        </p:txBody>
      </p:sp>
      <p:pic>
        <p:nvPicPr>
          <p:cNvPr id="1026" name="Picture 2" descr="C:\Users\newla\OneDrive\Documenti\n_TOF\ND2019\img\Sci1ru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44" y="8426"/>
            <a:ext cx="4707256" cy="37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wla\OneDrive\Documenti\n_TOF\ND2019\img\Sc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44" y="3444995"/>
            <a:ext cx="4707256" cy="34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5566931" y="8426"/>
            <a:ext cx="10391" cy="6478676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796396" y="1089995"/>
            <a:ext cx="87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512 runs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6522034" y="4223907"/>
                <a:ext cx="2126666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en-GB" dirty="0"/>
                  <a:t> in the first Scintillator</a:t>
                </a: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034" y="4223907"/>
                <a:ext cx="2126666" cy="667747"/>
              </a:xfrm>
              <a:prstGeom prst="rect">
                <a:avLst/>
              </a:prstGeom>
              <a:blipFill rotWithShape="1">
                <a:blip r:embed="rId4"/>
                <a:stretch>
                  <a:fillRect l="-2579" t="-3670" b="-14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88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886701" cy="1325563"/>
          </a:xfrm>
        </p:spPr>
        <p:txBody>
          <a:bodyPr/>
          <a:lstStyle/>
          <a:p>
            <a:r>
              <a:rPr lang="en-US" dirty="0"/>
              <a:t>PRT detector characterization</a:t>
            </a:r>
            <a:br>
              <a:rPr lang="en-US" dirty="0"/>
            </a:br>
            <a:r>
              <a:rPr lang="en-US" sz="3200" dirty="0"/>
              <a:t>Particle identification capability</a:t>
            </a:r>
            <a:endParaRPr lang="en-US" sz="3200" dirty="0">
              <a:cs typeface="Calibri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773" y="1154668"/>
            <a:ext cx="567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Reactions on Carbon -&gt; secondary particles (background)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81650" y="1147286"/>
            <a:ext cx="27813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MULTI-STAGE DETECTOR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" y="1640443"/>
            <a:ext cx="4754242" cy="283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" y="1640916"/>
            <a:ext cx="475424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" y="1640443"/>
            <a:ext cx="4754242" cy="283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" y="1640442"/>
            <a:ext cx="4754242" cy="283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640443"/>
            <a:ext cx="4752973" cy="28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" y="2610716"/>
            <a:ext cx="3944617" cy="185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4"/>
            <a:ext cx="3952875" cy="185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newla\OneDrive\Documenti\n_TOF\ND2019\img\DE3_E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3050"/>
            <a:ext cx="4720896" cy="26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ewla\OneDrive\Documenti\n_TOF\ND2019\img\DE1-E23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0130"/>
            <a:ext cx="4720895" cy="26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5534025" y="4762500"/>
                <a:ext cx="191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GB" dirty="0"/>
                  <a:t> particles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025" y="4762500"/>
                <a:ext cx="1914525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6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ewla\OneDrive\Documenti\n_TOF\ND2019\img\Sci3_carb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51901"/>
            <a:ext cx="7077075" cy="481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438775" y="2200275"/>
            <a:ext cx="8953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Carbon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486400" y="2981325"/>
            <a:ext cx="1038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2</a:t>
            </a:r>
            <a:r>
              <a:rPr lang="it-IT" dirty="0"/>
              <a:t>H</a:t>
            </a:r>
            <a:r>
              <a:rPr lang="it-IT" baseline="-25000" dirty="0"/>
              <a:t>4</a:t>
            </a:r>
            <a:endParaRPr lang="en-GB" baseline="-25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791575" cy="1325563"/>
          </a:xfrm>
        </p:spPr>
        <p:txBody>
          <a:bodyPr/>
          <a:lstStyle/>
          <a:p>
            <a:r>
              <a:rPr lang="en-US" dirty="0"/>
              <a:t>Preliminary background calculations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8100" y="1045607"/>
            <a:ext cx="380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estimate background due to reactions on Carbon (C2H4)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3209925" y="1291158"/>
            <a:ext cx="628650" cy="15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4000500" y="1152525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 target of equivalent thickness</a:t>
            </a:r>
          </a:p>
        </p:txBody>
      </p:sp>
      <p:pic>
        <p:nvPicPr>
          <p:cNvPr id="2050" name="Picture 2" descr="C:\Users\newla\OneDrive\Documenti\n_TOF\ND2019\img\Sci3-Sci4_Carb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21857"/>
            <a:ext cx="4917101" cy="27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newla\OneDrive\Documenti\n_TOF\ND2019\img\DE3_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059932"/>
            <a:ext cx="4906852" cy="27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938337" y="3276600"/>
            <a:ext cx="20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scintillator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7543800" y="4457700"/>
                <a:ext cx="1485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r>
                  <a:rPr lang="it-IT" dirty="0">
                    <a:solidFill>
                      <a:srgbClr val="FF0000"/>
                    </a:solidFill>
                  </a:rPr>
                  <a:t>3-first sci</a:t>
                </a:r>
              </a:p>
              <a:p>
                <a:r>
                  <a:rPr lang="it-IT" dirty="0">
                    <a:solidFill>
                      <a:srgbClr val="FF0000"/>
                    </a:solidFill>
                  </a:rPr>
                  <a:t>4-second sci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457700"/>
                <a:ext cx="14859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370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13</a:t>
            </a:fld>
            <a:endParaRPr lang="de-DE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753350" y="1045607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n@50MeV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-18097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Preliminary background calculations (cont’d)</a:t>
            </a:r>
          </a:p>
        </p:txBody>
      </p:sp>
      <p:pic>
        <p:nvPicPr>
          <p:cNvPr id="1026" name="Picture 2" descr="C:\Users\newla\OneDrive\Documenti\n_TOF\ND2019\img\bkg-p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4" y="3104465"/>
            <a:ext cx="4513435" cy="170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14</a:t>
            </a:fld>
            <a:endParaRPr lang="de-DE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34764" y="2486709"/>
            <a:ext cx="443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first (thinner) target  on the second PRT-H telescope: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81625" y="860402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Backscattering from the second (thicker) target on the first</a:t>
            </a:r>
          </a:p>
        </p:txBody>
      </p:sp>
      <p:pic>
        <p:nvPicPr>
          <p:cNvPr id="7" name="Picture 5" descr="C:\Users\newla\OneDrive\Documenti\n_TOF\ND2019\img\Exp-sch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1" y="778773"/>
            <a:ext cx="3375695" cy="14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/>
          <p:cNvCxnSpPr/>
          <p:nvPr/>
        </p:nvCxnSpPr>
        <p:spPr>
          <a:xfrm>
            <a:off x="2353382" y="1183567"/>
            <a:ext cx="290441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2152650" y="1352550"/>
            <a:ext cx="923925" cy="122872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486400" y="1533525"/>
            <a:ext cx="326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Background on PRT-L is negligible according to preliminary estimations. (n@50MeV)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257800" y="778773"/>
            <a:ext cx="3362325" cy="19358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8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C49A04B8-F41F-4CD8-8B4A-8362B8646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156" y="2900002"/>
            <a:ext cx="4267200" cy="24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886701" cy="1325563"/>
          </a:xfrm>
        </p:spPr>
        <p:txBody>
          <a:bodyPr/>
          <a:lstStyle/>
          <a:p>
            <a:r>
              <a:rPr lang="en-US" dirty="0"/>
              <a:t>Comparisons to experimental data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5249" y="1181100"/>
            <a:ext cx="225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n @ 48-52MeV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newla\OneDrive\Documenti\n_TOF\ND2019\img\Sci1_data_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4" y="1906466"/>
            <a:ext cx="3057526" cy="3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wla\OneDrive\Documenti\n_TOF\ND2019\img\Si1_data_M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9" y="1914525"/>
            <a:ext cx="3074343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ewla\OneDrive\Documenti\n_TOF\ND2019\img\Si2_data_M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83" y="1914526"/>
            <a:ext cx="3079891" cy="37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66700" y="5654714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silicon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19450" y="5638800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 silicon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00800" y="5638800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scintillator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3006583" y="1518084"/>
            <a:ext cx="4333874" cy="388382"/>
            <a:chOff x="1866900" y="1604665"/>
            <a:chExt cx="4333874" cy="388382"/>
          </a:xfrm>
        </p:grpSpPr>
        <p:cxnSp>
          <p:nvCxnSpPr>
            <p:cNvPr id="9" name="Connettore 1 8"/>
            <p:cNvCxnSpPr/>
            <p:nvPr/>
          </p:nvCxnSpPr>
          <p:spPr>
            <a:xfrm>
              <a:off x="1866900" y="1809750"/>
              <a:ext cx="7334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2647950" y="1623715"/>
              <a:ext cx="57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MC</a:t>
              </a:r>
              <a:endParaRPr lang="en-GB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219575" y="1604665"/>
              <a:ext cx="1981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Exp</a:t>
              </a:r>
              <a:endParaRPr lang="en-US" dirty="0"/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3486150" y="1809750"/>
              <a:ext cx="73342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23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Geant4 Monte Carlo model for the PRT detectors has been developed including Arndt evaluation for the n-p scattering;</a:t>
            </a:r>
          </a:p>
          <a:p>
            <a:r>
              <a:rPr lang="en-US" dirty="0"/>
              <a:t>Background calculations and discrimination capabilities have been demonstrated. Preliminary results showed the high potential of this multi-stage detector for our purposes;</a:t>
            </a:r>
          </a:p>
          <a:p>
            <a:r>
              <a:rPr lang="en-US" dirty="0"/>
              <a:t>A full efficiency characterization and a thorough comparison to the experimental data are ongoing.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20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9267" y="2650671"/>
            <a:ext cx="7886701" cy="5715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dirty="0"/>
              <a:t>THANK YOU FOR YOUR ATTENTION</a:t>
            </a:r>
            <a:endParaRPr lang="en-GB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65319" y="3299992"/>
            <a:ext cx="556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2"/>
              </a:rPr>
              <a:t>nicholas.terranova@enea.it</a:t>
            </a:r>
            <a:r>
              <a:rPr lang="it-IT" dirty="0"/>
              <a:t>  </a:t>
            </a:r>
            <a:r>
              <a:rPr lang="it-IT" dirty="0">
                <a:hlinkClick r:id="rId3"/>
              </a:rPr>
              <a:t>cristian.massimi@bo.infn.it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86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0812"/>
            <a:ext cx="9144000" cy="19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78"/>
            <a:ext cx="9143999" cy="21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9718"/>
            <a:ext cx="9143999" cy="20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2638425" y="1025228"/>
            <a:ext cx="105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C</a:t>
            </a:r>
            <a:r>
              <a:rPr lang="it-IT" sz="2800" baseline="-25000" dirty="0">
                <a:solidFill>
                  <a:schemeClr val="accent1"/>
                </a:solidFill>
              </a:rPr>
              <a:t>2</a:t>
            </a:r>
            <a:r>
              <a:rPr lang="it-IT" sz="2800" dirty="0">
                <a:solidFill>
                  <a:schemeClr val="accent1"/>
                </a:solidFill>
              </a:rPr>
              <a:t>H</a:t>
            </a:r>
            <a:r>
              <a:rPr lang="it-IT" sz="2800" baseline="-25000" dirty="0">
                <a:solidFill>
                  <a:schemeClr val="accent1"/>
                </a:solidFill>
              </a:rPr>
              <a:t>4</a:t>
            </a:r>
            <a:endParaRPr lang="en-GB" sz="2800" baseline="-25000" dirty="0">
              <a:solidFill>
                <a:schemeClr val="accent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847109" y="2975426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C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856634" y="4963881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H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775" y="-94368"/>
            <a:ext cx="9582149" cy="961143"/>
          </a:xfrm>
        </p:spPr>
        <p:txBody>
          <a:bodyPr>
            <a:normAutofit/>
          </a:bodyPr>
          <a:lstStyle/>
          <a:p>
            <a:r>
              <a:rPr lang="en-US" sz="4000" dirty="0"/>
              <a:t>Carbon contribution preliminary estimation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268686" y="873391"/>
            <a:ext cx="1170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C</a:t>
            </a:r>
            <a:r>
              <a:rPr lang="it-IT" sz="2800" baseline="-25000" dirty="0">
                <a:solidFill>
                  <a:schemeClr val="accent1"/>
                </a:solidFill>
              </a:rPr>
              <a:t>2</a:t>
            </a:r>
            <a:r>
              <a:rPr lang="it-IT" sz="2800" dirty="0">
                <a:solidFill>
                  <a:schemeClr val="accent1"/>
                </a:solidFill>
              </a:rPr>
              <a:t>H</a:t>
            </a:r>
            <a:r>
              <a:rPr lang="it-IT" sz="2800" baseline="-25000" dirty="0">
                <a:solidFill>
                  <a:schemeClr val="accent1"/>
                </a:solidFill>
              </a:rPr>
              <a:t>4</a:t>
            </a:r>
            <a:endParaRPr lang="en-GB" sz="2800" baseline="-25000" dirty="0">
              <a:solidFill>
                <a:schemeClr val="accent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438776" y="2960913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C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40136" y="4963881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H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340930" y="3821085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protons only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340930" y="5832825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protons only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340930" y="1676439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protons only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196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wla\OneDrive\Documenti\n_TOF\ND2019\img\Efirsts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1" y="1019175"/>
            <a:ext cx="8601979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285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63" y="16793"/>
            <a:ext cx="7886701" cy="1325563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pic>
        <p:nvPicPr>
          <p:cNvPr id="2050" name="Picture 2" descr="C:\Users\newla\OneDrive\Documenti\n_TOF\ND2019\img\motivation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680"/>
            <a:ext cx="4847771" cy="41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5014660" y="1067717"/>
                <a:ext cx="3940639" cy="554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sz="2600" b="0" i="1" smtClean="0">
                            <a:latin typeface="Cambria Math"/>
                          </a:rPr>
                          <m:t>235</m:t>
                        </m:r>
                      </m:sup>
                      <m:e>
                        <m:r>
                          <a:rPr lang="it-IT" sz="2600" b="0" i="1" smtClean="0">
                            <a:latin typeface="Cambria Math"/>
                          </a:rPr>
                          <m:t>𝑈</m:t>
                        </m:r>
                        <m:r>
                          <a:rPr lang="it-IT" sz="2600" b="0" i="1" smtClean="0">
                            <a:latin typeface="Cambria Math"/>
                          </a:rPr>
                          <m:t>(</m:t>
                        </m:r>
                        <m:r>
                          <a:rPr lang="it-IT" sz="2600" b="0" i="1" smtClean="0">
                            <a:latin typeface="Cambria Math"/>
                          </a:rPr>
                          <m:t>𝑛</m:t>
                        </m:r>
                        <m:r>
                          <a:rPr lang="it-IT" sz="2600" b="0" i="1" smtClean="0">
                            <a:latin typeface="Cambria Math"/>
                          </a:rPr>
                          <m:t>,</m:t>
                        </m:r>
                        <m:r>
                          <a:rPr lang="it-IT" sz="2600" b="0" i="1" smtClean="0">
                            <a:latin typeface="Cambria Math"/>
                          </a:rPr>
                          <m:t>𝑓</m:t>
                        </m:r>
                        <m:r>
                          <a:rPr lang="it-IT" sz="2600" b="0" i="1" smtClean="0">
                            <a:latin typeface="Cambria Math"/>
                          </a:rPr>
                          <m:t>)</m:t>
                        </m:r>
                      </m:e>
                    </m:sPre>
                  </m:oMath>
                </a14:m>
                <a:r>
                  <a:rPr lang="en-GB" sz="2600" dirty="0"/>
                  <a:t> cross section is one of the most important </a:t>
                </a:r>
                <a:r>
                  <a:rPr lang="en-GB" sz="2600" b="1" dirty="0"/>
                  <a:t>standard </a:t>
                </a:r>
                <a:r>
                  <a:rPr lang="en-GB" sz="2600" dirty="0"/>
                  <a:t>@</a:t>
                </a:r>
                <a:r>
                  <a:rPr lang="en-GB" sz="2600" b="1" dirty="0"/>
                  <a:t> thermal energy </a:t>
                </a:r>
                <a:r>
                  <a:rPr lang="en-GB" sz="2600" dirty="0"/>
                  <a:t>and @</a:t>
                </a:r>
                <a:r>
                  <a:rPr lang="en-GB" sz="2600" b="1" dirty="0"/>
                  <a:t>0.15MeV </a:t>
                </a:r>
                <a:r>
                  <a:rPr lang="en-GB" sz="2600" dirty="0"/>
                  <a:t>-</a:t>
                </a:r>
                <a:r>
                  <a:rPr lang="en-GB" sz="2600" b="1" dirty="0"/>
                  <a:t>200MeV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600" dirty="0"/>
                  <a:t>20-200MeV only few measurements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1" dirty="0"/>
                  <a:t>No data above 200MeV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IAEA demand for fission experiments </a:t>
                </a:r>
                <a:r>
                  <a:rPr lang="en-US" sz="2600" b="1" dirty="0"/>
                  <a:t>relative to n-p scattering</a:t>
                </a:r>
                <a:r>
                  <a:rPr lang="en-US" sz="2600" dirty="0"/>
                  <a:t>  between 20MeV and 1GeV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660" y="1067717"/>
                <a:ext cx="3940639" cy="5544467"/>
              </a:xfrm>
              <a:prstGeom prst="rect">
                <a:avLst/>
              </a:prstGeom>
              <a:blipFill rotWithShape="1">
                <a:blip r:embed="rId4"/>
                <a:stretch>
                  <a:fillRect l="-2477" t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130628" y="5430761"/>
            <a:ext cx="4913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From:</a:t>
            </a:r>
            <a:r>
              <a:rPr lang="it-IT" sz="1600" b="1" dirty="0"/>
              <a:t> </a:t>
            </a:r>
            <a:r>
              <a:rPr lang="it-IT" sz="1600" dirty="0"/>
              <a:t>S. Lo Meo et al., </a:t>
            </a:r>
            <a:r>
              <a:rPr lang="it-IT" sz="1600" dirty="0" err="1"/>
              <a:t>Nucl</a:t>
            </a:r>
            <a:r>
              <a:rPr lang="it-IT" sz="1600" dirty="0"/>
              <a:t>. </a:t>
            </a:r>
            <a:r>
              <a:rPr lang="it-IT" sz="1600" dirty="0" err="1"/>
              <a:t>Ph</a:t>
            </a:r>
            <a:r>
              <a:rPr lang="it-IT" sz="1600" dirty="0"/>
              <a:t>. A 933, 43-67, (2015).</a:t>
            </a:r>
          </a:p>
          <a:p>
            <a:pPr algn="just"/>
            <a:r>
              <a:rPr lang="it-IT" sz="1600" dirty="0" err="1"/>
              <a:t>Comparison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JENDL/HE </a:t>
            </a:r>
            <a:r>
              <a:rPr lang="it-IT" sz="1600" dirty="0" err="1"/>
              <a:t>evaluation</a:t>
            </a:r>
            <a:r>
              <a:rPr lang="it-IT" sz="1600" dirty="0"/>
              <a:t> (2007), IAEA </a:t>
            </a:r>
            <a:r>
              <a:rPr lang="it-IT" sz="1600" dirty="0" err="1"/>
              <a:t>evaluation</a:t>
            </a:r>
            <a:r>
              <a:rPr lang="it-IT" sz="1600" dirty="0"/>
              <a:t> (2015) and </a:t>
            </a:r>
            <a:r>
              <a:rPr lang="it-IT" sz="1600" dirty="0" err="1"/>
              <a:t>calculation</a:t>
            </a:r>
            <a:r>
              <a:rPr lang="it-IT" sz="1600" dirty="0"/>
              <a:t> </a:t>
            </a:r>
            <a:r>
              <a:rPr lang="it-IT" sz="1600" dirty="0" err="1"/>
              <a:t>using</a:t>
            </a:r>
            <a:r>
              <a:rPr lang="it-IT" sz="1600" dirty="0"/>
              <a:t> INCL++/GEMINI++.</a:t>
            </a:r>
            <a:endParaRPr lang="en-GB" sz="1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209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20</a:t>
            </a:fld>
            <a:endParaRPr lang="de-DE" dirty="0"/>
          </a:p>
        </p:txBody>
      </p:sp>
      <p:pic>
        <p:nvPicPr>
          <p:cNvPr id="1026" name="Picture 2" descr="C:\Users\newla\OneDrive\Documenti\n_TOF\ND2019\img\Efirstsili_sumNichol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78647"/>
            <a:ext cx="8534399" cy="51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ewla\OneDrive\Documenti\n_TOF\ND2019\img\Si2_20xdeuto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1493" cy="4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ewla\OneDrive\Documenti\n_TOF\ND2019\img\Si1_20xdeuton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238375"/>
            <a:ext cx="3040893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newla\OneDrive\Documenti\n_TOF\ND2019\img\Sci1_20xdeuton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60" y="0"/>
            <a:ext cx="3237079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37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605" y="-231757"/>
            <a:ext cx="7886701" cy="1325563"/>
          </a:xfrm>
        </p:spPr>
        <p:txBody>
          <a:bodyPr/>
          <a:lstStyle/>
          <a:p>
            <a:r>
              <a:rPr lang="en-US" dirty="0"/>
              <a:t>Context (cont’d)</a:t>
            </a:r>
          </a:p>
        </p:txBody>
      </p:sp>
      <p:pic>
        <p:nvPicPr>
          <p:cNvPr id="3074" name="Picture 2" descr="C:\Users\newla\OneDrive\Documenti\n_TOF\ND2019\img\motivati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" y="629722"/>
            <a:ext cx="4266052" cy="30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ewla\OneDrive\Documenti\n_TOF\ND2019\img\motivation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" y="3541491"/>
            <a:ext cx="4244373" cy="30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newla\OneDrive\Documenti\n_TOF\ND2019\img\logo_nto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68" y="17913"/>
            <a:ext cx="1350266" cy="9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0525" y="6549339"/>
            <a:ext cx="3730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From: M. </a:t>
            </a:r>
            <a:r>
              <a:rPr lang="en-US" sz="1200" dirty="0" err="1"/>
              <a:t>Barbagallo</a:t>
            </a:r>
            <a:r>
              <a:rPr lang="en-US" sz="1200" dirty="0"/>
              <a:t> et al., Eur. Phys. J. A 49, 156, (2013).</a:t>
            </a:r>
          </a:p>
          <a:p>
            <a:pPr algn="just"/>
            <a:endParaRPr lang="en-US" sz="1500" dirty="0"/>
          </a:p>
          <a:p>
            <a:endParaRPr lang="en-US" sz="1500" dirty="0"/>
          </a:p>
        </p:txBody>
      </p:sp>
      <p:sp>
        <p:nvSpPr>
          <p:cNvPr id="5" name="Ovale 4"/>
          <p:cNvSpPr/>
          <p:nvPr/>
        </p:nvSpPr>
        <p:spPr>
          <a:xfrm>
            <a:off x="3495967" y="4567254"/>
            <a:ext cx="581893" cy="877455"/>
          </a:xfrm>
          <a:prstGeom prst="ellipse">
            <a:avLst/>
          </a:prstGeom>
          <a:solidFill>
            <a:srgbClr val="FFC00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7" name="Picture 5" descr="C:\Users\newla\OneDrive\Documenti\n_TOF\ND2019\img\Exp-sche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89" y="3802744"/>
            <a:ext cx="4557656" cy="19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775063" y="6068174"/>
            <a:ext cx="4246419" cy="646331"/>
          </a:xfrm>
          <a:prstGeom prst="rect">
            <a:avLst/>
          </a:prstGeom>
          <a:noFill/>
          <a:ln w="31750" cap="rnd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See A. Manna et al. contribution to this conference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05389" y="1077877"/>
            <a:ext cx="43124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/>
              <a:t>Measurement of the </a:t>
            </a:r>
            <a:r>
              <a:rPr lang="en-GB" sz="2400" b="1" baseline="30000" dirty="0"/>
              <a:t>235</a:t>
            </a:r>
            <a:r>
              <a:rPr lang="en-GB" sz="2400" b="1" dirty="0"/>
              <a:t>U(</a:t>
            </a:r>
            <a:r>
              <a:rPr lang="en-GB" sz="2400" b="1" dirty="0" err="1"/>
              <a:t>n,f</a:t>
            </a:r>
            <a:r>
              <a:rPr lang="en-GB" sz="2400" b="1" dirty="0"/>
              <a:t>) cross section relative to n-p scattering up to 1 GeV at </a:t>
            </a:r>
            <a:r>
              <a:rPr lang="en-GB" sz="2400" b="1" dirty="0" err="1"/>
              <a:t>n_TOF</a:t>
            </a:r>
            <a:r>
              <a:rPr lang="en-GB" sz="2400" b="1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2 Fission chambers: IC + PPAC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3 Proton Recoil Telescopes (PRT) for n-p scattering (2 on a thin target one on a thick one).</a:t>
            </a:r>
            <a:r>
              <a:rPr lang="en-GB" sz="2400" b="1" dirty="0"/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496628" y="5100176"/>
            <a:ext cx="1595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70C0"/>
                </a:solidFill>
              </a:rPr>
              <a:t>Courtesy of A. Manna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6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633" y="74849"/>
            <a:ext cx="7886701" cy="1325563"/>
          </a:xfrm>
        </p:spPr>
        <p:txBody>
          <a:bodyPr/>
          <a:lstStyle/>
          <a:p>
            <a:r>
              <a:rPr lang="en-US" dirty="0"/>
              <a:t>Aim</a:t>
            </a:r>
            <a:r>
              <a:rPr lang="it-IT" dirty="0"/>
              <a:t> of the work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240" y="1110850"/>
            <a:ext cx="5396589" cy="2791091"/>
          </a:xfrm>
        </p:spPr>
        <p:txBody>
          <a:bodyPr>
            <a:noAutofit/>
          </a:bodyPr>
          <a:lstStyle/>
          <a:p>
            <a:r>
              <a:rPr lang="en-US" sz="2600" dirty="0"/>
              <a:t>INFN-PRT detectors characterization</a:t>
            </a:r>
          </a:p>
          <a:p>
            <a:r>
              <a:rPr lang="en-US" sz="2600" dirty="0"/>
              <a:t>Background estimation</a:t>
            </a:r>
          </a:p>
          <a:p>
            <a:r>
              <a:rPr lang="en-US" sz="2600" dirty="0"/>
              <a:t>Multiple-scattering</a:t>
            </a:r>
          </a:p>
          <a:p>
            <a:r>
              <a:rPr lang="en-US" sz="2600" dirty="0"/>
              <a:t>Efficiency determination</a:t>
            </a:r>
          </a:p>
          <a:p>
            <a:r>
              <a:rPr lang="en-US" sz="2600" dirty="0"/>
              <a:t>Uncertainty quantification</a:t>
            </a:r>
          </a:p>
        </p:txBody>
      </p:sp>
      <p:pic>
        <p:nvPicPr>
          <p:cNvPr id="4098" name="Picture 2" descr="C:\Users\newla\OneDrive\Documenti\n_TOF\ND2019\img\G4-PR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91" y="3562350"/>
            <a:ext cx="4874717" cy="222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ewla\OneDrive\Documenti\n_TOF\ND2019\img\logo_geant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66" y="2325603"/>
            <a:ext cx="2798367" cy="8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5100" y="4105136"/>
            <a:ext cx="41529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Monte Carlo simulation application has been developed to support the INFN-PRT experimental measurements using the Geant4 toolkit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32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355" y="2079620"/>
            <a:ext cx="6480808" cy="3063880"/>
          </a:xfrm>
        </p:spPr>
        <p:txBody>
          <a:bodyPr>
            <a:noAutofit/>
          </a:bodyPr>
          <a:lstStyle/>
          <a:p>
            <a:r>
              <a:rPr lang="en-US" sz="3600" dirty="0"/>
              <a:t>PRT description</a:t>
            </a:r>
          </a:p>
          <a:p>
            <a:r>
              <a:rPr lang="en-US" sz="3600" dirty="0"/>
              <a:t>Monte Carlo application development using Geant4 </a:t>
            </a:r>
          </a:p>
          <a:p>
            <a:r>
              <a:rPr lang="en-US" sz="3600" dirty="0"/>
              <a:t>Preliminary Results</a:t>
            </a:r>
          </a:p>
          <a:p>
            <a:r>
              <a:rPr lang="en-US" sz="3600" dirty="0"/>
              <a:t>Conclusions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40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8103" y="-242308"/>
            <a:ext cx="7886701" cy="1325563"/>
          </a:xfrm>
        </p:spPr>
        <p:txBody>
          <a:bodyPr/>
          <a:lstStyle/>
          <a:p>
            <a:r>
              <a:rPr lang="en-US" dirty="0"/>
              <a:t>PRT (Proton Recoil Telescope)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695135" y="2799206"/>
            <a:ext cx="1924240" cy="544695"/>
            <a:chOff x="1259830" y="4503420"/>
            <a:chExt cx="1455622" cy="646331"/>
          </a:xfrm>
        </p:grpSpPr>
        <p:sp>
          <p:nvSpPr>
            <p:cNvPr id="4" name="CasellaDiTesto 3"/>
            <p:cNvSpPr txBox="1"/>
            <p:nvPr/>
          </p:nvSpPr>
          <p:spPr>
            <a:xfrm>
              <a:off x="1259830" y="4503420"/>
              <a:ext cx="1455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n + p      n + p</a:t>
              </a:r>
              <a:r>
                <a:rPr lang="it-IT" dirty="0"/>
                <a:t> </a:t>
              </a:r>
              <a:endParaRPr lang="en-GB" dirty="0"/>
            </a:p>
          </p:txBody>
        </p:sp>
        <p:cxnSp>
          <p:nvCxnSpPr>
            <p:cNvPr id="6" name="Connettore 2 5"/>
            <p:cNvCxnSpPr/>
            <p:nvPr/>
          </p:nvCxnSpPr>
          <p:spPr>
            <a:xfrm>
              <a:off x="1714587" y="4742937"/>
              <a:ext cx="1570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sellaDiTesto 8"/>
          <p:cNvSpPr txBox="1"/>
          <p:nvPr/>
        </p:nvSpPr>
        <p:spPr>
          <a:xfrm>
            <a:off x="-3" y="3030921"/>
            <a:ext cx="4057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Pure Hydrogen cannot be used as a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Polyethylene is used instead </a:t>
            </a:r>
            <a:r>
              <a:rPr lang="en-US" dirty="0"/>
              <a:t>(C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pic>
        <p:nvPicPr>
          <p:cNvPr id="5124" name="Picture 4" descr="C:\Users\newla\OneDrive\Documenti\n_TOF\ND2019\img\H-Crea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42" y="5486379"/>
            <a:ext cx="3294407" cy="13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" y="3995831"/>
            <a:ext cx="3980222" cy="279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" y="680775"/>
            <a:ext cx="3446853" cy="223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4959934" y="676324"/>
            <a:ext cx="3519055" cy="1751589"/>
            <a:chOff x="6840682" y="787732"/>
            <a:chExt cx="4692073" cy="1751589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840682" y="787732"/>
              <a:ext cx="469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Particle discrimination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/>
                <p:cNvSpPr txBox="1"/>
                <p:nvPr/>
              </p:nvSpPr>
              <p:spPr>
                <a:xfrm>
                  <a:off x="7808365" y="1200497"/>
                  <a:ext cx="26934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CasellaDiTes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8365" y="1200497"/>
                  <a:ext cx="269347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/>
                <p:cNvSpPr txBox="1"/>
                <p:nvPr/>
              </p:nvSpPr>
              <p:spPr>
                <a:xfrm>
                  <a:off x="7208983" y="1615991"/>
                  <a:ext cx="377767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GB" dirty="0"/>
                    <a:t> : material characteristics</a:t>
                  </a:r>
                </a:p>
                <a:p>
                  <a14:m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𝑧</m:t>
                      </m:r>
                      <m:r>
                        <a:rPr lang="it-IT" b="0" i="1" smtClean="0">
                          <a:latin typeface="Cambria Math"/>
                        </a:rPr>
                        <m:t>, </m:t>
                      </m:r>
                      <m:r>
                        <a:rPr lang="it-IT" b="0" i="1" smtClean="0">
                          <a:latin typeface="Cambria Math"/>
                        </a:rPr>
                        <m:t>𝑀</m:t>
                      </m:r>
                      <m:r>
                        <a:rPr lang="it-IT" b="0" i="1" smtClean="0">
                          <a:latin typeface="Cambria Math"/>
                        </a:rPr>
                        <m:t>, </m:t>
                      </m:r>
                      <m:r>
                        <a:rPr lang="it-IT" b="0" i="1" smtClean="0"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en-GB" dirty="0"/>
                    <a:t> : interacting particle properties</a:t>
                  </a:r>
                </a:p>
              </p:txBody>
            </p:sp>
          </mc:Choice>
          <mc:Fallback xmlns="">
            <p:sp>
              <p:nvSpPr>
                <p:cNvPr id="14" name="CasellaDiTes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982" y="1615991"/>
                  <a:ext cx="3777672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717" r="-968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1278649" y="1781582"/>
                <a:ext cx="1482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GB" dirty="0"/>
                  <a:t>-detector</a:t>
                </a: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49" y="1781582"/>
                <a:ext cx="148243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1657255" y="2564223"/>
                <a:ext cx="1459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/>
                  <a:t>-detector </a:t>
                </a: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255" y="2564223"/>
                <a:ext cx="145990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Picture 8" descr="C:\Users\newla\OneDrive\Documenti\n_TOF\ND2019\img\2D-descript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74" y="2172201"/>
            <a:ext cx="2547559" cy="20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newla\OneDrive\Documenti\n_TOF\ND2019\img\2D-description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08" y="2172201"/>
            <a:ext cx="2595992" cy="20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224345"/>
            <a:ext cx="2422073" cy="131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2" y="4205873"/>
            <a:ext cx="2424538" cy="137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7286676" y="5837095"/>
                <a:ext cx="1666824" cy="39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76" y="5837095"/>
                <a:ext cx="1666824" cy="396262"/>
              </a:xfrm>
              <a:prstGeom prst="rect">
                <a:avLst/>
              </a:prstGeom>
              <a:blipFill rotWithShape="1"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29101" y="4064495"/>
            <a:ext cx="49149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n+</a:t>
            </a:r>
            <a:r>
              <a:rPr lang="en-GB" baseline="30000" dirty="0"/>
              <a:t>12</a:t>
            </a:r>
            <a:r>
              <a:rPr lang="en-GB" dirty="0"/>
              <a:t>C —&gt; </a:t>
            </a:r>
            <a:r>
              <a:rPr lang="en-GB" baseline="30000" dirty="0"/>
              <a:t>9</a:t>
            </a:r>
            <a:r>
              <a:rPr lang="en-GB" dirty="0"/>
              <a:t>Be +a : Q =-5.7; </a:t>
            </a:r>
            <a:r>
              <a:rPr lang="en-GB" dirty="0" err="1"/>
              <a:t>th</a:t>
            </a:r>
            <a:r>
              <a:rPr lang="en-GB" dirty="0"/>
              <a:t>=6.18 MeV</a:t>
            </a:r>
          </a:p>
          <a:p>
            <a:r>
              <a:rPr lang="en-GB" dirty="0"/>
              <a:t>n+</a:t>
            </a:r>
            <a:r>
              <a:rPr lang="en-GB" baseline="30000" dirty="0"/>
              <a:t>12</a:t>
            </a:r>
            <a:r>
              <a:rPr lang="en-GB" dirty="0"/>
              <a:t>C —&gt; </a:t>
            </a:r>
            <a:r>
              <a:rPr lang="en-GB" baseline="30000" dirty="0"/>
              <a:t>12</a:t>
            </a:r>
            <a:r>
              <a:rPr lang="en-GB" dirty="0"/>
              <a:t>B +p : Q =-12.6; </a:t>
            </a:r>
            <a:r>
              <a:rPr lang="en-GB" dirty="0" err="1"/>
              <a:t>th</a:t>
            </a:r>
            <a:r>
              <a:rPr lang="en-GB" dirty="0"/>
              <a:t>=13.6 MeV</a:t>
            </a:r>
          </a:p>
          <a:p>
            <a:r>
              <a:rPr lang="en-GB" dirty="0"/>
              <a:t>n+</a:t>
            </a:r>
            <a:r>
              <a:rPr lang="en-GB" baseline="30000" dirty="0"/>
              <a:t>12</a:t>
            </a:r>
            <a:r>
              <a:rPr lang="en-GB" dirty="0"/>
              <a:t>C —&gt; </a:t>
            </a:r>
            <a:r>
              <a:rPr lang="en-GB" baseline="30000" dirty="0"/>
              <a:t>11</a:t>
            </a:r>
            <a:r>
              <a:rPr lang="en-GB" dirty="0"/>
              <a:t>B +d : Q =-13.7; </a:t>
            </a:r>
            <a:r>
              <a:rPr lang="en-GB" dirty="0" err="1"/>
              <a:t>th</a:t>
            </a:r>
            <a:r>
              <a:rPr lang="en-GB" dirty="0"/>
              <a:t>=14.9 MeV</a:t>
            </a:r>
          </a:p>
          <a:p>
            <a:r>
              <a:rPr lang="en-GB" dirty="0"/>
              <a:t>n+</a:t>
            </a:r>
            <a:r>
              <a:rPr lang="en-GB" baseline="30000" dirty="0"/>
              <a:t>12</a:t>
            </a:r>
            <a:r>
              <a:rPr lang="en-GB" dirty="0"/>
              <a:t>C —&gt; </a:t>
            </a:r>
            <a:r>
              <a:rPr lang="en-GB" baseline="30000" dirty="0"/>
              <a:t>10</a:t>
            </a:r>
            <a:r>
              <a:rPr lang="en-GB" dirty="0"/>
              <a:t>B +t : Q =-18.9; </a:t>
            </a:r>
            <a:r>
              <a:rPr lang="en-GB" dirty="0" err="1"/>
              <a:t>th</a:t>
            </a:r>
            <a:r>
              <a:rPr lang="en-GB" dirty="0"/>
              <a:t>=20.5 MeV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2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-14697" y="-271299"/>
            <a:ext cx="8993307" cy="1325563"/>
          </a:xfrm>
        </p:spPr>
        <p:txBody>
          <a:bodyPr/>
          <a:lstStyle/>
          <a:p>
            <a:r>
              <a:rPr lang="en-US" dirty="0"/>
              <a:t>PRT (Proton Recoil Telescope) (cont’d)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493" y="712874"/>
            <a:ext cx="596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INFN-PRT Description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" y="1518746"/>
            <a:ext cx="3551956" cy="31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17775" y="5846409"/>
            <a:ext cx="383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PRT-H towards the thick target is identical, without Si detectors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114348"/>
            <a:ext cx="5425785" cy="35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3248890" y="1193587"/>
                <a:ext cx="557125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Coincidences</a:t>
                </a:r>
                <a:r>
                  <a:rPr lang="it-IT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1° &amp; 2°  Silicon                        -&gt;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&lt;15</m:t>
                    </m:r>
                    <m:r>
                      <a:rPr lang="en-US" b="0" i="1" smtClean="0">
                        <a:latin typeface="Cambria Math"/>
                      </a:rPr>
                      <m:t>𝑀𝑒𝑉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    + 1</a:t>
                </a:r>
                <a:r>
                  <a:rPr lang="en-US" dirty="0"/>
                  <a:t>° Scintillator                   -&gt;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15</m:t>
                    </m:r>
                    <m:r>
                      <a:rPr lang="en-US" b="0" i="1" smtClean="0">
                        <a:latin typeface="Cambria Math"/>
                      </a:rPr>
                      <m:t>−35</m:t>
                    </m:r>
                    <m:r>
                      <a:rPr lang="en-US" i="1">
                        <a:latin typeface="Cambria Math"/>
                      </a:rPr>
                      <m:t>𝑀𝑒𝑉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       + 2° Scintillator               </a:t>
                </a:r>
                <a:r>
                  <a:rPr lang="it-IT" dirty="0"/>
                  <a:t>-&gt;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3</m:t>
                    </m:r>
                    <m:r>
                      <a:rPr lang="it-IT" i="1">
                        <a:latin typeface="Cambria Math"/>
                      </a:rPr>
                      <m:t>5−</m:t>
                    </m:r>
                    <m:r>
                      <a:rPr lang="it-IT" b="0" i="1" smtClean="0">
                        <a:latin typeface="Cambria Math"/>
                      </a:rPr>
                      <m:t>70</m:t>
                    </m:r>
                    <m:r>
                      <a:rPr lang="it-IT" i="1">
                        <a:latin typeface="Cambria Math"/>
                      </a:rPr>
                      <m:t>𝑀𝑒𝑉</m:t>
                    </m:r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           + 3°  </a:t>
                </a:r>
                <a:r>
                  <a:rPr lang="en-US" dirty="0"/>
                  <a:t>Scintillator           -&gt;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70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130</m:t>
                    </m:r>
                    <m:r>
                      <a:rPr lang="en-US" i="1">
                        <a:latin typeface="Cambria Math"/>
                      </a:rPr>
                      <m:t>𝑀𝑒𝑉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             + 4° Scintillator         </a:t>
                </a:r>
                <a:r>
                  <a:rPr lang="it-IT" dirty="0"/>
                  <a:t>-&gt;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it-IT" b="0" i="1" smtClean="0">
                        <a:latin typeface="Cambria Math"/>
                      </a:rPr>
                      <m:t>30</m:t>
                    </m:r>
                    <m:r>
                      <a:rPr lang="en-US" i="1">
                        <a:latin typeface="Cambria Math"/>
                      </a:rPr>
                      <m:t>𝑀𝑒𝑉</m:t>
                    </m:r>
                  </m:oMath>
                </a14:m>
                <a:endParaRPr lang="it-IT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90" y="1193587"/>
                <a:ext cx="5571259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985" t="-15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7</a:t>
            </a:fld>
            <a:endParaRPr lang="de-DE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161067" y="3224912"/>
            <a:ext cx="119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PRT-L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6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newla\OneDrive\Documenti\n_TOF\ND2019\img\G4-simp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0" y="2100553"/>
            <a:ext cx="3984803" cy="17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63" y="-231556"/>
            <a:ext cx="7886701" cy="1325563"/>
          </a:xfrm>
        </p:spPr>
        <p:txBody>
          <a:bodyPr/>
          <a:lstStyle/>
          <a:p>
            <a:r>
              <a:rPr lang="en-US" dirty="0"/>
              <a:t>Physics Lists (PL)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8215" y="757308"/>
            <a:ext cx="4225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SIMPLIFIED GEOMETRY: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0.5cm thick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 3x3x0.03cm</a:t>
            </a:r>
            <a:r>
              <a:rPr lang="en-US" sz="1600" baseline="30000" dirty="0"/>
              <a:t>3</a:t>
            </a:r>
            <a:r>
              <a:rPr lang="en-US" sz="1600" dirty="0"/>
              <a:t> </a:t>
            </a:r>
            <a:r>
              <a:rPr lang="en-US" sz="1600" dirty="0" err="1"/>
              <a:t>Sci</a:t>
            </a:r>
            <a:r>
              <a:rPr lang="en-US" sz="1600" dirty="0"/>
              <a:t> 3x3x3cm</a:t>
            </a:r>
            <a:r>
              <a:rPr lang="en-US" sz="1600" baseline="30000" dirty="0"/>
              <a:t>3</a:t>
            </a:r>
            <a:r>
              <a:rPr lang="en-US" sz="1600" dirty="0"/>
              <a:t> @16cm (gap 2cm), angle -25°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0" y="3844059"/>
                <a:ext cx="461356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10</a:t>
                </a:r>
                <a:r>
                  <a:rPr lang="en-US" baseline="30000" dirty="0"/>
                  <a:t>9</a:t>
                </a:r>
                <a:r>
                  <a:rPr lang="en-US" dirty="0"/>
                  <a:t> neutrons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Gaussian profile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/>
                  <a:t>=0.5cm)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Polyethylene (H or C, see in the following)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Simple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𝑬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en-US" b="1" dirty="0"/>
                  <a:t> detector </a:t>
                </a:r>
                <a:r>
                  <a:rPr lang="en-US" dirty="0"/>
                  <a:t>(Si + plastic scintillator)</a:t>
                </a: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4059"/>
                <a:ext cx="4613565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93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4371974" y="190500"/>
            <a:ext cx="456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n-p scattering Arndt Evaluation: NEANDC/INDC standard for x-sec measurements  20-350MeV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19051" y="5293561"/>
            <a:ext cx="4613564" cy="923330"/>
            <a:chOff x="1" y="5245936"/>
            <a:chExt cx="4440380" cy="923330"/>
          </a:xfrm>
        </p:grpSpPr>
        <p:sp>
          <p:nvSpPr>
            <p:cNvPr id="7" name="CasellaDiTesto 6"/>
            <p:cNvSpPr txBox="1"/>
            <p:nvPr/>
          </p:nvSpPr>
          <p:spPr>
            <a:xfrm>
              <a:off x="1" y="5245936"/>
              <a:ext cx="44403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                   the </a:t>
              </a:r>
              <a:r>
                <a:rPr lang="en-US" b="1" dirty="0">
                  <a:solidFill>
                    <a:srgbClr val="FF0000"/>
                  </a:solidFill>
                </a:rPr>
                <a:t>PLs ARE DEFINED BY THE USER (app. developer) AND THEY ARE PROBLEM-DEPENDENT</a:t>
              </a:r>
            </a:p>
          </p:txBody>
        </p:sp>
        <p:pic>
          <p:nvPicPr>
            <p:cNvPr id="8196" name="Picture 4" descr="C:\Users\newla\OneDrive\Documenti\n_TOF\ND2019\img\logo_geant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45" y="5265199"/>
              <a:ext cx="887579" cy="32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asellaDiTesto 8"/>
          <p:cNvSpPr txBox="1"/>
          <p:nvPr/>
        </p:nvSpPr>
        <p:spPr>
          <a:xfrm>
            <a:off x="4388429" y="5102611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Drawback: </a:t>
            </a:r>
            <a:r>
              <a:rPr lang="en-US" b="1" dirty="0"/>
              <a:t>INCL++</a:t>
            </a:r>
            <a:r>
              <a:rPr lang="en-US" dirty="0"/>
              <a:t> and </a:t>
            </a:r>
            <a:r>
              <a:rPr lang="en-US" b="1" dirty="0"/>
              <a:t>Arndt</a:t>
            </a:r>
            <a:r>
              <a:rPr lang="en-US" dirty="0"/>
              <a:t> slow down the calculation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+10% </a:t>
            </a:r>
            <a:r>
              <a:rPr lang="en-US" dirty="0"/>
              <a:t>in CPU time for INCL++ vs BERT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+13% </a:t>
            </a:r>
            <a:r>
              <a:rPr lang="en-US" dirty="0"/>
              <a:t>for INCL++/Arndt vs BERT</a:t>
            </a:r>
          </a:p>
          <a:p>
            <a:r>
              <a:rPr lang="en-US" dirty="0"/>
              <a:t>(1E8n, simplified geometry, single thread)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62449" y="1008495"/>
            <a:ext cx="4886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Elastic Scattering Model (custom)</a:t>
            </a:r>
            <a:r>
              <a:rPr lang="en-US" dirty="0"/>
              <a:t> -&gt; forces Arndt 1998-evaluation data (tables between 10 and 1200MeV) </a:t>
            </a:r>
            <a:r>
              <a:rPr lang="en-US" b="1" dirty="0"/>
              <a:t>for n-p scattering only </a:t>
            </a:r>
          </a:p>
        </p:txBody>
      </p:sp>
      <p:pic>
        <p:nvPicPr>
          <p:cNvPr id="3074" name="Picture 2" descr="C:\Users\newla\OneDrive\Documenti\n_TOF\ND2019\img\Edep1_PhL_linsca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87" y="1883436"/>
            <a:ext cx="4627092" cy="31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ewla\OneDrive\Documenti\n_TOF\ND2019\img\Edep1_Ph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26" y="1900429"/>
            <a:ext cx="4622328" cy="31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8</a:t>
            </a:fld>
            <a:endParaRPr lang="de-DE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97854" y="3171753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n@50MeV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574960"/>
              </p:ext>
            </p:extLst>
          </p:nvPr>
        </p:nvGraphicFramePr>
        <p:xfrm>
          <a:off x="159327" y="932633"/>
          <a:ext cx="8689399" cy="149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754">
                <a:tc>
                  <a:txBody>
                    <a:bodyPr/>
                    <a:lstStyle/>
                    <a:p>
                      <a:r>
                        <a:rPr lang="en-US" dirty="0"/>
                        <a:t>Physics List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  <a:r>
                        <a:rPr lang="en-US" baseline="0" dirty="0"/>
                        <a:t> particle  </a:t>
                      </a:r>
                      <a:endParaRPr lang="en-US" dirty="0"/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Deuterons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r>
                        <a:rPr lang="en-US" dirty="0"/>
                        <a:t>BERT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76700+/-300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(7830)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76200+/-300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450+/-20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27">
                <a:tc>
                  <a:txBody>
                    <a:bodyPr/>
                    <a:lstStyle/>
                    <a:p>
                      <a:r>
                        <a:rPr lang="en-US" dirty="0"/>
                        <a:t>BIC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82600+/-300(85200)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82100+/-300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430+/-20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19">
                <a:tc>
                  <a:txBody>
                    <a:bodyPr/>
                    <a:lstStyle/>
                    <a:p>
                      <a:r>
                        <a:rPr lang="en-US" dirty="0"/>
                        <a:t>INCLXX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85800+/-300(89200)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83600+/-300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1970+/-40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752033"/>
              </p:ext>
            </p:extLst>
          </p:nvPr>
        </p:nvGraphicFramePr>
        <p:xfrm>
          <a:off x="163277" y="2636607"/>
          <a:ext cx="8656873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0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835">
                <a:tc>
                  <a:txBody>
                    <a:bodyPr/>
                    <a:lstStyle/>
                    <a:p>
                      <a:r>
                        <a:rPr lang="en-US" dirty="0"/>
                        <a:t>Physics List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  <a:r>
                        <a:rPr lang="en-US" baseline="0" dirty="0"/>
                        <a:t> particle  </a:t>
                      </a:r>
                      <a:endParaRPr lang="en-US" dirty="0"/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Deuterons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35">
                <a:tc>
                  <a:txBody>
                    <a:bodyPr/>
                    <a:lstStyle/>
                    <a:p>
                      <a:r>
                        <a:rPr lang="en-US" dirty="0"/>
                        <a:t>BERT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6790+/-80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6120+/-80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610+/-30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835">
                <a:tc>
                  <a:txBody>
                    <a:bodyPr/>
                    <a:lstStyle/>
                    <a:p>
                      <a:r>
                        <a:rPr lang="en-US" dirty="0"/>
                        <a:t>BIC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13700+/-100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13100+/-100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530+/-20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835">
                <a:tc>
                  <a:txBody>
                    <a:bodyPr/>
                    <a:lstStyle/>
                    <a:p>
                      <a:r>
                        <a:rPr lang="en-US" dirty="0"/>
                        <a:t>INCLXX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17600+/-100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14900+/-100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2500+/-50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345873"/>
              </p:ext>
            </p:extLst>
          </p:nvPr>
        </p:nvGraphicFramePr>
        <p:xfrm>
          <a:off x="183963" y="4320097"/>
          <a:ext cx="8607613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Physics List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  <a:r>
                        <a:rPr lang="en-US" baseline="0" dirty="0"/>
                        <a:t> particle  </a:t>
                      </a:r>
                      <a:endParaRPr lang="en-US" dirty="0"/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Deuterons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BERT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71583+/-300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71566+/-300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2+/-1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BIC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71582+/-300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71538+/-300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19+/-4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INCLXX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71600+/-300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71581+/-300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6+/-3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21676" y="5865096"/>
            <a:ext cx="3692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SIMPLIFIED GEOMETRY</a:t>
            </a:r>
          </a:p>
          <a:p>
            <a:r>
              <a:rPr lang="en-US" b="1" dirty="0">
                <a:solidFill>
                  <a:srgbClr val="FF0000"/>
                </a:solidFill>
              </a:rPr>
              <a:t>n @50MeV</a:t>
            </a:r>
          </a:p>
          <a:p>
            <a:r>
              <a:rPr lang="en-US" b="1" dirty="0">
                <a:solidFill>
                  <a:srgbClr val="FF0000"/>
                </a:solidFill>
              </a:rPr>
              <a:t>Threshold 200keV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972423" y="1582627"/>
            <a:ext cx="1170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C</a:t>
            </a:r>
            <a:r>
              <a:rPr lang="it-IT" sz="2800" baseline="-25000" dirty="0">
                <a:solidFill>
                  <a:srgbClr val="FF0000"/>
                </a:solidFill>
              </a:rPr>
              <a:t>2</a:t>
            </a:r>
            <a:r>
              <a:rPr lang="it-IT" sz="2800" dirty="0">
                <a:solidFill>
                  <a:srgbClr val="FF0000"/>
                </a:solidFill>
              </a:rPr>
              <a:t>H</a:t>
            </a:r>
            <a:r>
              <a:rPr lang="it-IT" sz="2800" baseline="-25000" dirty="0">
                <a:solidFill>
                  <a:srgbClr val="FF0000"/>
                </a:solidFill>
              </a:rPr>
              <a:t>4</a:t>
            </a:r>
            <a:endParaRPr lang="en-GB" sz="2800" baseline="-250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142514" y="3310333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C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153399" y="4932301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H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9</a:t>
            </a:fld>
            <a:endParaRPr lang="de-DE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76200" y="-94368"/>
            <a:ext cx="9582149" cy="961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Carbon contribution preliminary estimation</a:t>
            </a:r>
          </a:p>
        </p:txBody>
      </p:sp>
    </p:spTree>
    <p:extLst>
      <p:ext uri="{BB962C8B-B14F-4D97-AF65-F5344CB8AC3E}">
        <p14:creationId xmlns:p14="http://schemas.microsoft.com/office/powerpoint/2010/main" val="115819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5949</TotalTime>
  <Words>1169</Words>
  <Application>Microsoft Office PowerPoint</Application>
  <PresentationFormat>On-screen Show (4:3)</PresentationFormat>
  <Paragraphs>213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Monte Carlo simulations and n-p differential scattering data measured with Recoil Proton Telescopes</vt:lpstr>
      <vt:lpstr>Context</vt:lpstr>
      <vt:lpstr>Context (cont’d)</vt:lpstr>
      <vt:lpstr>Aim of the work</vt:lpstr>
      <vt:lpstr>Outline</vt:lpstr>
      <vt:lpstr>PRT (Proton Recoil Telescope)</vt:lpstr>
      <vt:lpstr>PRT (Proton Recoil Telescope) (cont’d)</vt:lpstr>
      <vt:lpstr>Physics Lists (PL)</vt:lpstr>
      <vt:lpstr>PowerPoint Presentation</vt:lpstr>
      <vt:lpstr>Monte Carlo simulation development for detector characterization</vt:lpstr>
      <vt:lpstr>Statistical considerations</vt:lpstr>
      <vt:lpstr>PRT detector characterization Particle identification capability</vt:lpstr>
      <vt:lpstr>Preliminary background calculations</vt:lpstr>
      <vt:lpstr>PowerPoint Presentation</vt:lpstr>
      <vt:lpstr>Comparisons to experimental data</vt:lpstr>
      <vt:lpstr>Conclusions</vt:lpstr>
      <vt:lpstr>PowerPoint Presentation</vt:lpstr>
      <vt:lpstr>Carbon contribution preliminary estimation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simula</dc:title>
  <dc:creator/>
  <cp:lastModifiedBy>Nicholas Terranova</cp:lastModifiedBy>
  <cp:revision>233</cp:revision>
  <dcterms:created xsi:type="dcterms:W3CDTF">2012-07-30T23:18:30Z</dcterms:created>
  <dcterms:modified xsi:type="dcterms:W3CDTF">2019-05-17T21:45:34Z</dcterms:modified>
</cp:coreProperties>
</file>