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3" r:id="rId2"/>
    <p:sldMasterId id="2147483811" r:id="rId3"/>
    <p:sldMasterId id="2147483844" r:id="rId4"/>
    <p:sldMasterId id="2147483889" r:id="rId5"/>
    <p:sldMasterId id="2147483905" r:id="rId6"/>
    <p:sldMasterId id="2147483921" r:id="rId7"/>
    <p:sldMasterId id="2147483968" r:id="rId8"/>
  </p:sldMasterIdLst>
  <p:notesMasterIdLst>
    <p:notesMasterId r:id="rId47"/>
  </p:notesMasterIdLst>
  <p:handoutMasterIdLst>
    <p:handoutMasterId r:id="rId48"/>
  </p:handoutMasterIdLst>
  <p:sldIdLst>
    <p:sldId id="530" r:id="rId9"/>
    <p:sldId id="895" r:id="rId10"/>
    <p:sldId id="885" r:id="rId11"/>
    <p:sldId id="896" r:id="rId12"/>
    <p:sldId id="886" r:id="rId13"/>
    <p:sldId id="878" r:id="rId14"/>
    <p:sldId id="877" r:id="rId15"/>
    <p:sldId id="876" r:id="rId16"/>
    <p:sldId id="880" r:id="rId17"/>
    <p:sldId id="882" r:id="rId18"/>
    <p:sldId id="879" r:id="rId19"/>
    <p:sldId id="629" r:id="rId20"/>
    <p:sldId id="808" r:id="rId21"/>
    <p:sldId id="830" r:id="rId22"/>
    <p:sldId id="907" r:id="rId23"/>
    <p:sldId id="799" r:id="rId24"/>
    <p:sldId id="820" r:id="rId25"/>
    <p:sldId id="797" r:id="rId26"/>
    <p:sldId id="684" r:id="rId27"/>
    <p:sldId id="833" r:id="rId28"/>
    <p:sldId id="681" r:id="rId29"/>
    <p:sldId id="881" r:id="rId30"/>
    <p:sldId id="898" r:id="rId31"/>
    <p:sldId id="769" r:id="rId32"/>
    <p:sldId id="736" r:id="rId33"/>
    <p:sldId id="816" r:id="rId34"/>
    <p:sldId id="843" r:id="rId35"/>
    <p:sldId id="645" r:id="rId36"/>
    <p:sldId id="777" r:id="rId37"/>
    <p:sldId id="694" r:id="rId38"/>
    <p:sldId id="798" r:id="rId39"/>
    <p:sldId id="809" r:id="rId40"/>
    <p:sldId id="821" r:id="rId41"/>
    <p:sldId id="848" r:id="rId42"/>
    <p:sldId id="890" r:id="rId43"/>
    <p:sldId id="894" r:id="rId44"/>
    <p:sldId id="888" r:id="rId45"/>
    <p:sldId id="897" r:id="rId46"/>
  </p:sldIdLst>
  <p:sldSz cx="9144000" cy="6858000" type="screen4x3"/>
  <p:notesSz cx="6858000" cy="9144000"/>
  <p:defaultTextStyle>
    <a:defPPr>
      <a:defRPr lang="en-Z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FF00"/>
    <a:srgbClr val="0066FF"/>
    <a:srgbClr val="99CCFF"/>
    <a:srgbClr val="3333FF"/>
    <a:srgbClr val="FF00FF"/>
    <a:srgbClr val="CC0066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 preferSingleView="1">
    <p:restoredLeft sz="15620"/>
    <p:restoredTop sz="94660"/>
  </p:normalViewPr>
  <p:slideViewPr>
    <p:cSldViewPr>
      <p:cViewPr>
        <p:scale>
          <a:sx n="110" d="100"/>
          <a:sy n="110" d="100"/>
        </p:scale>
        <p:origin x="-2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5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5E9A79-2FA1-41CD-83E7-97204ED4A0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297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noProof="0" smtClean="0"/>
              <a:t>Click to edit Master text styles</a:t>
            </a:r>
          </a:p>
          <a:p>
            <a:pPr lvl="1"/>
            <a:r>
              <a:rPr lang="en-ZA" noProof="0" smtClean="0"/>
              <a:t>Second level</a:t>
            </a:r>
          </a:p>
          <a:p>
            <a:pPr lvl="2"/>
            <a:r>
              <a:rPr lang="en-ZA" noProof="0" smtClean="0"/>
              <a:t>Third level</a:t>
            </a:r>
          </a:p>
          <a:p>
            <a:pPr lvl="3"/>
            <a:r>
              <a:rPr lang="en-ZA" noProof="0" smtClean="0"/>
              <a:t>Fourth level</a:t>
            </a:r>
          </a:p>
          <a:p>
            <a:pPr lvl="4"/>
            <a:r>
              <a:rPr lang="en-ZA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9CD5C5-BD47-41E4-8E85-5B0442A925C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9629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EE7C0-A8E4-4145-8048-EE82DBD4CEE4}" type="slidenum">
              <a:rPr lang="en-ZA" smtClean="0"/>
              <a:pPr/>
              <a:t>1</a:t>
            </a:fld>
            <a:endParaRPr lang="en-ZA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1D1BD-0512-48E5-B299-71E76134D62D}" type="slidenum">
              <a:rPr lang="en-ZA" smtClean="0">
                <a:solidFill>
                  <a:prstClr val="black"/>
                </a:solidFill>
              </a:rPr>
              <a:pPr/>
              <a:t>15</a:t>
            </a:fld>
            <a:endParaRPr lang="en-ZA" dirty="0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CD5C5-BD47-41E4-8E85-5B0442A925C0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CD5C5-BD47-41E4-8E85-5B0442A925C0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CD5C5-BD47-41E4-8E85-5B0442A925C0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ZA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4D1F6-F0F6-459B-836C-AF34DDDB4B03}" type="slidenum">
              <a:rPr lang="en-ZA" smtClean="0">
                <a:solidFill>
                  <a:prstClr val="black"/>
                </a:solidFill>
              </a:rPr>
              <a:pPr/>
              <a:t>28</a:t>
            </a:fld>
            <a:endParaRPr lang="en-ZA" dirty="0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ZA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974D3-A636-4023-BDA5-8102744A4FB0}" type="slidenum">
              <a:rPr lang="en-ZA" smtClean="0"/>
              <a:pPr/>
              <a:t>33</a:t>
            </a:fld>
            <a:endParaRPr lang="en-ZA" dirty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CD5C5-BD47-41E4-8E85-5B0442A925C0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CD5C5-BD47-41E4-8E85-5B0442A925C0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CD5C5-BD47-41E4-8E85-5B0442A925C0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CD5C5-BD47-41E4-8E85-5B0442A925C0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CD5C5-BD47-41E4-8E85-5B0442A925C0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CD5C5-BD47-41E4-8E85-5B0442A925C0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64BE3-4131-41FE-82C2-FA9C653C094B}" type="slidenum">
              <a:rPr lang="en-ZA" smtClean="0">
                <a:solidFill>
                  <a:prstClr val="black"/>
                </a:solidFill>
              </a:rPr>
              <a:pPr/>
              <a:t>12</a:t>
            </a:fld>
            <a:endParaRPr lang="en-ZA" dirty="0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CD5C5-BD47-41E4-8E85-5B0442A925C0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3DA3F-5CFF-4F0A-8BAE-EFD1B95BD09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F74B-80FF-4DBB-A8FE-48BEA16D8FB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6C56-1A95-4D40-B8DF-87DAD61D7D6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326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3DA3F-5CFF-4F0A-8BAE-EFD1B95BD091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660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7E190-D5E3-47D1-AB09-1B63C1C8F9ED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378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6B862-90D9-41B0-A223-FA760D6FDA0F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594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D473-D960-43A2-899D-29E3FE9E8975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937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86D4-3851-4754-A113-3FF869E44F9B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496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C832-EB90-4E4C-979E-F2D7B2A92EA1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822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C99C3-A633-4361-AD2D-671B5B014E9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752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5A599-86F2-41A0-9136-B7D4C2EA7EC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7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9C965-86E5-44FC-8CA8-803E5DED28CC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9C3EF-EEA8-426C-A48F-E2598AEC85F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F74B-80FF-4DBB-A8FE-48BEA16D8FB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453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9C3EF-EEA8-426C-A48F-E2598AEC85FA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738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E3896-DD8A-4C24-94A3-1A71821B498A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204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9CC4-F520-40D5-A5C5-59AD947E530E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110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6C56-1A95-4D40-B8DF-87DAD61D7D6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440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September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BD0038-73C7-4447-B697-93FC09E71F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064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E3896-DD8A-4C24-94A3-1A71821B498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9CC4-F520-40D5-A5C5-59AD947E530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6C56-1A95-4D40-B8DF-87DAD61D7D6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3DA3F-5CFF-4F0A-8BAE-EFD1B95BD091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59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7E190-D5E3-47D1-AB09-1B63C1C8F9ED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97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6B862-90D9-41B0-A223-FA760D6FDA0F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76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D473-D960-43A2-899D-29E3FE9E8975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67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86D4-3851-4754-A113-3FF869E44F9B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4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7E190-D5E3-47D1-AB09-1B63C1C8F9E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C832-EB90-4E4C-979E-F2D7B2A92EA1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04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C99C3-A633-4361-AD2D-671B5B014E9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1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5A599-86F2-41A0-9136-B7D4C2EA7EC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60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9C965-86E5-44FC-8CA8-803E5DED28CC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42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F74B-80FF-4DBB-A8FE-48BEA16D8FB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00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9C3EF-EEA8-426C-A48F-E2598AEC85FA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36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E3896-DD8A-4C24-94A3-1A71821B498A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4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9CC4-F520-40D5-A5C5-59AD947E530E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9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6C56-1A95-4D40-B8DF-87DAD61D7D6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1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3DA3F-5CFF-4F0A-8BAE-EFD1B95BD091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6B862-90D9-41B0-A223-FA760D6FDA0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7E190-D5E3-47D1-AB09-1B63C1C8F9ED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56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6B862-90D9-41B0-A223-FA760D6FDA0F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D473-D960-43A2-899D-29E3FE9E8975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15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86D4-3851-4754-A113-3FF869E44F9B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51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C832-EB90-4E4C-979E-F2D7B2A92EA1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21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C99C3-A633-4361-AD2D-671B5B014E9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60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5A599-86F2-41A0-9136-B7D4C2EA7EC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45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9C965-86E5-44FC-8CA8-803E5DED28CC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38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F74B-80FF-4DBB-A8FE-48BEA16D8FB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02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9C3EF-EEA8-426C-A48F-E2598AEC85FA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8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D473-D960-43A2-899D-29E3FE9E897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E3896-DD8A-4C24-94A3-1A71821B498A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14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9CC4-F520-40D5-A5C5-59AD947E530E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08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6C56-1A95-4D40-B8DF-87DAD61D7D6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21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3DA3F-5CFF-4F0A-8BAE-EFD1B95BD091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04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7E190-D5E3-47D1-AB09-1B63C1C8F9ED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4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6B862-90D9-41B0-A223-FA760D6FDA0F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5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D473-D960-43A2-899D-29E3FE9E8975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26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86D4-3851-4754-A113-3FF869E44F9B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2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C832-EB90-4E4C-979E-F2D7B2A92EA1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272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C99C3-A633-4361-AD2D-671B5B014E9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2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86D4-3851-4754-A113-3FF869E44F9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5A599-86F2-41A0-9136-B7D4C2EA7EC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90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9C965-86E5-44FC-8CA8-803E5DED28CC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57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F74B-80FF-4DBB-A8FE-48BEA16D8FB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30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9C3EF-EEA8-426C-A48F-E2598AEC85FA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076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E3896-DD8A-4C24-94A3-1A71821B498A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86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9CC4-F520-40D5-A5C5-59AD947E530E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12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6C56-1A95-4D40-B8DF-87DAD61D7D6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987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DC20F94-B867-485B-A2DF-1AA4A490E70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568907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7628067-A1F1-4C00-B9E3-4CF621CB78B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43799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42AEF2-CD06-433B-9E98-616B3E57C05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333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C832-EB90-4E4C-979E-F2D7B2A92EA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978F57B-2C28-4195-B88A-16F9192FC4F6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109134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E6225E6-1B72-4459-8E7A-3F9E3AABD8D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98209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3FEFCDD-CD08-450E-A0AC-2769EF5E684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28938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69C0C15-578F-4EAB-88BD-E4A9E2720C6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04667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9EA464D-E50A-4243-A4FC-117BA5B1C21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946541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E46C52D-52E2-4A7C-AA3F-5639E3DBA40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90193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C037724-D371-422F-B44A-438768CF2DB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02318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CBFC276-B654-40BE-B079-66D301F43F0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02643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13D0AFA-E844-48DD-AEFC-7212B65C1E4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677820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D648225-9115-4D58-89D5-72DE86A4E9C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947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C99C3-A633-4361-AD2D-671B5B014E9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14E56FC-0BA3-4F3A-8469-67712E7081E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717260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September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34CEE5C-19C0-40BB-A88F-056DCE9C58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4179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3DA3F-5CFF-4F0A-8BAE-EFD1B95BD091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983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7E190-D5E3-47D1-AB09-1B63C1C8F9ED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962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6B862-90D9-41B0-A223-FA760D6FDA0F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161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D473-D960-43A2-899D-29E3FE9E8975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932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86D4-3851-4754-A113-3FF869E44F9B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694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C832-EB90-4E4C-979E-F2D7B2A92EA1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164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C99C3-A633-4361-AD2D-671B5B014E9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001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5A599-86F2-41A0-9136-B7D4C2EA7EC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5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5A599-86F2-41A0-9136-B7D4C2EA7EC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9C965-86E5-44FC-8CA8-803E5DED28CC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255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F74B-80FF-4DBB-A8FE-48BEA16D8FB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990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9C3EF-EEA8-426C-A48F-E2598AEC85FA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02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E3896-DD8A-4C24-94A3-1A71821B498A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326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9CC4-F520-40D5-A5C5-59AD947E530E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805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6C56-1A95-4D40-B8DF-87DAD61D7D6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468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September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BD0038-73C7-4447-B697-93FC09E71F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2607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3DA3F-5CFF-4F0A-8BAE-EFD1B95BD091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75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7E190-D5E3-47D1-AB09-1B63C1C8F9ED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776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6B862-90D9-41B0-A223-FA760D6FDA0F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4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9C965-86E5-44FC-8CA8-803E5DED28C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D473-D960-43A2-899D-29E3FE9E8975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50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86D4-3851-4754-A113-3FF869E44F9B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1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C832-EB90-4E4C-979E-F2D7B2A92EA1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602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C99C3-A633-4361-AD2D-671B5B014E9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752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5A599-86F2-41A0-9136-B7D4C2EA7EC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508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9C965-86E5-44FC-8CA8-803E5DED28CC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797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F74B-80FF-4DBB-A8FE-48BEA16D8FB8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05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9C3EF-EEA8-426C-A48F-E2598AEC85FA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050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E3896-DD8A-4C24-94A3-1A71821B498A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044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9CC4-F520-40D5-A5C5-59AD947E530E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6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A727DD-D989-4407-B171-388F929E091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A727DD-D989-4407-B171-388F929E0910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8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A727DD-D989-4407-B171-388F929E0910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1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A727DD-D989-4407-B171-388F929E0910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0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72A1A51-402D-4C3E-9185-2194929674C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9416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A727DD-D989-4407-B171-388F929E0910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7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A727DD-D989-4407-B171-388F929E0910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2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Z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A727DD-D989-4407-B171-388F929E0910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1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slideLayout" Target="../slideLayouts/slideLayout21.xml"/><Relationship Id="rId7" Type="http://schemas.openxmlformats.org/officeDocument/2006/relationships/oleObject" Target="../embeddings/oleObject12.bin"/><Relationship Id="rId2" Type="http://schemas.openxmlformats.org/officeDocument/2006/relationships/tags" Target="../tags/tag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gif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8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9.png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3.emf"/><Relationship Id="rId5" Type="http://schemas.openxmlformats.org/officeDocument/2006/relationships/image" Target="../media/image71.emf"/><Relationship Id="rId4" Type="http://schemas.openxmlformats.org/officeDocument/2006/relationships/oleObject" Target="../embeddings/oleObject2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74.emf"/><Relationship Id="rId4" Type="http://schemas.openxmlformats.org/officeDocument/2006/relationships/oleObject" Target="../embeddings/oleObject23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-396875" y="3284538"/>
            <a:ext cx="9144000" cy="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43" name="AutoShape 15"/>
          <p:cNvSpPr>
            <a:spLocks noChangeArrowheads="1"/>
          </p:cNvSpPr>
          <p:nvPr/>
        </p:nvSpPr>
        <p:spPr bwMode="auto">
          <a:xfrm>
            <a:off x="540000" y="6210872"/>
            <a:ext cx="8352480" cy="360363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</a:rPr>
              <a:t>Workshop,  IFPU, Trieste, 15-19 Nov 2021</a:t>
            </a:r>
            <a:endParaRPr lang="en-ZA" sz="1400" b="1" dirty="0">
              <a:solidFill>
                <a:schemeClr val="bg1"/>
              </a:solidFill>
            </a:endParaRPr>
          </a:p>
        </p:txBody>
      </p:sp>
      <p:pic>
        <p:nvPicPr>
          <p:cNvPr id="143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98188" y="-236538"/>
            <a:ext cx="533717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4088" y="-20638"/>
            <a:ext cx="533717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67544" y="116632"/>
            <a:ext cx="8424936" cy="93610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ZA" sz="2000" b="1" cap="all" dirty="0" smtClean="0">
                <a:solidFill>
                  <a:schemeClr val="bg1"/>
                </a:solidFill>
              </a:rPr>
              <a:t>Solar modulation theory and models</a:t>
            </a:r>
          </a:p>
          <a:p>
            <a:pPr algn="ctr"/>
            <a:r>
              <a:rPr lang="en-ZA" b="1" dirty="0" smtClean="0">
                <a:solidFill>
                  <a:schemeClr val="bg1"/>
                </a:solidFill>
              </a:rPr>
              <a:t>Essence of charge-sign dependent modulation in the heliosphere 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499992" y="2060848"/>
            <a:ext cx="4320480" cy="100811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ZA" sz="1600" b="1" dirty="0" smtClean="0">
                <a:solidFill>
                  <a:srgbClr val="FFFF00"/>
                </a:solidFill>
              </a:rPr>
              <a:t>Part 1: Theory &amp; Concepts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ZA" sz="1600" b="1" dirty="0" smtClean="0">
                <a:solidFill>
                  <a:srgbClr val="FFFF00"/>
                </a:solidFill>
              </a:rPr>
              <a:t>Part 2: Applications &amp; Predictions</a:t>
            </a:r>
            <a:endParaRPr lang="en-ZA" sz="1600" b="1" dirty="0">
              <a:solidFill>
                <a:srgbClr val="FFFF00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467544" y="1124744"/>
            <a:ext cx="8424936" cy="79208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ZA" sz="2000" dirty="0" smtClean="0">
                <a:solidFill>
                  <a:schemeClr val="bg1"/>
                </a:solidFill>
              </a:rPr>
              <a:t>Marius Potgieter</a:t>
            </a:r>
          </a:p>
          <a:p>
            <a:pPr algn="ctr"/>
            <a:r>
              <a:rPr lang="en-ZA" sz="1600" dirty="0" smtClean="0">
                <a:solidFill>
                  <a:schemeClr val="bg1"/>
                </a:solidFill>
              </a:rPr>
              <a:t>Guest Researcher, IEAP, CAU in Kiel, Germany</a:t>
            </a:r>
          </a:p>
        </p:txBody>
      </p:sp>
      <p:pic>
        <p:nvPicPr>
          <p:cNvPr id="3829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75624"/>
            <a:ext cx="3528392" cy="41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499992" y="3212976"/>
            <a:ext cx="4392488" cy="282291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ZA" sz="1400" dirty="0" smtClean="0">
                <a:solidFill>
                  <a:srgbClr val="FFFF00"/>
                </a:solidFill>
                <a:latin typeface="Arial Black" pitchFamily="34" charset="0"/>
              </a:rPr>
              <a:t>What is this all about (what we need)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1400" dirty="0" smtClean="0">
                <a:solidFill>
                  <a:srgbClr val="FFFF00"/>
                </a:solidFill>
              </a:rPr>
              <a:t>Theory.. </a:t>
            </a:r>
            <a:r>
              <a:rPr lang="en-ZA" sz="1400" dirty="0">
                <a:solidFill>
                  <a:srgbClr val="FFFF00"/>
                </a:solidFill>
              </a:rPr>
              <a:t>to </a:t>
            </a:r>
            <a:r>
              <a:rPr lang="en-ZA" sz="1400" dirty="0" smtClean="0">
                <a:solidFill>
                  <a:srgbClr val="FFFF00"/>
                </a:solidFill>
              </a:rPr>
              <a:t>be tested</a:t>
            </a:r>
            <a:endParaRPr lang="en-ZA" sz="1400" dirty="0">
              <a:solidFill>
                <a:srgbClr val="FFFF00"/>
              </a:solidFill>
            </a:endParaRP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1400" dirty="0" smtClean="0">
                <a:solidFill>
                  <a:srgbClr val="FFFF00"/>
                </a:solidFill>
              </a:rPr>
              <a:t>Comprehensive </a:t>
            </a:r>
            <a:r>
              <a:rPr lang="en-ZA" sz="1400" dirty="0">
                <a:solidFill>
                  <a:srgbClr val="FFFF00"/>
                </a:solidFill>
              </a:rPr>
              <a:t>numerical </a:t>
            </a:r>
            <a:r>
              <a:rPr lang="en-ZA" sz="1400" dirty="0" smtClean="0">
                <a:solidFill>
                  <a:srgbClr val="FFFF00"/>
                </a:solidFill>
              </a:rPr>
              <a:t>models</a:t>
            </a:r>
            <a:endParaRPr lang="en-ZA" sz="1400" dirty="0">
              <a:solidFill>
                <a:srgbClr val="FFFF00"/>
              </a:solidFill>
            </a:endParaRP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1400" dirty="0" smtClean="0">
                <a:solidFill>
                  <a:srgbClr val="FFFF00"/>
                </a:solidFill>
              </a:rPr>
              <a:t>Proxies for solar </a:t>
            </a:r>
            <a:r>
              <a:rPr lang="en-ZA" sz="1400" dirty="0">
                <a:solidFill>
                  <a:srgbClr val="FFFF00"/>
                </a:solidFill>
              </a:rPr>
              <a:t>activity; </a:t>
            </a:r>
            <a:r>
              <a:rPr lang="en-ZA" sz="1400" dirty="0" smtClean="0">
                <a:solidFill>
                  <a:srgbClr val="FFFF00"/>
                </a:solidFill>
              </a:rPr>
              <a:t>wavy HCS.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1400" dirty="0" smtClean="0">
                <a:solidFill>
                  <a:srgbClr val="FFFF00"/>
                </a:solidFill>
              </a:rPr>
              <a:t>Heliospheric magnetic field, HMF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1400" dirty="0">
                <a:solidFill>
                  <a:srgbClr val="FFFF00"/>
                </a:solidFill>
              </a:rPr>
              <a:t>Heliospheric boundaries; TS, HP and </a:t>
            </a:r>
            <a:r>
              <a:rPr lang="en-ZA" sz="1400" dirty="0" smtClean="0">
                <a:solidFill>
                  <a:srgbClr val="FFFF00"/>
                </a:solidFill>
              </a:rPr>
              <a:t>more. 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1400" b="1" dirty="0" smtClean="0">
                <a:solidFill>
                  <a:srgbClr val="FFFF00"/>
                </a:solidFill>
              </a:rPr>
              <a:t>Heliopause </a:t>
            </a:r>
            <a:r>
              <a:rPr lang="en-ZA" sz="1400" b="1" dirty="0">
                <a:solidFill>
                  <a:srgbClr val="FFFF00"/>
                </a:solidFill>
              </a:rPr>
              <a:t>spectra </a:t>
            </a:r>
            <a:r>
              <a:rPr lang="en-ZA" sz="1400" dirty="0">
                <a:solidFill>
                  <a:srgbClr val="FFFF00"/>
                </a:solidFill>
              </a:rPr>
              <a:t>(HPS = very LIS = VLIS)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1400" dirty="0" smtClean="0">
                <a:solidFill>
                  <a:srgbClr val="FFFF00"/>
                </a:solidFill>
              </a:rPr>
              <a:t>And good </a:t>
            </a:r>
            <a:r>
              <a:rPr lang="en-ZA" sz="1400" dirty="0">
                <a:solidFill>
                  <a:srgbClr val="FFFF00"/>
                </a:solidFill>
              </a:rPr>
              <a:t>observations of </a:t>
            </a:r>
            <a:r>
              <a:rPr lang="en-ZA" sz="1400" dirty="0" smtClean="0">
                <a:solidFill>
                  <a:srgbClr val="FFFF00"/>
                </a:solidFill>
              </a:rPr>
              <a:t>GCRs </a:t>
            </a:r>
            <a:r>
              <a:rPr lang="en-ZA" sz="1400" dirty="0">
                <a:solidFill>
                  <a:srgbClr val="FFFF00"/>
                </a:solidFill>
              </a:rPr>
              <a:t>… </a:t>
            </a:r>
            <a:endParaRPr lang="en-Z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67544" y="188640"/>
            <a:ext cx="8137525" cy="504056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ZA" sz="2000" dirty="0" smtClean="0">
                <a:solidFill>
                  <a:schemeClr val="bg1"/>
                </a:solidFill>
              </a:rPr>
              <a:t>Focus on  adiabatic energy loss mechanism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6453336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e.g. Moraal &amp; Potgieter (1982); Strauss &amp; Potgieter (2011)</a:t>
            </a:r>
            <a:endParaRPr lang="en-ZA" sz="1100" dirty="0"/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260063" cy="443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43343"/>
              </p:ext>
            </p:extLst>
          </p:nvPr>
        </p:nvGraphicFramePr>
        <p:xfrm>
          <a:off x="2195736" y="980728"/>
          <a:ext cx="458628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61" name="Equation" r:id="rId5" imgW="2857320" imgH="419040" progId="Equation.DSMT4">
                  <p:embed/>
                </p:oleObj>
              </mc:Choice>
              <mc:Fallback>
                <p:oleObj name="Equation" r:id="rId5" imgW="2857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980728"/>
                        <a:ext cx="4586287" cy="67151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716016" y="908720"/>
            <a:ext cx="165618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076056" y="4077072"/>
            <a:ext cx="1152128" cy="16561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03648" y="4509120"/>
            <a:ext cx="648072" cy="8640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91880" y="2492896"/>
            <a:ext cx="7920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92280" y="2492896"/>
            <a:ext cx="5760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70451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58897" y="260648"/>
            <a:ext cx="8137525" cy="648072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Z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ZA" sz="2000" dirty="0" smtClean="0">
                <a:solidFill>
                  <a:srgbClr val="FFFFFF"/>
                </a:solidFill>
              </a:rPr>
              <a:t>Comparison of the three 1D modeling approaches</a:t>
            </a:r>
            <a:endParaRPr lang="en-ZA" sz="2000" dirty="0">
              <a:solidFill>
                <a:srgbClr val="FFFFFF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-1" r="656" b="12"/>
          <a:stretch/>
        </p:blipFill>
        <p:spPr bwMode="auto">
          <a:xfrm>
            <a:off x="467544" y="1124744"/>
            <a:ext cx="3888432" cy="514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381328"/>
            <a:ext cx="1880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solidFill>
                  <a:srgbClr val="000000"/>
                </a:solidFill>
              </a:rPr>
              <a:t>Caballero et al. (2004)</a:t>
            </a:r>
            <a:endParaRPr lang="en-ZA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1124744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Dotted lines: Diff&amp;Conv</a:t>
            </a:r>
          </a:p>
          <a:p>
            <a:endParaRPr lang="en-ZA" sz="1400" dirty="0" smtClean="0"/>
          </a:p>
          <a:p>
            <a:r>
              <a:rPr lang="en-ZA" sz="1400" dirty="0" smtClean="0"/>
              <a:t>Dashed lines: FF-approach</a:t>
            </a:r>
          </a:p>
          <a:p>
            <a:endParaRPr lang="en-ZA" sz="1400" dirty="0" smtClean="0"/>
          </a:p>
          <a:p>
            <a:r>
              <a:rPr lang="en-ZA" sz="1400" dirty="0" smtClean="0"/>
              <a:t>Solid lines: 1D numerical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630932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MeV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11017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2"/>
          <p:cNvSpPr>
            <a:spLocks noChangeShapeType="1"/>
          </p:cNvSpPr>
          <p:nvPr/>
        </p:nvSpPr>
        <p:spPr bwMode="auto">
          <a:xfrm flipV="1">
            <a:off x="587375" y="3638550"/>
            <a:ext cx="0" cy="1143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 flipV="1">
            <a:off x="358775" y="3638550"/>
            <a:ext cx="0" cy="1143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ZA" dirty="0">
              <a:solidFill>
                <a:srgbClr val="000000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079360"/>
              </p:ext>
            </p:extLst>
          </p:nvPr>
        </p:nvGraphicFramePr>
        <p:xfrm>
          <a:off x="395288" y="1412875"/>
          <a:ext cx="81915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36" name="Equation" r:id="rId5" imgW="8127720" imgH="723600" progId="Equation.DSMT4">
                  <p:embed/>
                </p:oleObj>
              </mc:Choice>
              <mc:Fallback>
                <p:oleObj name="Equation" r:id="rId5" imgW="812772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2875"/>
                        <a:ext cx="8191500" cy="69215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95000"/>
                        </a:schemeClr>
                      </a:solidFill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395536" y="2564904"/>
            <a:ext cx="8352928" cy="181588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CC0066"/>
                </a:solidFill>
                <a:cs typeface="Arial" pitchFamily="34" charset="0"/>
              </a:rPr>
              <a:t>Time-dependent, pitch-angle-averaged distribution function</a:t>
            </a:r>
          </a:p>
          <a:p>
            <a:pPr eaLnBrk="0" hangingPunct="0"/>
            <a:r>
              <a:rPr lang="en-US" sz="1600" b="1" dirty="0">
                <a:solidFill>
                  <a:srgbClr val="BBE0E3"/>
                </a:solidFill>
                <a:cs typeface="Arial" pitchFamily="34" charset="0"/>
              </a:rPr>
              <a:t>	</a:t>
            </a:r>
            <a:r>
              <a:rPr lang="en-US" sz="1600" b="1" dirty="0">
                <a:solidFill>
                  <a:srgbClr val="00FF00"/>
                </a:solidFill>
                <a:cs typeface="Arial" pitchFamily="34" charset="0"/>
              </a:rPr>
              <a:t>Diffusion</a:t>
            </a:r>
          </a:p>
          <a:p>
            <a:pPr eaLnBrk="0" hangingPunct="0"/>
            <a:r>
              <a:rPr lang="en-US" sz="1600" b="1" dirty="0">
                <a:solidFill>
                  <a:srgbClr val="0000FF"/>
                </a:solidFill>
                <a:cs typeface="Arial" pitchFamily="34" charset="0"/>
              </a:rPr>
              <a:t>		</a:t>
            </a:r>
            <a:r>
              <a:rPr lang="en-US" sz="1600" b="1" dirty="0">
                <a:solidFill>
                  <a:srgbClr val="3333FF"/>
                </a:solidFill>
                <a:cs typeface="Arial" pitchFamily="34" charset="0"/>
              </a:rPr>
              <a:t>Convection with solar wind</a:t>
            </a:r>
          </a:p>
          <a:p>
            <a:pPr eaLnBrk="0" hangingPunct="0"/>
            <a:r>
              <a:rPr lang="en-US" sz="1600" b="1" dirty="0">
                <a:solidFill>
                  <a:srgbClr val="FF00FF"/>
                </a:solidFill>
                <a:cs typeface="Arial" pitchFamily="34" charset="0"/>
              </a:rPr>
              <a:t>				Particle Drifts</a:t>
            </a:r>
          </a:p>
          <a:p>
            <a:pPr eaLnBrk="0" hangingPunct="0"/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					</a:t>
            </a:r>
            <a:r>
              <a:rPr lang="en-US" sz="1600" b="1" dirty="0">
                <a:cs typeface="Arial" pitchFamily="34" charset="0"/>
              </a:rPr>
              <a:t>Adiabatic energy changes</a:t>
            </a:r>
          </a:p>
          <a:p>
            <a:pPr eaLnBrk="0" hangingPunct="0"/>
            <a:r>
              <a:rPr lang="en-US" b="1" dirty="0">
                <a:solidFill>
                  <a:srgbClr val="FF9933"/>
                </a:solidFill>
                <a:cs typeface="Arial" pitchFamily="34" charset="0"/>
              </a:rPr>
              <a:t>							</a:t>
            </a:r>
            <a:r>
              <a:rPr lang="en-US" sz="1400" b="1" dirty="0">
                <a:solidFill>
                  <a:srgbClr val="FF9933"/>
                </a:solidFill>
                <a:cs typeface="Arial" pitchFamily="34" charset="0"/>
              </a:rPr>
              <a:t>Any local  source </a:t>
            </a:r>
            <a:endParaRPr lang="en-US" sz="1400" b="1" dirty="0" smtClean="0">
              <a:solidFill>
                <a:srgbClr val="FF9933"/>
              </a:solidFill>
              <a:cs typeface="Arial" pitchFamily="34" charset="0"/>
            </a:endParaRPr>
          </a:p>
          <a:p>
            <a:pPr eaLnBrk="0" hangingPunct="0"/>
            <a:r>
              <a:rPr lang="en-US" sz="1400" b="1" dirty="0">
                <a:solidFill>
                  <a:srgbClr val="FF9933"/>
                </a:solidFill>
                <a:cs typeface="Arial" pitchFamily="34" charset="0"/>
              </a:rPr>
              <a:t>	</a:t>
            </a:r>
            <a:r>
              <a:rPr lang="en-US" sz="1400" b="1" dirty="0" smtClean="0">
                <a:solidFill>
                  <a:srgbClr val="FF9933"/>
                </a:solidFill>
                <a:cs typeface="Arial" pitchFamily="34" charset="0"/>
              </a:rPr>
              <a:t>						e.g. Jovian electrons</a:t>
            </a:r>
            <a:endParaRPr lang="en-US" sz="1400" b="1" baseline="3000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467544" y="6381328"/>
            <a:ext cx="3271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cs typeface="Arial" pitchFamily="34" charset="0"/>
              </a:rPr>
              <a:t>Parker (Planet. Space Science, 13, 9</a:t>
            </a:r>
            <a:r>
              <a:rPr lang="en-US" sz="1200" dirty="0" smtClean="0">
                <a:cs typeface="Arial" pitchFamily="34" charset="0"/>
              </a:rPr>
              <a:t>, 1965</a:t>
            </a:r>
            <a:r>
              <a:rPr lang="en-US" sz="1200" dirty="0">
                <a:cs typeface="Arial" pitchFamily="34" charset="0"/>
              </a:rPr>
              <a:t>)</a:t>
            </a:r>
            <a:r>
              <a:rPr lang="en-US" sz="1100" dirty="0"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92871" name="AutoShape 7"/>
          <p:cNvSpPr>
            <a:spLocks/>
          </p:cNvSpPr>
          <p:nvPr/>
        </p:nvSpPr>
        <p:spPr bwMode="auto">
          <a:xfrm rot="-5400000">
            <a:off x="1476375" y="1628775"/>
            <a:ext cx="287338" cy="1296988"/>
          </a:xfrm>
          <a:prstGeom prst="leftBrace">
            <a:avLst>
              <a:gd name="adj1" fmla="val 37615"/>
              <a:gd name="adj2" fmla="val 50000"/>
            </a:avLst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2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92872" name="AutoShape 8"/>
          <p:cNvSpPr>
            <a:spLocks/>
          </p:cNvSpPr>
          <p:nvPr/>
        </p:nvSpPr>
        <p:spPr bwMode="auto">
          <a:xfrm rot="-5400000">
            <a:off x="2809082" y="1808956"/>
            <a:ext cx="287338" cy="936625"/>
          </a:xfrm>
          <a:prstGeom prst="leftBrace">
            <a:avLst>
              <a:gd name="adj1" fmla="val 27164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2873" name="AutoShape 9"/>
          <p:cNvSpPr>
            <a:spLocks/>
          </p:cNvSpPr>
          <p:nvPr/>
        </p:nvSpPr>
        <p:spPr bwMode="auto">
          <a:xfrm rot="-5400000">
            <a:off x="4140200" y="1628775"/>
            <a:ext cx="287338" cy="1296988"/>
          </a:xfrm>
          <a:prstGeom prst="leftBrace">
            <a:avLst>
              <a:gd name="adj1" fmla="val 37615"/>
              <a:gd name="adj2" fmla="val 50000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2874" name="AutoShape 10"/>
          <p:cNvSpPr>
            <a:spLocks/>
          </p:cNvSpPr>
          <p:nvPr/>
        </p:nvSpPr>
        <p:spPr bwMode="auto">
          <a:xfrm rot="-5400000">
            <a:off x="5940425" y="1628775"/>
            <a:ext cx="287338" cy="1296988"/>
          </a:xfrm>
          <a:prstGeom prst="leftBrace">
            <a:avLst>
              <a:gd name="adj1" fmla="val 3761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2875" name="AutoShape 11"/>
          <p:cNvSpPr>
            <a:spLocks/>
          </p:cNvSpPr>
          <p:nvPr/>
        </p:nvSpPr>
        <p:spPr bwMode="auto">
          <a:xfrm rot="16200000">
            <a:off x="7740650" y="1628775"/>
            <a:ext cx="287338" cy="1296988"/>
          </a:xfrm>
          <a:prstGeom prst="leftBrace">
            <a:avLst>
              <a:gd name="adj1" fmla="val 37615"/>
              <a:gd name="adj2" fmla="val 50665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7" name="AutoShape 12"/>
          <p:cNvSpPr>
            <a:spLocks/>
          </p:cNvSpPr>
          <p:nvPr/>
        </p:nvSpPr>
        <p:spPr bwMode="auto">
          <a:xfrm rot="16200000">
            <a:off x="431765" y="2097124"/>
            <a:ext cx="287338" cy="360289"/>
          </a:xfrm>
          <a:prstGeom prst="leftBrace">
            <a:avLst>
              <a:gd name="adj1" fmla="val 8333"/>
              <a:gd name="adj2" fmla="val 49999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2879" name="Text Box 15"/>
          <p:cNvSpPr txBox="1">
            <a:spLocks noChangeArrowheads="1"/>
          </p:cNvSpPr>
          <p:nvPr/>
        </p:nvSpPr>
        <p:spPr bwMode="auto">
          <a:xfrm>
            <a:off x="395536" y="5013176"/>
            <a:ext cx="2736304" cy="630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400" dirty="0" smtClean="0"/>
              <a:t>Diffusion in momentum space/</a:t>
            </a:r>
          </a:p>
          <a:p>
            <a:pPr>
              <a:spcBef>
                <a:spcPct val="50000"/>
              </a:spcBef>
            </a:pPr>
            <a:r>
              <a:rPr lang="en-ZA" sz="1400" dirty="0"/>
              <a:t>s</a:t>
            </a:r>
            <a:r>
              <a:rPr lang="en-ZA" sz="1400" dirty="0" smtClean="0"/>
              <a:t>econd </a:t>
            </a:r>
            <a:r>
              <a:rPr lang="en-ZA" sz="1400" dirty="0"/>
              <a:t>order Fermi acceleration</a:t>
            </a:r>
          </a:p>
        </p:txBody>
      </p:sp>
      <p:graphicFrame>
        <p:nvGraphicFramePr>
          <p:cNvPr id="29288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800763"/>
              </p:ext>
            </p:extLst>
          </p:nvPr>
        </p:nvGraphicFramePr>
        <p:xfrm>
          <a:off x="3203848" y="5013176"/>
          <a:ext cx="27495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37" name="Equation" r:id="rId7" imgW="4305300" imgH="1028700" progId="Equation.DSMT4">
                  <p:embed/>
                </p:oleObj>
              </mc:Choice>
              <mc:Fallback>
                <p:oleObj name="Equation" r:id="rId7" imgW="4305300" imgH="1028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013176"/>
                        <a:ext cx="2749550" cy="59213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12924928" y="368935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381000" y="332656"/>
            <a:ext cx="8295456" cy="64807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Z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Transport equation for the </a:t>
            </a:r>
            <a:r>
              <a:rPr lang="en-US" b="1" dirty="0" smtClean="0">
                <a:solidFill>
                  <a:schemeClr val="bg1"/>
                </a:solidFill>
              </a:rPr>
              <a:t>transport, </a:t>
            </a:r>
            <a:r>
              <a:rPr lang="en-US" b="1" dirty="0">
                <a:solidFill>
                  <a:schemeClr val="bg1"/>
                </a:solidFill>
              </a:rPr>
              <a:t>modulation and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acceleration </a:t>
            </a:r>
            <a:r>
              <a:rPr lang="en-US" b="1" dirty="0">
                <a:solidFill>
                  <a:schemeClr val="bg1"/>
                </a:solidFill>
              </a:rPr>
              <a:t>of cosmic rays in the heliosphere</a:t>
            </a:r>
            <a:endParaRPr lang="en-US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4509120"/>
            <a:ext cx="849694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This TPE is generally good enough except for processes inside the heliosheath such as: </a:t>
            </a:r>
            <a:endParaRPr lang="en-ZA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805264"/>
            <a:ext cx="712879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Or close to the Sun or where ever an almost isotropic distribution cannot be assumed… </a:t>
            </a:r>
            <a:endParaRPr lang="en-ZA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4941168"/>
            <a:ext cx="2808312" cy="73866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Which seems required to describe the origin of ACRs beyond the TS…</a:t>
            </a:r>
            <a:endParaRPr lang="en-ZA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2123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1" grpId="0" animBg="1"/>
      <p:bldP spid="292872" grpId="0" animBg="1"/>
      <p:bldP spid="292873" grpId="0" animBg="1"/>
      <p:bldP spid="292874" grpId="0" animBg="1"/>
      <p:bldP spid="292875" grpId="0" animBg="1"/>
      <p:bldP spid="292879" grpId="0" animBg="1"/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ANavorsing2011\PAMELA\Talk\300px-Charged-particle-drifts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744416" cy="525658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381642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600" dirty="0" smtClean="0">
                <a:solidFill>
                  <a:srgbClr val="0033CC"/>
                </a:solidFill>
              </a:rPr>
              <a:t>Two processes/mechanisms</a:t>
            </a:r>
            <a:r>
              <a:rPr lang="en-ZA" sz="1600" dirty="0">
                <a:solidFill>
                  <a:srgbClr val="0033CC"/>
                </a:solidFill>
              </a:rPr>
              <a:t> </a:t>
            </a:r>
            <a:r>
              <a:rPr lang="en-ZA" sz="1600" dirty="0" smtClean="0">
                <a:solidFill>
                  <a:srgbClr val="0033CC"/>
                </a:solidFill>
              </a:rPr>
              <a:t>that can</a:t>
            </a:r>
          </a:p>
          <a:p>
            <a:pPr algn="ctr"/>
            <a:r>
              <a:rPr lang="en-ZA" sz="1600" dirty="0" smtClean="0">
                <a:solidFill>
                  <a:srgbClr val="0033CC"/>
                </a:solidFill>
              </a:rPr>
              <a:t>cause the phenomenon of charge-sign dependent modulation</a:t>
            </a:r>
            <a:endParaRPr lang="en-ZA" sz="16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260648"/>
            <a:ext cx="4248472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600" dirty="0" smtClean="0">
                <a:solidFill>
                  <a:srgbClr val="0033CC"/>
                </a:solidFill>
              </a:rPr>
              <a:t>Basic concepts of how differently positively and negatively charged particles behave with respect to external fields</a:t>
            </a:r>
            <a:endParaRPr lang="en-ZA" sz="16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3816424" cy="498598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ZA" sz="1400" b="1" dirty="0" smtClean="0"/>
              <a:t>Gradient and curvature drifts</a:t>
            </a:r>
          </a:p>
          <a:p>
            <a:pPr marL="342900" indent="19050"/>
            <a:r>
              <a:rPr lang="en-ZA" sz="1400" dirty="0" smtClean="0"/>
              <a:t>First introduced by Jokipii et al. in the late 1970’s; first generation numerical models followed in1980’s, the second generation in 1990’s and the third generation after 2000; SDE 3D approach since 2010.</a:t>
            </a:r>
          </a:p>
          <a:p>
            <a:endParaRPr lang="en-ZA" sz="1400" dirty="0" smtClean="0"/>
          </a:p>
          <a:p>
            <a:r>
              <a:rPr lang="en-ZA" sz="1200" dirty="0" smtClean="0"/>
              <a:t>For a proper reference list, see ASR reviews by Potgieter (2014, 2017).</a:t>
            </a:r>
          </a:p>
          <a:p>
            <a:endParaRPr lang="en-ZA" sz="1400" dirty="0"/>
          </a:p>
          <a:p>
            <a:pPr algn="just"/>
            <a:r>
              <a:rPr lang="en-ZA" sz="1400" dirty="0" smtClean="0">
                <a:solidFill>
                  <a:srgbClr val="0033CC"/>
                </a:solidFill>
              </a:rPr>
              <a:t>This process causes a 22-year modulation cycle related to the direction of the heliospheric magnetic </a:t>
            </a:r>
            <a:r>
              <a:rPr lang="en-ZA" sz="1400" dirty="0">
                <a:solidFill>
                  <a:srgbClr val="0033CC"/>
                </a:solidFill>
              </a:rPr>
              <a:t>field </a:t>
            </a:r>
            <a:r>
              <a:rPr lang="en-ZA" sz="1400" dirty="0" smtClean="0">
                <a:solidFill>
                  <a:srgbClr val="0033CC"/>
                </a:solidFill>
              </a:rPr>
              <a:t>(HMF) </a:t>
            </a:r>
            <a:r>
              <a:rPr lang="en-ZA" sz="1400" dirty="0">
                <a:solidFill>
                  <a:srgbClr val="0033CC"/>
                </a:solidFill>
              </a:rPr>
              <a:t>and </a:t>
            </a:r>
            <a:r>
              <a:rPr lang="en-ZA" sz="1400" dirty="0" smtClean="0">
                <a:solidFill>
                  <a:srgbClr val="0033CC"/>
                </a:solidFill>
              </a:rPr>
              <a:t>with the wavy heliospheric current sheet (HCS) as a </a:t>
            </a:r>
            <a:r>
              <a:rPr lang="en-ZA" sz="1400" dirty="0">
                <a:solidFill>
                  <a:srgbClr val="0033CC"/>
                </a:solidFill>
              </a:rPr>
              <a:t>crucial solar activity </a:t>
            </a:r>
            <a:r>
              <a:rPr lang="en-ZA" sz="1400" dirty="0" smtClean="0">
                <a:solidFill>
                  <a:srgbClr val="0033CC"/>
                </a:solidFill>
              </a:rPr>
              <a:t>proxy. </a:t>
            </a:r>
          </a:p>
          <a:p>
            <a:endParaRPr lang="en-ZA" sz="1400" dirty="0" smtClean="0"/>
          </a:p>
          <a:p>
            <a:pPr marL="342900" indent="-342900">
              <a:buAutoNum type="arabicPeriod" startAt="2"/>
            </a:pPr>
            <a:r>
              <a:rPr lang="en-ZA" sz="1400" b="1" dirty="0" smtClean="0"/>
              <a:t>Magnetic helicity</a:t>
            </a:r>
            <a:r>
              <a:rPr lang="en-ZA" sz="1400" dirty="0" smtClean="0"/>
              <a:t> </a:t>
            </a:r>
          </a:p>
          <a:p>
            <a:pPr marL="342900" indent="-342900"/>
            <a:r>
              <a:rPr lang="en-ZA" sz="1400" dirty="0" smtClean="0"/>
              <a:t>	Mostly work done by Bieber et al. in the 1990’s.</a:t>
            </a:r>
          </a:p>
          <a:p>
            <a:endParaRPr lang="en-ZA" sz="1400" dirty="0" smtClean="0"/>
          </a:p>
          <a:p>
            <a:r>
              <a:rPr lang="en-ZA" sz="1400" dirty="0" smtClean="0"/>
              <a:t>This mechanism was shown to be effective at lower energies (100 MeV range); but cannot explain 22-year cycle observed at </a:t>
            </a:r>
            <a:r>
              <a:rPr lang="en-ZA" sz="1400" dirty="0"/>
              <a:t>h</a:t>
            </a:r>
            <a:r>
              <a:rPr lang="en-ZA" sz="1400" dirty="0" smtClean="0"/>
              <a:t>igher KE.</a:t>
            </a:r>
          </a:p>
        </p:txBody>
      </p:sp>
    </p:spTree>
    <p:extLst>
      <p:ext uri="{BB962C8B-B14F-4D97-AF65-F5344CB8AC3E}">
        <p14:creationId xmlns:p14="http://schemas.microsoft.com/office/powerpoint/2010/main" val="20865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940662"/>
              </p:ext>
            </p:extLst>
          </p:nvPr>
        </p:nvGraphicFramePr>
        <p:xfrm>
          <a:off x="4716016" y="908720"/>
          <a:ext cx="1557324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7" r:id="rId4" imgW="3086531" imgH="2666667" progId="">
                  <p:embed/>
                </p:oleObj>
              </mc:Choice>
              <mc:Fallback>
                <p:oleObj r:id="rId4" imgW="3086531" imgH="266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9202"/>
                      <a:stretch>
                        <a:fillRect/>
                      </a:stretch>
                    </p:blipFill>
                    <p:spPr bwMode="auto">
                      <a:xfrm>
                        <a:off x="4716016" y="908720"/>
                        <a:ext cx="1557324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894692"/>
              </p:ext>
            </p:extLst>
          </p:nvPr>
        </p:nvGraphicFramePr>
        <p:xfrm>
          <a:off x="1475656" y="908720"/>
          <a:ext cx="1480164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8" r:id="rId6" imgW="3086531" imgH="2666667" progId="">
                  <p:embed/>
                </p:oleObj>
              </mc:Choice>
              <mc:Fallback>
                <p:oleObj r:id="rId6" imgW="3086531" imgH="266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840"/>
                      <a:stretch>
                        <a:fillRect/>
                      </a:stretch>
                    </p:blipFill>
                    <p:spPr bwMode="auto">
                      <a:xfrm>
                        <a:off x="1475656" y="908720"/>
                        <a:ext cx="1480164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Box 22"/>
          <p:cNvSpPr txBox="1">
            <a:spLocks noChangeArrowheads="1"/>
          </p:cNvSpPr>
          <p:nvPr/>
        </p:nvSpPr>
        <p:spPr bwMode="auto">
          <a:xfrm>
            <a:off x="1785938" y="28575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-20438" y="2780928"/>
            <a:ext cx="1571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ZA" sz="1400" dirty="0">
                <a:solidFill>
                  <a:srgbClr val="000000"/>
                </a:solidFill>
                <a:latin typeface="Arial" charset="0"/>
              </a:rPr>
              <a:t>Drift direction of electrons in </a:t>
            </a:r>
          </a:p>
          <a:p>
            <a:pPr eaLnBrk="1" hangingPunct="1"/>
            <a:r>
              <a:rPr lang="en-ZA" sz="1400" dirty="0">
                <a:solidFill>
                  <a:srgbClr val="000000"/>
                </a:solidFill>
                <a:latin typeface="Arial" charset="0"/>
              </a:rPr>
              <a:t>A &gt; 0 </a:t>
            </a:r>
            <a:r>
              <a:rPr lang="en-ZA" sz="1400" dirty="0" smtClean="0">
                <a:solidFill>
                  <a:srgbClr val="000000"/>
                </a:solidFill>
                <a:latin typeface="Arial" charset="0"/>
              </a:rPr>
              <a:t>cycles</a:t>
            </a:r>
            <a:endParaRPr lang="en-ZA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203848" y="2780928"/>
            <a:ext cx="1571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ZA" sz="1400" dirty="0">
                <a:latin typeface="Arial" charset="0"/>
              </a:rPr>
              <a:t>Drift direction of </a:t>
            </a:r>
            <a:r>
              <a:rPr lang="en-ZA" sz="1400" dirty="0" smtClean="0">
                <a:latin typeface="Arial" charset="0"/>
              </a:rPr>
              <a:t>protons </a:t>
            </a:r>
            <a:r>
              <a:rPr lang="en-ZA" sz="1400" dirty="0">
                <a:latin typeface="Arial" charset="0"/>
              </a:rPr>
              <a:t>in </a:t>
            </a:r>
          </a:p>
          <a:p>
            <a:pPr eaLnBrk="1" hangingPunct="1"/>
            <a:r>
              <a:rPr lang="en-ZA" sz="1400" dirty="0">
                <a:latin typeface="Arial" charset="0"/>
              </a:rPr>
              <a:t>A </a:t>
            </a:r>
            <a:r>
              <a:rPr lang="en-ZA" sz="1400" dirty="0" smtClean="0">
                <a:latin typeface="Arial" charset="0"/>
              </a:rPr>
              <a:t>&gt; </a:t>
            </a:r>
            <a:r>
              <a:rPr lang="en-ZA" sz="1400" dirty="0">
                <a:latin typeface="Arial" charset="0"/>
              </a:rPr>
              <a:t>0 </a:t>
            </a:r>
            <a:r>
              <a:rPr lang="en-ZA" sz="1400" dirty="0" smtClean="0">
                <a:latin typeface="Arial" charset="0"/>
              </a:rPr>
              <a:t>cycles</a:t>
            </a:r>
            <a:endParaRPr lang="en-ZA" sz="1400" dirty="0">
              <a:latin typeface="Arial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323528" y="116632"/>
            <a:ext cx="8534722" cy="47374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Conceptual drift directions of oppositely charged particles</a:t>
            </a:r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908720"/>
            <a:ext cx="1571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ZA" sz="1400" dirty="0">
                <a:latin typeface="Arial" charset="0"/>
              </a:rPr>
              <a:t>Drift direction of </a:t>
            </a:r>
            <a:r>
              <a:rPr lang="en-ZA" sz="1400" dirty="0" smtClean="0">
                <a:latin typeface="Arial" charset="0"/>
              </a:rPr>
              <a:t>protons </a:t>
            </a:r>
            <a:r>
              <a:rPr lang="en-ZA" sz="1400" dirty="0">
                <a:latin typeface="Arial" charset="0"/>
              </a:rPr>
              <a:t>in </a:t>
            </a:r>
          </a:p>
          <a:p>
            <a:pPr eaLnBrk="1" hangingPunct="1"/>
            <a:r>
              <a:rPr lang="en-ZA" sz="1400" dirty="0">
                <a:latin typeface="Arial" charset="0"/>
              </a:rPr>
              <a:t>A &lt;</a:t>
            </a:r>
            <a:r>
              <a:rPr lang="en-ZA" sz="1400" dirty="0" smtClean="0">
                <a:latin typeface="Arial" charset="0"/>
              </a:rPr>
              <a:t> </a:t>
            </a:r>
            <a:r>
              <a:rPr lang="en-ZA" sz="1400" dirty="0">
                <a:latin typeface="Arial" charset="0"/>
              </a:rPr>
              <a:t>0 </a:t>
            </a:r>
            <a:r>
              <a:rPr lang="en-ZA" sz="1400" dirty="0" smtClean="0">
                <a:latin typeface="Arial" charset="0"/>
              </a:rPr>
              <a:t>cycles</a:t>
            </a:r>
            <a:endParaRPr lang="en-ZA" sz="1400" dirty="0">
              <a:latin typeface="Arial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03848" y="908720"/>
            <a:ext cx="1571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ZA" sz="1400" dirty="0">
                <a:solidFill>
                  <a:srgbClr val="000000"/>
                </a:solidFill>
                <a:latin typeface="Arial" charset="0"/>
              </a:rPr>
              <a:t>Drift direction of electrons in </a:t>
            </a:r>
          </a:p>
          <a:p>
            <a:pPr eaLnBrk="1" hangingPunct="1"/>
            <a:r>
              <a:rPr lang="en-ZA" sz="1400" dirty="0">
                <a:solidFill>
                  <a:srgbClr val="000000"/>
                </a:solidFill>
                <a:latin typeface="Arial" charset="0"/>
              </a:rPr>
              <a:t>A &lt; 0 </a:t>
            </a:r>
            <a:r>
              <a:rPr lang="en-ZA" sz="1400" dirty="0" smtClean="0">
                <a:solidFill>
                  <a:srgbClr val="000000"/>
                </a:solidFill>
                <a:latin typeface="Arial" charset="0"/>
              </a:rPr>
              <a:t>cycles</a:t>
            </a:r>
            <a:endParaRPr lang="en-ZA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378904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Jokipii &amp; Thomas (1981)</a:t>
            </a:r>
            <a:endParaRPr lang="en-ZA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07704" y="1628800"/>
            <a:ext cx="576064" cy="43204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907704" y="2564904"/>
            <a:ext cx="576064" cy="36004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520" y="5085184"/>
            <a:ext cx="367240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HMF switches its direction about every 11 years around maximum solar activity…!</a:t>
            </a:r>
            <a:endParaRPr lang="en-ZA" sz="16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148064" y="2564904"/>
            <a:ext cx="504056" cy="43204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148064" y="1556792"/>
            <a:ext cx="504056" cy="43204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633" r="5610" b="297"/>
          <a:stretch/>
        </p:blipFill>
        <p:spPr bwMode="auto">
          <a:xfrm>
            <a:off x="4283968" y="3705816"/>
            <a:ext cx="4740116" cy="314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323528" y="4293096"/>
            <a:ext cx="3456384" cy="43204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ZA" sz="1600" b="1" dirty="0" smtClean="0">
                <a:solidFill>
                  <a:schemeClr val="bg1"/>
                </a:solidFill>
              </a:rPr>
              <a:t>Reversal of HMF’s ‘polarity’ </a:t>
            </a:r>
            <a:endParaRPr lang="en-ZA" sz="16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44208" y="112474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0000FF"/>
                </a:solidFill>
              </a:rPr>
              <a:t>HMF directions in blue</a:t>
            </a:r>
            <a:endParaRPr lang="en-ZA" sz="1600" u="sng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856" y="213285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Wavy HCS</a:t>
            </a:r>
            <a:endParaRPr lang="en-ZA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516216" y="1700808"/>
            <a:ext cx="2448272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During A &lt; 0 ‘polarity’ cycles, protons drift inwards mainly along the HCS and get therefore modulated according to the till angle but less so during A &gt; 0 cycles. This gives a 22-year cycle…!</a:t>
            </a:r>
            <a:endParaRPr lang="en-Z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213285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S</a:t>
            </a:r>
            <a:endParaRPr lang="en-ZA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213285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S</a:t>
            </a:r>
            <a:endParaRPr lang="en-ZA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868144" y="1196752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b="1" u="sng" dirty="0" smtClean="0">
                <a:solidFill>
                  <a:srgbClr val="0000FF"/>
                </a:solidFill>
              </a:rPr>
              <a:t>B</a:t>
            </a:r>
            <a:endParaRPr lang="en-ZA" sz="1200" b="1" u="sng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8144" y="3140968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b="1" u="sng" dirty="0" smtClean="0">
                <a:solidFill>
                  <a:srgbClr val="0000FF"/>
                </a:solidFill>
              </a:rPr>
              <a:t>B</a:t>
            </a:r>
            <a:endParaRPr lang="en-ZA" sz="12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7"/>
          <p:cNvSpPr>
            <a:spLocks noChangeArrowheads="1"/>
          </p:cNvSpPr>
          <p:nvPr/>
        </p:nvSpPr>
        <p:spPr bwMode="auto">
          <a:xfrm>
            <a:off x="323528" y="44624"/>
            <a:ext cx="8568952" cy="57606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onceptual wavy HCS and how particles drift</a:t>
            </a:r>
            <a:endParaRPr lang="en-ZA" sz="2000" b="1" dirty="0">
              <a:solidFill>
                <a:schemeClr val="bg1"/>
              </a:solidFill>
            </a:endParaRPr>
          </a:p>
        </p:txBody>
      </p:sp>
      <p:pic>
        <p:nvPicPr>
          <p:cNvPr id="3553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3108374" cy="305594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5417" t="2662" r="7382" b="4923"/>
          <a:stretch/>
        </p:blipFill>
        <p:spPr bwMode="auto">
          <a:xfrm>
            <a:off x="323528" y="836712"/>
            <a:ext cx="4068000" cy="219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44008" y="836712"/>
            <a:ext cx="4248472" cy="11695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Charged particles drift along any current sheet , with the </a:t>
            </a:r>
            <a:r>
              <a:rPr lang="en-ZA" sz="1400" dirty="0"/>
              <a:t>important characteristic </a:t>
            </a:r>
            <a:r>
              <a:rPr lang="en-ZA" sz="1400" dirty="0" smtClean="0"/>
              <a:t>that the </a:t>
            </a:r>
            <a:r>
              <a:rPr lang="en-ZA" sz="1400" dirty="0" smtClean="0">
                <a:solidFill>
                  <a:srgbClr val="C00000"/>
                </a:solidFill>
              </a:rPr>
              <a:t>divergence of the drift-velocity field </a:t>
            </a:r>
            <a:r>
              <a:rPr lang="en-ZA" sz="1400" dirty="0">
                <a:solidFill>
                  <a:srgbClr val="C00000"/>
                </a:solidFill>
              </a:rPr>
              <a:t>M</a:t>
            </a:r>
            <a:r>
              <a:rPr lang="en-ZA" sz="1400" dirty="0" smtClean="0">
                <a:solidFill>
                  <a:srgbClr val="C00000"/>
                </a:solidFill>
              </a:rPr>
              <a:t>UST be equal to zero.</a:t>
            </a:r>
          </a:p>
          <a:p>
            <a:r>
              <a:rPr lang="en-ZA" sz="1400" dirty="0" smtClean="0">
                <a:solidFill>
                  <a:srgbClr val="0000FF"/>
                </a:solidFill>
              </a:rPr>
              <a:t>Particles drifting into a region must drift out of this region…!</a:t>
            </a:r>
            <a:endParaRPr lang="en-ZA" sz="1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8344" y="227687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Raath (2015)</a:t>
            </a:r>
            <a:endParaRPr lang="en-ZA" sz="1200" dirty="0"/>
          </a:p>
        </p:txBody>
      </p:sp>
      <p:pic>
        <p:nvPicPr>
          <p:cNvPr id="390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4688" r="354" b="2824"/>
          <a:stretch/>
        </p:blipFill>
        <p:spPr bwMode="auto">
          <a:xfrm>
            <a:off x="107504" y="3645024"/>
            <a:ext cx="4464000" cy="266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60032" y="5373216"/>
            <a:ext cx="3960440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From a modulation point of view, tilt angles are a good proxy for solar activity; see Wilcox Solar Observatory’s website for how it is defined and calculated.</a:t>
            </a:r>
            <a:endParaRPr lang="en-Z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36510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0000FF"/>
                </a:solidFill>
              </a:rPr>
              <a:t>Tilt angle</a:t>
            </a:r>
            <a:endParaRPr lang="en-ZA" sz="1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2768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Wavy HCS</a:t>
            </a:r>
            <a:endParaRPr lang="en-ZA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67944" y="4149080"/>
            <a:ext cx="216024" cy="864096"/>
          </a:xfrm>
          <a:prstGeom prst="straightConnector1">
            <a:avLst/>
          </a:prstGeom>
          <a:ln w="190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55776" y="5877272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u="sng" dirty="0" smtClean="0"/>
              <a:t>B</a:t>
            </a:r>
            <a:endParaRPr lang="en-ZA" sz="1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3347864" y="3645024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u="sng" dirty="0" smtClean="0"/>
              <a:t>B</a:t>
            </a:r>
            <a:endParaRPr lang="en-ZA" sz="12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1556792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u="sng" dirty="0" smtClean="0"/>
              <a:t>B</a:t>
            </a:r>
            <a:endParaRPr lang="en-ZA" sz="12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2348880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u="sng" dirty="0" smtClean="0"/>
              <a:t>B</a:t>
            </a:r>
            <a:endParaRPr lang="en-ZA" sz="12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918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10" grpId="0"/>
      <p:bldP spid="12" grpId="0"/>
      <p:bldP spid="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80728"/>
            <a:ext cx="7488832" cy="5416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ZA" sz="1600" dirty="0" smtClean="0"/>
              <a:t>A clear 22-year modulation cycle should be caused by particle drifts…</a:t>
            </a:r>
          </a:p>
          <a:p>
            <a:pPr marL="342900" indent="-342900">
              <a:buAutoNum type="arabicPeriod"/>
            </a:pPr>
            <a:endParaRPr lang="en-ZA" sz="1600" dirty="0" smtClean="0"/>
          </a:p>
          <a:p>
            <a:pPr marL="342900" indent="-342900">
              <a:buAutoNum type="arabicPeriod"/>
            </a:pPr>
            <a:r>
              <a:rPr lang="en-ZA" sz="1600" dirty="0" smtClean="0"/>
              <a:t>The wavy HCS should shape the GCR intensity-time profiles with changing HCS tilt angles, much more during A &lt; 0 than during A &gt; 0 cycles.</a:t>
            </a:r>
          </a:p>
          <a:p>
            <a:pPr marL="342900" indent="-342900">
              <a:buAutoNum type="arabicPeriod"/>
            </a:pPr>
            <a:endParaRPr lang="en-ZA" sz="1600" dirty="0" smtClean="0"/>
          </a:p>
          <a:p>
            <a:pPr marL="342900" indent="-342900">
              <a:buAutoNum type="arabicPeriod"/>
            </a:pPr>
            <a:r>
              <a:rPr lang="en-ZA" sz="1600" b="1" dirty="0" smtClean="0"/>
              <a:t>A charge-sign dependent effect following a 22-year cycle.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sz="1600" dirty="0" smtClean="0"/>
              <a:t>Other GCR features which should then have a 22-year cycle:</a:t>
            </a:r>
          </a:p>
          <a:p>
            <a:pPr marL="717550" indent="-19050">
              <a:buFont typeface="Arial" pitchFamily="34" charset="0"/>
              <a:buChar char="•"/>
            </a:pPr>
            <a:r>
              <a:rPr lang="en-ZA" sz="1600" dirty="0"/>
              <a:t>	R</a:t>
            </a:r>
            <a:r>
              <a:rPr lang="en-ZA" sz="1600" dirty="0" smtClean="0"/>
              <a:t>adial intensity gradients.</a:t>
            </a:r>
          </a:p>
          <a:p>
            <a:pPr marL="717550" indent="-19050">
              <a:buFont typeface="Arial" pitchFamily="34" charset="0"/>
              <a:buChar char="•"/>
            </a:pPr>
            <a:r>
              <a:rPr lang="en-ZA" sz="1600" dirty="0"/>
              <a:t>	L</a:t>
            </a:r>
            <a:r>
              <a:rPr lang="en-ZA" sz="1600" dirty="0" smtClean="0"/>
              <a:t>atitudinal intensity gradients.</a:t>
            </a:r>
          </a:p>
          <a:p>
            <a:pPr marL="717550" indent="-19050">
              <a:buFont typeface="Arial" pitchFamily="34" charset="0"/>
              <a:buChar char="•"/>
            </a:pPr>
            <a:r>
              <a:rPr lang="en-ZA" sz="1600" dirty="0"/>
              <a:t>	D</a:t>
            </a:r>
            <a:r>
              <a:rPr lang="en-ZA" sz="1600" dirty="0" smtClean="0"/>
              <a:t>iurnal anisotropies even at NM energies.</a:t>
            </a:r>
          </a:p>
          <a:p>
            <a:pPr marL="717550" indent="-19050">
              <a:buFont typeface="Arial" pitchFamily="34" charset="0"/>
              <a:buChar char="•"/>
            </a:pPr>
            <a:r>
              <a:rPr lang="en-ZA" sz="1600" dirty="0"/>
              <a:t> </a:t>
            </a:r>
            <a:r>
              <a:rPr lang="en-ZA" sz="1600" dirty="0" smtClean="0"/>
              <a:t>  dN/dP’s of NMs obtained with geo-latitude surveys.</a:t>
            </a:r>
          </a:p>
          <a:p>
            <a:pPr marL="717550" indent="-19050">
              <a:buFont typeface="Arial" pitchFamily="34" charset="0"/>
              <a:buChar char="•"/>
            </a:pPr>
            <a:r>
              <a:rPr lang="en-ZA" sz="1600" dirty="0" smtClean="0"/>
              <a:t>   Recovery times and amplitude of Forbush decreases.</a:t>
            </a:r>
          </a:p>
          <a:p>
            <a:pPr marL="698500"/>
            <a:endParaRPr lang="en-ZA" sz="1600" dirty="0" smtClean="0"/>
          </a:p>
          <a:p>
            <a:pPr marL="361950" indent="-361950">
              <a:buAutoNum type="arabicPeriod" startAt="5"/>
            </a:pPr>
            <a:r>
              <a:rPr lang="en-ZA" sz="1600" dirty="0" smtClean="0"/>
              <a:t>A cross-over in the energy spectra of A &gt; 0 and A &lt; 0 cycles which has been the most difficult prediction to find conclusively…!</a:t>
            </a:r>
          </a:p>
          <a:p>
            <a:endParaRPr lang="en-ZA" dirty="0" smtClean="0">
              <a:solidFill>
                <a:srgbClr val="0000FF"/>
              </a:solidFill>
            </a:endParaRPr>
          </a:p>
          <a:p>
            <a:r>
              <a:rPr lang="en-ZA" sz="1600" dirty="0" smtClean="0">
                <a:solidFill>
                  <a:srgbClr val="0000FF"/>
                </a:solidFill>
              </a:rPr>
              <a:t>Challenge that had turned out was that none of these predicted effects were observed as large as predicted by original drift modulation models; later known as drift dominated models. </a:t>
            </a:r>
            <a:r>
              <a:rPr lang="en-ZA" sz="1600" dirty="0" smtClean="0">
                <a:solidFill>
                  <a:srgbClr val="CC0066"/>
                </a:solidFill>
              </a:rPr>
              <a:t>The Ulysses mission had played an important role in establishing this…and continued by PAMELA and AMS02.</a:t>
            </a:r>
          </a:p>
          <a:p>
            <a:endParaRPr lang="en-ZA" sz="1600" dirty="0">
              <a:solidFill>
                <a:srgbClr val="CC0066"/>
              </a:soli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23528" y="116632"/>
            <a:ext cx="8534722" cy="47374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Based on these concepts, what are predicted for GCRs…?</a:t>
            </a:r>
            <a:endParaRPr lang="en-Z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2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17F45-2EF9-4F52-9949-828A6889374A}" type="slidenum">
              <a:rPr lang="en-US"/>
              <a:pPr/>
              <a:t>17</a:t>
            </a:fld>
            <a:endParaRPr lang="en-US" dirty="0"/>
          </a:p>
        </p:txBody>
      </p:sp>
      <p:pic>
        <p:nvPicPr>
          <p:cNvPr id="1061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3125787" cy="38163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61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124744"/>
            <a:ext cx="3152775" cy="38163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61893" name="AutoShape 5"/>
          <p:cNvSpPr>
            <a:spLocks noChangeArrowheads="1"/>
          </p:cNvSpPr>
          <p:nvPr/>
        </p:nvSpPr>
        <p:spPr bwMode="auto">
          <a:xfrm>
            <a:off x="467544" y="188640"/>
            <a:ext cx="8207375" cy="50435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charset="0"/>
              </a:rPr>
              <a:t>S</a:t>
            </a:r>
            <a:r>
              <a:rPr lang="en-GB" b="1" dirty="0" smtClean="0">
                <a:solidFill>
                  <a:schemeClr val="bg1"/>
                </a:solidFill>
                <a:latin typeface="Arial" charset="0"/>
              </a:rPr>
              <a:t>patial distribution of GCR intensities illustrating drift effects</a:t>
            </a:r>
            <a:endParaRPr lang="en-ZA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5085184"/>
            <a:ext cx="3168352" cy="11695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latin typeface="Arial" pitchFamily="34" charset="0"/>
                <a:cs typeface="Arial" pitchFamily="34" charset="0"/>
              </a:rPr>
              <a:t>Protons (A &gt; 0)</a:t>
            </a:r>
          </a:p>
          <a:p>
            <a:r>
              <a:rPr lang="en-ZA" sz="1400" dirty="0" smtClean="0">
                <a:latin typeface="Arial" pitchFamily="34" charset="0"/>
                <a:cs typeface="Arial" pitchFamily="34" charset="0"/>
              </a:rPr>
              <a:t>In equatorial plane: very small radial gradients in the inner heliosphere but steep ones in the outer heliosphere and very steep at HP.</a:t>
            </a:r>
            <a:endParaRPr lang="en-ZA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085184"/>
            <a:ext cx="3096344" cy="11695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cs typeface="Arial" pitchFamily="34" charset="0"/>
              </a:rPr>
              <a:t>Protons (A &lt; 0)</a:t>
            </a:r>
          </a:p>
          <a:p>
            <a:r>
              <a:rPr lang="en-ZA" sz="1400" dirty="0">
                <a:cs typeface="Arial" pitchFamily="34" charset="0"/>
              </a:rPr>
              <a:t>In equatorial plane: </a:t>
            </a:r>
            <a:r>
              <a:rPr lang="en-ZA" sz="1400" dirty="0" smtClean="0">
                <a:cs typeface="Arial" pitchFamily="34" charset="0"/>
              </a:rPr>
              <a:t>really large </a:t>
            </a:r>
            <a:r>
              <a:rPr lang="en-ZA" sz="1400" dirty="0">
                <a:cs typeface="Arial" pitchFamily="34" charset="0"/>
              </a:rPr>
              <a:t>radial gradients in the inner heliosphere but </a:t>
            </a:r>
            <a:r>
              <a:rPr lang="en-ZA" sz="1400" dirty="0" smtClean="0">
                <a:cs typeface="Arial" pitchFamily="34" charset="0"/>
              </a:rPr>
              <a:t>smaller ones </a:t>
            </a:r>
            <a:r>
              <a:rPr lang="en-ZA" sz="1400" dirty="0">
                <a:cs typeface="Arial" pitchFamily="34" charset="0"/>
              </a:rPr>
              <a:t>in the outer heliosphere </a:t>
            </a:r>
            <a:r>
              <a:rPr lang="en-ZA" sz="1400" dirty="0" smtClean="0">
                <a:cs typeface="Arial" pitchFamily="34" charset="0"/>
              </a:rPr>
              <a:t>and heliosheath.</a:t>
            </a:r>
            <a:endParaRPr lang="en-ZA" sz="1400" dirty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6309320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latin typeface="Arial" pitchFamily="34" charset="0"/>
                <a:cs typeface="Arial" pitchFamily="34" charset="0"/>
              </a:rPr>
              <a:t>Langner, Potgieter &amp; Webber (2003)</a:t>
            </a:r>
            <a:endParaRPr lang="en-ZA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270892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S</a:t>
            </a:r>
            <a:endParaRPr lang="en-Z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177281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TS</a:t>
            </a:r>
            <a:endParaRPr lang="en-ZA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148478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HP</a:t>
            </a:r>
            <a:endParaRPr lang="en-ZA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76470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Side view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1409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2" grpId="0"/>
      <p:bldP spid="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4448" r="9296" b="11700"/>
          <a:stretch/>
        </p:blipFill>
        <p:spPr bwMode="auto">
          <a:xfrm>
            <a:off x="179512" y="836712"/>
            <a:ext cx="4644000" cy="187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r="3343"/>
          <a:stretch/>
        </p:blipFill>
        <p:spPr bwMode="auto">
          <a:xfrm>
            <a:off x="3779912" y="2780928"/>
            <a:ext cx="5112000" cy="37661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AutoShape 5"/>
          <p:cNvSpPr>
            <a:spLocks noChangeArrowheads="1"/>
          </p:cNvSpPr>
          <p:nvPr/>
        </p:nvSpPr>
        <p:spPr bwMode="auto">
          <a:xfrm>
            <a:off x="101686" y="137434"/>
            <a:ext cx="8761128" cy="57785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charset="0"/>
              </a:rPr>
              <a:t>TPE in spherical </a:t>
            </a:r>
            <a:r>
              <a:rPr lang="en-GB" b="1" dirty="0" smtClean="0">
                <a:solidFill>
                  <a:schemeClr val="bg1"/>
                </a:solidFill>
                <a:latin typeface="Arial" charset="0"/>
              </a:rPr>
              <a:t>coordinates with related tensor including drifts</a:t>
            </a:r>
            <a:endParaRPr lang="en-ZA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23928" y="3789040"/>
            <a:ext cx="4536504" cy="864096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179512" y="2780928"/>
            <a:ext cx="3096344" cy="720080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</a:rPr>
              <a:t>Only when the HMF has no latitudinal component e.g. Parker’s field shown here below.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95936" y="2852936"/>
            <a:ext cx="1512168" cy="216024"/>
          </a:xfrm>
          <a:prstGeom prst="roundRect">
            <a:avLst/>
          </a:prstGeom>
          <a:noFill/>
          <a:ln w="158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5" t="4992" r="1233" b="2170"/>
          <a:stretch/>
        </p:blipFill>
        <p:spPr bwMode="auto">
          <a:xfrm>
            <a:off x="251520" y="3573016"/>
            <a:ext cx="2952328" cy="305073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427984" y="5301208"/>
            <a:ext cx="3384376" cy="1268760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876256" y="6309320"/>
            <a:ext cx="792088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20072" y="1124744"/>
            <a:ext cx="309634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0033CC"/>
                </a:solidFill>
              </a:rPr>
              <a:t>Need to specify these three diffusion coefficients and the drift coefficient to solve TPE; can get very complicated if turbulence theory is used…</a:t>
            </a:r>
            <a:endParaRPr lang="en-ZA" sz="1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3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0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4A5CD3-D56C-4FB1-A5D6-EACE94891333}" type="slidenum">
              <a:rPr lang="en-US" sz="1400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15098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2664296" cy="99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0984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13462" r="2168" b="7440"/>
          <a:stretch/>
        </p:blipFill>
        <p:spPr bwMode="auto">
          <a:xfrm>
            <a:off x="7164289" y="3717031"/>
            <a:ext cx="1584176" cy="77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0985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r="11424"/>
          <a:stretch/>
        </p:blipFill>
        <p:spPr bwMode="auto">
          <a:xfrm>
            <a:off x="5508105" y="3717032"/>
            <a:ext cx="1512168" cy="81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AutoShape 6"/>
          <p:cNvSpPr>
            <a:spLocks noChangeArrowheads="1"/>
          </p:cNvSpPr>
          <p:nvPr/>
        </p:nvSpPr>
        <p:spPr bwMode="auto">
          <a:xfrm>
            <a:off x="571500" y="142875"/>
            <a:ext cx="7920038" cy="621829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Basic particle drift theory (and the trouble with it)</a:t>
            </a:r>
            <a:endParaRPr lang="en-ZA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15098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880320" cy="78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098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1581150" cy="5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4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57192"/>
            <a:ext cx="3028553" cy="83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908720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Generalized averaged drift velocity can be written as:</a:t>
            </a:r>
          </a:p>
          <a:p>
            <a:endParaRPr lang="en-ZA" sz="1600" dirty="0"/>
          </a:p>
          <a:p>
            <a:endParaRPr lang="en-ZA" sz="1600" dirty="0" smtClean="0"/>
          </a:p>
          <a:p>
            <a:endParaRPr lang="en-ZA" sz="1600" dirty="0"/>
          </a:p>
          <a:p>
            <a:endParaRPr lang="en-ZA" sz="1600" dirty="0" smtClean="0"/>
          </a:p>
          <a:p>
            <a:r>
              <a:rPr lang="en-ZA" sz="1400" dirty="0" smtClean="0"/>
              <a:t>with </a:t>
            </a:r>
            <a:r>
              <a:rPr lang="en-ZA" sz="1400" i="1" dirty="0" smtClean="0"/>
              <a:t>B</a:t>
            </a:r>
            <a:r>
              <a:rPr lang="en-ZA" sz="1400" dirty="0" smtClean="0"/>
              <a:t> the HMF, </a:t>
            </a:r>
            <a:r>
              <a:rPr lang="en-ZA" sz="1400" i="1" dirty="0" smtClean="0"/>
              <a:t>p</a:t>
            </a:r>
            <a:r>
              <a:rPr lang="en-ZA" sz="1400" dirty="0" smtClean="0"/>
              <a:t> is momentum, </a:t>
            </a:r>
            <a:r>
              <a:rPr lang="en-ZA" sz="1400" i="1" dirty="0" smtClean="0">
                <a:latin typeface="Times New Roman" pitchFamily="18" charset="0"/>
              </a:rPr>
              <a:t>v</a:t>
            </a:r>
            <a:r>
              <a:rPr lang="en-ZA" sz="1400" dirty="0" smtClean="0"/>
              <a:t> is particle velocity, Q is  particle charge;</a:t>
            </a:r>
            <a:r>
              <a:rPr lang="en-ZA" sz="1400" i="1" dirty="0" smtClean="0"/>
              <a:t> </a:t>
            </a:r>
            <a:r>
              <a:rPr lang="el-GR" sz="14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ZA" sz="1400" i="1" dirty="0" smtClean="0"/>
              <a:t> </a:t>
            </a:r>
            <a:r>
              <a:rPr lang="en-ZA" sz="1400" dirty="0" smtClean="0"/>
              <a:t>the gyro radius and </a:t>
            </a:r>
            <a:r>
              <a:rPr lang="el-GR" sz="14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ZA" sz="1400" dirty="0" smtClean="0"/>
              <a:t> the time between scatterings (here’s the trouble)..</a:t>
            </a:r>
            <a:endParaRPr lang="en-ZA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98072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If weak scattering is assumed</a:t>
            </a:r>
            <a:endParaRPr lang="en-ZA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717032"/>
            <a:ext cx="4464496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0033CC"/>
                </a:solidFill>
              </a:rPr>
              <a:t>Weak scattering </a:t>
            </a:r>
            <a:r>
              <a:rPr lang="en-ZA" sz="1400" dirty="0">
                <a:solidFill>
                  <a:srgbClr val="0033CC"/>
                </a:solidFill>
              </a:rPr>
              <a:t>(Forman et al. 1974</a:t>
            </a:r>
            <a:r>
              <a:rPr lang="en-ZA" sz="1400" dirty="0" smtClean="0">
                <a:solidFill>
                  <a:srgbClr val="0033CC"/>
                </a:solidFill>
              </a:rPr>
              <a:t>) was </a:t>
            </a:r>
            <a:endParaRPr lang="en-ZA" sz="1400" dirty="0">
              <a:solidFill>
                <a:srgbClr val="0033CC"/>
              </a:solidFill>
            </a:endParaRPr>
          </a:p>
          <a:p>
            <a:r>
              <a:rPr lang="en-ZA" sz="1400" dirty="0" smtClean="0">
                <a:solidFill>
                  <a:srgbClr val="0033CC"/>
                </a:solidFill>
              </a:rPr>
              <a:t>assumed for many years, producing maximum drift effects in modulation models. First modifications were required to explain Ulysses observations and more modifications followed afterwards.</a:t>
            </a:r>
          </a:p>
          <a:p>
            <a:endParaRPr lang="en-ZA" sz="1400" dirty="0" smtClean="0"/>
          </a:p>
          <a:p>
            <a:r>
              <a:rPr lang="el-GR" sz="1400" i="1" dirty="0" smtClean="0">
                <a:latin typeface="Times New Roman" pitchFamily="18" charset="0"/>
                <a:cs typeface="Times New Roman" pitchFamily="18" charset="0"/>
              </a:rPr>
              <a:t>ωτ</a:t>
            </a:r>
            <a:r>
              <a:rPr lang="en-ZA" sz="1400" i="1" dirty="0" smtClean="0">
                <a:latin typeface="Times New Roman" pitchFamily="18" charset="0"/>
                <a:cs typeface="Times New Roman" pitchFamily="18" charset="0"/>
              </a:rPr>
              <a:t>  =</a:t>
            </a:r>
            <a:r>
              <a:rPr lang="en-ZA" sz="1400" dirty="0" smtClean="0">
                <a:latin typeface="Times New Roman" pitchFamily="18" charset="0"/>
                <a:cs typeface="Times New Roman" pitchFamily="18" charset="0"/>
              </a:rPr>
              <a:t> constant value: e.g. </a:t>
            </a:r>
            <a:r>
              <a:rPr lang="el-GR" sz="1400" i="1" dirty="0">
                <a:latin typeface="Times New Roman" pitchFamily="18" charset="0"/>
                <a:cs typeface="Times New Roman" pitchFamily="18" charset="0"/>
              </a:rPr>
              <a:t>ωτ </a:t>
            </a:r>
            <a:r>
              <a:rPr lang="en-ZA" sz="14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ZA" sz="1400" dirty="0" smtClean="0">
                <a:latin typeface="Times New Roman" pitchFamily="18" charset="0"/>
                <a:cs typeface="Times New Roman" pitchFamily="18" charset="0"/>
              </a:rPr>
              <a:t>10 (Potgieter et al. 1989)</a:t>
            </a:r>
          </a:p>
          <a:p>
            <a:r>
              <a:rPr lang="el-GR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ωτ</a:t>
            </a:r>
            <a:r>
              <a:rPr lang="en-ZA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constant value x rigidity (Burger et al. 2000)</a:t>
            </a:r>
          </a:p>
          <a:p>
            <a:r>
              <a:rPr lang="el-GR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ωτ</a:t>
            </a:r>
            <a:r>
              <a:rPr lang="en-ZA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 a complicated spatial and rigidity dependence (Engelbrecht 2019)</a:t>
            </a:r>
            <a:endParaRPr lang="en-ZA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306896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With the drift coefficient in </a:t>
            </a:r>
            <a:r>
              <a:rPr lang="en-ZA" sz="1400" dirty="0"/>
              <a:t>the propagation tensor </a:t>
            </a:r>
            <a:r>
              <a:rPr lang="en-ZA" sz="1400" dirty="0" smtClean="0"/>
              <a:t>of the TPE</a:t>
            </a:r>
            <a:endParaRPr lang="en-Z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4653136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In literature: </a:t>
            </a:r>
            <a:r>
              <a:rPr lang="el-GR" i="1" dirty="0" smtClean="0"/>
              <a:t>κ</a:t>
            </a:r>
            <a:r>
              <a:rPr lang="en-ZA" i="1" baseline="-25000" dirty="0" smtClean="0"/>
              <a:t>D</a:t>
            </a:r>
            <a:r>
              <a:rPr lang="en-ZA" i="1" dirty="0" smtClean="0"/>
              <a:t> = </a:t>
            </a:r>
            <a:r>
              <a:rPr lang="el-GR" i="1" dirty="0" smtClean="0"/>
              <a:t>κ</a:t>
            </a:r>
            <a:r>
              <a:rPr lang="en-ZA" i="1" baseline="-25000" dirty="0" smtClean="0"/>
              <a:t>A</a:t>
            </a:r>
            <a:r>
              <a:rPr lang="en-ZA" i="1" dirty="0" smtClean="0"/>
              <a:t> = </a:t>
            </a:r>
            <a:r>
              <a:rPr lang="el-GR" i="1" dirty="0" smtClean="0"/>
              <a:t>κ</a:t>
            </a:r>
            <a:r>
              <a:rPr lang="en-ZA" i="1" baseline="-25000" dirty="0" smtClean="0"/>
              <a:t>T</a:t>
            </a:r>
            <a:r>
              <a:rPr lang="en-ZA" i="1" dirty="0" smtClean="0"/>
              <a:t> </a:t>
            </a:r>
            <a:endParaRPr lang="en-ZA" i="1" dirty="0"/>
          </a:p>
        </p:txBody>
      </p:sp>
      <p:sp>
        <p:nvSpPr>
          <p:cNvPr id="2" name="Rectangle 1"/>
          <p:cNvSpPr/>
          <p:nvPr/>
        </p:nvSpPr>
        <p:spPr>
          <a:xfrm>
            <a:off x="7272000" y="5229200"/>
            <a:ext cx="115212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359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9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1115616" y="260648"/>
            <a:ext cx="6768752" cy="504056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ZA" sz="2000" b="1" dirty="0" smtClean="0">
                <a:solidFill>
                  <a:schemeClr val="bg1"/>
                </a:solidFill>
              </a:rPr>
              <a:t>Theory &amp; Concepts 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2339752" y="980728"/>
            <a:ext cx="4104456" cy="576064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ZA" b="1" dirty="0" smtClean="0">
                <a:solidFill>
                  <a:schemeClr val="bg1"/>
                </a:solidFill>
              </a:rPr>
              <a:t>Conceptual Heliosphere </a:t>
            </a:r>
          </a:p>
        </p:txBody>
      </p:sp>
      <p:pic>
        <p:nvPicPr>
          <p:cNvPr id="420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505325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5661248"/>
            <a:ext cx="51095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Termination </a:t>
            </a:r>
            <a:r>
              <a:rPr lang="en-US" sz="1400" dirty="0" smtClean="0"/>
              <a:t>shock observed at : </a:t>
            </a:r>
            <a:r>
              <a:rPr lang="en-US" sz="1400" dirty="0"/>
              <a:t>94 AU (V1) and 84 AU (V2)    </a:t>
            </a:r>
            <a:endParaRPr lang="en-US" sz="1400" dirty="0" smtClean="0"/>
          </a:p>
          <a:p>
            <a:r>
              <a:rPr lang="en-US" sz="1400" dirty="0" smtClean="0"/>
              <a:t>Heliopause observed at : </a:t>
            </a:r>
            <a:r>
              <a:rPr lang="en-US" sz="1400" dirty="0"/>
              <a:t>121.7 AU (V1) and 119.0 AU V2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376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67544" y="116632"/>
            <a:ext cx="8208912" cy="504056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</a:rPr>
              <a:t>Modification </a:t>
            </a:r>
            <a:r>
              <a:rPr lang="en-ZA" b="1" dirty="0">
                <a:solidFill>
                  <a:schemeClr val="bg1"/>
                </a:solidFill>
              </a:rPr>
              <a:t>of the drift coefficient (drift velocity</a:t>
            </a:r>
            <a:r>
              <a:rPr lang="en-ZA" b="1" dirty="0" smtClean="0">
                <a:solidFill>
                  <a:schemeClr val="bg1"/>
                </a:solidFill>
              </a:rPr>
              <a:t>) in models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92696"/>
            <a:ext cx="82089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1400" b="1" dirty="0" smtClean="0"/>
              <a:t>Direct or explicit reduction </a:t>
            </a:r>
            <a:r>
              <a:rPr lang="en-ZA" sz="1400" dirty="0" smtClean="0"/>
              <a:t>as on the previous slide, with some theoretical motivation but usually related to reproducing observations; then, the drift coefficient usually applied is:</a:t>
            </a:r>
            <a:endParaRPr lang="en-ZA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376264" cy="67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5157192"/>
            <a:ext cx="446449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1400" b="1" dirty="0" smtClean="0"/>
              <a:t>Indirect or implicit reduction </a:t>
            </a:r>
            <a:r>
              <a:rPr lang="en-ZA" sz="1400" dirty="0" smtClean="0"/>
              <a:t>related to reproducing observations. </a:t>
            </a:r>
          </a:p>
          <a:p>
            <a:r>
              <a:rPr lang="en-ZA" sz="1400" dirty="0" smtClean="0"/>
              <a:t>Much more subtle because it involves changing the three major diffusion coefficients with diffusion in the heliospheric polar direction the most ‘powerful’ drift reducer.</a:t>
            </a:r>
            <a:endParaRPr lang="en-ZA" sz="1400" dirty="0"/>
          </a:p>
        </p:txBody>
      </p:sp>
      <p:pic>
        <p:nvPicPr>
          <p:cNvPr id="393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3471" r="462" b="814"/>
          <a:stretch/>
        </p:blipFill>
        <p:spPr bwMode="auto">
          <a:xfrm>
            <a:off x="467544" y="2132856"/>
            <a:ext cx="3023928" cy="225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443711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 smtClean="0"/>
              <a:t>Burger et al. (2000); Ngobeni et al. (2015); Nndanganeni &amp; Potgieter (2016) and many more</a:t>
            </a:r>
            <a:endParaRPr lang="en-ZA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1340768"/>
            <a:ext cx="46805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1400" dirty="0" smtClean="0"/>
              <a:t>Reduction through the modification of the global HMF geometry and its magnitude (</a:t>
            </a:r>
            <a:r>
              <a:rPr lang="en-ZA" sz="1400" i="1" dirty="0" smtClean="0"/>
              <a:t>B</a:t>
            </a:r>
            <a:r>
              <a:rPr lang="en-ZA" sz="1400" dirty="0" smtClean="0"/>
              <a:t>)</a:t>
            </a:r>
            <a:endParaRPr lang="en-ZA" sz="14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92080" y="5085184"/>
            <a:ext cx="3024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ZA" sz="1200" dirty="0" smtClean="0">
                <a:latin typeface="Arial" charset="0"/>
              </a:rPr>
              <a:t>JKM: Jokipii &amp; Kota modification (1989)</a:t>
            </a:r>
          </a:p>
          <a:p>
            <a:pPr eaLnBrk="1" hangingPunct="1"/>
            <a:r>
              <a:rPr lang="en-ZA" sz="1200" dirty="0" smtClean="0">
                <a:latin typeface="Arial" charset="0"/>
              </a:rPr>
              <a:t>SBM: Smith &amp; Bieber modification (1991)</a:t>
            </a:r>
          </a:p>
          <a:p>
            <a:pPr eaLnBrk="1" hangingPunct="1"/>
            <a:r>
              <a:rPr lang="en-ZA" sz="1200" dirty="0" smtClean="0">
                <a:latin typeface="Arial" charset="0"/>
              </a:rPr>
              <a:t>Raath et al. ASR (2016)</a:t>
            </a:r>
            <a:endParaRPr lang="en-ZA" sz="1200" dirty="0"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5519" r="6534" b="1574"/>
          <a:stretch/>
        </p:blipFill>
        <p:spPr bwMode="auto">
          <a:xfrm>
            <a:off x="4572000" y="1988839"/>
            <a:ext cx="4104016" cy="298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13462" r="2168" b="7440"/>
          <a:stretch/>
        </p:blipFill>
        <p:spPr bwMode="auto">
          <a:xfrm>
            <a:off x="5148064" y="5733256"/>
            <a:ext cx="1584176" cy="77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J:\ANavorsing2013\du Toit\Modulationbeginspaper\fig4.e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r="993"/>
          <a:stretch/>
        </p:blipFill>
        <p:spPr bwMode="auto">
          <a:xfrm>
            <a:off x="5436000" y="908720"/>
            <a:ext cx="3564000" cy="5622122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67544" y="116633"/>
            <a:ext cx="8352928" cy="64807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latin typeface="Arial" charset="0"/>
              </a:rPr>
              <a:t>Implicit reduction of HCS drifts</a:t>
            </a:r>
          </a:p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charset="0"/>
              </a:rPr>
              <a:t>Proton trajectories in the heliosphere along the HCS; Insights from of SDE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836712"/>
            <a:ext cx="158417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Decreasing diffusion coefficient, 10 times for each example, </a:t>
            </a:r>
            <a:r>
              <a:rPr lang="en-ZA" sz="1200" dirty="0"/>
              <a:t>causes </a:t>
            </a:r>
            <a:r>
              <a:rPr lang="en-ZA" sz="1200" dirty="0" smtClean="0"/>
              <a:t>stronger drifts but </a:t>
            </a:r>
            <a:r>
              <a:rPr lang="en-ZA" sz="1200" dirty="0"/>
              <a:t>the drift coefficient and the tilt angle </a:t>
            </a:r>
            <a:r>
              <a:rPr lang="en-ZA" sz="1200" dirty="0" smtClean="0"/>
              <a:t>(at 45</a:t>
            </a:r>
            <a:r>
              <a:rPr lang="en-ZA" sz="1200" baseline="30000" dirty="0" smtClean="0"/>
              <a:t>0</a:t>
            </a:r>
            <a:r>
              <a:rPr lang="en-ZA" sz="1200" dirty="0" smtClean="0"/>
              <a:t>) have remained </a:t>
            </a:r>
            <a:r>
              <a:rPr lang="en-ZA" sz="1200" dirty="0"/>
              <a:t>unchanged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836712"/>
            <a:ext cx="31773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Increasing HCS tilt angle for A &lt; 0 from 10</a:t>
            </a:r>
            <a:r>
              <a:rPr lang="en-ZA" sz="1200" baseline="48000" dirty="0" smtClean="0"/>
              <a:t>o</a:t>
            </a:r>
            <a:r>
              <a:rPr lang="en-ZA" sz="1200" dirty="0" smtClean="0"/>
              <a:t> to 75</a:t>
            </a:r>
            <a:r>
              <a:rPr lang="en-ZA" sz="1200" baseline="48000" dirty="0" smtClean="0"/>
              <a:t>o</a:t>
            </a:r>
            <a:endParaRPr lang="en-ZA" sz="1200" baseline="48000" dirty="0"/>
          </a:p>
        </p:txBody>
      </p:sp>
      <p:pic>
        <p:nvPicPr>
          <p:cNvPr id="3420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r="3677"/>
          <a:stretch/>
        </p:blipFill>
        <p:spPr bwMode="auto">
          <a:xfrm>
            <a:off x="467544" y="1268760"/>
            <a:ext cx="3204000" cy="518457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6288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10</a:t>
            </a:r>
            <a:r>
              <a:rPr lang="en-ZA" sz="1200" baseline="50000" dirty="0" smtClean="0"/>
              <a:t>o</a:t>
            </a:r>
            <a:endParaRPr lang="en-ZA" sz="1200" baseline="50000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40050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5</a:t>
            </a:r>
            <a:r>
              <a:rPr lang="en-ZA" sz="1200" dirty="0" smtClean="0"/>
              <a:t>0</a:t>
            </a:r>
            <a:r>
              <a:rPr lang="en-ZA" sz="1400" baseline="50000" dirty="0" smtClean="0"/>
              <a:t>o</a:t>
            </a:r>
            <a:endParaRPr lang="en-ZA" sz="1400" baseline="50000" dirty="0"/>
          </a:p>
        </p:txBody>
      </p:sp>
      <p:sp>
        <p:nvSpPr>
          <p:cNvPr id="10" name="TextBox 9"/>
          <p:cNvSpPr txBox="1"/>
          <p:nvPr/>
        </p:nvSpPr>
        <p:spPr>
          <a:xfrm>
            <a:off x="7740352" y="119675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45</a:t>
            </a:r>
            <a:r>
              <a:rPr lang="en-ZA" sz="1200" baseline="50000" dirty="0" smtClean="0"/>
              <a:t>o</a:t>
            </a:r>
            <a:endParaRPr lang="en-ZA" sz="1200" baseline="50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2360" y="400506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45</a:t>
            </a:r>
            <a:r>
              <a:rPr lang="en-ZA" sz="1200" baseline="50000" dirty="0" smtClean="0"/>
              <a:t>o</a:t>
            </a:r>
            <a:endParaRPr lang="en-ZA" sz="1200" baseline="50000" dirty="0"/>
          </a:p>
        </p:txBody>
      </p:sp>
      <p:sp>
        <p:nvSpPr>
          <p:cNvPr id="4" name="Rectangle 3"/>
          <p:cNvSpPr/>
          <p:nvPr/>
        </p:nvSpPr>
        <p:spPr>
          <a:xfrm>
            <a:off x="467544" y="6525344"/>
            <a:ext cx="33843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ZA" sz="1000" dirty="0" smtClean="0"/>
              <a:t>Strauss, Potgieter</a:t>
            </a:r>
            <a:r>
              <a:rPr lang="en-ZA" sz="1000" dirty="0"/>
              <a:t>, </a:t>
            </a:r>
            <a:r>
              <a:rPr lang="en-ZA" sz="1000" dirty="0" smtClean="0"/>
              <a:t>Kopp &amp; Büsching, A&amp;SS, 2012</a:t>
            </a:r>
            <a:r>
              <a:rPr lang="en-ZA" sz="1000" dirty="0"/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776" y="155679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3</a:t>
            </a:r>
            <a:r>
              <a:rPr lang="en-ZA" sz="1200" dirty="0" smtClean="0"/>
              <a:t>0</a:t>
            </a:r>
            <a:r>
              <a:rPr lang="en-ZA" sz="1200" baseline="50000" dirty="0" smtClean="0"/>
              <a:t>o</a:t>
            </a:r>
            <a:endParaRPr lang="en-ZA" sz="1200" baseline="50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40050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75</a:t>
            </a:r>
            <a:r>
              <a:rPr lang="en-ZA" sz="1400" baseline="50000" dirty="0" smtClean="0"/>
              <a:t>o</a:t>
            </a:r>
            <a:endParaRPr lang="en-ZA" sz="1400" baseline="5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119675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45</a:t>
            </a:r>
            <a:r>
              <a:rPr lang="en-ZA" sz="1200" baseline="50000" dirty="0" smtClean="0"/>
              <a:t>o</a:t>
            </a:r>
            <a:endParaRPr lang="en-ZA" sz="1200" baseline="50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60" y="40050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45</a:t>
            </a:r>
            <a:r>
              <a:rPr lang="en-ZA" sz="1200" baseline="50000" dirty="0" smtClean="0"/>
              <a:t>o</a:t>
            </a:r>
            <a:endParaRPr lang="en-ZA" sz="1200" baseline="50000" dirty="0"/>
          </a:p>
        </p:txBody>
      </p:sp>
      <p:sp>
        <p:nvSpPr>
          <p:cNvPr id="17" name="TextBox 16"/>
          <p:cNvSpPr txBox="1"/>
          <p:nvPr/>
        </p:nvSpPr>
        <p:spPr>
          <a:xfrm>
            <a:off x="3779912" y="2780928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Clustering is caused by 3D effects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36237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/>
      <p:bldP spid="9" grpId="0"/>
      <p:bldP spid="10" grpId="0"/>
      <p:bldP spid="11" grpId="0"/>
      <p:bldP spid="4" grpId="0"/>
      <p:bldP spid="12" grpId="0"/>
      <p:bldP spid="14" grpId="0"/>
      <p:bldP spid="15" grpId="0"/>
      <p:bldP spid="1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58897" y="260648"/>
            <a:ext cx="8137525" cy="648072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Z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ZA" sz="2000" b="1" dirty="0" smtClean="0">
                <a:solidFill>
                  <a:srgbClr val="FFFFFF"/>
                </a:solidFill>
              </a:rPr>
              <a:t>Theory and dimensional complexity (1D to 2D to 3D)</a:t>
            </a:r>
            <a:endParaRPr lang="en-ZA" sz="2000" b="1" dirty="0">
              <a:solidFill>
                <a:srgbClr val="FFFFFF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39552" y="1196752"/>
            <a:ext cx="8137526" cy="532859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en-ZA" b="1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en-ZA" b="1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en-ZA" b="1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ZA" b="1" dirty="0" smtClean="0">
                <a:solidFill>
                  <a:srgbClr val="FFFF00"/>
                </a:solidFill>
              </a:rPr>
              <a:t>Analytical solution of basic TPE </a:t>
            </a:r>
            <a:r>
              <a:rPr lang="en-ZA" dirty="0" smtClean="0">
                <a:solidFill>
                  <a:srgbClr val="FFFFFF"/>
                </a:solidFill>
              </a:rPr>
              <a:t>(1960’s)</a:t>
            </a:r>
          </a:p>
          <a:p>
            <a:pPr marL="361950">
              <a:lnSpc>
                <a:spcPct val="150000"/>
              </a:lnSpc>
              <a:buFont typeface="Arial" pitchFamily="34" charset="0"/>
              <a:buChar char="•"/>
            </a:pPr>
            <a:r>
              <a:rPr lang="en-ZA" b="1" dirty="0" smtClean="0">
                <a:solidFill>
                  <a:srgbClr val="FFFF00"/>
                </a:solidFill>
              </a:rPr>
              <a:t>    </a:t>
            </a:r>
            <a:r>
              <a:rPr lang="en-ZA" dirty="0" smtClean="0">
                <a:solidFill>
                  <a:srgbClr val="FFFFFF"/>
                </a:solidFill>
              </a:rPr>
              <a:t>Convection-diffusion approach</a:t>
            </a:r>
          </a:p>
          <a:p>
            <a:pPr marL="70485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ZA" dirty="0" smtClean="0">
                <a:solidFill>
                  <a:srgbClr val="FFFFFF"/>
                </a:solidFill>
              </a:rPr>
              <a:t>Force-Field approach</a:t>
            </a:r>
          </a:p>
          <a:p>
            <a:pPr marL="361950">
              <a:lnSpc>
                <a:spcPct val="150000"/>
              </a:lnSpc>
            </a:pPr>
            <a:r>
              <a:rPr lang="en-ZA" b="1" dirty="0" smtClean="0">
                <a:solidFill>
                  <a:srgbClr val="FFFF00"/>
                </a:solidFill>
              </a:rPr>
              <a:t>Steady-state numerical models </a:t>
            </a:r>
          </a:p>
          <a:p>
            <a:pPr marL="704850" indent="-342900">
              <a:lnSpc>
                <a:spcPct val="150000"/>
              </a:lnSpc>
            </a:pPr>
            <a:r>
              <a:rPr lang="en-ZA" sz="1600" dirty="0" smtClean="0">
                <a:solidFill>
                  <a:srgbClr val="FFFFFF"/>
                </a:solidFill>
              </a:rPr>
              <a:t>1D approach (early 1970’s)  One  DC (diffusion coefficient)</a:t>
            </a:r>
          </a:p>
          <a:p>
            <a:pPr marL="704850" indent="-342900">
              <a:lnSpc>
                <a:spcPct val="150000"/>
              </a:lnSpc>
            </a:pPr>
            <a:r>
              <a:rPr lang="en-ZA" sz="1600" dirty="0" smtClean="0">
                <a:solidFill>
                  <a:srgbClr val="FFFFFF"/>
                </a:solidFill>
              </a:rPr>
              <a:t>2D approach (late 1970’s)  Two DC’s</a:t>
            </a:r>
          </a:p>
          <a:p>
            <a:pPr marL="704850" indent="-342900">
              <a:lnSpc>
                <a:spcPct val="150000"/>
              </a:lnSpc>
            </a:pPr>
            <a:r>
              <a:rPr lang="en-ZA" sz="1600" dirty="0">
                <a:solidFill>
                  <a:srgbClr val="FFFFFF"/>
                </a:solidFill>
              </a:rPr>
              <a:t>3</a:t>
            </a:r>
            <a:r>
              <a:rPr lang="en-ZA" sz="1600" dirty="0" smtClean="0">
                <a:solidFill>
                  <a:srgbClr val="FFFFFF"/>
                </a:solidFill>
              </a:rPr>
              <a:t>D approach (</a:t>
            </a:r>
            <a:r>
              <a:rPr lang="en-ZA" sz="1600" dirty="0">
                <a:solidFill>
                  <a:srgbClr val="FFFFFF"/>
                </a:solidFill>
              </a:rPr>
              <a:t>early </a:t>
            </a:r>
            <a:r>
              <a:rPr lang="en-ZA" sz="1600" dirty="0" smtClean="0">
                <a:solidFill>
                  <a:srgbClr val="FFFFFF"/>
                </a:solidFill>
              </a:rPr>
              <a:t>1980’s)  Particle drifts and two DC’s</a:t>
            </a:r>
          </a:p>
          <a:p>
            <a:pPr marL="704850" indent="-342900">
              <a:lnSpc>
                <a:spcPct val="150000"/>
              </a:lnSpc>
            </a:pPr>
            <a:r>
              <a:rPr lang="en-ZA" sz="1600" dirty="0">
                <a:solidFill>
                  <a:srgbClr val="FFFFFF"/>
                </a:solidFill>
              </a:rPr>
              <a:t>3D </a:t>
            </a:r>
            <a:r>
              <a:rPr lang="en-ZA" sz="1600" dirty="0" smtClean="0">
                <a:solidFill>
                  <a:srgbClr val="FFFFFF"/>
                </a:solidFill>
              </a:rPr>
              <a:t>approach </a:t>
            </a:r>
            <a:r>
              <a:rPr lang="en-ZA" sz="1600" dirty="0">
                <a:solidFill>
                  <a:srgbClr val="FFFFFF"/>
                </a:solidFill>
              </a:rPr>
              <a:t>(early </a:t>
            </a:r>
            <a:r>
              <a:rPr lang="en-ZA" sz="1600" dirty="0" smtClean="0">
                <a:solidFill>
                  <a:srgbClr val="FFFFFF"/>
                </a:solidFill>
              </a:rPr>
              <a:t>1990’s</a:t>
            </a:r>
            <a:r>
              <a:rPr lang="en-ZA" sz="1600" dirty="0">
                <a:solidFill>
                  <a:srgbClr val="FFFFFF"/>
                </a:solidFill>
              </a:rPr>
              <a:t>) </a:t>
            </a:r>
            <a:r>
              <a:rPr lang="en-ZA" sz="1600" dirty="0" smtClean="0">
                <a:solidFill>
                  <a:srgbClr val="FFFFFF"/>
                </a:solidFill>
              </a:rPr>
              <a:t> Particle drifts and three DC’s</a:t>
            </a:r>
          </a:p>
          <a:p>
            <a:pPr marL="704850" indent="-342900">
              <a:lnSpc>
                <a:spcPct val="150000"/>
              </a:lnSpc>
            </a:pPr>
            <a:r>
              <a:rPr lang="en-ZA" b="1" dirty="0" smtClean="0">
                <a:solidFill>
                  <a:srgbClr val="FFFF00"/>
                </a:solidFill>
              </a:rPr>
              <a:t>Time-dependent models</a:t>
            </a:r>
            <a:endParaRPr lang="en-ZA" b="1" dirty="0">
              <a:solidFill>
                <a:srgbClr val="FFFF00"/>
              </a:solidFill>
            </a:endParaRPr>
          </a:p>
          <a:p>
            <a:pPr marL="704850" indent="-342900">
              <a:lnSpc>
                <a:spcPct val="150000"/>
              </a:lnSpc>
            </a:pPr>
            <a:r>
              <a:rPr lang="en-ZA" sz="1600" dirty="0" smtClean="0">
                <a:solidFill>
                  <a:srgbClr val="FFFFFF"/>
                </a:solidFill>
              </a:rPr>
              <a:t>1D approach </a:t>
            </a:r>
            <a:r>
              <a:rPr lang="en-ZA" sz="1600" dirty="0">
                <a:solidFill>
                  <a:srgbClr val="FFFFFF"/>
                </a:solidFill>
              </a:rPr>
              <a:t>(early 1980’s</a:t>
            </a:r>
            <a:r>
              <a:rPr lang="en-ZA" sz="1600" dirty="0" smtClean="0">
                <a:solidFill>
                  <a:srgbClr val="FFFFFF"/>
                </a:solidFill>
              </a:rPr>
              <a:t>)</a:t>
            </a:r>
          </a:p>
          <a:p>
            <a:pPr marL="704850" indent="-342900">
              <a:lnSpc>
                <a:spcPct val="150000"/>
              </a:lnSpc>
            </a:pPr>
            <a:r>
              <a:rPr lang="en-ZA" sz="1600" dirty="0" smtClean="0">
                <a:solidFill>
                  <a:srgbClr val="FFFFFF"/>
                </a:solidFill>
              </a:rPr>
              <a:t>2D approach </a:t>
            </a:r>
            <a:r>
              <a:rPr lang="en-ZA" sz="1600" dirty="0">
                <a:solidFill>
                  <a:srgbClr val="FFFFFF"/>
                </a:solidFill>
              </a:rPr>
              <a:t>(early </a:t>
            </a:r>
            <a:r>
              <a:rPr lang="en-ZA" sz="1600" dirty="0" smtClean="0">
                <a:solidFill>
                  <a:srgbClr val="FFFFFF"/>
                </a:solidFill>
              </a:rPr>
              <a:t>1990’s)</a:t>
            </a:r>
          </a:p>
          <a:p>
            <a:pPr marL="704850" indent="-342900">
              <a:lnSpc>
                <a:spcPct val="150000"/>
              </a:lnSpc>
            </a:pPr>
            <a:r>
              <a:rPr lang="en-ZA" sz="1600" dirty="0" smtClean="0">
                <a:solidFill>
                  <a:srgbClr val="FFFFFF"/>
                </a:solidFill>
              </a:rPr>
              <a:t>3D approach  </a:t>
            </a:r>
            <a:r>
              <a:rPr lang="en-ZA" sz="1200" dirty="0" smtClean="0">
                <a:solidFill>
                  <a:srgbClr val="FFFFFF"/>
                </a:solidFill>
              </a:rPr>
              <a:t>NOT DOABLE IN INFINITE-DIFFERENCES METHODS</a:t>
            </a:r>
          </a:p>
          <a:p>
            <a:pPr marL="704850" indent="-342900">
              <a:lnSpc>
                <a:spcPct val="150000"/>
              </a:lnSpc>
            </a:pPr>
            <a:r>
              <a:rPr lang="en-ZA" sz="1200" dirty="0" smtClean="0">
                <a:solidFill>
                  <a:srgbClr val="FFFFFF"/>
                </a:solidFill>
              </a:rPr>
              <a:t>Need approach of </a:t>
            </a:r>
            <a:r>
              <a:rPr lang="en-ZA" sz="1400" b="1" dirty="0" smtClean="0">
                <a:solidFill>
                  <a:srgbClr val="FFFFFF"/>
                </a:solidFill>
              </a:rPr>
              <a:t>Stochastic Differential Equations </a:t>
            </a:r>
          </a:p>
          <a:p>
            <a:pPr marL="704850" indent="-342900">
              <a:lnSpc>
                <a:spcPct val="150000"/>
              </a:lnSpc>
            </a:pPr>
            <a:endParaRPr lang="en-ZA" dirty="0" smtClean="0">
              <a:solidFill>
                <a:srgbClr val="FFFFFF"/>
              </a:solidFill>
            </a:endParaRPr>
          </a:p>
          <a:p>
            <a:pPr marL="704850" indent="-342900">
              <a:lnSpc>
                <a:spcPct val="150000"/>
              </a:lnSpc>
            </a:pPr>
            <a:endParaRPr lang="en-ZA" dirty="0">
              <a:solidFill>
                <a:srgbClr val="FFFFFF"/>
              </a:solidFill>
            </a:endParaRPr>
          </a:p>
          <a:p>
            <a:pPr marL="704850" indent="-342900">
              <a:lnSpc>
                <a:spcPct val="150000"/>
              </a:lnSpc>
            </a:pPr>
            <a:endParaRPr lang="en-ZA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141277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End of Part 1</a:t>
            </a:r>
          </a:p>
          <a:p>
            <a:pPr algn="ctr"/>
            <a:endParaRPr lang="en-ZA" dirty="0" smtClean="0"/>
          </a:p>
          <a:p>
            <a:pPr algn="ctr"/>
            <a:r>
              <a:rPr lang="en-ZA" dirty="0" smtClean="0"/>
              <a:t>Questions?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314096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Next: </a:t>
            </a:r>
          </a:p>
          <a:p>
            <a:pPr algn="ctr"/>
            <a:r>
              <a:rPr lang="en-ZA" dirty="0" smtClean="0"/>
              <a:t>Predictions &amp; observations</a:t>
            </a:r>
          </a:p>
          <a:p>
            <a:pPr algn="ctr"/>
            <a:r>
              <a:rPr lang="en-ZA" dirty="0" smtClean="0"/>
              <a:t>of</a:t>
            </a:r>
          </a:p>
          <a:p>
            <a:pPr algn="ctr"/>
            <a:r>
              <a:rPr lang="en-ZA" dirty="0"/>
              <a:t>c</a:t>
            </a:r>
            <a:r>
              <a:rPr lang="en-ZA" dirty="0" smtClean="0"/>
              <a:t>harge-sign dependence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96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194946" y="188640"/>
            <a:ext cx="8640960" cy="772319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  <a:latin typeface="Arial" charset="0"/>
              </a:rPr>
              <a:t>Modulation of Galactic Cosmic Rays</a:t>
            </a:r>
            <a:r>
              <a:rPr lang="en-ZA" dirty="0">
                <a:solidFill>
                  <a:schemeClr val="bg1"/>
                </a:solidFill>
                <a:latin typeface="Arial" charset="0"/>
              </a:rPr>
              <a:t> o</a:t>
            </a:r>
            <a:r>
              <a:rPr lang="en-ZA" dirty="0" smtClean="0">
                <a:solidFill>
                  <a:schemeClr val="bg1"/>
                </a:solidFill>
                <a:latin typeface="Arial" charset="0"/>
              </a:rPr>
              <a:t>bserved at sea-level </a:t>
            </a:r>
          </a:p>
          <a:p>
            <a:pPr algn="ctr"/>
            <a:r>
              <a:rPr lang="en-ZA" dirty="0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ZA" dirty="0" smtClean="0">
                <a:solidFill>
                  <a:schemeClr val="bg1"/>
                </a:solidFill>
                <a:latin typeface="Arial" charset="0"/>
              </a:rPr>
              <a:t>ompared to two solar activity proxies </a:t>
            </a:r>
            <a:endParaRPr lang="en-ZA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115616" y="2708920"/>
            <a:ext cx="648072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 smtClean="0">
                <a:solidFill>
                  <a:schemeClr val="tx1"/>
                </a:solidFill>
              </a:rPr>
              <a:t>A &lt; 0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8144" y="2708920"/>
            <a:ext cx="648072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 smtClean="0">
                <a:solidFill>
                  <a:schemeClr val="tx1"/>
                </a:solidFill>
              </a:rPr>
              <a:t>A &lt; 0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95736" y="2708920"/>
            <a:ext cx="648072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 smtClean="0">
                <a:solidFill>
                  <a:schemeClr val="tx1"/>
                </a:solidFill>
              </a:rPr>
              <a:t>A &gt; 0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9992" y="2708920"/>
            <a:ext cx="648072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 smtClean="0">
                <a:solidFill>
                  <a:schemeClr val="tx1"/>
                </a:solidFill>
              </a:rPr>
              <a:t>A &gt; 0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47864" y="2708920"/>
            <a:ext cx="648072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 smtClean="0">
                <a:solidFill>
                  <a:schemeClr val="tx1"/>
                </a:solidFill>
              </a:rPr>
              <a:t>A &lt; 0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32240" y="2708920"/>
            <a:ext cx="648072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 smtClean="0">
                <a:solidFill>
                  <a:schemeClr val="tx1"/>
                </a:solidFill>
              </a:rPr>
              <a:t>A &gt; 0</a:t>
            </a:r>
            <a:endParaRPr lang="en-GB" sz="110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659393"/>
              </p:ext>
            </p:extLst>
          </p:nvPr>
        </p:nvGraphicFramePr>
        <p:xfrm>
          <a:off x="251520" y="1052736"/>
          <a:ext cx="8644983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07" name="SPW 10.0 Graph" r:id="rId4" imgW="11459160" imgH="7421040" progId="SigmaPlotGraphicObject.9">
                  <p:embed/>
                </p:oleObj>
              </mc:Choice>
              <mc:Fallback>
                <p:oleObj name="SPW 10.0 Graph" r:id="rId4" imgW="11459160" imgH="742104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052736"/>
                        <a:ext cx="8644983" cy="5616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1772816"/>
            <a:ext cx="1029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GCRs at sea-level</a:t>
            </a:r>
          </a:p>
          <a:p>
            <a:r>
              <a:rPr lang="en-ZA" sz="1200" b="1" dirty="0" smtClean="0"/>
              <a:t>Hermanus NM</a:t>
            </a:r>
            <a:endParaRPr lang="en-ZA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84368" y="5229200"/>
            <a:ext cx="103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/>
              <a:t>WSO</a:t>
            </a:r>
          </a:p>
          <a:p>
            <a:r>
              <a:rPr lang="en-ZA" sz="1400" b="1" dirty="0" smtClean="0"/>
              <a:t>Tilt angle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84368" y="3573016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Monthly avg.</a:t>
            </a:r>
          </a:p>
          <a:p>
            <a:r>
              <a:rPr lang="en-ZA" sz="1200" b="1" dirty="0" smtClean="0"/>
              <a:t>sunspot numbers</a:t>
            </a:r>
            <a:endParaRPr lang="en-ZA" sz="1200" b="1" dirty="0"/>
          </a:p>
        </p:txBody>
      </p:sp>
      <p:pic>
        <p:nvPicPr>
          <p:cNvPr id="20" name="Picture 251" descr="https://upload.wikimedia.org/wikipedia/commons/c/c4/Parker_spiral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57192"/>
            <a:ext cx="1107547" cy="82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263691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A &lt; 0</a:t>
            </a:r>
            <a:endParaRPr lang="en-ZA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563888" y="263691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A &lt; 0</a:t>
            </a:r>
            <a:endParaRPr lang="en-ZA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012160" y="263691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A &lt; 0</a:t>
            </a:r>
            <a:endParaRPr lang="en-ZA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339752" y="263691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A &gt; 0</a:t>
            </a:r>
            <a:endParaRPr lang="en-ZA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263691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A &gt; 0</a:t>
            </a:r>
            <a:endParaRPr lang="en-ZA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948264" y="263691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A &gt; 0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2840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" r="2339" b="40129"/>
          <a:stretch/>
        </p:blipFill>
        <p:spPr bwMode="auto">
          <a:xfrm>
            <a:off x="3131840" y="2348880"/>
            <a:ext cx="562216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755576" y="1340768"/>
            <a:ext cx="7632848" cy="792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/>
              <a:t>Conventions and assumptions</a:t>
            </a:r>
          </a:p>
          <a:p>
            <a:pPr algn="ctr"/>
            <a:r>
              <a:rPr lang="en-US" sz="1400" dirty="0" smtClean="0"/>
              <a:t>GCR modulation in terms of energy/rigidity spectra always w.r.t. an assumed  </a:t>
            </a:r>
            <a:r>
              <a:rPr lang="en-US" sz="1400" b="1" dirty="0" smtClean="0"/>
              <a:t>VLIS</a:t>
            </a:r>
            <a:r>
              <a:rPr lang="en-US" sz="1400" dirty="0" smtClean="0"/>
              <a:t>  (or HPS), </a:t>
            </a:r>
          </a:p>
          <a:p>
            <a:pPr algn="ctr"/>
            <a:r>
              <a:rPr lang="en-US" sz="1400" dirty="0"/>
              <a:t>s</a:t>
            </a:r>
            <a:r>
              <a:rPr lang="en-US" sz="1400" dirty="0" smtClean="0"/>
              <a:t>pecified at the heliopause (HP;122 AU) as modulation boundary.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547664" y="692696"/>
            <a:ext cx="5976664" cy="504056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charset="0"/>
              </a:rPr>
              <a:t>Explaining numerous GCR observations</a:t>
            </a:r>
            <a:endParaRPr lang="en-ZA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2348880"/>
            <a:ext cx="2736304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/>
              <a:t>Illustrates </a:t>
            </a:r>
            <a:endParaRPr lang="en-US" sz="1400" b="1" dirty="0" smtClean="0"/>
          </a:p>
          <a:p>
            <a:pPr marL="266700" indent="-266700">
              <a:buAutoNum type="arabicPeriod"/>
            </a:pPr>
            <a:r>
              <a:rPr lang="en-US" sz="1400" dirty="0" smtClean="0"/>
              <a:t>How new HPS from Voyager 1 &amp; 2 deviates from a computed GALSPROP LIS.</a:t>
            </a:r>
          </a:p>
          <a:p>
            <a:pPr marL="266700" indent="-266700">
              <a:buAutoNum type="arabicPeriod"/>
            </a:pPr>
            <a:r>
              <a:rPr lang="en-US" sz="1400" dirty="0" smtClean="0"/>
              <a:t>Total modulation between HP and the Earth.</a:t>
            </a:r>
          </a:p>
          <a:p>
            <a:pPr marL="266700" indent="-266700">
              <a:buAutoNum type="arabicPeriod"/>
            </a:pPr>
            <a:r>
              <a:rPr lang="en-US" sz="1400" dirty="0" smtClean="0"/>
              <a:t>Radial dependence of GCR protons.</a:t>
            </a:r>
          </a:p>
          <a:p>
            <a:pPr marL="266700" indent="-266700">
              <a:buAutoNum type="arabicPeriod"/>
            </a:pPr>
            <a:r>
              <a:rPr lang="en-US" sz="1400" dirty="0" smtClean="0"/>
              <a:t>Role and effects </a:t>
            </a:r>
            <a:r>
              <a:rPr lang="en-US" sz="1400" dirty="0"/>
              <a:t>of adiabatic energy loss for </a:t>
            </a:r>
            <a:r>
              <a:rPr lang="en-US" sz="1400" dirty="0" smtClean="0"/>
              <a:t>protons, and why </a:t>
            </a:r>
            <a:r>
              <a:rPr lang="en-US" sz="1400" dirty="0"/>
              <a:t>the Force-Field approach </a:t>
            </a:r>
            <a:r>
              <a:rPr lang="en-US" sz="1400" dirty="0" smtClean="0"/>
              <a:t>cannot </a:t>
            </a:r>
            <a:r>
              <a:rPr lang="en-US" sz="1400" dirty="0"/>
              <a:t>be used to calculate the VLIS below about 500 MeV based on observations at Earth.</a:t>
            </a:r>
          </a:p>
          <a:p>
            <a:pPr marL="266700" indent="-266700">
              <a:buAutoNum type="arabicPeriod"/>
            </a:pPr>
            <a:r>
              <a:rPr lang="en-US" sz="1400" dirty="0" smtClean="0"/>
              <a:t>Progressively less modulation with increasing KE; tricky above 10 GeV.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686" y="137434"/>
            <a:ext cx="8761128" cy="48325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ZA" dirty="0" smtClean="0"/>
          </a:p>
          <a:p>
            <a:pPr algn="ctr"/>
            <a:r>
              <a:rPr lang="en-ZA" b="1" dirty="0" smtClean="0">
                <a:solidFill>
                  <a:schemeClr val="bg1"/>
                </a:solidFill>
              </a:rPr>
              <a:t>Part </a:t>
            </a:r>
            <a:r>
              <a:rPr lang="en-ZA" b="1" dirty="0">
                <a:solidFill>
                  <a:schemeClr val="bg1"/>
                </a:solidFill>
              </a:rPr>
              <a:t>2: Models, Applications and Predictions</a:t>
            </a:r>
          </a:p>
          <a:p>
            <a:pPr algn="ctr"/>
            <a:endParaRPr lang="en-ZA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88D8-564D-485D-8358-89699EEA0926}" type="slidenum">
              <a:rPr lang="en-US"/>
              <a:pPr/>
              <a:t>26</a:t>
            </a:fld>
            <a:endParaRPr lang="en-US" dirty="0"/>
          </a:p>
        </p:txBody>
      </p:sp>
      <p:graphicFrame>
        <p:nvGraphicFramePr>
          <p:cNvPr id="145412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40291143"/>
              </p:ext>
            </p:extLst>
          </p:nvPr>
        </p:nvGraphicFramePr>
        <p:xfrm>
          <a:off x="611560" y="908720"/>
          <a:ext cx="5544616" cy="442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15" name="Bitmap Image" r:id="rId4" imgW="8466667" imgH="8419048" progId="Paint.Picture">
                  <p:embed/>
                </p:oleObj>
              </mc:Choice>
              <mc:Fallback>
                <p:oleObj name="Bitmap Image" r:id="rId4" imgW="8466667" imgH="84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507" t="11075" r="4337" b="21680"/>
                      <a:stretch>
                        <a:fillRect/>
                      </a:stretch>
                    </p:blipFill>
                    <p:spPr bwMode="auto">
                      <a:xfrm>
                        <a:off x="611560" y="908720"/>
                        <a:ext cx="5544616" cy="4421187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611560" y="260648"/>
            <a:ext cx="8064500" cy="369332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GCR proton radial profiles; 22-year pattern</a:t>
            </a:r>
            <a:endParaRPr lang="en-ZA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611560" y="6309320"/>
            <a:ext cx="30844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Langner, Potgieter &amp; </a:t>
            </a:r>
            <a:r>
              <a:rPr lang="en-US" sz="1200" dirty="0" smtClean="0">
                <a:latin typeface="Arial" charset="0"/>
              </a:rPr>
              <a:t>Webber  (JGR, 2003)</a:t>
            </a:r>
            <a:endParaRPr lang="en-ZA" sz="1200" dirty="0">
              <a:latin typeface="Arial" charset="0"/>
            </a:endParaRP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>
            <a:off x="5651500" y="2565400"/>
            <a:ext cx="0" cy="187166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3275856" y="980728"/>
            <a:ext cx="244792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 dirty="0" smtClean="0">
                <a:solidFill>
                  <a:srgbClr val="000000"/>
                </a:solidFill>
              </a:rPr>
              <a:t>LIS at 120 AU; TS at 90 AU.</a:t>
            </a:r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4716016" y="2204864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6300192" y="908720"/>
            <a:ext cx="2592388" cy="2569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400" b="1" dirty="0" smtClean="0">
                <a:latin typeface="Arial" charset="0"/>
              </a:rPr>
              <a:t>Characteristics</a:t>
            </a:r>
            <a:endParaRPr lang="en-ZA" sz="1400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ZA" sz="1400" dirty="0" smtClean="0">
                <a:latin typeface="Arial" charset="0"/>
              </a:rPr>
              <a:t>Radial gradient during </a:t>
            </a:r>
            <a:r>
              <a:rPr lang="en-ZA" sz="1400" dirty="0" smtClean="0">
                <a:solidFill>
                  <a:srgbClr val="0000FF"/>
                </a:solidFill>
                <a:latin typeface="Arial" charset="0"/>
              </a:rPr>
              <a:t>A &lt; 0 </a:t>
            </a:r>
            <a:r>
              <a:rPr lang="en-ZA" sz="1400" dirty="0" smtClean="0">
                <a:latin typeface="Arial" charset="0"/>
              </a:rPr>
              <a:t>varies from large to small with increasing AU.</a:t>
            </a:r>
          </a:p>
          <a:p>
            <a:pPr>
              <a:spcBef>
                <a:spcPct val="50000"/>
              </a:spcBef>
            </a:pPr>
            <a:r>
              <a:rPr lang="en-ZA" sz="1400" dirty="0">
                <a:latin typeface="Arial" charset="0"/>
              </a:rPr>
              <a:t>Radial gradient during </a:t>
            </a:r>
            <a:r>
              <a:rPr lang="en-ZA" sz="1400" dirty="0">
                <a:solidFill>
                  <a:srgbClr val="FF0000"/>
                </a:solidFill>
                <a:latin typeface="Arial" charset="0"/>
              </a:rPr>
              <a:t>A </a:t>
            </a:r>
            <a:r>
              <a:rPr lang="en-ZA" sz="1400" dirty="0" smtClean="0">
                <a:solidFill>
                  <a:srgbClr val="FF0000"/>
                </a:solidFill>
                <a:latin typeface="Arial" charset="0"/>
              </a:rPr>
              <a:t>&gt; </a:t>
            </a:r>
            <a:r>
              <a:rPr lang="en-ZA" sz="1400" dirty="0">
                <a:solidFill>
                  <a:srgbClr val="FF0000"/>
                </a:solidFill>
                <a:latin typeface="Arial" charset="0"/>
              </a:rPr>
              <a:t>0 </a:t>
            </a:r>
            <a:r>
              <a:rPr lang="en-ZA" sz="1400" dirty="0">
                <a:latin typeface="Arial" charset="0"/>
              </a:rPr>
              <a:t>varies from </a:t>
            </a:r>
            <a:r>
              <a:rPr lang="en-ZA" sz="1400" dirty="0" smtClean="0">
                <a:latin typeface="Arial" charset="0"/>
              </a:rPr>
              <a:t>small to large </a:t>
            </a:r>
            <a:r>
              <a:rPr lang="en-ZA" sz="1400" dirty="0">
                <a:latin typeface="Arial" charset="0"/>
              </a:rPr>
              <a:t>with increasing </a:t>
            </a:r>
            <a:r>
              <a:rPr lang="en-ZA" sz="1400" dirty="0" smtClean="0">
                <a:latin typeface="Arial" charset="0"/>
              </a:rPr>
              <a:t>AU.</a:t>
            </a:r>
          </a:p>
          <a:p>
            <a:pPr>
              <a:spcBef>
                <a:spcPct val="50000"/>
              </a:spcBef>
            </a:pPr>
            <a:r>
              <a:rPr lang="en-ZA" sz="1400" dirty="0" smtClean="0">
                <a:latin typeface="Arial" charset="0"/>
              </a:rPr>
              <a:t>Speculation about drifts in the heliosheath…? Strong TS effect.</a:t>
            </a:r>
            <a:endParaRPr lang="en-ZA" sz="14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5445224"/>
            <a:ext cx="5544616" cy="738664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n-ZA" sz="1400" dirty="0" smtClean="0"/>
              <a:t>Filled </a:t>
            </a:r>
            <a:r>
              <a:rPr lang="en-ZA" sz="1400" dirty="0"/>
              <a:t>circles represent </a:t>
            </a:r>
            <a:r>
              <a:rPr lang="en-ZA" sz="1400" dirty="0">
                <a:solidFill>
                  <a:srgbClr val="C00000"/>
                </a:solidFill>
              </a:rPr>
              <a:t>A &gt; 0 data</a:t>
            </a:r>
            <a:r>
              <a:rPr lang="en-ZA" sz="1400" dirty="0"/>
              <a:t>, the squares </a:t>
            </a:r>
            <a:r>
              <a:rPr lang="en-ZA" sz="1400" dirty="0" smtClean="0"/>
              <a:t>represent  </a:t>
            </a:r>
            <a:r>
              <a:rPr lang="en-ZA" sz="1400" dirty="0">
                <a:solidFill>
                  <a:srgbClr val="0000FF"/>
                </a:solidFill>
              </a:rPr>
              <a:t>A &lt; 0 </a:t>
            </a:r>
            <a:r>
              <a:rPr lang="en-ZA" sz="1400" dirty="0"/>
              <a:t>data </a:t>
            </a:r>
            <a:r>
              <a:rPr lang="en-ZA" sz="1400" dirty="0" smtClean="0"/>
              <a:t>from IMP</a:t>
            </a:r>
            <a:r>
              <a:rPr lang="en-ZA" sz="1400" dirty="0"/>
              <a:t>, Pioneer 10, Voyager 1 and </a:t>
            </a:r>
            <a:r>
              <a:rPr lang="en-ZA" sz="1400" dirty="0" smtClean="0"/>
              <a:t>2 (Webber &amp; Lockwood, 2001a).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21454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395536" y="188640"/>
            <a:ext cx="8534722" cy="45355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Global Modeling of Cosmic Protons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5013176"/>
            <a:ext cx="41044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PAMELA proton observations from 2006 to 2009; </a:t>
            </a:r>
          </a:p>
          <a:p>
            <a:r>
              <a:rPr lang="en-ZA" sz="1400" dirty="0" smtClean="0"/>
              <a:t>A &lt; 0. Model simulations from 1 AU to 120 AU in equatorial plane; LIS at HP at 122 AU.</a:t>
            </a:r>
          </a:p>
          <a:p>
            <a:r>
              <a:rPr lang="en-ZA" sz="1400" dirty="0" smtClean="0"/>
              <a:t>Vos &amp; Potgieter (Solar Phys. 2016).</a:t>
            </a:r>
            <a:endParaRPr lang="en-ZA" sz="1400" dirty="0"/>
          </a:p>
        </p:txBody>
      </p:sp>
      <p:pic>
        <p:nvPicPr>
          <p:cNvPr id="403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545460" cy="400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56895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23528" y="5013176"/>
            <a:ext cx="410445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PAMELA protons at Earth; Voyager 1 protons from Aug 2006 to Aug 2012; </a:t>
            </a:r>
          </a:p>
          <a:p>
            <a:r>
              <a:rPr lang="en-ZA" sz="1400" dirty="0" smtClean="0"/>
              <a:t>A </a:t>
            </a:r>
            <a:r>
              <a:rPr lang="en-ZA" sz="1400" dirty="0"/>
              <a:t>&lt;</a:t>
            </a:r>
            <a:r>
              <a:rPr lang="en-ZA" sz="1400" dirty="0" smtClean="0"/>
              <a:t> 0; model simulations from 1 AU to 120 AU in equatorial plane; </a:t>
            </a:r>
          </a:p>
          <a:p>
            <a:r>
              <a:rPr lang="en-ZA" sz="1400" dirty="0" smtClean="0"/>
              <a:t>LIS at HP at 122 AU. TS moves with solar cycle.</a:t>
            </a:r>
          </a:p>
          <a:p>
            <a:r>
              <a:rPr lang="en-ZA" sz="1400" dirty="0" smtClean="0"/>
              <a:t>Vos &amp; Potgieter (Solar Phys. 2016).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75394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579" name="Object 3"/>
          <p:cNvGraphicFramePr>
            <a:graphicFrameLocks noChangeAspect="1"/>
          </p:cNvGraphicFramePr>
          <p:nvPr/>
        </p:nvGraphicFramePr>
        <p:xfrm>
          <a:off x="4716463" y="1341438"/>
          <a:ext cx="3930650" cy="276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54" name="SPW 5.0 Graph" r:id="rId4" imgW="5699455" imgH="4507992" progId="SigmaPlotGraphicObject.9">
                  <p:embed/>
                </p:oleObj>
              </mc:Choice>
              <mc:Fallback>
                <p:oleObj name="SPW 5.0 Graph" r:id="rId4" imgW="5699455" imgH="4507992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30" t="24341" r="12836" b="8113"/>
                      <a:stretch>
                        <a:fillRect/>
                      </a:stretch>
                    </p:blipFill>
                    <p:spPr bwMode="auto">
                      <a:xfrm>
                        <a:off x="4716463" y="1341438"/>
                        <a:ext cx="3930650" cy="276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539552" y="6165304"/>
            <a:ext cx="41764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Langner, Potgieter &amp; </a:t>
            </a:r>
            <a:r>
              <a:rPr lang="en-US" sz="1200" dirty="0" smtClean="0"/>
              <a:t>Webber</a:t>
            </a:r>
            <a:r>
              <a:rPr lang="en-US" sz="1200" dirty="0"/>
              <a:t> </a:t>
            </a:r>
            <a:r>
              <a:rPr lang="en-US" sz="1200" dirty="0" smtClean="0"/>
              <a:t> (JGR, </a:t>
            </a:r>
            <a:r>
              <a:rPr lang="en-US" sz="1200" dirty="0"/>
              <a:t>2003; ASR, </a:t>
            </a:r>
            <a:r>
              <a:rPr lang="en-US" sz="1200" dirty="0" smtClean="0"/>
              <a:t>2004)</a:t>
            </a:r>
            <a:endParaRPr lang="en-ZA" sz="1200" dirty="0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39552" y="4293096"/>
            <a:ext cx="4103688" cy="1428083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1400" dirty="0">
                <a:solidFill>
                  <a:srgbClr val="000000"/>
                </a:solidFill>
              </a:rPr>
              <a:t>C</a:t>
            </a:r>
            <a:r>
              <a:rPr lang="en-AU" sz="1400" dirty="0" smtClean="0">
                <a:solidFill>
                  <a:srgbClr val="000000"/>
                </a:solidFill>
              </a:rPr>
              <a:t>omputed and observed proton spectra </a:t>
            </a:r>
            <a:r>
              <a:rPr lang="en-AU" sz="1400" dirty="0">
                <a:solidFill>
                  <a:srgbClr val="000000"/>
                </a:solidFill>
              </a:rPr>
              <a:t>at Earth,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1400" dirty="0" smtClean="0">
                <a:solidFill>
                  <a:srgbClr val="000000"/>
                </a:solidFill>
              </a:rPr>
              <a:t>For  </a:t>
            </a:r>
            <a:r>
              <a:rPr lang="en-AU" sz="1400" dirty="0" smtClean="0">
                <a:solidFill>
                  <a:srgbClr val="FF0000"/>
                </a:solidFill>
              </a:rPr>
              <a:t>A&lt; 0</a:t>
            </a:r>
            <a:r>
              <a:rPr lang="en-AU" sz="1400" dirty="0" smtClean="0">
                <a:solidFill>
                  <a:srgbClr val="000000"/>
                </a:solidFill>
              </a:rPr>
              <a:t> </a:t>
            </a:r>
            <a:r>
              <a:rPr lang="en-AU" sz="1400" dirty="0">
                <a:solidFill>
                  <a:srgbClr val="000000"/>
                </a:solidFill>
              </a:rPr>
              <a:t>and </a:t>
            </a:r>
            <a:r>
              <a:rPr lang="en-AU" sz="1400" dirty="0">
                <a:solidFill>
                  <a:srgbClr val="0000FF"/>
                </a:solidFill>
              </a:rPr>
              <a:t>A </a:t>
            </a:r>
            <a:r>
              <a:rPr lang="en-AU" sz="1400" dirty="0" smtClean="0">
                <a:solidFill>
                  <a:srgbClr val="0000FF"/>
                </a:solidFill>
              </a:rPr>
              <a:t>&gt; </a:t>
            </a:r>
            <a:r>
              <a:rPr lang="en-AU" sz="1400" dirty="0">
                <a:solidFill>
                  <a:srgbClr val="0000FF"/>
                </a:solidFill>
              </a:rPr>
              <a:t>0</a:t>
            </a:r>
            <a:r>
              <a:rPr lang="en-AU" sz="1400" dirty="0">
                <a:solidFill>
                  <a:srgbClr val="000000"/>
                </a:solidFill>
              </a:rPr>
              <a:t> solar </a:t>
            </a:r>
            <a:r>
              <a:rPr lang="en-AU" sz="1400" dirty="0" smtClean="0">
                <a:solidFill>
                  <a:srgbClr val="000000"/>
                </a:solidFill>
              </a:rPr>
              <a:t>minima, with a spectral crossing.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1400" dirty="0" smtClean="0">
                <a:solidFill>
                  <a:srgbClr val="000000"/>
                </a:solidFill>
              </a:rPr>
              <a:t>Tilt angle = 10</a:t>
            </a:r>
            <a:r>
              <a:rPr lang="en-AU" sz="1400" baseline="30000" dirty="0" smtClean="0">
                <a:solidFill>
                  <a:srgbClr val="000000"/>
                </a:solidFill>
              </a:rPr>
              <a:t>0</a:t>
            </a:r>
            <a:endParaRPr lang="en-AU" sz="1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1400" dirty="0" smtClean="0">
                <a:solidFill>
                  <a:srgbClr val="000000"/>
                </a:solidFill>
              </a:rPr>
              <a:t>LIS (solid black line) at 120 AU; TS at 90 AU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1400" dirty="0" smtClean="0">
                <a:solidFill>
                  <a:srgbClr val="000000"/>
                </a:solidFill>
              </a:rPr>
              <a:t>Observations from: McDonald et al. (1998)</a:t>
            </a:r>
            <a:endParaRPr lang="en-ZA" sz="1400" dirty="0">
              <a:solidFill>
                <a:srgbClr val="000000"/>
              </a:solidFill>
            </a:endParaRPr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4716016" y="4293096"/>
            <a:ext cx="4103687" cy="205287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1400" dirty="0">
                <a:solidFill>
                  <a:srgbClr val="000000"/>
                </a:solidFill>
              </a:rPr>
              <a:t>Computed latitudinal gradients compared to Ulysses-KET </a:t>
            </a:r>
            <a:r>
              <a:rPr lang="en-AU" sz="1400" dirty="0" smtClean="0">
                <a:solidFill>
                  <a:srgbClr val="000000"/>
                </a:solidFill>
              </a:rPr>
              <a:t>observations, </a:t>
            </a:r>
            <a:r>
              <a:rPr lang="en-AU" sz="1400" dirty="0">
                <a:solidFill>
                  <a:srgbClr val="000000"/>
                </a:solidFill>
              </a:rPr>
              <a:t>for A &gt; </a:t>
            </a:r>
            <a:r>
              <a:rPr lang="en-AU" sz="1400" dirty="0" smtClean="0">
                <a:solidFill>
                  <a:srgbClr val="000000"/>
                </a:solidFill>
              </a:rPr>
              <a:t>0 </a:t>
            </a:r>
            <a:r>
              <a:rPr lang="en-AU" sz="1400" dirty="0">
                <a:solidFill>
                  <a:srgbClr val="000000"/>
                </a:solidFill>
              </a:rPr>
              <a:t>solar minimum </a:t>
            </a:r>
            <a:r>
              <a:rPr lang="en-AU" sz="1400" dirty="0" smtClean="0">
                <a:solidFill>
                  <a:srgbClr val="000000"/>
                </a:solidFill>
              </a:rPr>
              <a:t>(tilt angle =10</a:t>
            </a:r>
            <a:r>
              <a:rPr lang="en-AU" sz="1400" baseline="30000" dirty="0" smtClean="0">
                <a:solidFill>
                  <a:srgbClr val="000000"/>
                </a:solidFill>
              </a:rPr>
              <a:t>0</a:t>
            </a:r>
            <a:r>
              <a:rPr lang="en-AU" sz="1400" dirty="0" smtClean="0">
                <a:solidFill>
                  <a:srgbClr val="000000"/>
                </a:solidFill>
              </a:rPr>
              <a:t> ) to maximum (tilt angle = 75</a:t>
            </a:r>
            <a:r>
              <a:rPr lang="en-AU" sz="1400" baseline="30000" dirty="0" smtClean="0">
                <a:solidFill>
                  <a:srgbClr val="000000"/>
                </a:solidFill>
              </a:rPr>
              <a:t>0</a:t>
            </a:r>
            <a:r>
              <a:rPr lang="en-AU" sz="1400" dirty="0" smtClean="0">
                <a:solidFill>
                  <a:srgbClr val="000000"/>
                </a:solidFill>
              </a:rPr>
              <a:t> ).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1400" dirty="0" smtClean="0">
                <a:solidFill>
                  <a:srgbClr val="000000"/>
                </a:solidFill>
              </a:rPr>
              <a:t>Ulysses observations: Heber et al. (1996, 1997).</a:t>
            </a:r>
          </a:p>
          <a:p>
            <a:pPr>
              <a:spcBef>
                <a:spcPct val="20000"/>
              </a:spcBef>
            </a:pPr>
            <a:endParaRPr lang="en-AU" sz="1400" dirty="0" smtClean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AU" sz="1400" dirty="0" smtClean="0">
                <a:solidFill>
                  <a:srgbClr val="000000"/>
                </a:solidFill>
              </a:rPr>
              <a:t>Model reproduction only possible when the drift coefficient is modified at lower KE; first major modification…</a:t>
            </a:r>
            <a:endParaRPr lang="en-ZA" sz="1400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9750" y="1341438"/>
          <a:ext cx="4059238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55" name="SPW 11.0 Graph" r:id="rId6" imgW="5699455" imgH="4235501" progId="SigmaPlotGraphicObject.9">
                  <p:embed/>
                </p:oleObj>
              </mc:Choice>
              <mc:Fallback>
                <p:oleObj name="SPW 11.0 Graph" r:id="rId6" imgW="5699455" imgH="4235501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022" t="21590" r="16045" b="8636"/>
                      <a:stretch>
                        <a:fillRect/>
                      </a:stretch>
                    </p:blipFill>
                    <p:spPr bwMode="auto">
                      <a:xfrm>
                        <a:off x="539750" y="1341438"/>
                        <a:ext cx="4059238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91680" y="2132856"/>
            <a:ext cx="571500" cy="276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ZA" sz="1200" dirty="0">
                <a:solidFill>
                  <a:srgbClr val="0033CC"/>
                </a:solidFill>
              </a:rPr>
              <a:t>A &gt;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4563" y="2714625"/>
            <a:ext cx="785812" cy="276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ZA" sz="1200" dirty="0">
                <a:solidFill>
                  <a:srgbClr val="FF0000"/>
                </a:solidFill>
              </a:rPr>
              <a:t>A  &lt;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5918" y="2071678"/>
            <a:ext cx="35719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84" y="2714620"/>
            <a:ext cx="42862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67544" y="188640"/>
            <a:ext cx="8207375" cy="64807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377825" algn="l"/>
              </a:tabLst>
            </a:pPr>
            <a:r>
              <a:rPr lang="en-AU" b="1" dirty="0">
                <a:solidFill>
                  <a:schemeClr val="bg1"/>
                </a:solidFill>
                <a:cs typeface="Times New Roman" pitchFamily="18" charset="0"/>
              </a:rPr>
              <a:t>Major features of the role of drifts for observations near Earth: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377825" algn="l"/>
              </a:tabLst>
            </a:pPr>
            <a:r>
              <a:rPr lang="en-AU" sz="1400" b="1" dirty="0">
                <a:solidFill>
                  <a:schemeClr val="bg1"/>
                </a:solidFill>
                <a:cs typeface="Times New Roman" pitchFamily="18" charset="0"/>
              </a:rPr>
              <a:t>Required as validation for ALL numerical models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805264"/>
            <a:ext cx="2376264" cy="67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462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 animBg="1"/>
      <p:bldP spid="28058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" r="2963" b="1547"/>
          <a:stretch/>
        </p:blipFill>
        <p:spPr bwMode="auto">
          <a:xfrm>
            <a:off x="683568" y="836711"/>
            <a:ext cx="4028448" cy="547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" r="2338" b="1334"/>
          <a:stretch/>
        </p:blipFill>
        <p:spPr bwMode="auto">
          <a:xfrm>
            <a:off x="4932040" y="3789040"/>
            <a:ext cx="3168352" cy="251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4213" y="188640"/>
            <a:ext cx="7869237" cy="504057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377825" algn="l"/>
              </a:tabLst>
            </a:pPr>
            <a:r>
              <a:rPr lang="en-AU" b="1" dirty="0" smtClean="0">
                <a:solidFill>
                  <a:schemeClr val="bg1"/>
                </a:solidFill>
                <a:cs typeface="Times New Roman" pitchFamily="18" charset="0"/>
              </a:rPr>
              <a:t>Drift effects: Cross-over of A &lt; 0 &amp; A &gt; 0 spectra</a:t>
            </a:r>
            <a:endParaRPr lang="en-AU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6296" y="652534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Potgieter &amp; Vos (2017)</a:t>
            </a:r>
            <a:endParaRPr lang="en-ZA" sz="1200" dirty="0"/>
          </a:p>
        </p:txBody>
      </p:sp>
      <p:pic>
        <p:nvPicPr>
          <p:cNvPr id="400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168352" cy="277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453336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We now need to see what AMS02 observed in minimum of 2020-2021?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148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395536" y="260648"/>
            <a:ext cx="8424936" cy="504056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Simulated Heliosphere</a:t>
            </a:r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18" y="908721"/>
            <a:ext cx="411736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8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4029222" cy="226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312368" cy="333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88024" y="4725144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Xi Lou et al. (ApJ. 2015, 2016); studies of GCRs at and just beyond the HP; how do they come in…?</a:t>
            </a:r>
          </a:p>
          <a:p>
            <a:endParaRPr lang="en-ZA" sz="1200" dirty="0"/>
          </a:p>
          <a:p>
            <a:r>
              <a:rPr lang="en-ZA" sz="1200" dirty="0" smtClean="0"/>
              <a:t>Does this imply that the VLIS at the HP could be somewhat different depending on the direction of the Interstellar Magnetic Field.</a:t>
            </a:r>
          </a:p>
          <a:p>
            <a:endParaRPr lang="en-ZA" sz="1200" dirty="0"/>
          </a:p>
          <a:p>
            <a:r>
              <a:rPr lang="en-ZA" sz="1200" dirty="0" smtClean="0"/>
              <a:t>See also Pogorelov et al. (SSR, 2017)</a:t>
            </a:r>
            <a:endParaRPr lang="en-ZA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6165304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Small and almost round heliosphere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105273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Standard MHD view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162880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V1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220486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V2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35699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solidFill>
                  <a:schemeClr val="bg1"/>
                </a:solidFill>
              </a:rPr>
              <a:t>Opher et al. (Nature Astron. 2020)</a:t>
            </a:r>
            <a:endParaRPr lang="en-Z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3" grpId="0"/>
      <p:bldP spid="14" grpId="0"/>
      <p:bldP spid="1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AutoShape 3"/>
          <p:cNvSpPr>
            <a:spLocks noChangeArrowheads="1"/>
          </p:cNvSpPr>
          <p:nvPr/>
        </p:nvSpPr>
        <p:spPr bwMode="auto">
          <a:xfrm>
            <a:off x="395536" y="116632"/>
            <a:ext cx="8496944" cy="79208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latin typeface="Arial" charset="0"/>
              </a:rPr>
              <a:t>Highest every recorded cosmic ray protons in 2009; form PAMELA </a:t>
            </a:r>
          </a:p>
          <a:p>
            <a:pPr algn="ctr"/>
            <a:r>
              <a:rPr lang="en-ZA" b="1" dirty="0" smtClean="0">
                <a:solidFill>
                  <a:schemeClr val="bg1"/>
                </a:solidFill>
                <a:latin typeface="Arial" charset="0"/>
              </a:rPr>
              <a:t>and quite unexpected…</a:t>
            </a:r>
            <a:endParaRPr lang="en-ZA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966775"/>
              </p:ext>
            </p:extLst>
          </p:nvPr>
        </p:nvGraphicFramePr>
        <p:xfrm>
          <a:off x="899592" y="980728"/>
          <a:ext cx="7472391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43" name="SPW 10.0 Graph" r:id="rId4" imgW="8276040" imgH="5423040" progId="SigmaPlotGraphicObject.9">
                  <p:embed/>
                </p:oleObj>
              </mc:Choice>
              <mc:Fallback>
                <p:oleObj name="SPW 10.0 Graph" r:id="rId4" imgW="8276040" imgH="542304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980728"/>
                        <a:ext cx="7472391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92" y="603029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/>
              <a:t>Red data points: </a:t>
            </a:r>
            <a:r>
              <a:rPr lang="en-ZA" sz="1600" b="1" dirty="0" smtClean="0">
                <a:solidFill>
                  <a:srgbClr val="C00000"/>
                </a:solidFill>
              </a:rPr>
              <a:t>A &lt; 0 cycles</a:t>
            </a:r>
            <a:endParaRPr lang="en-ZA" sz="1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1593" y="6027221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/>
              <a:t>Blue data points: </a:t>
            </a:r>
            <a:r>
              <a:rPr lang="en-ZA" sz="1600" b="1" dirty="0" smtClean="0">
                <a:solidFill>
                  <a:srgbClr val="0000FF"/>
                </a:solidFill>
              </a:rPr>
              <a:t>A &gt; 0 cycles</a:t>
            </a:r>
            <a:endParaRPr lang="en-ZA" sz="16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504274"/>
            <a:ext cx="77771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 smtClean="0"/>
              <a:t>Strauss </a:t>
            </a:r>
            <a:r>
              <a:rPr lang="en-ZA" sz="1200" dirty="0"/>
              <a:t>R.D., Potgieter M.S. Is the highest cosmic rays yet to come? Solar Physics</a:t>
            </a:r>
            <a:r>
              <a:rPr lang="en-ZA" sz="1200" dirty="0" smtClean="0"/>
              <a:t>, </a:t>
            </a:r>
            <a:r>
              <a:rPr lang="en-ZA" sz="1200" dirty="0"/>
              <a:t>2014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79712" y="2564904"/>
            <a:ext cx="1584176" cy="1368152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979712" y="2924944"/>
            <a:ext cx="1584176" cy="13681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91680" y="2276872"/>
            <a:ext cx="1872208" cy="158417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1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" b="23829"/>
          <a:stretch/>
        </p:blipFill>
        <p:spPr bwMode="auto">
          <a:xfrm>
            <a:off x="35496" y="702718"/>
            <a:ext cx="4414946" cy="2801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853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" b="14099"/>
          <a:stretch/>
        </p:blipFill>
        <p:spPr bwMode="auto">
          <a:xfrm>
            <a:off x="4590889" y="691083"/>
            <a:ext cx="4451623" cy="2824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853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" t="-2480" r="1643" b="22321"/>
          <a:stretch/>
        </p:blipFill>
        <p:spPr bwMode="auto">
          <a:xfrm>
            <a:off x="3923928" y="3544747"/>
            <a:ext cx="5076056" cy="3286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418" y="132481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000000"/>
                </a:solidFill>
              </a:rPr>
              <a:t>Protons</a:t>
            </a:r>
            <a:endParaRPr lang="en-ZA" sz="1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34076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000000"/>
                </a:solidFill>
              </a:rPr>
              <a:t>Electrons</a:t>
            </a:r>
            <a:endParaRPr lang="en-ZA" sz="1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9928" y="488088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FF0000"/>
                </a:solidFill>
              </a:rPr>
              <a:t>Protons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59533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0000FF"/>
                </a:solidFill>
              </a:rPr>
              <a:t>Electrons</a:t>
            </a:r>
            <a:endParaRPr lang="en-ZA" sz="12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645024"/>
            <a:ext cx="2736304" cy="283154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New evidence of charge-sign-dependent (drift) modulation for 2006-2009 from PAMELA…!</a:t>
            </a:r>
          </a:p>
          <a:p>
            <a:endParaRPr lang="en-ZA" sz="1600" dirty="0"/>
          </a:p>
          <a:p>
            <a:r>
              <a:rPr lang="en-ZA" sz="1400" dirty="0" smtClean="0"/>
              <a:t>But, </a:t>
            </a:r>
            <a:r>
              <a:rPr lang="en-ZA" sz="1400" u="sng" dirty="0" smtClean="0"/>
              <a:t>much smaller </a:t>
            </a:r>
            <a:r>
              <a:rPr lang="en-ZA" sz="1400" dirty="0" smtClean="0"/>
              <a:t>than anticipated from modelling of previous solar minimum activity periods….!</a:t>
            </a:r>
          </a:p>
          <a:p>
            <a:endParaRPr lang="en-ZA" sz="1600" dirty="0"/>
          </a:p>
          <a:p>
            <a:pPr algn="ctr"/>
            <a:r>
              <a:rPr lang="en-ZA" sz="1600" dirty="0" smtClean="0">
                <a:solidFill>
                  <a:srgbClr val="FF0000"/>
                </a:solidFill>
              </a:rPr>
              <a:t>The 2009 minimum was different from those ones before…</a:t>
            </a:r>
            <a:endParaRPr lang="en-ZA" sz="1600" dirty="0">
              <a:solidFill>
                <a:srgbClr val="FF0000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23528" y="116632"/>
            <a:ext cx="8534722" cy="42058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PAMELA Observations and Charge-sign Dependence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17477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458897" y="188640"/>
            <a:ext cx="8137525" cy="43204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</a:rPr>
              <a:t>Drift &amp; HCS effects in electron, </a:t>
            </a:r>
            <a:r>
              <a:rPr lang="en-ZA" b="1" dirty="0">
                <a:solidFill>
                  <a:schemeClr val="bg1"/>
                </a:solidFill>
              </a:rPr>
              <a:t>positron </a:t>
            </a:r>
            <a:r>
              <a:rPr lang="en-ZA" b="1" dirty="0" smtClean="0">
                <a:solidFill>
                  <a:schemeClr val="bg1"/>
                </a:solidFill>
              </a:rPr>
              <a:t>and proton modulation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758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3"/>
          <a:stretch/>
        </p:blipFill>
        <p:spPr bwMode="auto">
          <a:xfrm>
            <a:off x="4932040" y="1196752"/>
            <a:ext cx="3923069" cy="256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5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960440" cy="260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764704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Predictions of a drift dominated model when the tilt angle is the only time-dependent parameter</a:t>
            </a:r>
            <a:endParaRPr lang="en-Z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884368" y="658100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Raath (2015)</a:t>
            </a:r>
            <a:endParaRPr lang="en-ZA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155679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Proton to electron ratio</a:t>
            </a:r>
            <a:endParaRPr lang="en-ZA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429309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Positron to electron ratio</a:t>
            </a:r>
            <a:endParaRPr lang="en-ZA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27809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A &lt; 0</a:t>
            </a:r>
            <a:endParaRPr lang="en-ZA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68344" y="278092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A &gt; 0</a:t>
            </a:r>
            <a:endParaRPr lang="en-ZA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3861048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A &lt; 0</a:t>
            </a:r>
            <a:endParaRPr lang="en-ZA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51920" y="3861048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A &lt; 0</a:t>
            </a:r>
            <a:endParaRPr lang="en-Z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437112"/>
            <a:ext cx="3960440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These very clearly predicted patterns had turned out to be too idealistic; the wavy HCS is not the only time-dependent parameter of importance !</a:t>
            </a:r>
          </a:p>
          <a:p>
            <a:endParaRPr lang="en-ZA" sz="1200" dirty="0" smtClean="0"/>
          </a:p>
          <a:p>
            <a:r>
              <a:rPr lang="en-ZA" sz="1200" dirty="0" smtClean="0"/>
              <a:t>This was again first modified by Ulysses observations…and lately by PAMELA and AMS02 observations – more on this follows…!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574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  <p:bldP spid="12" grpId="0"/>
      <p:bldP spid="14" grpId="0" animBg="1"/>
      <p:bldP spid="1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690688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39750" y="69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334852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10705" t="18535" r="7998" b="51592"/>
          <a:stretch/>
        </p:blipFill>
        <p:spPr bwMode="auto">
          <a:xfrm>
            <a:off x="323528" y="908720"/>
            <a:ext cx="5832648" cy="295232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496943" cy="522288"/>
          </a:xfrm>
          <a:solidFill>
            <a:srgbClr val="3333FF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Observed charge-sign dependent modulation over two solar maxima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300192" y="908720"/>
            <a:ext cx="2520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cs typeface="Times New Roman" pitchFamily="18" charset="0"/>
              </a:rPr>
              <a:t>Electron measurements form ISEE/ICE </a:t>
            </a:r>
            <a:r>
              <a:rPr lang="en-US" sz="1200" dirty="0">
                <a:cs typeface="Times New Roman" pitchFamily="18" charset="0"/>
              </a:rPr>
              <a:t>(Clem et al., 1996; Evenson, 1998) </a:t>
            </a:r>
            <a:r>
              <a:rPr lang="en-US" sz="1200" dirty="0">
                <a:solidFill>
                  <a:srgbClr val="00B050"/>
                </a:solidFill>
                <a:cs typeface="Times New Roman" pitchFamily="18" charset="0"/>
              </a:rPr>
              <a:t>and KET </a:t>
            </a:r>
            <a:r>
              <a:rPr lang="en-US" sz="1200" dirty="0">
                <a:cs typeface="Times New Roman" pitchFamily="18" charset="0"/>
              </a:rPr>
              <a:t>(Heber et </a:t>
            </a:r>
            <a:r>
              <a:rPr lang="en-US" sz="1200" dirty="0" smtClean="0">
                <a:cs typeface="Times New Roman" pitchFamily="18" charset="0"/>
              </a:rPr>
              <a:t>al. 1996, 1999, 2001, 2002; Clem et al. 2002). </a:t>
            </a:r>
          </a:p>
          <a:p>
            <a:r>
              <a:rPr lang="en-US" sz="1200" dirty="0" smtClean="0">
                <a:cs typeface="Times New Roman" pitchFamily="18" charset="0"/>
              </a:rPr>
              <a:t>He </a:t>
            </a:r>
            <a:r>
              <a:rPr lang="en-US" sz="1200" dirty="0">
                <a:cs typeface="Times New Roman" pitchFamily="18" charset="0"/>
              </a:rPr>
              <a:t>measurements from IMP (McDonald, </a:t>
            </a:r>
            <a:r>
              <a:rPr lang="en-US" sz="1200" dirty="0" smtClean="0">
                <a:cs typeface="Times New Roman" pitchFamily="18" charset="0"/>
              </a:rPr>
              <a:t>1998, 2001).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372200" y="2348880"/>
            <a:ext cx="237626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Solid line: Time-dependent model from Ferreira et al. (2003a,b)</a:t>
            </a:r>
            <a:endParaRPr lang="en-ZA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292080" y="19888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W</a:t>
            </a:r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3059832" y="2636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13285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Model</a:t>
            </a:r>
            <a:endParaRPr lang="en-ZA" sz="1100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87601223"/>
              </p:ext>
            </p:extLst>
          </p:nvPr>
        </p:nvGraphicFramePr>
        <p:xfrm>
          <a:off x="323528" y="3789040"/>
          <a:ext cx="4464496" cy="2766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10" name="SPW 9.0 Graph" r:id="rId5" imgW="6761074" imgH="4188866" progId="SigmaPlotGraphicObject.9">
                  <p:embed/>
                </p:oleObj>
              </mc:Choice>
              <mc:Fallback>
                <p:oleObj name="SPW 9.0 Graph" r:id="rId5" imgW="6761074" imgH="4188866" progId="SigmaPlotGraphicObject.9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789040"/>
                        <a:ext cx="4464496" cy="27661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372200" y="3212976"/>
            <a:ext cx="2592288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ZA" sz="1200" dirty="0" smtClean="0">
                <a:solidFill>
                  <a:srgbClr val="000000"/>
                </a:solidFill>
              </a:rPr>
              <a:t>Based on 2D time-dependent modelling of cosmic </a:t>
            </a:r>
            <a:r>
              <a:rPr lang="en-ZA" sz="1200" dirty="0">
                <a:solidFill>
                  <a:srgbClr val="000000"/>
                </a:solidFill>
              </a:rPr>
              <a:t>ray intensities along the Ulysses </a:t>
            </a:r>
            <a:r>
              <a:rPr lang="en-ZA" sz="1200" dirty="0" smtClean="0">
                <a:solidFill>
                  <a:srgbClr val="000000"/>
                </a:solidFill>
              </a:rPr>
              <a:t>trajectory.  </a:t>
            </a:r>
          </a:p>
          <a:p>
            <a:r>
              <a:rPr lang="en-ZA" sz="1200" dirty="0" smtClean="0">
                <a:solidFill>
                  <a:srgbClr val="000000"/>
                </a:solidFill>
              </a:rPr>
              <a:t>Ndiitwani</a:t>
            </a:r>
            <a:r>
              <a:rPr lang="en-ZA" sz="1200" dirty="0">
                <a:solidFill>
                  <a:srgbClr val="000000"/>
                </a:solidFill>
              </a:rPr>
              <a:t>, Ferreira, Potgieter &amp; </a:t>
            </a:r>
            <a:r>
              <a:rPr lang="en-ZA" sz="1200" dirty="0" smtClean="0">
                <a:solidFill>
                  <a:srgbClr val="000000"/>
                </a:solidFill>
              </a:rPr>
              <a:t>Heber (AG, 2005)</a:t>
            </a:r>
            <a:r>
              <a:rPr lang="en-ZA" sz="1200" dirty="0" smtClean="0"/>
              <a:t>.</a:t>
            </a:r>
            <a:endParaRPr lang="en-ZA" sz="1200" dirty="0"/>
          </a:p>
        </p:txBody>
      </p:sp>
      <p:sp>
        <p:nvSpPr>
          <p:cNvPr id="13" name="Rectangle 12"/>
          <p:cNvSpPr/>
          <p:nvPr/>
        </p:nvSpPr>
        <p:spPr>
          <a:xfrm>
            <a:off x="5148064" y="4509120"/>
            <a:ext cx="3672408" cy="203132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ZA" sz="1400" u="sng" dirty="0" smtClean="0">
                <a:solidFill>
                  <a:srgbClr val="000000"/>
                </a:solidFill>
              </a:rPr>
              <a:t>Conclusion</a:t>
            </a:r>
            <a:r>
              <a:rPr lang="en-ZA" sz="1400" dirty="0" smtClean="0">
                <a:solidFill>
                  <a:srgbClr val="000000"/>
                </a:solidFill>
              </a:rPr>
              <a:t>: Heliospheric particle drifts reaches a maximum during the years of solar minimum modulation, then follows trend in solar activity, reducing to a few % during extreme solar maximum activity. </a:t>
            </a:r>
          </a:p>
          <a:p>
            <a:endParaRPr lang="en-ZA" sz="1400" dirty="0" smtClean="0">
              <a:solidFill>
                <a:srgbClr val="000000"/>
              </a:solidFill>
            </a:endParaRPr>
          </a:p>
          <a:p>
            <a:r>
              <a:rPr lang="en-ZA" sz="1400" dirty="0" smtClean="0">
                <a:solidFill>
                  <a:srgbClr val="000000"/>
                </a:solidFill>
              </a:rPr>
              <a:t>Any doubts? Yes, how robust is thus? Will it be the same with a 3D model? Problem: 3D-time with ADI numerics not possible…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42325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2" grpId="0" animBg="1"/>
      <p:bldP spid="3" grpId="0"/>
      <p:bldP spid="14" grpId="0"/>
      <p:bldP spid="4" grpId="0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32465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4653136"/>
            <a:ext cx="2736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dirty="0" smtClean="0"/>
              <a:t>Aslam </a:t>
            </a:r>
            <a:r>
              <a:rPr lang="en-ZA" sz="1100" dirty="0"/>
              <a:t>O.P.M., Bisschoff D., Ngobeni M. D., Potgieter M. S., Munini R., Boezio M., Mikhailov V. V. Time and charge-sign dependence of the heliospheric modulation of cosmic rays. Astrophys. J. 909, 215:1-13, 2021.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67544" y="0"/>
            <a:ext cx="8137525" cy="40466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Z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ZA" b="1" dirty="0" smtClean="0">
                <a:solidFill>
                  <a:schemeClr val="bg1"/>
                </a:solidFill>
              </a:rPr>
              <a:t>Numerical model for e</a:t>
            </a:r>
            <a:r>
              <a:rPr lang="en-ZA" b="1" baseline="30000" dirty="0" smtClean="0">
                <a:solidFill>
                  <a:schemeClr val="bg1"/>
                </a:solidFill>
              </a:rPr>
              <a:t>+</a:t>
            </a:r>
            <a:r>
              <a:rPr lang="en-ZA" b="1" dirty="0">
                <a:solidFill>
                  <a:schemeClr val="bg1"/>
                </a:solidFill>
              </a:rPr>
              <a:t> </a:t>
            </a:r>
            <a:r>
              <a:rPr lang="en-ZA" b="1" dirty="0" smtClean="0">
                <a:solidFill>
                  <a:schemeClr val="bg1"/>
                </a:solidFill>
              </a:rPr>
              <a:t>&amp; e</a:t>
            </a:r>
            <a:r>
              <a:rPr lang="en-ZA" b="1" baseline="30000" dirty="0" smtClean="0">
                <a:solidFill>
                  <a:schemeClr val="bg1"/>
                </a:solidFill>
              </a:rPr>
              <a:t>-</a:t>
            </a:r>
            <a:r>
              <a:rPr lang="en-ZA" b="1" dirty="0" smtClean="0">
                <a:solidFill>
                  <a:schemeClr val="bg1"/>
                </a:solidFill>
              </a:rPr>
              <a:t> modulation from 2006 to 2015</a:t>
            </a:r>
            <a:endParaRPr lang="en-ZA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94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5667129" cy="348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5966788" cy="385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4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744416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361232"/>
              </p:ext>
            </p:extLst>
          </p:nvPr>
        </p:nvGraphicFramePr>
        <p:xfrm>
          <a:off x="4499992" y="1268760"/>
          <a:ext cx="3888432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49" name="Acrobat Document" r:id="rId4" imgW="7318440" imgH="7317000" progId="AcroExch.Document.DC">
                  <p:embed/>
                </p:oleObj>
              </mc:Choice>
              <mc:Fallback>
                <p:oleObj name="Acrobat Document" r:id="rId4" imgW="7318440" imgH="7317000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268760"/>
                        <a:ext cx="3888432" cy="37444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496943" cy="522288"/>
          </a:xfrm>
          <a:solidFill>
            <a:srgbClr val="3333FF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Detailed modeling of GCR positrons and their drift  dependent modulation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5301208"/>
            <a:ext cx="799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dirty="0" smtClean="0"/>
              <a:t>Aslam </a:t>
            </a:r>
            <a:r>
              <a:rPr lang="en-ZA" sz="1100" dirty="0"/>
              <a:t>O.P.M., Bisschoff D., Potgieter M. S., Boezio </a:t>
            </a:r>
            <a:r>
              <a:rPr lang="en-ZA" sz="1100" dirty="0" smtClean="0"/>
              <a:t>M., Munini </a:t>
            </a:r>
            <a:r>
              <a:rPr lang="en-ZA" sz="1100" dirty="0"/>
              <a:t>R</a:t>
            </a:r>
            <a:r>
              <a:rPr lang="en-ZA" sz="1100" dirty="0" smtClean="0"/>
              <a:t>. Modeling of heliospheric modulation of cosmic ray positrons in a very quiet heliosphere. </a:t>
            </a:r>
            <a:r>
              <a:rPr lang="en-ZA" sz="1100" dirty="0"/>
              <a:t>Astrophys. J. </a:t>
            </a:r>
            <a:r>
              <a:rPr lang="en-ZA" sz="1100" dirty="0" smtClean="0"/>
              <a:t>873, 70:1-11, 2019.</a:t>
            </a:r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303917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ANavorsing\Navorsing2021\PhysicsJ paper\Figures updated\Figure 19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r="2424"/>
          <a:stretch/>
        </p:blipFill>
        <p:spPr bwMode="auto">
          <a:xfrm>
            <a:off x="395536" y="3717032"/>
            <a:ext cx="5256584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536074"/>
              </p:ext>
            </p:extLst>
          </p:nvPr>
        </p:nvGraphicFramePr>
        <p:xfrm>
          <a:off x="395536" y="908720"/>
          <a:ext cx="267652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77" name="Acrobat Document" r:id="rId4" imgW="7318440" imgH="7317000" progId="AcroExch.Document.DC">
                  <p:embed/>
                </p:oleObj>
              </mc:Choice>
              <mc:Fallback>
                <p:oleObj name="Acrobat Document" r:id="rId4" imgW="7318440" imgH="7317000" progId="AcroExch.Document.DC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08720"/>
                        <a:ext cx="2676525" cy="267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540308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496943" cy="522288"/>
          </a:xfrm>
          <a:solidFill>
            <a:srgbClr val="3333FF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Detailed modeling of GCR anti-protons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6525344"/>
            <a:ext cx="23042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dirty="0" smtClean="0"/>
              <a:t>Aslam </a:t>
            </a:r>
            <a:r>
              <a:rPr lang="en-ZA" sz="1100" dirty="0"/>
              <a:t>O.P.M</a:t>
            </a:r>
            <a:r>
              <a:rPr lang="en-ZA" sz="1100" dirty="0" smtClean="0"/>
              <a:t>. et al. (ICRC2019)</a:t>
            </a:r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60159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6004560" cy="303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493214"/>
              </p:ext>
            </p:extLst>
          </p:nvPr>
        </p:nvGraphicFramePr>
        <p:xfrm>
          <a:off x="539552" y="4077072"/>
          <a:ext cx="3893680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83" name="Acrobat Document" r:id="rId4" imgW="8229600" imgH="5486400" progId="AcroExch.Document.DC">
                  <p:embed/>
                </p:oleObj>
              </mc:Choice>
              <mc:Fallback>
                <p:oleObj name="Acrobat Document" r:id="rId4" imgW="8229600" imgH="5486400" progId="AcroExch.Document.DC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077072"/>
                        <a:ext cx="3893680" cy="2592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645496"/>
              </p:ext>
            </p:extLst>
          </p:nvPr>
        </p:nvGraphicFramePr>
        <p:xfrm>
          <a:off x="4572000" y="4077072"/>
          <a:ext cx="3883098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84" name="Acrobat Document" r:id="rId6" imgW="8229600" imgH="5486400" progId="AcroExch.Document.DC">
                  <p:embed/>
                </p:oleObj>
              </mc:Choice>
              <mc:Fallback>
                <p:oleObj name="Acrobat Document" r:id="rId6" imgW="8229600" imgH="5486400" progId="AcroExch.Document.D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77072"/>
                        <a:ext cx="3883098" cy="2592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3528" y="188640"/>
            <a:ext cx="8496943" cy="432048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diffusion and drift MFP’s required for 2006 to 2017</a:t>
            </a:r>
          </a:p>
        </p:txBody>
      </p:sp>
    </p:spTree>
    <p:extLst>
      <p:ext uri="{BB962C8B-B14F-4D97-AF65-F5344CB8AC3E}">
        <p14:creationId xmlns:p14="http://schemas.microsoft.com/office/powerpoint/2010/main" val="10423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220486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/>
              <a:t>The END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399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1" y="1196751"/>
            <a:ext cx="3855497" cy="541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43123" y="116632"/>
            <a:ext cx="8794143" cy="42058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Illustrative examples of solar </a:t>
            </a:r>
            <a:r>
              <a:rPr lang="en-US" b="1" dirty="0">
                <a:solidFill>
                  <a:schemeClr val="bg1"/>
                </a:solidFill>
              </a:rPr>
              <a:t>m</a:t>
            </a:r>
            <a:r>
              <a:rPr lang="en-US" b="1" dirty="0" smtClean="0">
                <a:solidFill>
                  <a:schemeClr val="bg1"/>
                </a:solidFill>
              </a:rPr>
              <a:t>inimum </a:t>
            </a:r>
            <a:r>
              <a:rPr lang="en-US" b="1" dirty="0">
                <a:solidFill>
                  <a:schemeClr val="bg1"/>
                </a:solidFill>
              </a:rPr>
              <a:t>o</a:t>
            </a:r>
            <a:r>
              <a:rPr lang="en-US" b="1" dirty="0" smtClean="0">
                <a:solidFill>
                  <a:schemeClr val="bg1"/>
                </a:solidFill>
              </a:rPr>
              <a:t>bservations and modeling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261657" cy="404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5445224"/>
            <a:ext cx="4104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Potgieter et al. (SolP, 2014, ApJ 2015); Potgieter &amp; Vos (A&amp;A, 2017).</a:t>
            </a:r>
          </a:p>
          <a:p>
            <a:endParaRPr lang="en-ZA" sz="1200" dirty="0"/>
          </a:p>
          <a:p>
            <a:r>
              <a:rPr lang="en-ZA" sz="1400" dirty="0" smtClean="0"/>
              <a:t>What is needed for this type of modelling?</a:t>
            </a:r>
            <a:endParaRPr lang="en-ZA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620688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 smtClean="0"/>
              <a:t>Main features of proton and electron modulation from PAMELA at the Earth</a:t>
            </a:r>
          </a:p>
          <a:p>
            <a:pPr algn="ctr"/>
            <a:r>
              <a:rPr lang="en-ZA" sz="1400" dirty="0" smtClean="0"/>
              <a:t>(as introduction for those of us not working on this everyday)</a:t>
            </a:r>
            <a:endParaRPr lang="en-Z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1556792"/>
            <a:ext cx="10081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Protons</a:t>
            </a:r>
            <a:endParaRPr lang="en-ZA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380312" y="155679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sz="1200" dirty="0" smtClean="0"/>
          </a:p>
          <a:p>
            <a:endParaRPr lang="en-ZA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1556792"/>
            <a:ext cx="6480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VLIS</a:t>
            </a:r>
            <a:endParaRPr lang="en-ZA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3933056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Electrons</a:t>
            </a:r>
          </a:p>
          <a:p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4223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12768" cy="46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23528" y="332656"/>
            <a:ext cx="8496944" cy="50405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  <a:latin typeface="Arial" charset="0"/>
              </a:rPr>
              <a:t>Concepts of solar min. &amp; max. modulation for protons</a:t>
            </a:r>
            <a:endParaRPr lang="en-ZA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87727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Vos &amp; Potgieter (ApJ., 2015)</a:t>
            </a:r>
            <a:endParaRPr lang="en-ZA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11960" y="2276872"/>
            <a:ext cx="792088" cy="79208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627784" y="3429000"/>
            <a:ext cx="1224136" cy="64807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67744" y="1484784"/>
            <a:ext cx="0" cy="273630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11760" y="1484784"/>
            <a:ext cx="8384" cy="129614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843808" y="4077072"/>
            <a:ext cx="1440160" cy="57606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6" name="Rounded Rectangle 25"/>
          <p:cNvSpPr/>
          <p:nvPr/>
        </p:nvSpPr>
        <p:spPr>
          <a:xfrm>
            <a:off x="7308304" y="4365104"/>
            <a:ext cx="504056" cy="108012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5555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58897" y="260648"/>
            <a:ext cx="8137525" cy="64807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Z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ZA" sz="2000" b="1" dirty="0" smtClean="0">
                <a:solidFill>
                  <a:srgbClr val="FFFFFF"/>
                </a:solidFill>
              </a:rPr>
              <a:t>Theory </a:t>
            </a:r>
            <a:r>
              <a:rPr lang="en-ZA" sz="2000" b="1" dirty="0">
                <a:solidFill>
                  <a:srgbClr val="FFFFFF"/>
                </a:solidFill>
              </a:rPr>
              <a:t>a</a:t>
            </a:r>
            <a:r>
              <a:rPr lang="en-ZA" sz="2000" b="1" dirty="0" smtClean="0">
                <a:solidFill>
                  <a:srgbClr val="FFFFFF"/>
                </a:solidFill>
              </a:rPr>
              <a:t>s in Parker’s TPE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835713"/>
              </p:ext>
            </p:extLst>
          </p:nvPr>
        </p:nvGraphicFramePr>
        <p:xfrm>
          <a:off x="1619672" y="1556792"/>
          <a:ext cx="5235575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15" name="Equation" r:id="rId4" imgW="3009600" imgH="863280" progId="Equation.DSMT4">
                  <p:embed/>
                </p:oleObj>
              </mc:Choice>
              <mc:Fallback>
                <p:oleObj name="Equation" r:id="rId4" imgW="30096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556792"/>
                        <a:ext cx="5235575" cy="150177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cmpd="dbl"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1052736"/>
            <a:ext cx="6552728" cy="30777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FFFFFF">
                    <a:lumMod val="95000"/>
                  </a:srgbClr>
                </a:solidFill>
              </a:rPr>
              <a:t>Two versions of Parker’s (1965) transport equation (TPE) is: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3501008"/>
            <a:ext cx="7920880" cy="2308324"/>
          </a:xfrm>
          <a:prstGeom prst="rect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i="1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ZA" sz="1400" i="1" dirty="0" smtClean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ZA" sz="1400" dirty="0" smtClean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is the distribution function with differential intensity: </a:t>
            </a:r>
            <a:r>
              <a:rPr lang="en-ZA" sz="1400" i="1" dirty="0" smtClean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I = p</a:t>
            </a:r>
            <a:r>
              <a:rPr lang="en-ZA" sz="1400" i="1" baseline="30000" dirty="0" smtClean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ZA" sz="1400" i="1" dirty="0" smtClean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f, </a:t>
            </a:r>
          </a:p>
          <a:p>
            <a:pPr algn="ctr"/>
            <a:r>
              <a:rPr lang="en-ZA" sz="1400" dirty="0" smtClean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ZA" sz="1400" i="1" dirty="0" smtClean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ZA" sz="1400" dirty="0" smtClean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 momentum (or rigidity if preferred).</a:t>
            </a:r>
          </a:p>
          <a:p>
            <a:pPr algn="ctr"/>
            <a:r>
              <a:rPr lang="en-ZA" sz="1400" b="1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ZA" sz="1400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  is the solar wind velocity</a:t>
            </a:r>
          </a:p>
          <a:p>
            <a:pPr algn="ctr"/>
            <a:r>
              <a:rPr lang="en-ZA" sz="1400" b="1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ZA" sz="1400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 is the propagation tensor, containing three  diffusion coefficients and the particle drift coefficient. </a:t>
            </a:r>
          </a:p>
          <a:p>
            <a:pPr algn="ctr"/>
            <a:endParaRPr lang="en-ZA" sz="1400" dirty="0" smtClean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ZA" sz="1400" dirty="0" smtClean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Assumption </a:t>
            </a:r>
            <a:r>
              <a:rPr lang="en-ZA" sz="1400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of small anisotropies; cannot be used effectively if particles stream mainly along magnetic field lines</a:t>
            </a:r>
            <a:r>
              <a:rPr lang="en-ZA" sz="1400" dirty="0" smtClean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ZA" sz="1400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ZA" sz="14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There is a third version of this TPE…popular one.. But first the simplifications!</a:t>
            </a:r>
          </a:p>
          <a:p>
            <a:r>
              <a:rPr lang="en-ZA" dirty="0" smtClean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ZA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58897" y="260648"/>
            <a:ext cx="8137525" cy="504056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ZA" sz="2000" b="1" dirty="0" smtClean="0">
                <a:solidFill>
                  <a:srgbClr val="FFFFFF"/>
                </a:solidFill>
              </a:rPr>
              <a:t>Simplified solutions of the TPE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538981"/>
              </p:ext>
            </p:extLst>
          </p:nvPr>
        </p:nvGraphicFramePr>
        <p:xfrm>
          <a:off x="467544" y="4869160"/>
          <a:ext cx="30289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70" name="Equation" r:id="rId4" imgW="1600200" imgH="533160" progId="Equation.DSMT4">
                  <p:embed/>
                </p:oleObj>
              </mc:Choice>
              <mc:Fallback>
                <p:oleObj name="Equation" r:id="rId4" imgW="16002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69160"/>
                        <a:ext cx="3028950" cy="10096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95536" y="2492896"/>
            <a:ext cx="8136904" cy="369332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/>
          <a:p>
            <a:pPr marL="324000" algn="ctr"/>
            <a:r>
              <a:rPr lang="en-ZA" dirty="0">
                <a:solidFill>
                  <a:srgbClr val="FFFFFF"/>
                </a:solidFill>
              </a:rPr>
              <a:t>Convection-diffusion approach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286636"/>
              </p:ext>
            </p:extLst>
          </p:nvPr>
        </p:nvGraphicFramePr>
        <p:xfrm>
          <a:off x="3419872" y="3356992"/>
          <a:ext cx="51308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71" name="Equation" r:id="rId6" imgW="2286000" imgH="533160" progId="Equation.DSMT4">
                  <p:embed/>
                </p:oleObj>
              </mc:Choice>
              <mc:Fallback>
                <p:oleObj name="Equation" r:id="rId6" imgW="22860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356992"/>
                        <a:ext cx="5130800" cy="119697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39952" y="479715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000000"/>
                </a:solidFill>
              </a:rPr>
              <a:t>Modulation parameter; quite elegant…</a:t>
            </a:r>
            <a:endParaRPr lang="en-ZA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697275"/>
              </p:ext>
            </p:extLst>
          </p:nvPr>
        </p:nvGraphicFramePr>
        <p:xfrm>
          <a:off x="1979712" y="1268760"/>
          <a:ext cx="4970462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72" name="Equation" r:id="rId8" imgW="2857320" imgH="419040" progId="Equation.DSMT4">
                  <p:embed/>
                </p:oleObj>
              </mc:Choice>
              <mc:Fallback>
                <p:oleObj name="Equation" r:id="rId8" imgW="2857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268760"/>
                        <a:ext cx="4970462" cy="728662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825381"/>
              </p:ext>
            </p:extLst>
          </p:nvPr>
        </p:nvGraphicFramePr>
        <p:xfrm>
          <a:off x="611560" y="3140968"/>
          <a:ext cx="1712913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73" name="Equation" r:id="rId10" imgW="990170" imgH="812447" progId="Equation.DSMT4">
                  <p:embed/>
                </p:oleObj>
              </mc:Choice>
              <mc:Fallback>
                <p:oleObj name="Equation" r:id="rId10" imgW="990170" imgH="8124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140968"/>
                        <a:ext cx="1712913" cy="140493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5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58897" y="260648"/>
            <a:ext cx="8137525" cy="576064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Z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ZA" sz="2000" b="1" dirty="0">
                <a:solidFill>
                  <a:srgbClr val="FFFFFF"/>
                </a:solidFill>
              </a:rPr>
              <a:t>Simplified solutions of the TPE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1124744"/>
            <a:ext cx="5616623" cy="369332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/>
          <a:p>
            <a:pPr marL="361950" algn="ctr"/>
            <a:r>
              <a:rPr lang="en-ZA" dirty="0">
                <a:solidFill>
                  <a:srgbClr val="FFFFFF"/>
                </a:solidFill>
              </a:rPr>
              <a:t>Force-Field approach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691494"/>
              </p:ext>
            </p:extLst>
          </p:nvPr>
        </p:nvGraphicFramePr>
        <p:xfrm>
          <a:off x="1763688" y="1700808"/>
          <a:ext cx="553085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5" name="Equation" r:id="rId4" imgW="3314520" imgH="1130040" progId="Equation.DSMT4">
                  <p:embed/>
                </p:oleObj>
              </mc:Choice>
              <mc:Fallback>
                <p:oleObj name="Equation" r:id="rId4" imgW="331452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700808"/>
                        <a:ext cx="5530850" cy="18351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43608" y="3645024"/>
            <a:ext cx="6773008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FFFF"/>
                </a:solidFill>
              </a:rPr>
              <a:t>This resembles an </a:t>
            </a:r>
            <a:r>
              <a:rPr lang="en-US" sz="1600" dirty="0">
                <a:solidFill>
                  <a:srgbClr val="FFFFFF"/>
                </a:solidFill>
              </a:rPr>
              <a:t>energy loss without considering the adiabatic process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3688" y="4149080"/>
            <a:ext cx="5544616" cy="33855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/>
          <a:p>
            <a:pPr marL="361950" algn="ctr"/>
            <a:r>
              <a:rPr lang="en-ZA" sz="1600" dirty="0" smtClean="0">
                <a:solidFill>
                  <a:srgbClr val="FFFFFF"/>
                </a:solidFill>
              </a:rPr>
              <a:t>Approximated Force-Field </a:t>
            </a:r>
            <a:r>
              <a:rPr lang="en-ZA" sz="1600" dirty="0">
                <a:solidFill>
                  <a:srgbClr val="FFFFFF"/>
                </a:solidFill>
              </a:rPr>
              <a:t>approach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33310"/>
              </p:ext>
            </p:extLst>
          </p:nvPr>
        </p:nvGraphicFramePr>
        <p:xfrm>
          <a:off x="2411760" y="4725144"/>
          <a:ext cx="411638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6" name="Equation" r:id="rId6" imgW="2476440" imgH="431640" progId="Equation.DSMT4">
                  <p:embed/>
                </p:oleObj>
              </mc:Choice>
              <mc:Fallback>
                <p:oleObj name="Equation" r:id="rId6" imgW="2476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725144"/>
                        <a:ext cx="4116388" cy="719137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498153"/>
              </p:ext>
            </p:extLst>
          </p:nvPr>
        </p:nvGraphicFramePr>
        <p:xfrm>
          <a:off x="755576" y="5661248"/>
          <a:ext cx="75612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7" name="Equation" r:id="rId8" imgW="2984400" imgH="228600" progId="Equation.DSMT4">
                  <p:embed/>
                </p:oleObj>
              </mc:Choice>
              <mc:Fallback>
                <p:oleObj name="Equation" r:id="rId8" imgW="298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661248"/>
                        <a:ext cx="7561262" cy="51117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18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58897" y="260648"/>
            <a:ext cx="8137525" cy="576064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Z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ZA" sz="2000" dirty="0">
                <a:solidFill>
                  <a:srgbClr val="FFFFFF"/>
                </a:solidFill>
              </a:rPr>
              <a:t>S</a:t>
            </a:r>
            <a:r>
              <a:rPr lang="en-ZA" sz="2000" dirty="0" smtClean="0">
                <a:solidFill>
                  <a:srgbClr val="FFFFFF"/>
                </a:solidFill>
              </a:rPr>
              <a:t>pherically symmetric 1D steady-state TPE</a:t>
            </a:r>
            <a:endParaRPr lang="en-ZA" sz="2000" dirty="0">
              <a:solidFill>
                <a:srgbClr val="FFFFFF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10180"/>
              </p:ext>
            </p:extLst>
          </p:nvPr>
        </p:nvGraphicFramePr>
        <p:xfrm>
          <a:off x="2195736" y="2276872"/>
          <a:ext cx="495300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36" name="Equation" r:id="rId4" imgW="3098520" imgH="1930320" progId="Equation.DSMT4">
                  <p:embed/>
                </p:oleObj>
              </mc:Choice>
              <mc:Fallback>
                <p:oleObj name="Equation" r:id="rId4" imgW="3098520" imgH="1930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276872"/>
                        <a:ext cx="4953000" cy="307657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835696" y="1268760"/>
            <a:ext cx="5760640" cy="3693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marL="361950" algn="ctr"/>
            <a:r>
              <a:rPr lang="en-ZA" dirty="0" smtClean="0">
                <a:solidFill>
                  <a:srgbClr val="FFFFFF"/>
                </a:solidFill>
              </a:rPr>
              <a:t>Much better than the Force-Field </a:t>
            </a:r>
            <a:r>
              <a:rPr lang="en-ZA" dirty="0">
                <a:solidFill>
                  <a:srgbClr val="FFFFFF"/>
                </a:solidFill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41866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2|0.1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13165</TotalTime>
  <Words>2673</Words>
  <Application>Microsoft Office PowerPoint</Application>
  <PresentationFormat>On-screen Show (4:3)</PresentationFormat>
  <Paragraphs>360</Paragraphs>
  <Slides>38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Default Design</vt:lpstr>
      <vt:lpstr>1_Default Design</vt:lpstr>
      <vt:lpstr>4_Default Design</vt:lpstr>
      <vt:lpstr>2_Default Design</vt:lpstr>
      <vt:lpstr>11_Default Design</vt:lpstr>
      <vt:lpstr>6_Default Design</vt:lpstr>
      <vt:lpstr>7_Default Design</vt:lpstr>
      <vt:lpstr>9_Default Design</vt:lpstr>
      <vt:lpstr>Equation</vt:lpstr>
      <vt:lpstr>SPW 10.0 Graph</vt:lpstr>
      <vt:lpstr>Bitmap Image</vt:lpstr>
      <vt:lpstr>SPW 5.0 Graph</vt:lpstr>
      <vt:lpstr>SPW 11.0 Graph</vt:lpstr>
      <vt:lpstr>SPW 9.0 Graph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Observed charge-sign dependent modulation over two solar maxima</vt:lpstr>
      <vt:lpstr>PowerPoint Presentation</vt:lpstr>
      <vt:lpstr>Detailed modeling of GCR positrons and their drift  dependent modulation</vt:lpstr>
      <vt:lpstr>Detailed modeling of GCR anti-protons</vt:lpstr>
      <vt:lpstr>PowerPoint Presentation</vt:lpstr>
      <vt:lpstr>PowerPoint Presentation</vt:lpstr>
    </vt:vector>
  </TitlesOfParts>
  <Company>NWU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 M.S. Potgieter</dc:creator>
  <cp:lastModifiedBy>Marius Potgieter</cp:lastModifiedBy>
  <cp:revision>1194</cp:revision>
  <dcterms:created xsi:type="dcterms:W3CDTF">2006-06-30T07:51:26Z</dcterms:created>
  <dcterms:modified xsi:type="dcterms:W3CDTF">2021-11-16T09:25:37Z</dcterms:modified>
</cp:coreProperties>
</file>